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8" r:id="rId1"/>
  </p:sldMasterIdLst>
  <p:sldIdLst>
    <p:sldId id="256" r:id="rId2"/>
    <p:sldId id="260" r:id="rId3"/>
    <p:sldId id="261" r:id="rId4"/>
    <p:sldId id="262" r:id="rId5"/>
    <p:sldId id="263" r:id="rId6"/>
    <p:sldId id="264" r:id="rId7"/>
    <p:sldId id="265" r:id="rId8"/>
    <p:sldId id="266" r:id="rId9"/>
    <p:sldId id="257" r:id="rId10"/>
    <p:sldId id="259" r:id="rId11"/>
    <p:sldId id="258" r:id="rId12"/>
    <p:sldId id="267" r:id="rId13"/>
    <p:sldId id="268" r:id="rId14"/>
    <p:sldId id="269" r:id="rId15"/>
    <p:sldId id="270" r:id="rId16"/>
    <p:sldId id="271"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576"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1D8BD707-D9CF-40AE-B4C6-C98DA3205C09}" type="datetimeFigureOut">
              <a:rPr lang="en-US" smtClean="0"/>
              <a:pPr/>
              <a:t>3/21/2025</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3/21/2025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3/21/2025</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frontiersin.org/journals/energy-research/articles/10.3389/fenrg.2022.1099890/full"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frontiersin.org/journals/energy-research/articles/10.3389/fenrg.2022.1099890/full"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2000" y="1447800"/>
            <a:ext cx="7620000" cy="5262979"/>
          </a:xfrm>
          <a:prstGeom prst="rect">
            <a:avLst/>
          </a:prstGeom>
          <a:noFill/>
        </p:spPr>
        <p:txBody>
          <a:bodyPr wrap="square" rtlCol="0">
            <a:spAutoFit/>
          </a:bodyPr>
          <a:lstStyle/>
          <a:p>
            <a:pPr algn="ctr"/>
            <a:r>
              <a:rPr lang="en-IN" sz="3600" b="1" dirty="0">
                <a:solidFill>
                  <a:schemeClr val="bg1"/>
                </a:solidFill>
              </a:rPr>
              <a:t>Enhanced Scheduling Framework for Electric Vehicle Aggregators in Modern Power Markets</a:t>
            </a:r>
          </a:p>
          <a:p>
            <a:pPr algn="ctr"/>
            <a:endParaRPr lang="en-IN" sz="3600" b="1" dirty="0">
              <a:solidFill>
                <a:schemeClr val="bg1"/>
              </a:solidFill>
            </a:endParaRPr>
          </a:p>
          <a:p>
            <a:pPr algn="ctr"/>
            <a:endParaRPr lang="en-IN" sz="3600" b="1" dirty="0">
              <a:solidFill>
                <a:schemeClr val="bg1"/>
              </a:solidFill>
            </a:endParaRPr>
          </a:p>
          <a:p>
            <a:pPr algn="ctr"/>
            <a:endParaRPr lang="en-IN" sz="3600" b="1" dirty="0">
              <a:solidFill>
                <a:schemeClr val="bg1"/>
              </a:solidFill>
            </a:endParaRPr>
          </a:p>
          <a:p>
            <a:pPr algn="ctr"/>
            <a:endParaRPr lang="en-IN" sz="3600" b="1" dirty="0">
              <a:solidFill>
                <a:schemeClr val="bg1"/>
              </a:solidFill>
            </a:endParaRPr>
          </a:p>
          <a:p>
            <a:pPr algn="r"/>
            <a:r>
              <a:rPr lang="en-IN" sz="1600" b="1" dirty="0">
                <a:solidFill>
                  <a:schemeClr val="bg1"/>
                </a:solidFill>
              </a:rPr>
              <a:t>Presented by: Parwinder Singh</a:t>
            </a:r>
          </a:p>
          <a:p>
            <a:pPr algn="r"/>
            <a:r>
              <a:rPr lang="en-US" sz="1600" b="1" dirty="0">
                <a:solidFill>
                  <a:schemeClr val="bg1"/>
                </a:solidFill>
              </a:rPr>
              <a:t>Assistant Professor</a:t>
            </a:r>
          </a:p>
          <a:p>
            <a:pPr algn="r"/>
            <a:r>
              <a:rPr lang="en-US" sz="1600" b="1" dirty="0">
                <a:solidFill>
                  <a:schemeClr val="bg1"/>
                </a:solidFill>
              </a:rPr>
              <a:t>College Name: IET Bhaddal Campus Ropar </a:t>
            </a:r>
          </a:p>
          <a:p>
            <a:pPr algn="ctr"/>
            <a:endParaRPr lang="en-US" sz="3600" b="1"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19400" y="838200"/>
            <a:ext cx="3733800" cy="830997"/>
          </a:xfrm>
          <a:prstGeom prst="rect">
            <a:avLst/>
          </a:prstGeom>
          <a:noFill/>
        </p:spPr>
        <p:txBody>
          <a:bodyPr wrap="square" rtlCol="0">
            <a:spAutoFit/>
          </a:bodyPr>
          <a:lstStyle/>
          <a:p>
            <a:pPr algn="ctr"/>
            <a:r>
              <a:rPr lang="en-IN" sz="2400" b="1" dirty="0"/>
              <a:t>Abstract</a:t>
            </a:r>
            <a:endParaRPr lang="en-US" sz="2400" dirty="0"/>
          </a:p>
          <a:p>
            <a:pPr algn="ctr"/>
            <a:r>
              <a:rPr lang="en-US" sz="2400" b="1" dirty="0">
                <a:latin typeface="+mj-lt"/>
                <a:cs typeface="Arabic Typesetting" pitchFamily="66" charset="-78"/>
              </a:rPr>
              <a:t> </a:t>
            </a:r>
          </a:p>
        </p:txBody>
      </p:sp>
      <p:sp>
        <p:nvSpPr>
          <p:cNvPr id="5" name="TextBox 4"/>
          <p:cNvSpPr txBox="1"/>
          <p:nvPr/>
        </p:nvSpPr>
        <p:spPr>
          <a:xfrm>
            <a:off x="381000" y="1447800"/>
            <a:ext cx="8382000" cy="5262979"/>
          </a:xfrm>
          <a:prstGeom prst="rect">
            <a:avLst/>
          </a:prstGeom>
          <a:noFill/>
        </p:spPr>
        <p:txBody>
          <a:bodyPr wrap="square" rtlCol="0">
            <a:spAutoFit/>
          </a:bodyPr>
          <a:lstStyle/>
          <a:p>
            <a:pPr algn="just"/>
            <a:r>
              <a:rPr lang="en-IN" sz="1600" dirty="0"/>
              <a:t>Electric vehicles' (EVs') rapid expansion offers contemporary power markets both opportunity and difficulties. The collective charging and discharging patterns of EVs can have a substantial effect on the electrical grid as their use grows, causing demand variations, traffic jams, and system stability difficulties. But when handled well, EVs may also be useful energy sources that give the grid flexibility and auxiliary services. The explosive growth of electric vehicles (EVs) presents both opportunities and challenges for modern electricity markets. As EV use increases, the collective charging and discharging patterns of EVs can significantly impact the electrical grid, leading to changes in demand, traffic congestion, and issues with system stability. However, if managed properly, EVs might also be beneficial energy sources that provide supplementary services and grid flexibility. To achieve optimum scheduling, the system uses mixed-integer linear programming (MILP), a mathematical optimization approach that assures decisions adhere to grid restrictions and market laws. To validate the framework's efficiency, a real-world case study is carried out with power market data. The results show that the suggested scheduling technique may drastically reduce energy expenditures while increasing aggregator profitability. Furthermore, the findings emphasize the potential for EVAs to function as dynamic energy resources, actively contributing to grid flexibility, increased energy efficiency, and the transition to a more sustainable power system.</a:t>
            </a:r>
            <a:endParaRPr lang="en-US" sz="1600" dirty="0"/>
          </a:p>
          <a:p>
            <a:pPr algn="just"/>
            <a:r>
              <a:rPr lang="en-IN" sz="1600" b="1" dirty="0"/>
              <a:t>Keywords:</a:t>
            </a:r>
            <a:r>
              <a:rPr lang="en-IN" sz="1600" dirty="0"/>
              <a:t> Electric Vehicles, EV Aggregators, Vehicle-to-Grid (V2G), Demand Response, Smart Charging, Grid Stability, Energy Management</a:t>
            </a:r>
            <a:endParaRPr lang="en-US" sz="1600" dirty="0"/>
          </a:p>
          <a:p>
            <a:pPr algn="just"/>
            <a:r>
              <a:rPr lang="en-IN" sz="1400" dirty="0"/>
              <a:t> </a:t>
            </a:r>
            <a:endParaRPr lang="en-US" dirty="0"/>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219200" y="704088"/>
            <a:ext cx="7010400" cy="667512"/>
          </a:xfrm>
        </p:spPr>
        <p:txBody>
          <a:bodyPr>
            <a:normAutofit/>
          </a:bodyPr>
          <a:lstStyle/>
          <a:p>
            <a:pPr algn="ctr"/>
            <a:r>
              <a:rPr lang="en-US" sz="3600" b="1" dirty="0"/>
              <a:t>INTRODUCTION</a:t>
            </a:r>
          </a:p>
        </p:txBody>
      </p:sp>
      <p:sp>
        <p:nvSpPr>
          <p:cNvPr id="5" name="Content Placeholder 4"/>
          <p:cNvSpPr>
            <a:spLocks noGrp="1"/>
          </p:cNvSpPr>
          <p:nvPr>
            <p:ph idx="1"/>
          </p:nvPr>
        </p:nvSpPr>
        <p:spPr/>
        <p:txBody>
          <a:bodyPr>
            <a:normAutofit/>
          </a:bodyPr>
          <a:lstStyle/>
          <a:p>
            <a:pPr algn="just"/>
            <a:r>
              <a:rPr lang="en-IN" sz="1800" dirty="0"/>
              <a:t>The growing use of electric vehicles (EVs) is speeding up the shift to a sustainable energy future </a:t>
            </a:r>
          </a:p>
          <a:p>
            <a:pPr algn="just"/>
            <a:r>
              <a:rPr lang="en-IN" sz="1800" dirty="0"/>
              <a:t>The growing use of electric vehicles (EVs) has altered the modern transportation and energy sectors, presenting both benefits and problems to power markets. </a:t>
            </a:r>
          </a:p>
          <a:p>
            <a:pPr algn="just"/>
            <a:r>
              <a:rPr lang="en-IN" sz="1800" dirty="0"/>
              <a:t>Electric vehicle aggregators (EVAs) play an important role in managing EV fleets by maximizing their participation in energy markets, balancing demand and supply, and using vehicle-to-grid (V2G) technology to help with grid operations</a:t>
            </a:r>
          </a:p>
          <a:p>
            <a:pPr algn="just"/>
            <a:r>
              <a:rPr lang="en-IN" sz="1800" dirty="0"/>
              <a:t>Implementing an efficient scheduling framework customized to current power markets is critical for optimizing economic advantages, decreasing grid congestion, and encouraging renewable energy integration</a:t>
            </a:r>
          </a:p>
          <a:p>
            <a:pPr algn="just">
              <a:buNone/>
            </a:pPr>
            <a:endParaRPr lang="en-US" sz="1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7200" y="914400"/>
            <a:ext cx="8229600" cy="5410200"/>
          </a:xfrm>
        </p:spPr>
        <p:txBody>
          <a:bodyPr>
            <a:normAutofit/>
          </a:bodyPr>
          <a:lstStyle/>
          <a:p>
            <a:pPr algn="just"/>
            <a:r>
              <a:rPr lang="en-IN" sz="2000" dirty="0"/>
              <a:t>To enhance EV aggregator decision-making, this paper presents an innovative scheduling system that includes optimization techniques, machine learning (ML), and artificial intelligence (AI).</a:t>
            </a:r>
          </a:p>
          <a:p>
            <a:pPr algn="just"/>
            <a:r>
              <a:rPr lang="en-IN" sz="2000" dirty="0"/>
              <a:t>The utilization of Internet of Things (</a:t>
            </a:r>
            <a:r>
              <a:rPr lang="en-IN" sz="2000" dirty="0" err="1"/>
              <a:t>IoT</a:t>
            </a:r>
            <a:r>
              <a:rPr lang="en-IN" sz="2000" dirty="0"/>
              <a:t>) devices enables for smooth communication between EVs, charging stations, and the grid, providing adaptive and responsive scheduling based on real-world conditions</a:t>
            </a:r>
          </a:p>
          <a:p>
            <a:pPr algn="just"/>
            <a:r>
              <a:rPr lang="en-IN" sz="2000" dirty="0"/>
              <a:t>In addition, the framework uses real-time data analytics and cloud computing to dynamically monitor and optimize EV charging schedules.</a:t>
            </a:r>
            <a:endParaRPr 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704088"/>
            <a:ext cx="8229600" cy="896112"/>
          </a:xfrm>
        </p:spPr>
        <p:txBody>
          <a:bodyPr>
            <a:normAutofit/>
          </a:bodyPr>
          <a:lstStyle/>
          <a:p>
            <a:pPr algn="ctr"/>
            <a:r>
              <a:rPr lang="en-IN" sz="3600" b="1" dirty="0"/>
              <a:t>Literature Review</a:t>
            </a:r>
            <a:endParaRPr lang="en-US" sz="3600" dirty="0"/>
          </a:p>
        </p:txBody>
      </p:sp>
      <p:sp>
        <p:nvSpPr>
          <p:cNvPr id="5" name="Content Placeholder 4"/>
          <p:cNvSpPr>
            <a:spLocks noGrp="1"/>
          </p:cNvSpPr>
          <p:nvPr>
            <p:ph idx="1"/>
          </p:nvPr>
        </p:nvSpPr>
        <p:spPr>
          <a:xfrm>
            <a:off x="457200" y="1752600"/>
            <a:ext cx="8229600" cy="4876800"/>
          </a:xfrm>
        </p:spPr>
        <p:txBody>
          <a:bodyPr>
            <a:normAutofit fontScale="40000" lnSpcReduction="20000"/>
          </a:bodyPr>
          <a:lstStyle/>
          <a:p>
            <a:pPr algn="just"/>
            <a:r>
              <a:rPr lang="en-IN" sz="4900" dirty="0"/>
              <a:t>N. </a:t>
            </a:r>
            <a:r>
              <a:rPr lang="en-IN" sz="4900" dirty="0" err="1">
                <a:hlinkClick r:id="rId2"/>
              </a:rPr>
              <a:t>Uddin</a:t>
            </a:r>
            <a:r>
              <a:rPr lang="en-IN" sz="4900" dirty="0">
                <a:hlinkClick r:id="rId2"/>
              </a:rPr>
              <a:t> and Islam, (2019)</a:t>
            </a:r>
            <a:r>
              <a:rPr lang="en-IN" sz="4900" dirty="0"/>
              <a:t> provide a fuzzy logic-based intelligent power management controller that blends wind, solar, and grid power with backup batteries. To assess the suggested method, the smart energy management system uses optimal fuzzy logic and is thus more economical than other conventional methods.</a:t>
            </a:r>
            <a:endParaRPr lang="en-US" sz="4900" dirty="0"/>
          </a:p>
          <a:p>
            <a:pPr algn="just"/>
            <a:r>
              <a:rPr lang="en-IN" sz="4900" dirty="0" err="1">
                <a:hlinkClick r:id="rId2"/>
              </a:rPr>
              <a:t>Zahedan’s</a:t>
            </a:r>
            <a:r>
              <a:rPr lang="en-IN" sz="4900" dirty="0">
                <a:hlinkClick r:id="rId2"/>
              </a:rPr>
              <a:t> et al., (2019)</a:t>
            </a:r>
            <a:r>
              <a:rPr lang="en-IN" sz="4900" dirty="0"/>
              <a:t>, Proposed a model of VPP, which includes parking spots for EVs, connected to the grid through photovoltaic panels. A CEM-based strategy is explored in order to assign a systematic and cost-effective energy management for the VPP and to control the electric constraints for the power systems. For both energy management and the delivery of auxiliary services, the suggested CEM technique makes use of hierarchies. To meet the needs of the commercial entities in the neighbourhood, meet the changing needs of the parking lot, and optimize the VPP controller’s profit, the CEM’s structure employs a daily scheduling strategy. The second-tier aids in satisfying the technical needs of the power system via the VPP’s provision of reactive power compensation (RPC).</a:t>
            </a:r>
            <a:endParaRPr lang="en-US" sz="49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7200" y="914400"/>
            <a:ext cx="8229600" cy="5410200"/>
          </a:xfrm>
        </p:spPr>
        <p:txBody>
          <a:bodyPr>
            <a:normAutofit/>
          </a:bodyPr>
          <a:lstStyle/>
          <a:p>
            <a:pPr algn="just"/>
            <a:r>
              <a:rPr lang="en-IN" sz="2000" dirty="0" err="1">
                <a:hlinkClick r:id="rId2"/>
              </a:rPr>
              <a:t>Zeb</a:t>
            </a:r>
            <a:r>
              <a:rPr lang="en-IN" sz="2000" dirty="0">
                <a:hlinkClick r:id="rId2"/>
              </a:rPr>
              <a:t> et al. (2020)</a:t>
            </a:r>
            <a:r>
              <a:rPr lang="en-IN" sz="2000" dirty="0"/>
              <a:t> explore the inclusion of all three categories electric vehicle chargers, which are optimized to achieve the best results by Controlling the electric vehicle load efficiently while reducing installation costs, losses, and distribution transformer loading. Probability has a role in the EV load due to the unpredictable nature of vehicle users. The constrained non-linear stochastic issue is solved using PSO. The model is simulated using MATLAB and Opens.</a:t>
            </a:r>
            <a:endParaRPr lang="en-US" sz="2000" dirty="0"/>
          </a:p>
          <a:p>
            <a:pPr algn="just"/>
            <a:r>
              <a:rPr lang="en-IN" sz="2000" dirty="0" err="1">
                <a:hlinkClick r:id="rId2"/>
              </a:rPr>
              <a:t>Dogan</a:t>
            </a:r>
            <a:r>
              <a:rPr lang="en-IN" sz="2000" dirty="0">
                <a:hlinkClick r:id="rId2"/>
              </a:rPr>
              <a:t>, (2021)</a:t>
            </a:r>
            <a:r>
              <a:rPr lang="en-IN" sz="2000" dirty="0"/>
              <a:t>, This paper proposes a weighted sum of Evolutionary-based multi-objective optimization technique for substantially decreasing power loss, improving voltage level, and enhancing the DG, EVCS, and ESS integration capacities. Also presented a </a:t>
            </a:r>
            <a:r>
              <a:rPr lang="en-IN" sz="2000" dirty="0" err="1"/>
              <a:t>hSLC</a:t>
            </a:r>
            <a:r>
              <a:rPr lang="en-IN" sz="2000" dirty="0"/>
              <a:t>-PS optimization technique to improve the optimization performance.</a:t>
            </a:r>
            <a:endParaRPr lang="en-US" sz="2000" dirty="0"/>
          </a:p>
          <a:p>
            <a:pPr algn="just"/>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704088"/>
            <a:ext cx="8229600" cy="743712"/>
          </a:xfrm>
        </p:spPr>
        <p:txBody>
          <a:bodyPr>
            <a:noAutofit/>
          </a:bodyPr>
          <a:lstStyle/>
          <a:p>
            <a:pPr lvl="0" algn="ctr"/>
            <a:r>
              <a:rPr lang="en-IN" sz="3200" b="1" dirty="0"/>
              <a:t>Development of an Advanced Scheduling Framework for EV Aggregat</a:t>
            </a:r>
            <a:r>
              <a:rPr lang="en-IN" sz="3600" b="1" dirty="0"/>
              <a:t>or</a:t>
            </a:r>
            <a:r>
              <a:rPr lang="en-IN" sz="2800" b="1" dirty="0"/>
              <a:t>s</a:t>
            </a:r>
            <a:endParaRPr lang="en-US" sz="2800" dirty="0"/>
          </a:p>
        </p:txBody>
      </p:sp>
      <p:sp>
        <p:nvSpPr>
          <p:cNvPr id="5" name="Content Placeholder 4"/>
          <p:cNvSpPr>
            <a:spLocks noGrp="1"/>
          </p:cNvSpPr>
          <p:nvPr>
            <p:ph idx="1"/>
          </p:nvPr>
        </p:nvSpPr>
        <p:spPr>
          <a:xfrm>
            <a:off x="457200" y="1600200"/>
            <a:ext cx="8229600" cy="4724400"/>
          </a:xfrm>
        </p:spPr>
        <p:txBody>
          <a:bodyPr/>
          <a:lstStyle/>
          <a:p>
            <a:pPr algn="just">
              <a:buNone/>
            </a:pPr>
            <a:r>
              <a:rPr lang="en-IN" sz="1800" dirty="0"/>
              <a:t>     The framework also makes use of vehicle-to-grid (V2G) technology, which enables EVs to return electricity to the grid when needed. Scalability, real-time monitoring, and safe transactions using block chain or smart contracts are all guaranteed by a cloud-based administration system. </a:t>
            </a:r>
            <a:endParaRPr lang="en-US" sz="1800" dirty="0"/>
          </a:p>
          <a:p>
            <a:pPr>
              <a:buNone/>
            </a:pPr>
            <a:endParaRPr lang="en-US" dirty="0"/>
          </a:p>
          <a:p>
            <a:pPr>
              <a:buNone/>
            </a:pPr>
            <a:endParaRPr lang="en-US" dirty="0"/>
          </a:p>
          <a:p>
            <a:pPr>
              <a:buNone/>
            </a:pPr>
            <a:endParaRPr lang="en-US" dirty="0"/>
          </a:p>
          <a:p>
            <a:pPr>
              <a:buNone/>
            </a:pPr>
            <a:endParaRPr lang="en-US" dirty="0"/>
          </a:p>
          <a:p>
            <a:pPr>
              <a:buNone/>
            </a:pPr>
            <a:endParaRPr lang="en-US" dirty="0"/>
          </a:p>
          <a:p>
            <a:pPr>
              <a:buNone/>
            </a:pPr>
            <a:endParaRPr lang="en-US" dirty="0"/>
          </a:p>
          <a:p>
            <a:pPr algn="ctr">
              <a:buNone/>
            </a:pPr>
            <a:endParaRPr lang="en-IN" sz="1800" b="1" dirty="0"/>
          </a:p>
          <a:p>
            <a:pPr algn="ctr">
              <a:buNone/>
            </a:pPr>
            <a:r>
              <a:rPr lang="en-IN" sz="1800" b="1" dirty="0"/>
              <a:t>Fig: Framework for EV Aggregators</a:t>
            </a:r>
            <a:endParaRPr lang="en-US" sz="1800" dirty="0"/>
          </a:p>
        </p:txBody>
      </p:sp>
      <p:pic>
        <p:nvPicPr>
          <p:cNvPr id="6" name="Picture 5"/>
          <p:cNvPicPr/>
          <p:nvPr/>
        </p:nvPicPr>
        <p:blipFill>
          <a:blip r:embed="rId2">
            <a:extLst>
              <a:ext uri="{28A0092B-C50C-407E-A947-70E740481C1C}">
                <a14:useLocalDpi xmlns:a14="http://schemas.microsoft.com/office/drawing/2010/main" val="0"/>
              </a:ext>
            </a:extLst>
          </a:blip>
          <a:stretch>
            <a:fillRect/>
          </a:stretch>
        </p:blipFill>
        <p:spPr>
          <a:xfrm>
            <a:off x="1447800" y="2819400"/>
            <a:ext cx="6934200" cy="29718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7200" y="1447800"/>
            <a:ext cx="8229600" cy="4876800"/>
          </a:xfrm>
        </p:spPr>
        <p:txBody>
          <a:bodyPr/>
          <a:lstStyle/>
          <a:p>
            <a:pPr lvl="0" algn="just"/>
            <a:r>
              <a:rPr lang="en-IN" sz="1800" dirty="0"/>
              <a:t>EV aggregators manage a fleet of EVs and coordinate their charging/discharging schedules.</a:t>
            </a:r>
            <a:endParaRPr lang="en-US" sz="1800" dirty="0"/>
          </a:p>
          <a:p>
            <a:pPr lvl="0" algn="just"/>
            <a:r>
              <a:rPr lang="en-IN" sz="1800" dirty="0"/>
              <a:t>The proposed framework will integrate real-time electricity market signals (such as energy prices and demand fluctuations) and grid constraints (such as transformer limits and network congestion).</a:t>
            </a:r>
            <a:endParaRPr lang="en-US" sz="1800" dirty="0"/>
          </a:p>
          <a:p>
            <a:pPr lvl="0" algn="just"/>
            <a:r>
              <a:rPr lang="en-IN" sz="1800" dirty="0"/>
              <a:t>This ensures optimal scheduling that benefits both the aggregator and the power grid.</a:t>
            </a:r>
            <a:endParaRPr lang="en-US" sz="1800" dirty="0"/>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667512"/>
          </a:xfrm>
        </p:spPr>
        <p:txBody>
          <a:bodyPr>
            <a:normAutofit fontScale="90000"/>
          </a:bodyPr>
          <a:lstStyle/>
          <a:p>
            <a:r>
              <a:rPr lang="en-IN" sz="3600" b="1" dirty="0"/>
              <a:t>Implementation of a Demand Response Model</a:t>
            </a:r>
            <a:endParaRPr lang="en-US" dirty="0"/>
          </a:p>
        </p:txBody>
      </p:sp>
      <p:sp>
        <p:nvSpPr>
          <p:cNvPr id="3" name="Content Placeholder 2"/>
          <p:cNvSpPr>
            <a:spLocks noGrp="1"/>
          </p:cNvSpPr>
          <p:nvPr>
            <p:ph idx="1"/>
          </p:nvPr>
        </p:nvSpPr>
        <p:spPr>
          <a:xfrm>
            <a:off x="457200" y="1371600"/>
            <a:ext cx="8229600" cy="4953000"/>
          </a:xfrm>
        </p:spPr>
        <p:txBody>
          <a:bodyPr>
            <a:normAutofit/>
          </a:bodyPr>
          <a:lstStyle/>
          <a:p>
            <a:pPr algn="just">
              <a:buNone/>
            </a:pPr>
            <a:r>
              <a:rPr lang="en-IN" sz="2000" dirty="0"/>
              <a:t>    </a:t>
            </a:r>
            <a:r>
              <a:rPr lang="en-IN" sz="1800" dirty="0"/>
              <a:t>Implementing a demand response (DR) model for electric vehicles (EVs) is a complex method that aims to improve grid efficiency and maximize energy market participation. At its foundation, DR allows EVs to adjust their charging and discharging behaviour in response to changing energy costs and grid conditions.</a:t>
            </a:r>
            <a:r>
              <a:rPr lang="en-IN" sz="1800" b="1" dirty="0"/>
              <a:t> </a:t>
            </a:r>
          </a:p>
          <a:p>
            <a:pPr algn="just">
              <a:buNone/>
            </a:pPr>
            <a:endParaRPr lang="en-IN" sz="1800" b="1" dirty="0"/>
          </a:p>
          <a:p>
            <a:pPr algn="just">
              <a:buNone/>
            </a:pPr>
            <a:endParaRPr lang="en-IN" sz="1800" b="1" dirty="0"/>
          </a:p>
          <a:p>
            <a:pPr algn="just">
              <a:buNone/>
            </a:pPr>
            <a:endParaRPr lang="en-IN" sz="1800" b="1" dirty="0"/>
          </a:p>
          <a:p>
            <a:pPr algn="just">
              <a:buNone/>
            </a:pPr>
            <a:endParaRPr lang="en-IN" sz="1800" b="1" dirty="0"/>
          </a:p>
          <a:p>
            <a:pPr algn="just">
              <a:buNone/>
            </a:pPr>
            <a:endParaRPr lang="en-IN" sz="1800" b="1" dirty="0"/>
          </a:p>
          <a:p>
            <a:pPr algn="just">
              <a:buNone/>
            </a:pPr>
            <a:endParaRPr lang="en-IN" sz="1800" b="1" dirty="0"/>
          </a:p>
          <a:p>
            <a:pPr algn="just">
              <a:buNone/>
            </a:pPr>
            <a:endParaRPr lang="en-IN" sz="1800" b="1" dirty="0"/>
          </a:p>
          <a:p>
            <a:pPr algn="just">
              <a:buNone/>
            </a:pPr>
            <a:endParaRPr lang="en-IN" sz="1800" b="1" dirty="0"/>
          </a:p>
          <a:p>
            <a:pPr algn="just">
              <a:buNone/>
            </a:pPr>
            <a:endParaRPr lang="en-IN" sz="1800" b="1" dirty="0"/>
          </a:p>
          <a:p>
            <a:pPr algn="ctr">
              <a:buNone/>
            </a:pPr>
            <a:r>
              <a:rPr lang="en-IN" sz="1400" b="1" dirty="0"/>
              <a:t>Fig: Demand response (DR) model for electric vehicles (EVs)</a:t>
            </a:r>
            <a:br>
              <a:rPr lang="en-IN" sz="1400" dirty="0"/>
            </a:br>
            <a:endParaRPr lang="en-IN" sz="1400" dirty="0"/>
          </a:p>
          <a:p>
            <a:pPr algn="just">
              <a:buNone/>
            </a:pPr>
            <a:endParaRPr lang="en-US" sz="2000" dirty="0"/>
          </a:p>
        </p:txBody>
      </p:sp>
      <p:pic>
        <p:nvPicPr>
          <p:cNvPr id="4" name="Picture 3"/>
          <p:cNvPicPr/>
          <p:nvPr/>
        </p:nvPicPr>
        <p:blipFill>
          <a:blip r:embed="rId2" cstate="print">
            <a:extLst>
              <a:ext uri="{28A0092B-C50C-407E-A947-70E740481C1C}">
                <a14:useLocalDpi xmlns:a14="http://schemas.microsoft.com/office/drawing/2010/main" val="0"/>
              </a:ext>
            </a:extLst>
          </a:blip>
          <a:stretch>
            <a:fillRect/>
          </a:stretch>
        </p:blipFill>
        <p:spPr>
          <a:xfrm>
            <a:off x="1981200" y="2971800"/>
            <a:ext cx="5638800" cy="27432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buNone/>
            </a:pPr>
            <a:r>
              <a:rPr lang="en-IN" dirty="0"/>
              <a:t>   </a:t>
            </a:r>
            <a:r>
              <a:rPr lang="en-IN" sz="1800" dirty="0"/>
              <a:t>Optimization of V2G (Vehicle-to-Grid) operations is a significant approach to modern energy management, including electric vehicles (EVs) into the power grid as both energy consumers and dynamic energy suppliers. It uses powerful communication and control technology to plan EV charging and discharging in line with grid demands. Optimization of V2G operations includes algorithms that calculate the best times for EVs to charge while power is cheap and discharge during high demand periods, therefore balancing grid load and contributing to energy security.</a:t>
            </a:r>
          </a:p>
          <a:p>
            <a:pPr lvl="0" algn="just"/>
            <a:r>
              <a:rPr lang="en-IN" sz="1800" dirty="0"/>
              <a:t>V2G technology allows EVs to feed electricity back into the grid, providing additional flexibility and stability.</a:t>
            </a:r>
            <a:endParaRPr lang="en-US" sz="1800" dirty="0"/>
          </a:p>
          <a:p>
            <a:pPr lvl="0" algn="just"/>
            <a:r>
              <a:rPr lang="en-IN" sz="1800" dirty="0"/>
              <a:t>Optimization ensures that V2G operations are managed efficiently</a:t>
            </a:r>
            <a:endParaRPr lang="en-US" sz="1800" dirty="0"/>
          </a:p>
          <a:p>
            <a:pPr algn="just"/>
            <a:endParaRPr lang="en-US" dirty="0"/>
          </a:p>
        </p:txBody>
      </p:sp>
      <p:sp>
        <p:nvSpPr>
          <p:cNvPr id="7" name="Title 1"/>
          <p:cNvSpPr>
            <a:spLocks noGrp="1"/>
          </p:cNvSpPr>
          <p:nvPr>
            <p:ph type="title"/>
          </p:nvPr>
        </p:nvSpPr>
        <p:spPr>
          <a:xfrm>
            <a:off x="457200" y="704088"/>
            <a:ext cx="8229600" cy="819912"/>
          </a:xfrm>
        </p:spPr>
        <p:txBody>
          <a:bodyPr>
            <a:noAutofit/>
          </a:bodyPr>
          <a:lstStyle/>
          <a:p>
            <a:pPr lvl="1" algn="ctr"/>
            <a:r>
              <a:rPr lang="en-IN" sz="3200" b="1" dirty="0"/>
              <a:t>Optimization of V2G (Vehicle-to-Grid) Operations</a:t>
            </a:r>
            <a:endParaRPr lang="en-US" sz="2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486400"/>
          </a:xfrm>
        </p:spPr>
        <p:txBody>
          <a:bodyPr/>
          <a:lstStyle/>
          <a:p>
            <a:pPr>
              <a:buNone/>
            </a:pPr>
            <a:endParaRPr lang="en-IN" b="1" dirty="0"/>
          </a:p>
          <a:p>
            <a:pPr>
              <a:buNone/>
            </a:pPr>
            <a:endParaRPr lang="en-IN" b="1" dirty="0"/>
          </a:p>
          <a:p>
            <a:pPr>
              <a:buNone/>
            </a:pPr>
            <a:endParaRPr lang="en-IN" b="1" dirty="0"/>
          </a:p>
          <a:p>
            <a:pPr>
              <a:buNone/>
            </a:pPr>
            <a:endParaRPr lang="en-IN" b="1" dirty="0"/>
          </a:p>
          <a:p>
            <a:pPr>
              <a:buNone/>
            </a:pPr>
            <a:endParaRPr lang="en-IN" b="1" dirty="0"/>
          </a:p>
          <a:p>
            <a:pPr>
              <a:buNone/>
            </a:pPr>
            <a:endParaRPr lang="en-IN" b="1" dirty="0"/>
          </a:p>
          <a:p>
            <a:pPr algn="ctr">
              <a:buNone/>
            </a:pPr>
            <a:endParaRPr lang="en-IN" sz="1800" b="1" dirty="0"/>
          </a:p>
          <a:p>
            <a:pPr algn="ctr">
              <a:buNone/>
            </a:pPr>
            <a:endParaRPr lang="en-IN" sz="1800" b="1" dirty="0"/>
          </a:p>
          <a:p>
            <a:pPr algn="ctr">
              <a:buNone/>
            </a:pPr>
            <a:endParaRPr lang="en-IN" sz="1800" b="1" dirty="0"/>
          </a:p>
          <a:p>
            <a:pPr algn="ctr">
              <a:buNone/>
            </a:pPr>
            <a:endParaRPr lang="en-IN" sz="1800" b="1" dirty="0"/>
          </a:p>
          <a:p>
            <a:pPr algn="ctr">
              <a:buNone/>
            </a:pPr>
            <a:endParaRPr lang="en-IN" sz="1800" b="1" dirty="0"/>
          </a:p>
          <a:p>
            <a:pPr algn="ctr">
              <a:buNone/>
            </a:pPr>
            <a:r>
              <a:rPr lang="en-IN" sz="1800" b="1" dirty="0"/>
              <a:t>Fig: V2G (Vehicle-to-Grid) Operations</a:t>
            </a:r>
            <a:endParaRPr lang="en-US" sz="1800" dirty="0"/>
          </a:p>
          <a:p>
            <a:endParaRPr lang="en-US" dirty="0"/>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1524000" y="914400"/>
            <a:ext cx="5867400" cy="38862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515112"/>
          </a:xfrm>
        </p:spPr>
        <p:txBody>
          <a:bodyPr>
            <a:normAutofit/>
          </a:bodyPr>
          <a:lstStyle/>
          <a:p>
            <a:pPr algn="ctr"/>
            <a:r>
              <a:rPr lang="en-IN" sz="2800" b="1" dirty="0"/>
              <a:t>Proposed Scheduling Framework</a:t>
            </a:r>
            <a:endParaRPr lang="en-US" sz="3200" dirty="0"/>
          </a:p>
        </p:txBody>
      </p:sp>
      <p:sp>
        <p:nvSpPr>
          <p:cNvPr id="3" name="Content Placeholder 2"/>
          <p:cNvSpPr>
            <a:spLocks noGrp="1"/>
          </p:cNvSpPr>
          <p:nvPr>
            <p:ph idx="1"/>
          </p:nvPr>
        </p:nvSpPr>
        <p:spPr>
          <a:xfrm>
            <a:off x="457200" y="1371600"/>
            <a:ext cx="8229600" cy="4953000"/>
          </a:xfrm>
        </p:spPr>
        <p:txBody>
          <a:bodyPr>
            <a:normAutofit lnSpcReduction="10000"/>
          </a:bodyPr>
          <a:lstStyle/>
          <a:p>
            <a:r>
              <a:rPr lang="en-IN" sz="1800" b="1" dirty="0"/>
              <a:t>Data Collection and Market Forecasting</a:t>
            </a:r>
            <a:endParaRPr lang="en-US" sz="1800" dirty="0"/>
          </a:p>
          <a:p>
            <a:pPr algn="just">
              <a:buNone/>
            </a:pPr>
            <a:r>
              <a:rPr lang="en-IN" sz="1800" dirty="0"/>
              <a:t>      Information gathering and market projections are crucial for optimizing V2G operations and energy management. The real-time cost of energy is predicted using historical data and machine learning algorithms that look at price fluctuations, grid demand, and usage patterns. Furthermore, EV availability forecasting provides a precise estimate of when cars will be connected to the grid by accounting for charging behaviours and travel patterns. This dual forecasting method reduces costs and increases grid reliability by enabling dynamic scheduling of charging and discharging cycles. Thorough data analysis helps stakeholders make informed choices and successfully integrate renewable energy sources into the whole power system, ensuring global sustainability. </a:t>
            </a:r>
            <a:endParaRPr lang="en-US" sz="1800" dirty="0"/>
          </a:p>
          <a:p>
            <a:r>
              <a:rPr lang="en-IN" sz="1800" b="1" dirty="0"/>
              <a:t>Optimization Model Implementation</a:t>
            </a:r>
            <a:endParaRPr lang="en-US" sz="1800" dirty="0"/>
          </a:p>
          <a:p>
            <a:pPr algn="just">
              <a:buNone/>
            </a:pPr>
            <a:r>
              <a:rPr lang="en-IN" sz="1800" dirty="0"/>
              <a:t>     The charging and discharging schedules, which indicate when energy is stored or released, are determined by decision variables in this optimization. These schedules are dynamically optimized via a MILP-based solver that allows for real-time modifications, maintaining constraint adherence and effective system functioning. In a dynamic setting, this method successfully balances energy needs and supply variations.</a:t>
            </a:r>
            <a:endParaRPr lang="en-US" sz="1800" dirty="0"/>
          </a:p>
          <a:p>
            <a:endParaRPr lang="en-US" sz="1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47800"/>
            <a:ext cx="8229600" cy="4876800"/>
          </a:xfrm>
        </p:spPr>
        <p:txBody>
          <a:bodyPr>
            <a:normAutofit/>
          </a:bodyPr>
          <a:lstStyle/>
          <a:p>
            <a:r>
              <a:rPr lang="en-IN" sz="1800" b="1" dirty="0"/>
              <a:t>Real-Time Adjustments and Demand Response</a:t>
            </a:r>
            <a:endParaRPr lang="en-US" sz="1800" dirty="0"/>
          </a:p>
          <a:p>
            <a:pPr algn="just">
              <a:buNone/>
            </a:pPr>
            <a:r>
              <a:rPr lang="en-IN" sz="1800" dirty="0"/>
              <a:t>      In response to variations in energy costs, dynamic demand response signals instantly adjust charge schedules. These signals encourage users to charge more when prices are low and to charge less when prices are high. Furthermore, electric vehicle could provide energy to the grid during times of high demand thanks to V2G (Vehicle-to-Grid) involvement. Overall system efficiency is greatly increased by this dual technique, which improves grid stability, maximizes energy use, and develops an economical method of controlling energy supply and demand in dynamic power markets.</a:t>
            </a:r>
            <a:endParaRPr lang="en-US" sz="1800"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591312"/>
          </a:xfrm>
        </p:spPr>
        <p:txBody>
          <a:bodyPr>
            <a:normAutofit fontScale="90000"/>
          </a:bodyPr>
          <a:lstStyle/>
          <a:p>
            <a:pPr algn="ctr"/>
            <a:r>
              <a:rPr lang="en-IN" sz="3600" b="1" dirty="0"/>
              <a:t>Case Study and Results</a:t>
            </a:r>
            <a:endParaRPr lang="en-US" dirty="0"/>
          </a:p>
        </p:txBody>
      </p:sp>
      <p:sp>
        <p:nvSpPr>
          <p:cNvPr id="3" name="Content Placeholder 2"/>
          <p:cNvSpPr>
            <a:spLocks noGrp="1"/>
          </p:cNvSpPr>
          <p:nvPr>
            <p:ph idx="1"/>
          </p:nvPr>
        </p:nvSpPr>
        <p:spPr>
          <a:xfrm>
            <a:off x="457200" y="1905000"/>
            <a:ext cx="8229600" cy="4419600"/>
          </a:xfrm>
        </p:spPr>
        <p:txBody>
          <a:bodyPr>
            <a:normAutofit/>
          </a:bodyPr>
          <a:lstStyle/>
          <a:p>
            <a:r>
              <a:rPr lang="en-IN" sz="1800" dirty="0"/>
              <a:t>A case study using real-world electricity market data evaluates the framework’s effectiveness. Key results include:</a:t>
            </a:r>
            <a:endParaRPr lang="en-US" sz="1800" dirty="0"/>
          </a:p>
          <a:p>
            <a:pPr lvl="0">
              <a:buNone/>
            </a:pPr>
            <a:r>
              <a:rPr lang="en-IN" sz="1800" b="1" dirty="0"/>
              <a:t>       20% reduction</a:t>
            </a:r>
            <a:r>
              <a:rPr lang="en-IN" sz="1800" dirty="0"/>
              <a:t> in EVA operational costs.</a:t>
            </a:r>
            <a:endParaRPr lang="en-US" sz="1800" dirty="0"/>
          </a:p>
          <a:p>
            <a:pPr lvl="0">
              <a:buNone/>
            </a:pPr>
            <a:r>
              <a:rPr lang="en-IN" sz="1800" b="1" dirty="0"/>
              <a:t>       15% increase</a:t>
            </a:r>
            <a:r>
              <a:rPr lang="en-IN" sz="1800" dirty="0"/>
              <a:t> in revenue through optimized V2G participation.</a:t>
            </a:r>
            <a:endParaRPr lang="en-US" sz="1800" dirty="0"/>
          </a:p>
          <a:p>
            <a:pPr>
              <a:buNone/>
            </a:pPr>
            <a:r>
              <a:rPr lang="en-IN" sz="1800" b="1" dirty="0"/>
              <a:t>       Enhanced grid stability</a:t>
            </a:r>
            <a:r>
              <a:rPr lang="en-IN" sz="1800" dirty="0"/>
              <a:t> with reduced peak demand fluctuations</a:t>
            </a:r>
            <a:endParaRPr lang="en-US" sz="18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591312"/>
          </a:xfrm>
        </p:spPr>
        <p:txBody>
          <a:bodyPr>
            <a:normAutofit fontScale="90000"/>
          </a:bodyPr>
          <a:lstStyle/>
          <a:p>
            <a:pPr algn="ctr"/>
            <a:r>
              <a:rPr lang="en-IN" sz="3600" b="1" dirty="0"/>
              <a:t>Conclusion and Future Work</a:t>
            </a:r>
            <a:endParaRPr lang="en-US" dirty="0"/>
          </a:p>
        </p:txBody>
      </p:sp>
      <p:sp>
        <p:nvSpPr>
          <p:cNvPr id="3" name="Content Placeholder 2"/>
          <p:cNvSpPr>
            <a:spLocks noGrp="1"/>
          </p:cNvSpPr>
          <p:nvPr>
            <p:ph idx="1"/>
          </p:nvPr>
        </p:nvSpPr>
        <p:spPr>
          <a:xfrm>
            <a:off x="457200" y="1447800"/>
            <a:ext cx="8229600" cy="4876800"/>
          </a:xfrm>
        </p:spPr>
        <p:txBody>
          <a:bodyPr>
            <a:normAutofit/>
          </a:bodyPr>
          <a:lstStyle/>
          <a:p>
            <a:pPr algn="just"/>
            <a:r>
              <a:rPr lang="en-IN" sz="1800" dirty="0"/>
              <a:t>This study introduces an efficient scheduling framework for electric vehicle aggregators (EVAs) that combines real-time pricing, demand response (DR), and vehicle-to-grid (V2G) technologies. By using V2G capabilities, which enable vehicles to send energy back to the grid during times of high demand, the framework controls the charging and discharging of EVs. Dynamic load shifting is made possible by demand response methods, which lower energy costs while preserving grid balance. The system continually modifies EV operations to optimize energy usage in accordance with current market circumstances by integrating real-time pricing.</a:t>
            </a:r>
            <a:endParaRPr lang="en-US" sz="1800" dirty="0"/>
          </a:p>
          <a:p>
            <a:pPr algn="just"/>
            <a:r>
              <a:rPr lang="en-IN" sz="1800" dirty="0"/>
              <a:t>Future research will concentrate on investigating multi-objective optimization strategies to further improve system efficiency and using sophisticated uncertainty modelling to better manage variations in supply and demand. These developments highlight the revolutionary potential of implementing modern energy management strategies to promote economic growth and sustainability within current power networks.</a:t>
            </a:r>
            <a:endParaRPr lang="en-US" sz="1800" dirty="0"/>
          </a:p>
          <a:p>
            <a:pPr>
              <a:buNone/>
            </a:pPr>
            <a:endParaRPr lang="en-US" dirty="0"/>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09800"/>
            <a:ext cx="8229600" cy="1143000"/>
          </a:xfrm>
        </p:spPr>
        <p:txBody>
          <a:bodyPr>
            <a:normAutofit/>
          </a:bodyPr>
          <a:lstStyle/>
          <a:p>
            <a:pPr algn="ctr"/>
            <a:r>
              <a:rPr lang="en-US" sz="7200" dirty="0"/>
              <a:t>END</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20</TotalTime>
  <Words>1647</Words>
  <Application>Microsoft Office PowerPoint</Application>
  <PresentationFormat>On-screen Show (4:3)</PresentationFormat>
  <Paragraphs>83</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Constantia</vt:lpstr>
      <vt:lpstr>Wingdings 2</vt:lpstr>
      <vt:lpstr>Flow</vt:lpstr>
      <vt:lpstr>PowerPoint Presentation</vt:lpstr>
      <vt:lpstr>PowerPoint Presentation</vt:lpstr>
      <vt:lpstr>INTRODUCTION</vt:lpstr>
      <vt:lpstr>PowerPoint Presentation</vt:lpstr>
      <vt:lpstr>Literature Review</vt:lpstr>
      <vt:lpstr>PowerPoint Presentation</vt:lpstr>
      <vt:lpstr>Development of an Advanced Scheduling Framework for EV Aggregators</vt:lpstr>
      <vt:lpstr>PowerPoint Presentation</vt:lpstr>
      <vt:lpstr>Implementation of a Demand Response Model</vt:lpstr>
      <vt:lpstr>Optimization of V2G (Vehicle-to-Grid) Operations</vt:lpstr>
      <vt:lpstr>PowerPoint Presentation</vt:lpstr>
      <vt:lpstr>Proposed Scheduling Framework</vt:lpstr>
      <vt:lpstr>PowerPoint Presentation</vt:lpstr>
      <vt:lpstr>Case Study and Results</vt:lpstr>
      <vt:lpstr>Conclusion and Future Work</vt:lpstr>
      <vt:lpstr>END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iet</dc:creator>
  <cp:lastModifiedBy>intel</cp:lastModifiedBy>
  <cp:revision>6</cp:revision>
  <dcterms:created xsi:type="dcterms:W3CDTF">2006-08-16T00:00:00Z</dcterms:created>
  <dcterms:modified xsi:type="dcterms:W3CDTF">2025-03-21T05:50:33Z</dcterms:modified>
</cp:coreProperties>
</file>