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FCC4A7B1-0043-439B-997E-3F6DE61CAE82}" type="datetimeFigureOut">
              <a:rPr lang="en-IN" smtClean="0"/>
              <a:pPr/>
              <a:t>12-03-2024</a:t>
            </a:fld>
            <a:endParaRPr lang="en-IN"/>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IN"/>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8381978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C4A7B1-0043-439B-997E-3F6DE61CAE82}"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3639672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FCC4A7B1-0043-439B-997E-3F6DE61CAE82}" type="datetimeFigureOut">
              <a:rPr lang="en-IN" smtClean="0"/>
              <a:pPr/>
              <a:t>12-03-2024</a:t>
            </a:fld>
            <a:endParaRPr lang="en-IN"/>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IN"/>
          </a:p>
        </p:txBody>
      </p:sp>
      <p:sp>
        <p:nvSpPr>
          <p:cNvPr id="6" name="Slide Number Placeholder 5"/>
          <p:cNvSpPr>
            <a:spLocks noGrp="1"/>
          </p:cNvSpPr>
          <p:nvPr>
            <p:ph type="sldNum" sz="quarter" idx="12"/>
          </p:nvPr>
        </p:nvSpPr>
        <p:spPr>
          <a:xfrm>
            <a:off x="8604504" y="5211060"/>
            <a:ext cx="2112264" cy="228600"/>
          </a:xfrm>
        </p:spPr>
        <p:txBody>
          <a:body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10537400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C4A7B1-0043-439B-997E-3F6DE61CAE82}" type="datetimeFigureOut">
              <a:rPr lang="en-IN" smtClean="0"/>
              <a:pPr/>
              <a:t>12-03-2024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1380611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C4A7B1-0043-439B-997E-3F6DE61CAE82}" type="datetimeFigureOut">
              <a:rPr lang="en-IN" smtClean="0"/>
              <a:pPr/>
              <a:t>12-03-2024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1698327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C4A7B1-0043-439B-997E-3F6DE61CAE82}" type="datetimeFigureOut">
              <a:rPr lang="en-IN" smtClean="0"/>
              <a:pPr/>
              <a:t>12-03-2024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1297567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C4A7B1-0043-439B-997E-3F6DE61CAE82}" type="datetimeFigureOut">
              <a:rPr lang="en-IN" smtClean="0"/>
              <a:pPr/>
              <a:t>12-03-2024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851064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CC4A7B1-0043-439B-997E-3F6DE61CAE82}" type="datetimeFigureOut">
              <a:rPr lang="en-IN" smtClean="0"/>
              <a:pPr/>
              <a:t>12-03-2024</a:t>
            </a:fld>
            <a:endParaRPr lang="en-IN"/>
          </a:p>
        </p:txBody>
      </p:sp>
      <p:sp>
        <p:nvSpPr>
          <p:cNvPr id="9" name="Footer Placeholder 8"/>
          <p:cNvSpPr>
            <a:spLocks noGrp="1"/>
          </p:cNvSpPr>
          <p:nvPr>
            <p:ph type="ftr" sz="quarter" idx="11"/>
          </p:nvPr>
        </p:nvSpPr>
        <p:spPr/>
        <p:txBody>
          <a:bodyPr/>
          <a:lstStyle>
            <a:lvl1pPr algn="r">
              <a:defRPr/>
            </a:lvl1pPr>
          </a:lstStyle>
          <a:p>
            <a:endParaRPr lang="en-IN"/>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FAFB5AB0-F344-4A43-B7B9-CE4FA9DB6272}" type="slidenum">
              <a:rPr lang="en-IN" smtClean="0"/>
              <a:pPr/>
              <a:t>‹#›</a:t>
            </a:fld>
            <a:endParaRPr lang="en-IN"/>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1758201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FCC4A7B1-0043-439B-997E-3F6DE61CAE82}" type="datetimeFigureOut">
              <a:rPr lang="en-IN" smtClean="0"/>
              <a:pPr/>
              <a:t>12-03-2024</a:t>
            </a:fld>
            <a:endParaRPr lang="en-IN"/>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IN"/>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FAFB5AB0-F344-4A43-B7B9-CE4FA9DB6272}" type="slidenum">
              <a:rPr lang="en-IN" smtClean="0"/>
              <a:pPr/>
              <a:t>‹#›</a:t>
            </a:fld>
            <a:endParaRPr lang="en-IN"/>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xmlns="" val="570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C4A7B1-0043-439B-997E-3F6DE61CAE8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3184178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C4A7B1-0043-439B-997E-3F6DE61CAE82}" type="datetimeFigureOut">
              <a:rPr lang="en-IN" smtClean="0"/>
              <a:pPr/>
              <a:t>12-03-2024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43143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FCC4A7B1-0043-439B-997E-3F6DE61CAE82}" type="datetimeFigureOut">
              <a:rPr lang="en-IN" smtClean="0"/>
              <a:pPr/>
              <a:t>12-03-2024</a:t>
            </a:fld>
            <a:endParaRPr lang="en-IN"/>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IN"/>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AFB5AB0-F344-4A43-B7B9-CE4FA9DB6272}" type="slidenum">
              <a:rPr lang="en-IN" smtClean="0"/>
              <a:pPr/>
              <a:t>‹#›</a:t>
            </a:fld>
            <a:endParaRPr lang="en-IN"/>
          </a:p>
        </p:txBody>
      </p:sp>
    </p:spTree>
    <p:extLst>
      <p:ext uri="{BB962C8B-B14F-4D97-AF65-F5344CB8AC3E}">
        <p14:creationId xmlns:p14="http://schemas.microsoft.com/office/powerpoint/2010/main" xmlns="" val="37972953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8E30E3-05D8-5F18-C786-16749EF3FC0C}"/>
              </a:ext>
            </a:extLst>
          </p:cNvPr>
          <p:cNvSpPr>
            <a:spLocks noGrp="1"/>
          </p:cNvSpPr>
          <p:nvPr>
            <p:ph type="ctrTitle"/>
          </p:nvPr>
        </p:nvSpPr>
        <p:spPr/>
        <p:txBody>
          <a:bodyPr>
            <a:normAutofit/>
          </a:bodyPr>
          <a:lstStyle/>
          <a:p>
            <a:r>
              <a:rPr lang="en-US" sz="2500" b="1" dirty="0">
                <a:latin typeface="Times New Roman" panose="02020603050405020304" pitchFamily="18" charset="0"/>
                <a:cs typeface="Times New Roman" panose="02020603050405020304" pitchFamily="18" charset="0"/>
              </a:rPr>
              <a:t>ENHANCING COMPUTER SCIENCE RESEARCH WITHIN EDUCATION: A FRAMEWORK FOR ADVANCEMENT</a:t>
            </a:r>
            <a:endParaRPr lang="en-IN" sz="25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438542" y="4600168"/>
            <a:ext cx="2504212" cy="369332"/>
          </a:xfrm>
          <a:prstGeom prst="rect">
            <a:avLst/>
          </a:prstGeom>
        </p:spPr>
        <p:txBody>
          <a:bodyPr wrap="none">
            <a:spAutoFit/>
          </a:bodyPr>
          <a:lstStyle/>
          <a:p>
            <a:r>
              <a:rPr lang="en-US" b="1" dirty="0" smtClean="0"/>
              <a:t>AMIT</a:t>
            </a:r>
            <a:r>
              <a:rPr lang="en-US" dirty="0" smtClean="0"/>
              <a:t> </a:t>
            </a:r>
            <a:r>
              <a:rPr lang="en-US" b="1" dirty="0" smtClean="0"/>
              <a:t>KUMAR</a:t>
            </a:r>
            <a:r>
              <a:rPr lang="en-US" dirty="0" smtClean="0"/>
              <a:t> </a:t>
            </a:r>
            <a:r>
              <a:rPr lang="en-US" b="1" dirty="0" smtClean="0"/>
              <a:t>MISHRA</a:t>
            </a:r>
            <a:endParaRPr lang="en-US" b="1" dirty="0"/>
          </a:p>
        </p:txBody>
      </p:sp>
      <p:sp>
        <p:nvSpPr>
          <p:cNvPr id="4" name="Rectangle 3"/>
          <p:cNvSpPr/>
          <p:nvPr/>
        </p:nvSpPr>
        <p:spPr>
          <a:xfrm>
            <a:off x="1457666" y="5020581"/>
            <a:ext cx="4129657" cy="307777"/>
          </a:xfrm>
          <a:prstGeom prst="rect">
            <a:avLst/>
          </a:prstGeom>
        </p:spPr>
        <p:txBody>
          <a:bodyPr wrap="none">
            <a:spAutoFit/>
          </a:bodyPr>
          <a:lstStyle/>
          <a:p>
            <a:r>
              <a:rPr lang="en-US" sz="1400" b="1" dirty="0" smtClean="0"/>
              <a:t>Subject: COMPUTER </a:t>
            </a:r>
            <a:r>
              <a:rPr lang="en-US" sz="1400" b="1" dirty="0" smtClean="0"/>
              <a:t>SCIENCE &amp; ENGINEERING</a:t>
            </a:r>
            <a:endParaRPr lang="en-US" sz="1400" b="1" dirty="0"/>
          </a:p>
        </p:txBody>
      </p:sp>
    </p:spTree>
    <p:extLst>
      <p:ext uri="{BB962C8B-B14F-4D97-AF65-F5344CB8AC3E}">
        <p14:creationId xmlns:p14="http://schemas.microsoft.com/office/powerpoint/2010/main" xmlns="" val="1703492289"/>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54B2174-DA4D-9829-2FB9-AAE47963C9A9}"/>
              </a:ext>
            </a:extLst>
          </p:cNvPr>
          <p:cNvSpPr>
            <a:spLocks noGrp="1"/>
          </p:cNvSpPr>
          <p:nvPr>
            <p:ph type="title"/>
          </p:nvPr>
        </p:nvSpPr>
        <p:spPr>
          <a:xfrm>
            <a:off x="348343" y="406400"/>
            <a:ext cx="11553371" cy="740229"/>
          </a:xfrm>
        </p:spPr>
        <p:txBody>
          <a:bodyPr>
            <a:normAutofit/>
          </a:bodyPr>
          <a:lstStyle/>
          <a:p>
            <a:pPr algn="just"/>
            <a:r>
              <a:rPr lang="en-IN" sz="4000" b="1" dirty="0">
                <a:latin typeface="Times New Roman" panose="02020603050405020304" pitchFamily="18" charset="0"/>
                <a:cs typeface="Times New Roman" panose="02020603050405020304" pitchFamily="18" charset="0"/>
              </a:rPr>
              <a:t>INTRODUCTION </a:t>
            </a:r>
          </a:p>
        </p:txBody>
      </p:sp>
      <p:sp>
        <p:nvSpPr>
          <p:cNvPr id="4" name="TextBox 3">
            <a:extLst>
              <a:ext uri="{FF2B5EF4-FFF2-40B4-BE49-F238E27FC236}">
                <a16:creationId xmlns:a16="http://schemas.microsoft.com/office/drawing/2014/main" xmlns="" id="{825F8536-A277-ECF4-B6A7-A1321C9B3C0F}"/>
              </a:ext>
            </a:extLst>
          </p:cNvPr>
          <p:cNvSpPr txBox="1"/>
          <p:nvPr/>
        </p:nvSpPr>
        <p:spPr>
          <a:xfrm>
            <a:off x="348342" y="976225"/>
            <a:ext cx="11553371" cy="557697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Computer science is an essential subject in today's higher education environment since it is incorporated into so many facets of contemporary life.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Polytechnic schools are essential for training students for computer science professions because there is a growing need for qualified workers in this industry.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is crucial to promote a culture of research and innovation within polytechnic environments in order to guarantee that graduates remain competitive in a technological world that is changing quickly.</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paper presents a framework intended to improve institutional computer science research. Polytechnics can foster a dynamic research environment that enhances educational experiences and advances computer science knowledge and its practical applications by instituting structured approaches to research and cooperation.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study aims to examine the essential elements of this framework and deliberate on methods for enhancing the </a:t>
            </a:r>
            <a:r>
              <a:rPr lang="en-US" sz="2000" dirty="0" err="1">
                <a:latin typeface="Times New Roman" panose="02020603050405020304" pitchFamily="18" charset="0"/>
                <a:cs typeface="Times New Roman" panose="02020603050405020304" pitchFamily="18" charset="0"/>
              </a:rPr>
              <a:t>calibre</a:t>
            </a:r>
            <a:r>
              <a:rPr lang="en-US" sz="2000" dirty="0">
                <a:latin typeface="Times New Roman" panose="02020603050405020304" pitchFamily="18" charset="0"/>
                <a:cs typeface="Times New Roman" panose="02020603050405020304" pitchFamily="18" charset="0"/>
              </a:rPr>
              <a:t> and influence of computer science research in polytechnic education</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6092908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91E99C-7E75-33E3-C809-7EEE1557B2A9}"/>
              </a:ext>
            </a:extLst>
          </p:cNvPr>
          <p:cNvSpPr>
            <a:spLocks noGrp="1"/>
          </p:cNvSpPr>
          <p:nvPr>
            <p:ph type="title"/>
          </p:nvPr>
        </p:nvSpPr>
        <p:spPr>
          <a:xfrm>
            <a:off x="377371" y="130630"/>
            <a:ext cx="11567886" cy="1132114"/>
          </a:xfrm>
        </p:spPr>
        <p:txBody>
          <a:bodyPr>
            <a:normAutofit/>
          </a:bodyPr>
          <a:lstStyle/>
          <a:p>
            <a:pPr algn="just"/>
            <a:r>
              <a:rPr lang="en-IN" sz="4000" b="1" dirty="0">
                <a:latin typeface="Times New Roman" panose="02020603050405020304" pitchFamily="18" charset="0"/>
                <a:cs typeface="Times New Roman" panose="02020603050405020304" pitchFamily="18" charset="0"/>
              </a:rPr>
              <a:t>LITERATURE REVIEW </a:t>
            </a:r>
          </a:p>
        </p:txBody>
      </p:sp>
      <p:sp>
        <p:nvSpPr>
          <p:cNvPr id="4" name="TextBox 3">
            <a:extLst>
              <a:ext uri="{FF2B5EF4-FFF2-40B4-BE49-F238E27FC236}">
                <a16:creationId xmlns:a16="http://schemas.microsoft.com/office/drawing/2014/main" xmlns="" id="{883E9972-172A-6EE1-946C-B4AB76577FFE}"/>
              </a:ext>
            </a:extLst>
          </p:cNvPr>
          <p:cNvSpPr txBox="1"/>
          <p:nvPr/>
        </p:nvSpPr>
        <p:spPr>
          <a:xfrm>
            <a:off x="377371" y="1277259"/>
            <a:ext cx="11437258" cy="465364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Ahir</a:t>
            </a:r>
            <a:r>
              <a:rPr lang="en-US" sz="2000" dirty="0">
                <a:latin typeface="Times New Roman" panose="02020603050405020304" pitchFamily="18" charset="0"/>
                <a:cs typeface="Times New Roman" panose="02020603050405020304" pitchFamily="18" charset="0"/>
              </a:rPr>
              <a:t> et.al (2020) examine the diverse applications of virtual reality (VR) in enhancing education, military training, and sports. Their study likely highlights the immersive and interactive nature of VR technology, which offers unique opportunities to enhance learning experiences and training simulations.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Hwang et.al (2020) provide a comprehensive overview of the vision, challenges, roles, and research issues surrounding the integration of artificial intelligence (AI) in education. The study likely explores the potential of AI technologies, such as machine learning, natural language processing, and adaptive learning systems, to personalize and optimize learning experiences. </a:t>
            </a:r>
          </a:p>
          <a:p>
            <a:pPr marL="285750" indent="-28575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Chassignol</a:t>
            </a:r>
            <a:r>
              <a:rPr lang="en-US" sz="2000" dirty="0">
                <a:latin typeface="Times New Roman" panose="02020603050405020304" pitchFamily="18" charset="0"/>
                <a:cs typeface="Times New Roman" panose="02020603050405020304" pitchFamily="18" charset="0"/>
              </a:rPr>
              <a:t> et.al (2018) offer a narrative overview of the trends and developments in artificial intelligence (AI) within educational contexts. The study likely discusses the growing use of AI-driven tools and platforms for adaptive learning, automated grading, and personalized recommendations. </a:t>
            </a:r>
          </a:p>
        </p:txBody>
      </p:sp>
    </p:spTree>
    <p:extLst>
      <p:ext uri="{BB962C8B-B14F-4D97-AF65-F5344CB8AC3E}">
        <p14:creationId xmlns:p14="http://schemas.microsoft.com/office/powerpoint/2010/main" xmlns="" val="1250190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DA8F551-4887-CDED-B982-8E14875000E8}"/>
              </a:ext>
            </a:extLst>
          </p:cNvPr>
          <p:cNvSpPr>
            <a:spLocks noGrp="1"/>
          </p:cNvSpPr>
          <p:nvPr>
            <p:ph type="title"/>
          </p:nvPr>
        </p:nvSpPr>
        <p:spPr>
          <a:xfrm>
            <a:off x="333829" y="130629"/>
            <a:ext cx="11582400" cy="1088571"/>
          </a:xfrm>
        </p:spPr>
        <p:txBody>
          <a:bodyPr>
            <a:normAutofit/>
          </a:bodyPr>
          <a:lstStyle/>
          <a:p>
            <a:pPr algn="just"/>
            <a:r>
              <a:rPr lang="en-US" sz="4000" b="1" dirty="0">
                <a:latin typeface="Times New Roman" panose="02020603050405020304" pitchFamily="18" charset="0"/>
                <a:cs typeface="Times New Roman" panose="02020603050405020304" pitchFamily="18" charset="0"/>
              </a:rPr>
              <a:t>ENHANCING CS RESEARCH IN EDUCATION</a:t>
            </a:r>
            <a:endParaRPr lang="en-IN" sz="4000" b="1"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2725F167-BD9F-DC29-509B-D0095021B264}"/>
              </a:ext>
            </a:extLst>
          </p:cNvPr>
          <p:cNvSpPr txBox="1"/>
          <p:nvPr/>
        </p:nvSpPr>
        <p:spPr>
          <a:xfrm>
            <a:off x="333829" y="1077824"/>
            <a:ext cx="11582400" cy="5576976"/>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Improving computer science (CS) research in the classroom is essential to getting students ready for the ever-changing needs of a technologically advanced society.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need for qualified CS experts is growing as technology continues to enter many sectors of the economy and areas of daily life.</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Encouraging a strong research culture in polytechnic schools develops students' curiosity and spirit of inquiry.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Through research projects, students can experiment with cutting-edge ideas, learn from their peers, and work with faculty members. </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placing a high priority on computer science research in the classroom can help to develop knowledge and spur innovation in the subject.</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Research initiatives carried out by academic staff and students have the potential to produce ground-breaking findings, innovative technology, and fresh approaches to challenging issues.</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5262505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974CB3-AAAC-0DE1-1A2B-E25772D491B5}"/>
              </a:ext>
            </a:extLst>
          </p:cNvPr>
          <p:cNvSpPr>
            <a:spLocks noGrp="1"/>
          </p:cNvSpPr>
          <p:nvPr>
            <p:ph type="title"/>
          </p:nvPr>
        </p:nvSpPr>
        <p:spPr>
          <a:xfrm>
            <a:off x="319312" y="219984"/>
            <a:ext cx="11524343" cy="926646"/>
          </a:xfrm>
        </p:spPr>
        <p:txBody>
          <a:bodyPr>
            <a:normAutofit/>
          </a:bodyPr>
          <a:lstStyle/>
          <a:p>
            <a:pPr algn="just"/>
            <a:r>
              <a:rPr lang="en-IN" sz="4000" b="1" dirty="0">
                <a:latin typeface="Times New Roman" panose="02020603050405020304" pitchFamily="18" charset="0"/>
                <a:cs typeface="Times New Roman" panose="02020603050405020304" pitchFamily="18" charset="0"/>
              </a:rPr>
              <a:t>RESEARCH DISCUSSION</a:t>
            </a:r>
          </a:p>
        </p:txBody>
      </p:sp>
      <p:sp>
        <p:nvSpPr>
          <p:cNvPr id="4" name="TextBox 3">
            <a:extLst>
              <a:ext uri="{FF2B5EF4-FFF2-40B4-BE49-F238E27FC236}">
                <a16:creationId xmlns:a16="http://schemas.microsoft.com/office/drawing/2014/main" xmlns="" id="{54DACB3F-3B53-304D-9542-236DC0C184AF}"/>
              </a:ext>
            </a:extLst>
          </p:cNvPr>
          <p:cNvSpPr txBox="1"/>
          <p:nvPr/>
        </p:nvSpPr>
        <p:spPr>
          <a:xfrm>
            <a:off x="319311" y="1061040"/>
            <a:ext cx="11524343" cy="5576976"/>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paper's earlier portion covered a variety of techniques, protocols, and approaches that can be applied to improve A-Poly's CS research. also provides an illustration of these aspects. </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first factor, the integrity of the CS research environment, is crucial because, in the absence of positive integrity,</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The CS research environment at A-Poly would not be appropriate for students or academic staff, which would undermine the training and education provided by the CS </a:t>
            </a:r>
            <a:r>
              <a:rPr lang="en-US" sz="2000" dirty="0" err="1">
                <a:latin typeface="Times New Roman" panose="02020603050405020304" pitchFamily="18" charset="0"/>
                <a:cs typeface="Times New Roman" panose="02020603050405020304" pitchFamily="18" charset="0"/>
              </a:rPr>
              <a:t>programme</a:t>
            </a:r>
            <a:r>
              <a:rPr lang="en-US" sz="2000" dirty="0">
                <a:latin typeface="Times New Roman" panose="02020603050405020304" pitchFamily="18" charset="0"/>
                <a:cs typeface="Times New Roman" panose="02020603050405020304" pitchFamily="18" charset="0"/>
              </a:rPr>
              <a:t> and other courses offered at A-Poly. Additionally</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 financial issue is one of these components' primary challenges, as was previously discussed.</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 However, financing is a problem that needs to be partially resolved if A-Poly is to continue supporting CS research and instruction.</a:t>
            </a:r>
          </a:p>
          <a:p>
            <a:pPr marL="285750" indent="-28575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These elements will facilitate improved social awareness as well as possible interactions and teamwork that will ultimately increase CS research in A-Poly.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787814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5AFD00-085E-954B-E43D-73F7DC9AB1AA}"/>
              </a:ext>
            </a:extLst>
          </p:cNvPr>
          <p:cNvSpPr>
            <a:spLocks noGrp="1"/>
          </p:cNvSpPr>
          <p:nvPr>
            <p:ph type="title"/>
          </p:nvPr>
        </p:nvSpPr>
        <p:spPr>
          <a:xfrm>
            <a:off x="290286" y="279400"/>
            <a:ext cx="11567886" cy="573314"/>
          </a:xfrm>
        </p:spPr>
        <p:txBody>
          <a:bodyPr>
            <a:normAutofit fontScale="90000"/>
          </a:bodyPr>
          <a:lstStyle/>
          <a:p>
            <a:pPr algn="just"/>
            <a:r>
              <a:rPr lang="en-IN" sz="4000" b="1" dirty="0">
                <a:latin typeface="Times New Roman" panose="02020603050405020304" pitchFamily="18" charset="0"/>
                <a:cs typeface="Times New Roman" panose="02020603050405020304" pitchFamily="18" charset="0"/>
              </a:rPr>
              <a:t>CONCLUSION</a:t>
            </a:r>
          </a:p>
        </p:txBody>
      </p:sp>
      <p:sp>
        <p:nvSpPr>
          <p:cNvPr id="4" name="TextBox 3">
            <a:extLst>
              <a:ext uri="{FF2B5EF4-FFF2-40B4-BE49-F238E27FC236}">
                <a16:creationId xmlns:a16="http://schemas.microsoft.com/office/drawing/2014/main" xmlns="" id="{412BA122-B5F5-C081-5C86-BC8F5F72ADAD}"/>
              </a:ext>
            </a:extLst>
          </p:cNvPr>
          <p:cNvSpPr txBox="1"/>
          <p:nvPr/>
        </p:nvSpPr>
        <p:spPr>
          <a:xfrm>
            <a:off x="304800" y="566057"/>
            <a:ext cx="11553372" cy="615405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It is critical to improve computer science research in the classroom through an </a:t>
            </a:r>
            <a:r>
              <a:rPr lang="en-US" sz="2000" dirty="0" err="1">
                <a:latin typeface="Times New Roman" panose="02020603050405020304" pitchFamily="18" charset="0"/>
                <a:cs typeface="Times New Roman" panose="02020603050405020304" pitchFamily="18" charset="0"/>
              </a:rPr>
              <a:t>organised</a:t>
            </a:r>
            <a:r>
              <a:rPr lang="en-US" sz="2000" dirty="0">
                <a:latin typeface="Times New Roman" panose="02020603050405020304" pitchFamily="18" charset="0"/>
                <a:cs typeface="Times New Roman" panose="02020603050405020304" pitchFamily="18" charset="0"/>
              </a:rPr>
              <a:t> framework in order to equip students to handle the challenges of the quickly changing technological environment. </a:t>
            </a:r>
          </a:p>
          <a:p>
            <a:pPr marL="285750" indent="-28575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Future computer scientists can be encouraged to be innovative and inquisitive by educational institutions through the provision of chances for hands-on research, faculty-student collaboration, and fortifying industrial linkages. </a:t>
            </a:r>
          </a:p>
          <a:p>
            <a:pPr marL="285750" indent="-28575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enhances the learning process and advances information as well as helps create workable answers to issues that arise in the actual world. </a:t>
            </a:r>
          </a:p>
          <a:p>
            <a:pPr marL="285750" indent="-28575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Institutions may enable students to become competent professionals and industry leaders by maintaining their commitment to improving computer science research inside the curriculum. </a:t>
            </a:r>
          </a:p>
          <a:p>
            <a:pPr marL="285750" indent="-285750" algn="just">
              <a:lnSpc>
                <a:spcPct val="20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This will foster innovation and help to shape the direction of technology.</a:t>
            </a:r>
            <a:endParaRPr lang="en-I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44508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A6C2D9-C789-11AD-3A09-9386528E89B5}"/>
              </a:ext>
            </a:extLst>
          </p:cNvPr>
          <p:cNvSpPr>
            <a:spLocks noGrp="1"/>
          </p:cNvSpPr>
          <p:nvPr>
            <p:ph type="title"/>
          </p:nvPr>
        </p:nvSpPr>
        <p:spPr>
          <a:xfrm>
            <a:off x="362857" y="101601"/>
            <a:ext cx="10990943" cy="972456"/>
          </a:xfrm>
        </p:spPr>
        <p:txBody>
          <a:bodyPr>
            <a:normAutofit/>
          </a:bodyPr>
          <a:lstStyle/>
          <a:p>
            <a:pPr algn="just"/>
            <a:r>
              <a:rPr lang="en-IN" sz="4000" b="1" dirty="0">
                <a:latin typeface="Times New Roman" panose="02020603050405020304" pitchFamily="18" charset="0"/>
                <a:cs typeface="Times New Roman" panose="02020603050405020304" pitchFamily="18" charset="0"/>
              </a:rPr>
              <a:t>REFERENCES </a:t>
            </a:r>
          </a:p>
        </p:txBody>
      </p:sp>
      <p:sp>
        <p:nvSpPr>
          <p:cNvPr id="4" name="TextBox 3">
            <a:extLst>
              <a:ext uri="{FF2B5EF4-FFF2-40B4-BE49-F238E27FC236}">
                <a16:creationId xmlns:a16="http://schemas.microsoft.com/office/drawing/2014/main" xmlns="" id="{68B70FD3-5F2E-BBFD-CF61-F1AA0E779A2A}"/>
              </a:ext>
            </a:extLst>
          </p:cNvPr>
          <p:cNvSpPr txBox="1"/>
          <p:nvPr/>
        </p:nvSpPr>
        <p:spPr>
          <a:xfrm>
            <a:off x="362857" y="899885"/>
            <a:ext cx="11466286" cy="5115311"/>
          </a:xfrm>
          <a:prstGeom prst="rect">
            <a:avLst/>
          </a:prstGeom>
          <a:noFill/>
        </p:spPr>
        <p:txBody>
          <a:bodyPr wrap="square">
            <a:spAutoFit/>
          </a:bodyPr>
          <a:lstStyle/>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Ahir</a:t>
            </a:r>
            <a:r>
              <a:rPr lang="en-US" sz="2000" dirty="0">
                <a:latin typeface="Times New Roman" panose="02020603050405020304" pitchFamily="18" charset="0"/>
                <a:cs typeface="Times New Roman" panose="02020603050405020304" pitchFamily="18" charset="0"/>
              </a:rPr>
              <a:t>, K., </a:t>
            </a:r>
            <a:r>
              <a:rPr lang="en-US" sz="2000" dirty="0" err="1">
                <a:latin typeface="Times New Roman" panose="02020603050405020304" pitchFamily="18" charset="0"/>
                <a:cs typeface="Times New Roman" panose="02020603050405020304" pitchFamily="18" charset="0"/>
              </a:rPr>
              <a:t>Govani</a:t>
            </a:r>
            <a:r>
              <a:rPr lang="en-US" sz="2000" dirty="0">
                <a:latin typeface="Times New Roman" panose="02020603050405020304" pitchFamily="18" charset="0"/>
                <a:cs typeface="Times New Roman" panose="02020603050405020304" pitchFamily="18" charset="0"/>
              </a:rPr>
              <a:t>, K., </a:t>
            </a:r>
            <a:r>
              <a:rPr lang="en-US" sz="2000" dirty="0" err="1">
                <a:latin typeface="Times New Roman" panose="02020603050405020304" pitchFamily="18" charset="0"/>
                <a:cs typeface="Times New Roman" panose="02020603050405020304" pitchFamily="18" charset="0"/>
              </a:rPr>
              <a:t>Gajera</a:t>
            </a:r>
            <a:r>
              <a:rPr lang="en-US" sz="2000" dirty="0">
                <a:latin typeface="Times New Roman" panose="02020603050405020304" pitchFamily="18" charset="0"/>
                <a:cs typeface="Times New Roman" panose="02020603050405020304" pitchFamily="18" charset="0"/>
              </a:rPr>
              <a:t>, R., &amp; Shah, M. (2020). Application on virtual reality for enhanced education learning, military training and sports. Augmented Human Research, 5, 1-9.</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Alam, A. (2021, December). Should robots replace teachers? </a:t>
            </a:r>
            <a:r>
              <a:rPr lang="en-US" sz="2000" dirty="0" err="1">
                <a:latin typeface="Times New Roman" panose="02020603050405020304" pitchFamily="18" charset="0"/>
                <a:cs typeface="Times New Roman" panose="02020603050405020304" pitchFamily="18" charset="0"/>
              </a:rPr>
              <a:t>Mobilisation</a:t>
            </a:r>
            <a:r>
              <a:rPr lang="en-US" sz="2000" dirty="0">
                <a:latin typeface="Times New Roman" panose="02020603050405020304" pitchFamily="18" charset="0"/>
                <a:cs typeface="Times New Roman" panose="02020603050405020304" pitchFamily="18" charset="0"/>
              </a:rPr>
              <a:t> of AI and learning analytics in education. In 2021 International Conference on Advances in Computing, Communication, and Control (ICAC3) (pp. 1-12). IEEE.</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Chassignol</a:t>
            </a:r>
            <a:r>
              <a:rPr lang="en-US" sz="2000" dirty="0">
                <a:latin typeface="Times New Roman" panose="02020603050405020304" pitchFamily="18" charset="0"/>
                <a:cs typeface="Times New Roman" panose="02020603050405020304" pitchFamily="18" charset="0"/>
              </a:rPr>
              <a:t>, M., </a:t>
            </a:r>
            <a:r>
              <a:rPr lang="en-US" sz="2000" dirty="0" err="1">
                <a:latin typeface="Times New Roman" panose="02020603050405020304" pitchFamily="18" charset="0"/>
                <a:cs typeface="Times New Roman" panose="02020603050405020304" pitchFamily="18" charset="0"/>
              </a:rPr>
              <a:t>Khoroshavin</a:t>
            </a:r>
            <a:r>
              <a:rPr lang="en-US" sz="2000" dirty="0">
                <a:latin typeface="Times New Roman" panose="02020603050405020304" pitchFamily="18" charset="0"/>
                <a:cs typeface="Times New Roman" panose="02020603050405020304" pitchFamily="18" charset="0"/>
              </a:rPr>
              <a:t>, A., </a:t>
            </a:r>
            <a:r>
              <a:rPr lang="en-US" sz="2000" dirty="0" err="1">
                <a:latin typeface="Times New Roman" panose="02020603050405020304" pitchFamily="18" charset="0"/>
                <a:cs typeface="Times New Roman" panose="02020603050405020304" pitchFamily="18" charset="0"/>
              </a:rPr>
              <a:t>Klimova</a:t>
            </a:r>
            <a:r>
              <a:rPr lang="en-US" sz="2000" dirty="0">
                <a:latin typeface="Times New Roman" panose="02020603050405020304" pitchFamily="18" charset="0"/>
                <a:cs typeface="Times New Roman" panose="02020603050405020304" pitchFamily="18" charset="0"/>
              </a:rPr>
              <a:t>, A., &amp; </a:t>
            </a:r>
            <a:r>
              <a:rPr lang="en-US" sz="2000" dirty="0" err="1">
                <a:latin typeface="Times New Roman" panose="02020603050405020304" pitchFamily="18" charset="0"/>
                <a:cs typeface="Times New Roman" panose="02020603050405020304" pitchFamily="18" charset="0"/>
              </a:rPr>
              <a:t>Bilyatdinova</a:t>
            </a:r>
            <a:r>
              <a:rPr lang="en-US" sz="2000" dirty="0">
                <a:latin typeface="Times New Roman" panose="02020603050405020304" pitchFamily="18" charset="0"/>
                <a:cs typeface="Times New Roman" panose="02020603050405020304" pitchFamily="18" charset="0"/>
              </a:rPr>
              <a:t>, A. (2018). Artificial Intelligence trends in education: a narrative overview. Procedia Computer Science, 136, 16-24.</a:t>
            </a:r>
          </a:p>
          <a:p>
            <a:pPr marL="342900" indent="-342900" algn="just">
              <a:lnSpc>
                <a:spcPct val="150000"/>
              </a:lnSpc>
              <a:buFont typeface="Wingdings" panose="05000000000000000000" pitchFamily="2" charset="2"/>
              <a:buChar char="q"/>
            </a:pPr>
            <a:r>
              <a:rPr lang="en-US" sz="2000" dirty="0" err="1">
                <a:latin typeface="Times New Roman" panose="02020603050405020304" pitchFamily="18" charset="0"/>
                <a:cs typeface="Times New Roman" panose="02020603050405020304" pitchFamily="18" charset="0"/>
              </a:rPr>
              <a:t>Graesser</a:t>
            </a:r>
            <a:r>
              <a:rPr lang="en-US" sz="2000" dirty="0">
                <a:latin typeface="Times New Roman" panose="02020603050405020304" pitchFamily="18" charset="0"/>
                <a:cs typeface="Times New Roman" panose="02020603050405020304" pitchFamily="18" charset="0"/>
              </a:rPr>
              <a:t>, A. C., Fiore, S. M., </a:t>
            </a:r>
            <a:r>
              <a:rPr lang="en-US" sz="2000" dirty="0" err="1">
                <a:latin typeface="Times New Roman" panose="02020603050405020304" pitchFamily="18" charset="0"/>
                <a:cs typeface="Times New Roman" panose="02020603050405020304" pitchFamily="18" charset="0"/>
              </a:rPr>
              <a:t>Greiff</a:t>
            </a:r>
            <a:r>
              <a:rPr lang="en-US" sz="2000" dirty="0">
                <a:latin typeface="Times New Roman" panose="02020603050405020304" pitchFamily="18" charset="0"/>
                <a:cs typeface="Times New Roman" panose="02020603050405020304" pitchFamily="18" charset="0"/>
              </a:rPr>
              <a:t>, S., Andrews-Todd, J., Foltz, P. W., &amp; Hesse, F. W. (2018). Advancing the science of collaborative problem solving. Psychological science in the public interest, 19(2), 59-92.</a:t>
            </a:r>
          </a:p>
          <a:p>
            <a:pPr marL="342900" indent="-342900" algn="just">
              <a:lnSpc>
                <a:spcPct val="150000"/>
              </a:lnSpc>
              <a:buFont typeface="Wingdings" panose="05000000000000000000" pitchFamily="2" charset="2"/>
              <a:buChar char="q"/>
            </a:pPr>
            <a:r>
              <a:rPr lang="en-US" sz="2000" dirty="0">
                <a:latin typeface="Times New Roman" panose="02020603050405020304" pitchFamily="18" charset="0"/>
                <a:cs typeface="Times New Roman" panose="02020603050405020304" pitchFamily="18" charset="0"/>
              </a:rPr>
              <a:t>Hsu, T. C., Chang, S. C., &amp; Hung, Y. T. (2018). How to learn and how to teach computational thinking: Suggestions based on a review of the literature. Computers &amp; Education, 126, 296-310.</a:t>
            </a:r>
          </a:p>
        </p:txBody>
      </p:sp>
    </p:spTree>
    <p:extLst>
      <p:ext uri="{BB962C8B-B14F-4D97-AF65-F5344CB8AC3E}">
        <p14:creationId xmlns:p14="http://schemas.microsoft.com/office/powerpoint/2010/main" xmlns="" val="994346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8A7BC0-4294-0884-4BF2-D7ED33DC7546}"/>
              </a:ext>
            </a:extLst>
          </p:cNvPr>
          <p:cNvSpPr>
            <a:spLocks noGrp="1"/>
          </p:cNvSpPr>
          <p:nvPr>
            <p:ph type="title"/>
          </p:nvPr>
        </p:nvSpPr>
        <p:spPr>
          <a:xfrm>
            <a:off x="838200" y="365125"/>
            <a:ext cx="10515600" cy="4932589"/>
          </a:xfrm>
        </p:spPr>
        <p:txBody>
          <a:bodyPr>
            <a:normAutofit/>
          </a:bodyPr>
          <a:lstStyle/>
          <a:p>
            <a:pPr algn="ctr"/>
            <a:r>
              <a:rPr lang="en-US" sz="5000" dirty="0">
                <a:latin typeface="Times New Roman" panose="02020603050405020304" pitchFamily="18" charset="0"/>
                <a:cs typeface="Times New Roman" panose="02020603050405020304" pitchFamily="18" charset="0"/>
              </a:rPr>
              <a:t>THANK YOU </a:t>
            </a:r>
            <a:endParaRPr lang="en-IN" sz="5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22498311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Savon</Template>
  <TotalTime>13</TotalTime>
  <Words>991</Words>
  <Application>Microsoft Office PowerPoint</Application>
  <PresentationFormat>Custom</PresentationFormat>
  <Paragraphs>40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Savon</vt:lpstr>
      <vt:lpstr>ENHANCING COMPUTER SCIENCE RESEARCH WITHIN EDUCATION: A FRAMEWORK FOR ADVANCEMENT</vt:lpstr>
      <vt:lpstr>INTRODUCTION </vt:lpstr>
      <vt:lpstr>LITERATURE REVIEW </vt:lpstr>
      <vt:lpstr>ENHANCING CS RESEARCH IN EDUCATION</vt:lpstr>
      <vt:lpstr>RESEARCH DISCUSSION</vt:lpstr>
      <vt:lpstr>CONCLUSION</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ENHANCING COMPUTER SCIENCE RESEARCH WITHIN EDUCATION: A FRAMEWORK FOR ADVANCEMENT</dc:title>
  <dc:creator>intel</dc:creator>
  <cp:lastModifiedBy>pc</cp:lastModifiedBy>
  <cp:revision>4</cp:revision>
  <dcterms:created xsi:type="dcterms:W3CDTF">2024-03-12T09:14:37Z</dcterms:created>
  <dcterms:modified xsi:type="dcterms:W3CDTF">2024-03-12T10:46:14Z</dcterms:modified>
</cp:coreProperties>
</file>