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sldIdLst>
    <p:sldId id="256" r:id="rId2"/>
    <p:sldId id="257" r:id="rId3"/>
    <p:sldId id="258" r:id="rId4"/>
    <p:sldId id="259"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59" autoAdjust="0"/>
    <p:restoredTop sz="94660"/>
  </p:normalViewPr>
  <p:slideViewPr>
    <p:cSldViewPr snapToGrid="0">
      <p:cViewPr varScale="1">
        <p:scale>
          <a:sx n="61" d="100"/>
          <a:sy n="61" d="100"/>
        </p:scale>
        <p:origin x="108"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3B8EAE7-B2F0-4DCF-A2F0-01A24B7D46CA}" type="datetimeFigureOut">
              <a:rPr lang="en-US" smtClean="0"/>
              <a:t>3/27/2024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BAC737-AFA6-42FB-A2FA-A73289245639}" type="slidenum">
              <a:rPr lang="en-US" smtClean="0"/>
              <a:t>‹#›</a:t>
            </a:fld>
            <a:endParaRPr lang="en-US"/>
          </a:p>
        </p:txBody>
      </p:sp>
    </p:spTree>
    <p:extLst>
      <p:ext uri="{BB962C8B-B14F-4D97-AF65-F5344CB8AC3E}">
        <p14:creationId xmlns:p14="http://schemas.microsoft.com/office/powerpoint/2010/main" val="148658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33B8EAE7-B2F0-4DCF-A2F0-01A24B7D46CA}" type="datetimeFigureOut">
              <a:rPr lang="en-US" smtClean="0"/>
              <a:t>3/27/2024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BAC737-AFA6-42FB-A2FA-A73289245639}" type="slidenum">
              <a:rPr lang="en-US" smtClean="0"/>
              <a:t>‹#›</a:t>
            </a:fld>
            <a:endParaRPr lang="en-US"/>
          </a:p>
        </p:txBody>
      </p:sp>
    </p:spTree>
    <p:extLst>
      <p:ext uri="{BB962C8B-B14F-4D97-AF65-F5344CB8AC3E}">
        <p14:creationId xmlns:p14="http://schemas.microsoft.com/office/powerpoint/2010/main" val="1168839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3B8EAE7-B2F0-4DCF-A2F0-01A24B7D46CA}" type="datetimeFigureOut">
              <a:rPr lang="en-US" smtClean="0"/>
              <a:t>3/27/2024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BAC737-AFA6-42FB-A2FA-A73289245639}" type="slidenum">
              <a:rPr lang="en-US" smtClean="0"/>
              <a:t>‹#›</a:t>
            </a:fld>
            <a:endParaRPr lang="en-US"/>
          </a:p>
        </p:txBody>
      </p:sp>
    </p:spTree>
    <p:extLst>
      <p:ext uri="{BB962C8B-B14F-4D97-AF65-F5344CB8AC3E}">
        <p14:creationId xmlns:p14="http://schemas.microsoft.com/office/powerpoint/2010/main" val="23789958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3B8EAE7-B2F0-4DCF-A2F0-01A24B7D46CA}" type="datetimeFigureOut">
              <a:rPr lang="en-US" smtClean="0"/>
              <a:t>3/27/2024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BAC737-AFA6-42FB-A2FA-A73289245639}" type="slidenum">
              <a:rPr lang="en-US" smtClean="0"/>
              <a:t>‹#›</a:t>
            </a:fld>
            <a:endParaRPr lang="en-US"/>
          </a:p>
        </p:txBody>
      </p:sp>
    </p:spTree>
    <p:extLst>
      <p:ext uri="{BB962C8B-B14F-4D97-AF65-F5344CB8AC3E}">
        <p14:creationId xmlns:p14="http://schemas.microsoft.com/office/powerpoint/2010/main" val="1647827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3B8EAE7-B2F0-4DCF-A2F0-01A24B7D46CA}" type="datetimeFigureOut">
              <a:rPr lang="en-US" smtClean="0"/>
              <a:t>3/27/2024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9BAC737-AFA6-42FB-A2FA-A73289245639}" type="slidenum">
              <a:rPr lang="en-US" smtClean="0"/>
              <a:t>‹#›</a:t>
            </a:fld>
            <a:endParaRPr lang="en-US"/>
          </a:p>
        </p:txBody>
      </p:sp>
    </p:spTree>
    <p:extLst>
      <p:ext uri="{BB962C8B-B14F-4D97-AF65-F5344CB8AC3E}">
        <p14:creationId xmlns:p14="http://schemas.microsoft.com/office/powerpoint/2010/main" val="22502914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33B8EAE7-B2F0-4DCF-A2F0-01A24B7D46CA}" type="datetimeFigureOut">
              <a:rPr lang="en-US" smtClean="0"/>
              <a:t>3/27/2024</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69BAC737-AFA6-42FB-A2FA-A73289245639}" type="slidenum">
              <a:rPr lang="en-US" smtClean="0"/>
              <a:t>‹#›</a:t>
            </a:fld>
            <a:endParaRPr lang="en-US"/>
          </a:p>
        </p:txBody>
      </p:sp>
    </p:spTree>
    <p:extLst>
      <p:ext uri="{BB962C8B-B14F-4D97-AF65-F5344CB8AC3E}">
        <p14:creationId xmlns:p14="http://schemas.microsoft.com/office/powerpoint/2010/main" val="8383116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3B8EAE7-B2F0-4DCF-A2F0-01A24B7D46CA}" type="datetimeFigureOut">
              <a:rPr lang="en-US" smtClean="0"/>
              <a:t>3/27/2024</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69BAC737-AFA6-42FB-A2FA-A73289245639}" type="slidenum">
              <a:rPr lang="en-US" smtClean="0"/>
              <a:t>‹#›</a:t>
            </a:fld>
            <a:endParaRPr lang="en-US"/>
          </a:p>
        </p:txBody>
      </p:sp>
    </p:spTree>
    <p:extLst>
      <p:ext uri="{BB962C8B-B14F-4D97-AF65-F5344CB8AC3E}">
        <p14:creationId xmlns:p14="http://schemas.microsoft.com/office/powerpoint/2010/main" val="5352927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33B8EAE7-B2F0-4DCF-A2F0-01A24B7D46CA}" type="datetimeFigureOut">
              <a:rPr lang="en-US" smtClean="0"/>
              <a:t>3/27/2024</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69BAC737-AFA6-42FB-A2FA-A73289245639}" type="slidenum">
              <a:rPr lang="en-US" smtClean="0"/>
              <a:t>‹#›</a:t>
            </a:fld>
            <a:endParaRPr lang="en-US"/>
          </a:p>
        </p:txBody>
      </p:sp>
    </p:spTree>
    <p:extLst>
      <p:ext uri="{BB962C8B-B14F-4D97-AF65-F5344CB8AC3E}">
        <p14:creationId xmlns:p14="http://schemas.microsoft.com/office/powerpoint/2010/main" val="693153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3B8EAE7-B2F0-4DCF-A2F0-01A24B7D46CA}" type="datetimeFigureOut">
              <a:rPr lang="en-US" smtClean="0"/>
              <a:t>3/27/2024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BAC737-AFA6-42FB-A2FA-A73289245639}" type="slidenum">
              <a:rPr lang="en-US" smtClean="0"/>
              <a:t>‹#›</a:t>
            </a:fld>
            <a:endParaRPr lang="en-US"/>
          </a:p>
        </p:txBody>
      </p:sp>
    </p:spTree>
    <p:extLst>
      <p:ext uri="{BB962C8B-B14F-4D97-AF65-F5344CB8AC3E}">
        <p14:creationId xmlns:p14="http://schemas.microsoft.com/office/powerpoint/2010/main" val="22194959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3B8EAE7-B2F0-4DCF-A2F0-01A24B7D46CA}" type="datetimeFigureOut">
              <a:rPr lang="en-US" smtClean="0"/>
              <a:t>3/27/2024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BAC737-AFA6-42FB-A2FA-A73289245639}" type="slidenum">
              <a:rPr lang="en-US" smtClean="0"/>
              <a:t>‹#›</a:t>
            </a:fld>
            <a:endParaRPr lang="en-US"/>
          </a:p>
        </p:txBody>
      </p:sp>
    </p:spTree>
    <p:extLst>
      <p:ext uri="{BB962C8B-B14F-4D97-AF65-F5344CB8AC3E}">
        <p14:creationId xmlns:p14="http://schemas.microsoft.com/office/powerpoint/2010/main" val="4972814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33B8EAE7-B2F0-4DCF-A2F0-01A24B7D46CA}" type="datetimeFigureOut">
              <a:rPr lang="en-US" smtClean="0"/>
              <a:t>3/27/2024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BAC737-AFA6-42FB-A2FA-A73289245639}" type="slidenum">
              <a:rPr lang="en-US" smtClean="0"/>
              <a:t>‹#›</a:t>
            </a:fld>
            <a:endParaRPr lang="en-US"/>
          </a:p>
        </p:txBody>
      </p:sp>
    </p:spTree>
    <p:extLst>
      <p:ext uri="{BB962C8B-B14F-4D97-AF65-F5344CB8AC3E}">
        <p14:creationId xmlns:p14="http://schemas.microsoft.com/office/powerpoint/2010/main" val="7798466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33B8EAE7-B2F0-4DCF-A2F0-01A24B7D46CA}" type="datetimeFigureOut">
              <a:rPr lang="en-US" smtClean="0"/>
              <a:t>3/27/2024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BAC737-AFA6-42FB-A2FA-A73289245639}"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1492590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3B8EAE7-B2F0-4DCF-A2F0-01A24B7D46CA}" type="datetimeFigureOut">
              <a:rPr lang="en-US" smtClean="0"/>
              <a:t>3/27/2024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BAC737-AFA6-42FB-A2FA-A73289245639}" type="slidenum">
              <a:rPr lang="en-US" smtClean="0"/>
              <a:t>‹#›</a:t>
            </a:fld>
            <a:endParaRPr lang="en-US"/>
          </a:p>
        </p:txBody>
      </p:sp>
    </p:spTree>
    <p:extLst>
      <p:ext uri="{BB962C8B-B14F-4D97-AF65-F5344CB8AC3E}">
        <p14:creationId xmlns:p14="http://schemas.microsoft.com/office/powerpoint/2010/main" val="28203394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3B8EAE7-B2F0-4DCF-A2F0-01A24B7D46CA}" type="datetimeFigureOut">
              <a:rPr lang="en-US" smtClean="0"/>
              <a:t>3/27/2024</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BAC737-AFA6-42FB-A2FA-A73289245639}" type="slidenum">
              <a:rPr lang="en-US" smtClean="0"/>
              <a:t>‹#›</a:t>
            </a:fld>
            <a:endParaRPr lang="en-US"/>
          </a:p>
        </p:txBody>
      </p:sp>
    </p:spTree>
    <p:extLst>
      <p:ext uri="{BB962C8B-B14F-4D97-AF65-F5344CB8AC3E}">
        <p14:creationId xmlns:p14="http://schemas.microsoft.com/office/powerpoint/2010/main" val="34853979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3B8EAE7-B2F0-4DCF-A2F0-01A24B7D46CA}" type="datetimeFigureOut">
              <a:rPr lang="en-US" smtClean="0"/>
              <a:t>3/27/2024</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BAC737-AFA6-42FB-A2FA-A73289245639}" type="slidenum">
              <a:rPr lang="en-US" smtClean="0"/>
              <a:t>‹#›</a:t>
            </a:fld>
            <a:endParaRPr lang="en-US"/>
          </a:p>
        </p:txBody>
      </p:sp>
    </p:spTree>
    <p:extLst>
      <p:ext uri="{BB962C8B-B14F-4D97-AF65-F5344CB8AC3E}">
        <p14:creationId xmlns:p14="http://schemas.microsoft.com/office/powerpoint/2010/main" val="36009474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3B8EAE7-B2F0-4DCF-A2F0-01A24B7D46CA}" type="datetimeFigureOut">
              <a:rPr lang="en-US" smtClean="0"/>
              <a:t>3/27/2024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BAC737-AFA6-42FB-A2FA-A73289245639}" type="slidenum">
              <a:rPr lang="en-US" smtClean="0"/>
              <a:t>‹#›</a:t>
            </a:fld>
            <a:endParaRPr lang="en-US"/>
          </a:p>
        </p:txBody>
      </p:sp>
    </p:spTree>
    <p:extLst>
      <p:ext uri="{BB962C8B-B14F-4D97-AF65-F5344CB8AC3E}">
        <p14:creationId xmlns:p14="http://schemas.microsoft.com/office/powerpoint/2010/main" val="28902814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3B8EAE7-B2F0-4DCF-A2F0-01A24B7D46CA}" type="datetimeFigureOut">
              <a:rPr lang="en-US" smtClean="0"/>
              <a:t>3/27/2024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BAC737-AFA6-42FB-A2FA-A73289245639}" type="slidenum">
              <a:rPr lang="en-US" smtClean="0"/>
              <a:t>‹#›</a:t>
            </a:fld>
            <a:endParaRPr lang="en-US"/>
          </a:p>
        </p:txBody>
      </p:sp>
    </p:spTree>
    <p:extLst>
      <p:ext uri="{BB962C8B-B14F-4D97-AF65-F5344CB8AC3E}">
        <p14:creationId xmlns:p14="http://schemas.microsoft.com/office/powerpoint/2010/main" val="22191642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3B8EAE7-B2F0-4DCF-A2F0-01A24B7D46CA}" type="datetimeFigureOut">
              <a:rPr lang="en-US" smtClean="0"/>
              <a:t>3/27/2024</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69BAC737-AFA6-42FB-A2FA-A73289245639}" type="slidenum">
              <a:rPr lang="en-US" smtClean="0"/>
              <a:t>‹#›</a:t>
            </a:fld>
            <a:endParaRPr lang="en-US"/>
          </a:p>
        </p:txBody>
      </p:sp>
    </p:spTree>
    <p:extLst>
      <p:ext uri="{BB962C8B-B14F-4D97-AF65-F5344CB8AC3E}">
        <p14:creationId xmlns:p14="http://schemas.microsoft.com/office/powerpoint/2010/main" val="4148504756"/>
      </p:ext>
    </p:extLst>
  </p:cSld>
  <p:clrMap bg1="dk1" tx1="lt1" bg2="dk2" tx2="lt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 id="2147483794" r:id="rId14"/>
    <p:sldLayoutId id="2147483795" r:id="rId15"/>
    <p:sldLayoutId id="2147483796" r:id="rId16"/>
    <p:sldLayoutId id="214748379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EFA0CA-CCCA-98A2-C47E-B0C610080F7B}"/>
              </a:ext>
            </a:extLst>
          </p:cNvPr>
          <p:cNvSpPr>
            <a:spLocks noGrp="1"/>
          </p:cNvSpPr>
          <p:nvPr>
            <p:ph type="title"/>
          </p:nvPr>
        </p:nvSpPr>
        <p:spPr>
          <a:xfrm>
            <a:off x="838200" y="2103437"/>
            <a:ext cx="10515600" cy="1325563"/>
          </a:xfrm>
        </p:spPr>
        <p:txBody>
          <a:bodyPr>
            <a:noAutofit/>
          </a:bodyPr>
          <a:lstStyle/>
          <a:p>
            <a:pPr algn="ctr">
              <a:lnSpc>
                <a:spcPct val="150000"/>
              </a:lnSpc>
            </a:pPr>
            <a:r>
              <a:rPr lang="en-US" sz="3200" b="1" dirty="0">
                <a:effectLst/>
                <a:latin typeface="Times New Roman" panose="02020603050405020304" pitchFamily="18" charset="0"/>
                <a:ea typeface="Calibri" panose="020F0502020204030204" pitchFamily="34" charset="0"/>
              </a:rPr>
              <a:t>MEASURING OPERATIONAL EFFICIENCY AND PERFORMANCE OF ICICI BANK: A COMPARATIVE STUDY USING FINANCIAL RATIOS AND BENCHMARKING TECHNIQUES</a:t>
            </a:r>
            <a:endParaRPr lang="en-US" sz="3200" dirty="0"/>
          </a:p>
        </p:txBody>
      </p:sp>
    </p:spTree>
    <p:extLst>
      <p:ext uri="{BB962C8B-B14F-4D97-AF65-F5344CB8AC3E}">
        <p14:creationId xmlns:p14="http://schemas.microsoft.com/office/powerpoint/2010/main" val="16820890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82F968B-83FA-0C69-5B91-43584AD6E94B}"/>
              </a:ext>
            </a:extLst>
          </p:cNvPr>
          <p:cNvSpPr txBox="1"/>
          <p:nvPr/>
        </p:nvSpPr>
        <p:spPr>
          <a:xfrm>
            <a:off x="3049314" y="1720840"/>
            <a:ext cx="6093372" cy="3416320"/>
          </a:xfrm>
          <a:prstGeom prst="rect">
            <a:avLst/>
          </a:prstGeom>
          <a:noFill/>
        </p:spPr>
        <p:txBody>
          <a:bodyPr wrap="square">
            <a:spAutoFit/>
          </a:bodyPr>
          <a:lstStyle/>
          <a:p>
            <a:pPr algn="ctr">
              <a:lnSpc>
                <a:spcPct val="150000"/>
              </a:lnSpc>
            </a:pPr>
            <a:r>
              <a:rPr lang="en-US" sz="2200" b="1" i="0" dirty="0">
                <a:effectLst/>
                <a:latin typeface="Times New Roman" panose="02020603050405020304" pitchFamily="18" charset="0"/>
                <a:cs typeface="Times New Roman" panose="02020603050405020304" pitchFamily="18" charset="0"/>
              </a:rPr>
              <a:t>TANVI THAKUR</a:t>
            </a:r>
          </a:p>
          <a:p>
            <a:pPr algn="ctr">
              <a:lnSpc>
                <a:spcPct val="150000"/>
              </a:lnSpc>
            </a:pPr>
            <a:r>
              <a:rPr lang="en-US" sz="2200" b="1" i="0" dirty="0">
                <a:effectLst/>
                <a:latin typeface="Cambria" panose="02040503050406030204" pitchFamily="18" charset="0"/>
              </a:rPr>
              <a:t>CO19BPHDCO001</a:t>
            </a:r>
          </a:p>
          <a:p>
            <a:pPr algn="ctr">
              <a:lnSpc>
                <a:spcPct val="150000"/>
              </a:lnSpc>
            </a:pPr>
            <a:r>
              <a:rPr lang="en-US" sz="2200" dirty="0">
                <a:latin typeface="Cambria" panose="02040503050406030204" pitchFamily="18" charset="0"/>
                <a:cs typeface="Times New Roman" panose="02020603050405020304" pitchFamily="18" charset="0"/>
              </a:rPr>
              <a:t>Enrollment No.</a:t>
            </a:r>
            <a:endParaRPr lang="en-US" sz="2200" i="0" dirty="0">
              <a:effectLst/>
              <a:latin typeface="Times New Roman" panose="02020603050405020304" pitchFamily="18" charset="0"/>
              <a:cs typeface="Times New Roman" panose="02020603050405020304" pitchFamily="18" charset="0"/>
            </a:endParaRPr>
          </a:p>
          <a:p>
            <a:pPr algn="ctr">
              <a:lnSpc>
                <a:spcPct val="150000"/>
              </a:lnSpc>
            </a:pPr>
            <a:r>
              <a:rPr lang="en-US" sz="2200" b="1" i="0" dirty="0">
                <a:effectLst/>
                <a:latin typeface="Times New Roman" panose="02020603050405020304" pitchFamily="18" charset="0"/>
                <a:cs typeface="Times New Roman" panose="02020603050405020304" pitchFamily="18" charset="0"/>
              </a:rPr>
              <a:t>COMMERCE</a:t>
            </a:r>
          </a:p>
          <a:p>
            <a:pPr algn="ctr">
              <a:lnSpc>
                <a:spcPct val="150000"/>
              </a:lnSpc>
            </a:pPr>
            <a:r>
              <a:rPr lang="en-US" sz="2200" b="1" i="0" dirty="0">
                <a:effectLst/>
                <a:latin typeface="Times New Roman" panose="02020603050405020304" pitchFamily="18" charset="0"/>
                <a:cs typeface="Times New Roman" panose="02020603050405020304" pitchFamily="18" charset="0"/>
              </a:rPr>
              <a:t>Dr. PARAS JAIN</a:t>
            </a:r>
          </a:p>
          <a:p>
            <a:pPr algn="ctr">
              <a:lnSpc>
                <a:spcPct val="150000"/>
              </a:lnSpc>
            </a:pPr>
            <a:r>
              <a:rPr lang="en-US" sz="2200" b="1" i="0" dirty="0">
                <a:effectLst/>
                <a:latin typeface="Times New Roman" panose="02020603050405020304" pitchFamily="18" charset="0"/>
                <a:cs typeface="Times New Roman" panose="02020603050405020304" pitchFamily="18" charset="0"/>
              </a:rPr>
              <a:t>SARDAR PATEL UNIVERSITY, BALAGHAT</a:t>
            </a:r>
          </a:p>
          <a:p>
            <a:endParaRPr lang="en-US" dirty="0"/>
          </a:p>
        </p:txBody>
      </p:sp>
    </p:spTree>
    <p:extLst>
      <p:ext uri="{BB962C8B-B14F-4D97-AF65-F5344CB8AC3E}">
        <p14:creationId xmlns:p14="http://schemas.microsoft.com/office/powerpoint/2010/main" val="8863198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032DA7B-8299-DB84-ADDF-2B1189D21E94}"/>
              </a:ext>
            </a:extLst>
          </p:cNvPr>
          <p:cNvSpPr txBox="1"/>
          <p:nvPr/>
        </p:nvSpPr>
        <p:spPr>
          <a:xfrm>
            <a:off x="1085193" y="1099195"/>
            <a:ext cx="10021614" cy="4659609"/>
          </a:xfrm>
          <a:prstGeom prst="rect">
            <a:avLst/>
          </a:prstGeom>
          <a:noFill/>
        </p:spPr>
        <p:txBody>
          <a:bodyPr wrap="square">
            <a:spAutoFit/>
          </a:bodyPr>
          <a:lstStyle/>
          <a:p>
            <a:pPr algn="just">
              <a:lnSpc>
                <a:spcPct val="150000"/>
              </a:lnSpc>
            </a:pPr>
            <a:r>
              <a:rPr lang="en-US" sz="2000" dirty="0">
                <a:effectLst/>
                <a:latin typeface="Times New Roman" panose="02020603050405020304" pitchFamily="18" charset="0"/>
                <a:ea typeface="Calibri" panose="020F0502020204030204" pitchFamily="34" charset="0"/>
              </a:rPr>
              <a:t>This study delves into a thorough analysis of the profitability, performance, and efficiency metrics of ICICI Bank, with a particular focus on branches located in select districts of West Bengal, India. Employing a mixed-method research design, both primary and secondary data sources are utilized to provide a comprehensive understanding of the bank's operational dynamics. Primary data collection involves the administration of structured questionnaires through interviews with managers, officers, and customers of ICICI Bank, aimed at eliciting insights into various aspects of the bank's operations and customer satisfaction levels. Concurrently, secondary data sources such as the annual reports of ICICI Bank, academic journals, articles, and news reports are consulted to contextualize the findings within the broader banking industry landscape. </a:t>
            </a:r>
            <a:endParaRPr lang="en-US" sz="2000" dirty="0"/>
          </a:p>
        </p:txBody>
      </p:sp>
    </p:spTree>
    <p:extLst>
      <p:ext uri="{BB962C8B-B14F-4D97-AF65-F5344CB8AC3E}">
        <p14:creationId xmlns:p14="http://schemas.microsoft.com/office/powerpoint/2010/main" val="23825609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41D9733-AFED-1888-A2BC-4D4ADA5559CF}"/>
              </a:ext>
            </a:extLst>
          </p:cNvPr>
          <p:cNvSpPr txBox="1"/>
          <p:nvPr/>
        </p:nvSpPr>
        <p:spPr>
          <a:xfrm>
            <a:off x="641131" y="1099195"/>
            <a:ext cx="10909738" cy="4659609"/>
          </a:xfrm>
          <a:prstGeom prst="rect">
            <a:avLst/>
          </a:prstGeom>
          <a:noFill/>
        </p:spPr>
        <p:txBody>
          <a:bodyPr wrap="square">
            <a:spAutoFit/>
          </a:bodyPr>
          <a:lstStyle/>
          <a:p>
            <a:pPr algn="just">
              <a:lnSpc>
                <a:spcPct val="150000"/>
              </a:lnSpc>
            </a:pPr>
            <a:r>
              <a:rPr lang="en-US" sz="2000" dirty="0">
                <a:effectLst/>
                <a:latin typeface="Times New Roman" panose="02020603050405020304" pitchFamily="18" charset="0"/>
                <a:ea typeface="Calibri" panose="020F0502020204030204" pitchFamily="34" charset="0"/>
              </a:rPr>
              <a:t>Throughout the research process, several challenges are encountered, including confidentiality constraints, limited access to detailed financial records at the branch level, personnel changes within bank branches, and time constraints in scheduling interviews. Despite these challenges, the study strives to gather and analyze data rigorously, employing data analysis techniques such as pie charts to interpret the findings effectively. The study contributes valuable insights into the factors influencing ICICI Bank's profitability, performance, and efficiency within the West Bengal banking sector. By identifying potential areas for improvement and highlighting key challenges faced by the bank, this research aims to inform strategic decision-making processes and facilitate better understanding of banking operations in the region. Additionally, the study underscores the importance of cautious interpretation of results in light of the identified limitations and offers recommendations for future research endeavors in this field.</a:t>
            </a:r>
            <a:endParaRPr lang="en-US" sz="2000" dirty="0"/>
          </a:p>
        </p:txBody>
      </p:sp>
    </p:spTree>
    <p:extLst>
      <p:ext uri="{BB962C8B-B14F-4D97-AF65-F5344CB8AC3E}">
        <p14:creationId xmlns:p14="http://schemas.microsoft.com/office/powerpoint/2010/main" val="73869811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9</TotalTime>
  <Words>321</Words>
  <Application>Microsoft Office PowerPoint</Application>
  <PresentationFormat>Widescreen</PresentationFormat>
  <Paragraphs>9</Paragraphs>
  <Slides>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vt:i4>
      </vt:variant>
    </vt:vector>
  </HeadingPairs>
  <TitlesOfParts>
    <vt:vector size="10" baseType="lpstr">
      <vt:lpstr>Arial</vt:lpstr>
      <vt:lpstr>Cambria</vt:lpstr>
      <vt:lpstr>Century Gothic</vt:lpstr>
      <vt:lpstr>Times New Roman</vt:lpstr>
      <vt:lpstr>Wingdings 3</vt:lpstr>
      <vt:lpstr>Ion</vt:lpstr>
      <vt:lpstr>MEASURING OPERATIONAL EFFICIENCY AND PERFORMANCE OF ICICI BANK: A COMPARATIVE STUDY USING FINANCIAL RATIOS AND BENCHMARKING TECHNIQUES</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MEASURING OPERATIONAL EFFICIENCY AND PERFORMANCE OF ICICI BANK: A COMPARATIVE STUDY USING FINANCIAL RATIOS AND BENCHMARKING TECHNIQUES</dc:title>
  <dc:creator>intel</dc:creator>
  <cp:lastModifiedBy>intel</cp:lastModifiedBy>
  <cp:revision>1</cp:revision>
  <dcterms:created xsi:type="dcterms:W3CDTF">2024-03-27T09:36:40Z</dcterms:created>
  <dcterms:modified xsi:type="dcterms:W3CDTF">2024-03-27T09:45:49Z</dcterms:modified>
</cp:coreProperties>
</file>