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62" r:id="rId4"/>
    <p:sldId id="264" r:id="rId5"/>
    <p:sldId id="273" r:id="rId6"/>
    <p:sldId id="268" r:id="rId7"/>
    <p:sldId id="270" r:id="rId8"/>
    <p:sldId id="271"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976" autoAdjust="0"/>
    <p:restoredTop sz="94660"/>
  </p:normalViewPr>
  <p:slideViewPr>
    <p:cSldViewPr snapToGrid="0">
      <p:cViewPr varScale="1">
        <p:scale>
          <a:sx n="88" d="100"/>
          <a:sy n="88" d="100"/>
        </p:scale>
        <p:origin x="-120" y="-180"/>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0722F1B-5B4B-46C1-B4E8-8A69496C395B}"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EB4261-DB62-4547-B3D6-140A71CED052}" type="slidenum">
              <a:rPr lang="en-US" smtClean="0"/>
              <a:pPr/>
              <a:t>‹#›</a:t>
            </a:fld>
            <a:endParaRPr lang="en-US"/>
          </a:p>
        </p:txBody>
      </p:sp>
    </p:spTree>
    <p:extLst>
      <p:ext uri="{BB962C8B-B14F-4D97-AF65-F5344CB8AC3E}">
        <p14:creationId xmlns:p14="http://schemas.microsoft.com/office/powerpoint/2010/main" xmlns="" val="2125583177"/>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722F1B-5B4B-46C1-B4E8-8A69496C395B}"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EB4261-DB62-4547-B3D6-140A71CED052}" type="slidenum">
              <a:rPr lang="en-US" smtClean="0"/>
              <a:pPr/>
              <a:t>‹#›</a:t>
            </a:fld>
            <a:endParaRPr lang="en-US"/>
          </a:p>
        </p:txBody>
      </p:sp>
    </p:spTree>
    <p:extLst>
      <p:ext uri="{BB962C8B-B14F-4D97-AF65-F5344CB8AC3E}">
        <p14:creationId xmlns:p14="http://schemas.microsoft.com/office/powerpoint/2010/main" xmlns="" val="2956432741"/>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722F1B-5B4B-46C1-B4E8-8A69496C395B}"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EB4261-DB62-4547-B3D6-140A71CED052}" type="slidenum">
              <a:rPr lang="en-US" smtClean="0"/>
              <a:pPr/>
              <a:t>‹#›</a:t>
            </a:fld>
            <a:endParaRPr lang="en-US"/>
          </a:p>
        </p:txBody>
      </p:sp>
    </p:spTree>
    <p:extLst>
      <p:ext uri="{BB962C8B-B14F-4D97-AF65-F5344CB8AC3E}">
        <p14:creationId xmlns:p14="http://schemas.microsoft.com/office/powerpoint/2010/main" xmlns="" val="4077521833"/>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0722F1B-5B4B-46C1-B4E8-8A69496C395B}"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EB4261-DB62-4547-B3D6-140A71CED052}" type="slidenum">
              <a:rPr lang="en-US" smtClean="0"/>
              <a:pPr/>
              <a:t>‹#›</a:t>
            </a:fld>
            <a:endParaRPr lang="en-US"/>
          </a:p>
        </p:txBody>
      </p:sp>
    </p:spTree>
    <p:extLst>
      <p:ext uri="{BB962C8B-B14F-4D97-AF65-F5344CB8AC3E}">
        <p14:creationId xmlns:p14="http://schemas.microsoft.com/office/powerpoint/2010/main" xmlns="" val="42354087"/>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0722F1B-5B4B-46C1-B4E8-8A69496C395B}" type="datetimeFigureOut">
              <a:rPr lang="en-US" smtClean="0"/>
              <a:pPr/>
              <a:t>3/11/2024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9EB4261-DB62-4547-B3D6-140A71CED052}" type="slidenum">
              <a:rPr lang="en-US" smtClean="0"/>
              <a:pPr/>
              <a:t>‹#›</a:t>
            </a:fld>
            <a:endParaRPr lang="en-US"/>
          </a:p>
        </p:txBody>
      </p:sp>
    </p:spTree>
    <p:extLst>
      <p:ext uri="{BB962C8B-B14F-4D97-AF65-F5344CB8AC3E}">
        <p14:creationId xmlns:p14="http://schemas.microsoft.com/office/powerpoint/2010/main" xmlns="" val="3865194773"/>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0722F1B-5B4B-46C1-B4E8-8A69496C395B}" type="datetimeFigureOut">
              <a:rPr lang="en-US" smtClean="0"/>
              <a:pPr/>
              <a:t>3/11/2024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9EB4261-DB62-4547-B3D6-140A71CED052}" type="slidenum">
              <a:rPr lang="en-US" smtClean="0"/>
              <a:pPr/>
              <a:t>‹#›</a:t>
            </a:fld>
            <a:endParaRPr lang="en-US"/>
          </a:p>
        </p:txBody>
      </p:sp>
    </p:spTree>
    <p:extLst>
      <p:ext uri="{BB962C8B-B14F-4D97-AF65-F5344CB8AC3E}">
        <p14:creationId xmlns:p14="http://schemas.microsoft.com/office/powerpoint/2010/main" xmlns="" val="172699554"/>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722F1B-5B4B-46C1-B4E8-8A69496C395B}" type="datetimeFigureOut">
              <a:rPr lang="en-US" smtClean="0"/>
              <a:pPr/>
              <a:t>3/11/2024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9EB4261-DB62-4547-B3D6-140A71CED052}" type="slidenum">
              <a:rPr lang="en-US" smtClean="0"/>
              <a:pPr/>
              <a:t>‹#›</a:t>
            </a:fld>
            <a:endParaRPr lang="en-US"/>
          </a:p>
        </p:txBody>
      </p:sp>
    </p:spTree>
    <p:extLst>
      <p:ext uri="{BB962C8B-B14F-4D97-AF65-F5344CB8AC3E}">
        <p14:creationId xmlns:p14="http://schemas.microsoft.com/office/powerpoint/2010/main" xmlns="" val="958130117"/>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722F1B-5B4B-46C1-B4E8-8A69496C395B}"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EB4261-DB62-4547-B3D6-140A71CED052}" type="slidenum">
              <a:rPr lang="en-US" smtClean="0"/>
              <a:pPr/>
              <a:t>‹#›</a:t>
            </a:fld>
            <a:endParaRPr lang="en-US"/>
          </a:p>
        </p:txBody>
      </p:sp>
    </p:spTree>
    <p:extLst>
      <p:ext uri="{BB962C8B-B14F-4D97-AF65-F5344CB8AC3E}">
        <p14:creationId xmlns:p14="http://schemas.microsoft.com/office/powerpoint/2010/main" xmlns="" val="2600555373"/>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0722F1B-5B4B-46C1-B4E8-8A69496C395B}"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EB4261-DB62-4547-B3D6-140A71CED052}" type="slidenum">
              <a:rPr lang="en-US" smtClean="0"/>
              <a:pPr/>
              <a:t>‹#›</a:t>
            </a:fld>
            <a:endParaRPr lang="en-US"/>
          </a:p>
        </p:txBody>
      </p:sp>
    </p:spTree>
    <p:extLst>
      <p:ext uri="{BB962C8B-B14F-4D97-AF65-F5344CB8AC3E}">
        <p14:creationId xmlns:p14="http://schemas.microsoft.com/office/powerpoint/2010/main" xmlns="" val="1047554015"/>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722F1B-5B4B-46C1-B4E8-8A69496C395B}"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EB4261-DB62-4547-B3D6-140A71CED052}" type="slidenum">
              <a:rPr lang="en-US" smtClean="0"/>
              <a:pPr/>
              <a:t>‹#›</a:t>
            </a:fld>
            <a:endParaRPr lang="en-US"/>
          </a:p>
        </p:txBody>
      </p:sp>
    </p:spTree>
    <p:extLst>
      <p:ext uri="{BB962C8B-B14F-4D97-AF65-F5344CB8AC3E}">
        <p14:creationId xmlns:p14="http://schemas.microsoft.com/office/powerpoint/2010/main" xmlns="" val="4134165076"/>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722F1B-5B4B-46C1-B4E8-8A69496C395B}"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EB4261-DB62-4547-B3D6-140A71CED052}" type="slidenum">
              <a:rPr lang="en-US" smtClean="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xmlns="" val="2306268747"/>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722F1B-5B4B-46C1-B4E8-8A69496C395B}"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EB4261-DB62-4547-B3D6-140A71CED052}" type="slidenum">
              <a:rPr lang="en-US" smtClean="0"/>
              <a:pPr/>
              <a:t>‹#›</a:t>
            </a:fld>
            <a:endParaRPr lang="en-US"/>
          </a:p>
        </p:txBody>
      </p:sp>
    </p:spTree>
    <p:extLst>
      <p:ext uri="{BB962C8B-B14F-4D97-AF65-F5344CB8AC3E}">
        <p14:creationId xmlns:p14="http://schemas.microsoft.com/office/powerpoint/2010/main" xmlns="" val="2624423453"/>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722F1B-5B4B-46C1-B4E8-8A69496C395B}"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EB4261-DB62-4547-B3D6-140A71CED052}"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172781087"/>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722F1B-5B4B-46C1-B4E8-8A69496C395B}"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EB4261-DB62-4547-B3D6-140A71CED052}" type="slidenum">
              <a:rPr lang="en-US" smtClean="0"/>
              <a:pPr/>
              <a:t>‹#›</a:t>
            </a:fld>
            <a:endParaRPr lang="en-US"/>
          </a:p>
        </p:txBody>
      </p:sp>
    </p:spTree>
    <p:extLst>
      <p:ext uri="{BB962C8B-B14F-4D97-AF65-F5344CB8AC3E}">
        <p14:creationId xmlns:p14="http://schemas.microsoft.com/office/powerpoint/2010/main" xmlns="" val="1539352374"/>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722F1B-5B4B-46C1-B4E8-8A69496C395B}"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EB4261-DB62-4547-B3D6-140A71CED052}" type="slidenum">
              <a:rPr lang="en-US" smtClean="0"/>
              <a:pPr/>
              <a:t>‹#›</a:t>
            </a:fld>
            <a:endParaRPr lang="en-US"/>
          </a:p>
        </p:txBody>
      </p:sp>
    </p:spTree>
    <p:extLst>
      <p:ext uri="{BB962C8B-B14F-4D97-AF65-F5344CB8AC3E}">
        <p14:creationId xmlns:p14="http://schemas.microsoft.com/office/powerpoint/2010/main" xmlns="" val="2522373470"/>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722F1B-5B4B-46C1-B4E8-8A69496C395B}"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EB4261-DB62-4547-B3D6-140A71CED052}" type="slidenum">
              <a:rPr lang="en-US" smtClean="0"/>
              <a:pPr/>
              <a:t>‹#›</a:t>
            </a:fld>
            <a:endParaRPr lang="en-US"/>
          </a:p>
        </p:txBody>
      </p:sp>
    </p:spTree>
    <p:extLst>
      <p:ext uri="{BB962C8B-B14F-4D97-AF65-F5344CB8AC3E}">
        <p14:creationId xmlns:p14="http://schemas.microsoft.com/office/powerpoint/2010/main" xmlns="" val="257273412"/>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0722F1B-5B4B-46C1-B4E8-8A69496C395B}" type="datetimeFigureOut">
              <a:rPr lang="en-US" smtClean="0"/>
              <a:pPr/>
              <a:t>3/11/2024</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9EB4261-DB62-4547-B3D6-140A71CED052}" type="slidenum">
              <a:rPr lang="en-US" smtClean="0"/>
              <a:pPr/>
              <a:t>‹#›</a:t>
            </a:fld>
            <a:endParaRPr lang="en-US"/>
          </a:p>
        </p:txBody>
      </p:sp>
    </p:spTree>
    <p:extLst>
      <p:ext uri="{BB962C8B-B14F-4D97-AF65-F5344CB8AC3E}">
        <p14:creationId xmlns:p14="http://schemas.microsoft.com/office/powerpoint/2010/main" xmlns="" val="37377232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ransition spd="slow">
    <p:wipe/>
  </p:transition>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BF79579-DCB8-5E13-7648-B04C110495B3}"/>
              </a:ext>
            </a:extLst>
          </p:cNvPr>
          <p:cNvSpPr>
            <a:spLocks noGrp="1"/>
          </p:cNvSpPr>
          <p:nvPr>
            <p:ph type="ctrTitle"/>
          </p:nvPr>
        </p:nvSpPr>
        <p:spPr>
          <a:xfrm>
            <a:off x="1311124" y="1101661"/>
            <a:ext cx="7766936" cy="2805193"/>
          </a:xfrm>
        </p:spPr>
        <p:txBody>
          <a:bodyPr/>
          <a:lstStyle/>
          <a:p>
            <a:pPr algn="ctr"/>
            <a:r>
              <a:rPr lang="en-US" sz="4400" b="1" dirty="0">
                <a:solidFill>
                  <a:schemeClr val="tx1"/>
                </a:solidFill>
                <a:latin typeface="Times New Roman" pitchFamily="18" charset="0"/>
                <a:cs typeface="Times New Roman" pitchFamily="18" charset="0"/>
              </a:rPr>
              <a:t>TORQUE AND CURRENT ANALYSIS OF ELECTRICAL VEHICLES</a:t>
            </a:r>
            <a:r>
              <a:rPr lang="en-US" sz="4400" dirty="0">
                <a:solidFill>
                  <a:schemeClr val="tx1"/>
                </a:solidFill>
                <a:latin typeface="Times New Roman" pitchFamily="18" charset="0"/>
                <a:cs typeface="Times New Roman" pitchFamily="18" charset="0"/>
              </a:rPr>
              <a:t/>
            </a:r>
            <a:br>
              <a:rPr lang="en-US" sz="4400" dirty="0">
                <a:solidFill>
                  <a:schemeClr val="tx1"/>
                </a:solidFill>
                <a:latin typeface="Times New Roman" pitchFamily="18" charset="0"/>
                <a:cs typeface="Times New Roman" pitchFamily="18" charset="0"/>
              </a:rPr>
            </a:br>
            <a:endParaRPr lang="en-US" sz="4400" dirty="0">
              <a:solidFill>
                <a:schemeClr val="tx1"/>
              </a:solidFill>
              <a:latin typeface="Times New Roman" pitchFamily="18" charset="0"/>
              <a:cs typeface="Times New Roman" pitchFamily="18" charset="0"/>
            </a:endParaRPr>
          </a:p>
        </p:txBody>
      </p:sp>
      <p:sp>
        <p:nvSpPr>
          <p:cNvPr id="3" name="Rectangle 2"/>
          <p:cNvSpPr/>
          <p:nvPr/>
        </p:nvSpPr>
        <p:spPr>
          <a:xfrm>
            <a:off x="0" y="5606534"/>
            <a:ext cx="2315057" cy="369332"/>
          </a:xfrm>
          <a:prstGeom prst="rect">
            <a:avLst/>
          </a:prstGeom>
        </p:spPr>
        <p:txBody>
          <a:bodyPr wrap="none">
            <a:spAutoFit/>
          </a:bodyPr>
          <a:lstStyle/>
          <a:p>
            <a:r>
              <a:rPr lang="en-US" dirty="0" smtClean="0"/>
              <a:t>Shyam Sundar Gupta</a:t>
            </a:r>
            <a:endParaRPr lang="en-US" dirty="0"/>
          </a:p>
        </p:txBody>
      </p:sp>
      <p:sp>
        <p:nvSpPr>
          <p:cNvPr id="4" name="Rectangle 3"/>
          <p:cNvSpPr/>
          <p:nvPr/>
        </p:nvSpPr>
        <p:spPr>
          <a:xfrm>
            <a:off x="0" y="5987534"/>
            <a:ext cx="3546164" cy="369332"/>
          </a:xfrm>
          <a:prstGeom prst="rect">
            <a:avLst/>
          </a:prstGeom>
        </p:spPr>
        <p:txBody>
          <a:bodyPr wrap="none">
            <a:spAutoFit/>
          </a:bodyPr>
          <a:lstStyle/>
          <a:p>
            <a:r>
              <a:rPr lang="en-US" dirty="0" smtClean="0"/>
              <a:t>Subject: Mechanical </a:t>
            </a:r>
            <a:r>
              <a:rPr lang="en-US" dirty="0" smtClean="0"/>
              <a:t>Engineering</a:t>
            </a:r>
            <a:endParaRPr lang="en-US" dirty="0"/>
          </a:p>
        </p:txBody>
      </p:sp>
    </p:spTree>
    <p:extLst>
      <p:ext uri="{BB962C8B-B14F-4D97-AF65-F5344CB8AC3E}">
        <p14:creationId xmlns:p14="http://schemas.microsoft.com/office/powerpoint/2010/main" xmlns="" val="3905614338"/>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D0C9090-5582-8DF4-0032-0A5269ED3D6B}"/>
              </a:ext>
            </a:extLst>
          </p:cNvPr>
          <p:cNvSpPr>
            <a:spLocks noGrp="1"/>
          </p:cNvSpPr>
          <p:nvPr>
            <p:ph type="title"/>
          </p:nvPr>
        </p:nvSpPr>
        <p:spPr>
          <a:xfrm>
            <a:off x="677334" y="464949"/>
            <a:ext cx="8596668" cy="759417"/>
          </a:xfrm>
        </p:spPr>
        <p:txBody>
          <a:bodyPr>
            <a:normAutofit/>
          </a:bodyPr>
          <a:lstStyle/>
          <a:p>
            <a:pPr algn="ctr"/>
            <a:r>
              <a:rPr lang="en-US" sz="4000" b="1" dirty="0">
                <a:effectLst>
                  <a:outerShdw blurRad="38100" dist="38100" dir="2700000" algn="tl">
                    <a:srgbClr val="000000">
                      <a:alpha val="43137"/>
                    </a:srgbClr>
                  </a:outerShdw>
                </a:effectLst>
                <a:latin typeface="Times New Roman" pitchFamily="18" charset="0"/>
                <a:cs typeface="Times New Roman" pitchFamily="18" charset="0"/>
              </a:rPr>
              <a:t>INTRODUCTION </a:t>
            </a:r>
            <a:endParaRPr lang="en-US" sz="4000" dirty="0"/>
          </a:p>
        </p:txBody>
      </p:sp>
      <p:sp>
        <p:nvSpPr>
          <p:cNvPr id="3" name="Content Placeholder 2">
            <a:extLst>
              <a:ext uri="{FF2B5EF4-FFF2-40B4-BE49-F238E27FC236}">
                <a16:creationId xmlns="" xmlns:a16="http://schemas.microsoft.com/office/drawing/2014/main" id="{3032467A-DCFC-5F6D-1D3C-1D9A2B96E2DE}"/>
              </a:ext>
            </a:extLst>
          </p:cNvPr>
          <p:cNvSpPr>
            <a:spLocks noGrp="1"/>
          </p:cNvSpPr>
          <p:nvPr>
            <p:ph idx="1"/>
          </p:nvPr>
        </p:nvSpPr>
        <p:spPr>
          <a:xfrm>
            <a:off x="677334" y="1224367"/>
            <a:ext cx="8596668" cy="5168684"/>
          </a:xfrm>
        </p:spPr>
        <p:txBody>
          <a:bodyPr/>
          <a:lstStyle/>
          <a:p>
            <a:pPr algn="just">
              <a:lnSpc>
                <a:spcPct val="150000"/>
              </a:lnSpc>
            </a:pPr>
            <a:r>
              <a:rPr lang="en-US" dirty="0">
                <a:latin typeface="Times New Roman" pitchFamily="18" charset="0"/>
                <a:cs typeface="Times New Roman" pitchFamily="18" charset="0"/>
              </a:rPr>
              <a:t>Throughout the course of recent years, the seriousness of natural issues coming about because of various ozone harming substance emanations has expanded, provoking countries to zero in additional on energy saving and outflow decrease</a:t>
            </a:r>
            <a:r>
              <a:rPr lang="en-US" dirty="0" smtClean="0">
                <a:latin typeface="Times New Roman" pitchFamily="18" charset="0"/>
                <a:cs typeface="Times New Roman" pitchFamily="18" charset="0"/>
              </a:rPr>
              <a:t>.</a:t>
            </a:r>
          </a:p>
          <a:p>
            <a:pPr algn="just">
              <a:lnSpc>
                <a:spcPct val="150000"/>
              </a:lnSpc>
            </a:pPr>
            <a:r>
              <a:rPr lang="en-US" dirty="0">
                <a:latin typeface="Times New Roman" pitchFamily="18" charset="0"/>
                <a:cs typeface="Times New Roman" pitchFamily="18" charset="0"/>
              </a:rPr>
              <a:t>Transportation contributes fundamentally to ozone harming substance discharges, making up around 27% of all out emanations. </a:t>
            </a:r>
            <a:endParaRPr lang="en-US" dirty="0" smtClean="0">
              <a:latin typeface="Times New Roman" pitchFamily="18" charset="0"/>
              <a:cs typeface="Times New Roman" pitchFamily="18" charset="0"/>
            </a:endParaRPr>
          </a:p>
          <a:p>
            <a:pPr algn="just">
              <a:lnSpc>
                <a:spcPct val="150000"/>
              </a:lnSpc>
            </a:pPr>
            <a:r>
              <a:rPr lang="en-US" dirty="0">
                <a:latin typeface="Times New Roman" pitchFamily="18" charset="0"/>
                <a:cs typeface="Times New Roman" pitchFamily="18" charset="0"/>
              </a:rPr>
              <a:t>Government interest in the electric vehicle (EV) fabricating area has expanded because of headways in batteries and the objective to bring down ozone depleting substance outflows and upgrade metropolitan air quality. </a:t>
            </a:r>
            <a:endParaRPr lang="en-US" dirty="0" smtClean="0">
              <a:latin typeface="Times New Roman" pitchFamily="18" charset="0"/>
              <a:cs typeface="Times New Roman" pitchFamily="18" charset="0"/>
            </a:endParaRPr>
          </a:p>
          <a:p>
            <a:pPr algn="just">
              <a:lnSpc>
                <a:spcPct val="150000"/>
              </a:lnSpc>
            </a:pPr>
            <a:r>
              <a:rPr lang="en-US" dirty="0">
                <a:latin typeface="Times New Roman" pitchFamily="18" charset="0"/>
                <a:cs typeface="Times New Roman" pitchFamily="18" charset="0"/>
              </a:rPr>
              <a:t>The benefits of electric vehicles (EVs) over internal combustion engine vehicles (ICEVs) incorporate zero fumes outflows, expanded proficiency, and the low-carbon power area's gigantic potential for diminishing ozone depleting substance discharges. </a:t>
            </a:r>
          </a:p>
        </p:txBody>
      </p:sp>
    </p:spTree>
    <p:extLst>
      <p:ext uri="{BB962C8B-B14F-4D97-AF65-F5344CB8AC3E}">
        <p14:creationId xmlns:p14="http://schemas.microsoft.com/office/powerpoint/2010/main" xmlns="" val="1689425271"/>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4D1C595-941E-412D-1128-2FE9AC015C2E}"/>
              </a:ext>
            </a:extLst>
          </p:cNvPr>
          <p:cNvSpPr>
            <a:spLocks noGrp="1"/>
          </p:cNvSpPr>
          <p:nvPr>
            <p:ph type="title"/>
          </p:nvPr>
        </p:nvSpPr>
        <p:spPr>
          <a:xfrm>
            <a:off x="677334" y="340964"/>
            <a:ext cx="8596668" cy="805911"/>
          </a:xfrm>
        </p:spPr>
        <p:txBody>
          <a:bodyPr>
            <a:normAutofit/>
          </a:bodyPr>
          <a:lstStyle/>
          <a:p>
            <a:pPr algn="ctr"/>
            <a:r>
              <a:rPr lang="en-US" sz="4000" b="1" dirty="0">
                <a:effectLst>
                  <a:outerShdw blurRad="38100" dist="38100" dir="2700000" algn="tl">
                    <a:srgbClr val="000000">
                      <a:alpha val="43137"/>
                    </a:srgbClr>
                  </a:outerShdw>
                </a:effectLst>
                <a:latin typeface="Times New Roman" pitchFamily="18" charset="0"/>
                <a:cs typeface="Times New Roman" pitchFamily="18" charset="0"/>
              </a:rPr>
              <a:t>LITERATURE REVIEW </a:t>
            </a:r>
            <a:endParaRPr lang="en-US" sz="4000" dirty="0"/>
          </a:p>
        </p:txBody>
      </p:sp>
      <p:sp>
        <p:nvSpPr>
          <p:cNvPr id="3" name="Content Placeholder 2">
            <a:extLst>
              <a:ext uri="{FF2B5EF4-FFF2-40B4-BE49-F238E27FC236}">
                <a16:creationId xmlns="" xmlns:a16="http://schemas.microsoft.com/office/drawing/2014/main" id="{6B0BA590-06A2-489E-1F9E-739C1B4234A4}"/>
              </a:ext>
            </a:extLst>
          </p:cNvPr>
          <p:cNvSpPr>
            <a:spLocks noGrp="1"/>
          </p:cNvSpPr>
          <p:nvPr>
            <p:ph idx="1"/>
          </p:nvPr>
        </p:nvSpPr>
        <p:spPr>
          <a:xfrm>
            <a:off x="418454" y="1301859"/>
            <a:ext cx="8855548" cy="5052446"/>
          </a:xfrm>
        </p:spPr>
        <p:txBody>
          <a:bodyPr>
            <a:normAutofit lnSpcReduction="10000"/>
          </a:bodyPr>
          <a:lstStyle/>
          <a:p>
            <a:pPr algn="just">
              <a:lnSpc>
                <a:spcPct val="150000"/>
              </a:lnSpc>
            </a:pPr>
            <a:r>
              <a:rPr lang="en-US" b="1" dirty="0">
                <a:latin typeface="Times New Roman" pitchFamily="18" charset="0"/>
                <a:cs typeface="Times New Roman" pitchFamily="18" charset="0"/>
              </a:rPr>
              <a:t>Smith (2018)</a:t>
            </a:r>
            <a:r>
              <a:rPr lang="en-US" dirty="0">
                <a:latin typeface="Times New Roman" pitchFamily="18" charset="0"/>
                <a:cs typeface="Times New Roman" pitchFamily="18" charset="0"/>
              </a:rPr>
              <a:t> carried out a study on torque and current analysis in electric vehicles. The study highlighted the significance of comprehending these metrics. Smith underlined the necessity of precise </a:t>
            </a:r>
            <a:r>
              <a:rPr lang="en-US" dirty="0" err="1">
                <a:latin typeface="Times New Roman" pitchFamily="18" charset="0"/>
                <a:cs typeface="Times New Roman" pitchFamily="18" charset="0"/>
              </a:rPr>
              <a:t>modelling</a:t>
            </a:r>
            <a:r>
              <a:rPr lang="en-US" dirty="0">
                <a:latin typeface="Times New Roman" pitchFamily="18" charset="0"/>
                <a:cs typeface="Times New Roman" pitchFamily="18" charset="0"/>
              </a:rPr>
              <a:t> and simulation methods in order to forecast fluctuations in torque and current under various driving scenarios</a:t>
            </a:r>
            <a:r>
              <a:rPr lang="en-US" dirty="0" smtClean="0">
                <a:latin typeface="Times New Roman" pitchFamily="18" charset="0"/>
                <a:cs typeface="Times New Roman" pitchFamily="18" charset="0"/>
              </a:rPr>
              <a:t>.</a:t>
            </a:r>
            <a:endParaRPr lang="en-US" b="1" dirty="0" smtClean="0">
              <a:latin typeface="Times New Roman" pitchFamily="18" charset="0"/>
              <a:cs typeface="Times New Roman" pitchFamily="18" charset="0"/>
            </a:endParaRPr>
          </a:p>
          <a:p>
            <a:pPr algn="just">
              <a:lnSpc>
                <a:spcPct val="150000"/>
              </a:lnSpc>
            </a:pPr>
            <a:r>
              <a:rPr lang="en-US" b="1" dirty="0" smtClean="0">
                <a:latin typeface="Times New Roman" pitchFamily="18" charset="0"/>
                <a:cs typeface="Times New Roman" pitchFamily="18" charset="0"/>
              </a:rPr>
              <a:t>Brown </a:t>
            </a:r>
            <a:r>
              <a:rPr lang="en-US" b="1" dirty="0">
                <a:latin typeface="Times New Roman" pitchFamily="18" charset="0"/>
                <a:cs typeface="Times New Roman" pitchFamily="18" charset="0"/>
              </a:rPr>
              <a:t>(2020),</a:t>
            </a:r>
            <a:r>
              <a:rPr lang="en-US" dirty="0">
                <a:latin typeface="Times New Roman" pitchFamily="18" charset="0"/>
                <a:cs typeface="Times New Roman" pitchFamily="18" charset="0"/>
              </a:rPr>
              <a:t> with an emphasis on cutting-edge innovations like torque vectoring and regenerative braking. The importance of torque analysis in enhancing overall vehicle dynamics and energy economy was underlined by Brown. </a:t>
            </a:r>
            <a:endParaRPr lang="en-US" dirty="0" smtClean="0">
              <a:latin typeface="Times New Roman" pitchFamily="18" charset="0"/>
              <a:cs typeface="Times New Roman" pitchFamily="18" charset="0"/>
            </a:endParaRPr>
          </a:p>
          <a:p>
            <a:pPr algn="just">
              <a:lnSpc>
                <a:spcPct val="150000"/>
              </a:lnSpc>
            </a:pPr>
            <a:r>
              <a:rPr lang="en-US" b="1" dirty="0" smtClean="0">
                <a:latin typeface="Times New Roman" pitchFamily="18" charset="0"/>
                <a:cs typeface="Times New Roman" pitchFamily="18" charset="0"/>
              </a:rPr>
              <a:t>Lee </a:t>
            </a:r>
            <a:r>
              <a:rPr lang="en-US" b="1" dirty="0">
                <a:latin typeface="Times New Roman" pitchFamily="18" charset="0"/>
                <a:cs typeface="Times New Roman" pitchFamily="18" charset="0"/>
              </a:rPr>
              <a:t>and Wang (2021)</a:t>
            </a:r>
            <a:r>
              <a:rPr lang="en-US" dirty="0">
                <a:latin typeface="Times New Roman" pitchFamily="18" charset="0"/>
                <a:cs typeface="Times New Roman" pitchFamily="18" charset="0"/>
              </a:rPr>
              <a:t> examined the dynamics of torque and current in next-generation electric cars, taking into account elements like battery management systems, power electronics, and motor design. Their work cleared the path for improvements in EV design and </a:t>
            </a:r>
            <a:r>
              <a:rPr lang="en-US" dirty="0" err="1">
                <a:latin typeface="Times New Roman" pitchFamily="18" charset="0"/>
                <a:cs typeface="Times New Roman" pitchFamily="18" charset="0"/>
              </a:rPr>
              <a:t>optimisation</a:t>
            </a:r>
            <a:r>
              <a:rPr lang="en-US" dirty="0">
                <a:latin typeface="Times New Roman" pitchFamily="18" charset="0"/>
                <a:cs typeface="Times New Roman" pitchFamily="18" charset="0"/>
              </a:rPr>
              <a:t> by illuminating the complex relationships between torque, current, and vehicle performance.</a:t>
            </a:r>
          </a:p>
          <a:p>
            <a:pPr algn="just">
              <a:lnSpc>
                <a:spcPct val="150000"/>
              </a:lnSpc>
              <a:buFont typeface="Wingdings" panose="05000000000000000000" pitchFamily="2" charset="2"/>
              <a:buChar char="v"/>
            </a:pPr>
            <a:endParaRPr lang="en-US" dirty="0"/>
          </a:p>
        </p:txBody>
      </p:sp>
    </p:spTree>
    <p:extLst>
      <p:ext uri="{BB962C8B-B14F-4D97-AF65-F5344CB8AC3E}">
        <p14:creationId xmlns:p14="http://schemas.microsoft.com/office/powerpoint/2010/main" xmlns="" val="2464094570"/>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E51B4F-8B8B-2AF3-91D7-56D4CF0F492D}"/>
              </a:ext>
            </a:extLst>
          </p:cNvPr>
          <p:cNvSpPr>
            <a:spLocks noGrp="1"/>
          </p:cNvSpPr>
          <p:nvPr>
            <p:ph type="title"/>
          </p:nvPr>
        </p:nvSpPr>
        <p:spPr>
          <a:xfrm>
            <a:off x="677334" y="387458"/>
            <a:ext cx="8596668" cy="790413"/>
          </a:xfrm>
        </p:spPr>
        <p:txBody>
          <a:bodyPr>
            <a:noAutofit/>
          </a:bodyPr>
          <a:lstStyle/>
          <a:p>
            <a:pPr algn="ctr"/>
            <a:r>
              <a:rPr lang="en-US" sz="4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RESEARCH METHODOLOGY</a:t>
            </a:r>
            <a:r>
              <a:rPr lang="en-US" sz="4000" dirty="0">
                <a:effectLst/>
                <a:latin typeface="Calibri" panose="020F0502020204030204" pitchFamily="34" charset="0"/>
                <a:ea typeface="Calibri" panose="020F0502020204030204" pitchFamily="34" charset="0"/>
                <a:cs typeface="Mangal" panose="00000400000000000000" pitchFamily="2"/>
              </a:rPr>
              <a:t/>
            </a:r>
            <a:br>
              <a:rPr lang="en-US" sz="4000" dirty="0">
                <a:effectLst/>
                <a:latin typeface="Calibri" panose="020F0502020204030204" pitchFamily="34" charset="0"/>
                <a:ea typeface="Calibri" panose="020F0502020204030204" pitchFamily="34" charset="0"/>
                <a:cs typeface="Mangal" panose="00000400000000000000" pitchFamily="2"/>
              </a:rPr>
            </a:br>
            <a:endParaRPr lang="en-US" sz="4000" dirty="0"/>
          </a:p>
        </p:txBody>
      </p:sp>
      <p:sp>
        <p:nvSpPr>
          <p:cNvPr id="3" name="Content Placeholder 2">
            <a:extLst>
              <a:ext uri="{FF2B5EF4-FFF2-40B4-BE49-F238E27FC236}">
                <a16:creationId xmlns="" xmlns:a16="http://schemas.microsoft.com/office/drawing/2014/main" id="{C18087D6-E933-D3C0-9ACD-8FC2049B26A4}"/>
              </a:ext>
            </a:extLst>
          </p:cNvPr>
          <p:cNvSpPr>
            <a:spLocks noGrp="1"/>
          </p:cNvSpPr>
          <p:nvPr>
            <p:ph idx="1"/>
          </p:nvPr>
        </p:nvSpPr>
        <p:spPr>
          <a:xfrm>
            <a:off x="677334" y="1177871"/>
            <a:ext cx="8596668" cy="5292671"/>
          </a:xfrm>
        </p:spPr>
        <p:txBody>
          <a:bodyPr>
            <a:normAutofit/>
          </a:bodyPr>
          <a:lstStyle/>
          <a:p>
            <a:pPr algn="just">
              <a:lnSpc>
                <a:spcPct val="160000"/>
              </a:lnSpc>
              <a:buFont typeface="Wingdings" panose="05000000000000000000" pitchFamily="2" charset="2"/>
              <a:buChar char="§"/>
            </a:pPr>
            <a:r>
              <a:rPr lang="en-US" dirty="0">
                <a:latin typeface="Times New Roman" pitchFamily="18" charset="0"/>
                <a:cs typeface="Times New Roman" pitchFamily="18" charset="0"/>
              </a:rPr>
              <a:t>Because of their direct control and transition and torque decoupling, DC motors have drawn interest since antiquated times; in any case, in view of their development — which incorporates brushes and rings — they give support difficulties. </a:t>
            </a:r>
            <a:endParaRPr lang="en-US" dirty="0" smtClean="0">
              <a:latin typeface="Times New Roman" pitchFamily="18" charset="0"/>
              <a:cs typeface="Times New Roman" pitchFamily="18" charset="0"/>
            </a:endParaRPr>
          </a:p>
          <a:p>
            <a:pPr algn="just">
              <a:lnSpc>
                <a:spcPct val="160000"/>
              </a:lnSpc>
              <a:buFont typeface="Wingdings" panose="05000000000000000000" pitchFamily="2" charset="2"/>
              <a:buChar char="§"/>
            </a:pPr>
            <a:r>
              <a:rPr lang="en-US" dirty="0">
                <a:latin typeface="Times New Roman" pitchFamily="18" charset="0"/>
                <a:cs typeface="Times New Roman" pitchFamily="18" charset="0"/>
              </a:rPr>
              <a:t>Thusly, the appeal of DC motors for footing applications diminished as vector control for AC motors (synchronous and induction) developed.</a:t>
            </a:r>
          </a:p>
          <a:p>
            <a:pPr algn="just">
              <a:lnSpc>
                <a:spcPct val="160000"/>
              </a:lnSpc>
              <a:buFont typeface="Wingdings" panose="05000000000000000000" pitchFamily="2" charset="2"/>
              <a:buChar char="§"/>
            </a:pPr>
            <a:r>
              <a:rPr lang="en-US" dirty="0">
                <a:latin typeface="Times New Roman" pitchFamily="18" charset="0"/>
                <a:cs typeface="Times New Roman" pitchFamily="18" charset="0"/>
              </a:rPr>
              <a:t>Since the commutator capabilities as a dependable inverter, power hardware gear can be incredibly essential and reasonable. </a:t>
            </a:r>
            <a:endParaRPr lang="en-US" dirty="0" smtClean="0">
              <a:latin typeface="Times New Roman" pitchFamily="18" charset="0"/>
              <a:cs typeface="Times New Roman" pitchFamily="18" charset="0"/>
            </a:endParaRPr>
          </a:p>
          <a:p>
            <a:pPr algn="just">
              <a:lnSpc>
                <a:spcPct val="160000"/>
              </a:lnSpc>
              <a:buFont typeface="Wingdings" panose="05000000000000000000" pitchFamily="2" charset="2"/>
              <a:buChar char="§"/>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most famous choice up to this point has been a squirrel confine induction motor because of its sturdiness, constancy, low support necessities, and ability to work in brutal circumstances. </a:t>
            </a:r>
            <a:endParaRPr lang="en-US" dirty="0" smtClean="0">
              <a:latin typeface="Times New Roman" pitchFamily="18" charset="0"/>
              <a:cs typeface="Times New Roman" pitchFamily="18" charset="0"/>
            </a:endParaRPr>
          </a:p>
          <a:p>
            <a:pPr algn="just">
              <a:lnSpc>
                <a:spcPct val="150000"/>
              </a:lnSpc>
              <a:buFont typeface="Wingdings" panose="05000000000000000000" pitchFamily="2" charset="2"/>
              <a:buChar char="§"/>
            </a:pPr>
            <a:endParaRPr lang="en-US" dirty="0"/>
          </a:p>
        </p:txBody>
      </p:sp>
    </p:spTree>
    <p:extLst>
      <p:ext uri="{BB962C8B-B14F-4D97-AF65-F5344CB8AC3E}">
        <p14:creationId xmlns:p14="http://schemas.microsoft.com/office/powerpoint/2010/main" xmlns="" val="75917271"/>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88758"/>
            <a:ext cx="8596668" cy="593558"/>
          </a:xfrm>
        </p:spPr>
        <p:txBody>
          <a:bodyPr>
            <a:normAutofit fontScale="90000"/>
          </a:bodyPr>
          <a:lstStyle/>
          <a:p>
            <a:pPr algn="ctr"/>
            <a:r>
              <a:rPr lang="en-US" sz="4400" b="1" kern="100" dirty="0">
                <a:latin typeface="Times New Roman"/>
                <a:ea typeface="Calibri"/>
                <a:cs typeface="Mangal"/>
              </a:rPr>
              <a:t>RESULT </a:t>
            </a:r>
            <a:r>
              <a:rPr lang="en-US" sz="3200" kern="100" dirty="0">
                <a:latin typeface="Calibri"/>
                <a:ea typeface="Calibri"/>
                <a:cs typeface="Mangal"/>
              </a:rPr>
              <a:t/>
            </a:r>
            <a:br>
              <a:rPr lang="en-US" sz="3200" kern="100" dirty="0">
                <a:latin typeface="Calibri"/>
                <a:ea typeface="Calibri"/>
                <a:cs typeface="Mangal"/>
              </a:rPr>
            </a:br>
            <a:endParaRPr lang="en-US" dirty="0"/>
          </a:p>
        </p:txBody>
      </p:sp>
      <p:sp>
        <p:nvSpPr>
          <p:cNvPr id="3" name="Text Placeholder 2"/>
          <p:cNvSpPr>
            <a:spLocks noGrp="1"/>
          </p:cNvSpPr>
          <p:nvPr>
            <p:ph type="body" idx="1"/>
          </p:nvPr>
        </p:nvSpPr>
        <p:spPr>
          <a:xfrm>
            <a:off x="675745" y="1459832"/>
            <a:ext cx="4185623" cy="385009"/>
          </a:xfrm>
        </p:spPr>
        <p:txBody>
          <a:bodyPr/>
          <a:lstStyle/>
          <a:p>
            <a:pPr algn="ctr"/>
            <a:r>
              <a:rPr lang="en-US" sz="2000" b="1" dirty="0" smtClean="0">
                <a:latin typeface="Times New Roman" pitchFamily="18" charset="0"/>
                <a:cs typeface="Times New Roman" pitchFamily="18" charset="0"/>
              </a:rPr>
              <a:t>Table : </a:t>
            </a:r>
            <a:r>
              <a:rPr lang="en-US" sz="2000" b="1" dirty="0">
                <a:latin typeface="Times New Roman" pitchFamily="18" charset="0"/>
                <a:cs typeface="Times New Roman" pitchFamily="18" charset="0"/>
              </a:rPr>
              <a:t>Noremberg R36 Cycle</a:t>
            </a:r>
          </a:p>
        </p:txBody>
      </p:sp>
      <p:graphicFrame>
        <p:nvGraphicFramePr>
          <p:cNvPr id="7" name="Content Placeholder 6"/>
          <p:cNvGraphicFramePr>
            <a:graphicFrameLocks noGrp="1"/>
          </p:cNvGraphicFramePr>
          <p:nvPr>
            <p:ph sz="half" idx="2"/>
            <p:extLst>
              <p:ext uri="{D42A27DB-BD31-4B8C-83A1-F6EECF244321}">
                <p14:modId xmlns:p14="http://schemas.microsoft.com/office/powerpoint/2010/main" xmlns="" val="2252421102"/>
              </p:ext>
            </p:extLst>
          </p:nvPr>
        </p:nvGraphicFramePr>
        <p:xfrm>
          <a:off x="692317" y="2041086"/>
          <a:ext cx="4184650" cy="3846366"/>
        </p:xfrm>
        <a:graphic>
          <a:graphicData uri="http://schemas.openxmlformats.org/drawingml/2006/table">
            <a:tbl>
              <a:tblPr firstRow="1" firstCol="1" bandRow="1">
                <a:tableStyleId>{5C22544A-7EE6-4342-B048-85BDC9FD1C3A}</a:tableStyleId>
              </a:tblPr>
              <a:tblGrid>
                <a:gridCol w="2005184"/>
                <a:gridCol w="693352"/>
                <a:gridCol w="607784"/>
                <a:gridCol w="878330"/>
              </a:tblGrid>
              <a:tr h="763307">
                <a:tc>
                  <a:txBody>
                    <a:bodyPr/>
                    <a:lstStyle/>
                    <a:p>
                      <a:pPr marL="0" marR="0" algn="just">
                        <a:lnSpc>
                          <a:spcPct val="150000"/>
                        </a:lnSpc>
                        <a:spcBef>
                          <a:spcPts val="0"/>
                        </a:spcBef>
                        <a:spcAft>
                          <a:spcPts val="0"/>
                        </a:spcAft>
                      </a:pPr>
                      <a:r>
                        <a:rPr lang="en-US" sz="1200" kern="100" dirty="0">
                          <a:effectLst/>
                        </a:rPr>
                        <a:t>Motors</a:t>
                      </a:r>
                      <a:endParaRPr lang="en-US" sz="1100" kern="100" dirty="0">
                        <a:effectLst/>
                        <a:latin typeface="Calibri"/>
                        <a:ea typeface="Calibri"/>
                        <a:cs typeface="Mangal"/>
                      </a:endParaRPr>
                    </a:p>
                  </a:txBody>
                  <a:tcPr marL="67951" marR="67951" marT="0" marB="0"/>
                </a:tc>
                <a:tc>
                  <a:txBody>
                    <a:bodyPr/>
                    <a:lstStyle/>
                    <a:p>
                      <a:pPr marL="0" marR="0" algn="just">
                        <a:lnSpc>
                          <a:spcPct val="150000"/>
                        </a:lnSpc>
                        <a:spcBef>
                          <a:spcPts val="0"/>
                        </a:spcBef>
                        <a:spcAft>
                          <a:spcPts val="0"/>
                        </a:spcAft>
                      </a:pPr>
                      <a:r>
                        <a:rPr lang="en-US" sz="1200" kern="100">
                          <a:effectLst/>
                        </a:rPr>
                        <a:t>1M</a:t>
                      </a:r>
                      <a:endParaRPr lang="en-US" sz="1100" kern="100">
                        <a:effectLst/>
                        <a:latin typeface="Calibri"/>
                        <a:ea typeface="Calibri"/>
                        <a:cs typeface="Mangal"/>
                      </a:endParaRPr>
                    </a:p>
                  </a:txBody>
                  <a:tcPr marL="67951" marR="67951" marT="0" marB="0"/>
                </a:tc>
                <a:tc>
                  <a:txBody>
                    <a:bodyPr/>
                    <a:lstStyle/>
                    <a:p>
                      <a:pPr marL="0" marR="0" algn="just">
                        <a:lnSpc>
                          <a:spcPct val="150000"/>
                        </a:lnSpc>
                        <a:spcBef>
                          <a:spcPts val="0"/>
                        </a:spcBef>
                        <a:spcAft>
                          <a:spcPts val="0"/>
                        </a:spcAft>
                      </a:pPr>
                      <a:r>
                        <a:rPr lang="en-US" sz="1200" kern="100">
                          <a:effectLst/>
                        </a:rPr>
                        <a:t>PM</a:t>
                      </a:r>
                      <a:endParaRPr lang="en-US" sz="1100" kern="100">
                        <a:effectLst/>
                        <a:latin typeface="Calibri"/>
                        <a:ea typeface="Calibri"/>
                        <a:cs typeface="Mangal"/>
                      </a:endParaRPr>
                    </a:p>
                  </a:txBody>
                  <a:tcPr marL="67951" marR="67951" marT="0" marB="0"/>
                </a:tc>
                <a:tc>
                  <a:txBody>
                    <a:bodyPr/>
                    <a:lstStyle/>
                    <a:p>
                      <a:pPr marL="0" marR="0" algn="just">
                        <a:lnSpc>
                          <a:spcPct val="150000"/>
                        </a:lnSpc>
                        <a:spcBef>
                          <a:spcPts val="0"/>
                        </a:spcBef>
                        <a:spcAft>
                          <a:spcPts val="0"/>
                        </a:spcAft>
                      </a:pPr>
                      <a:r>
                        <a:rPr lang="en-US" sz="1200" kern="100" dirty="0">
                          <a:effectLst/>
                        </a:rPr>
                        <a:t>BLDC</a:t>
                      </a:r>
                      <a:endParaRPr lang="en-US" sz="1100" kern="100" dirty="0">
                        <a:effectLst/>
                        <a:latin typeface="Calibri"/>
                        <a:ea typeface="Calibri"/>
                        <a:cs typeface="Mangal"/>
                      </a:endParaRPr>
                    </a:p>
                  </a:txBody>
                  <a:tcPr marL="67951" marR="67951" marT="0" marB="0"/>
                </a:tc>
              </a:tr>
              <a:tr h="793138">
                <a:tc>
                  <a:txBody>
                    <a:bodyPr/>
                    <a:lstStyle/>
                    <a:p>
                      <a:pPr marL="0" marR="0" algn="just">
                        <a:lnSpc>
                          <a:spcPct val="150000"/>
                        </a:lnSpc>
                        <a:spcBef>
                          <a:spcPts val="0"/>
                        </a:spcBef>
                        <a:spcAft>
                          <a:spcPts val="0"/>
                        </a:spcAft>
                      </a:pPr>
                      <a:r>
                        <a:rPr lang="en-US" sz="1200" kern="100">
                          <a:effectLst/>
                        </a:rPr>
                        <a:t>HC (gr/lkm)</a:t>
                      </a:r>
                      <a:endParaRPr lang="en-US" sz="1100" kern="100">
                        <a:effectLst/>
                        <a:latin typeface="Calibri"/>
                        <a:ea typeface="Calibri"/>
                        <a:cs typeface="Mangal"/>
                      </a:endParaRPr>
                    </a:p>
                  </a:txBody>
                  <a:tcPr marL="67951" marR="67951" marT="0" marB="0"/>
                </a:tc>
                <a:tc>
                  <a:txBody>
                    <a:bodyPr/>
                    <a:lstStyle/>
                    <a:p>
                      <a:pPr marL="0" marR="0" algn="just">
                        <a:lnSpc>
                          <a:spcPct val="150000"/>
                        </a:lnSpc>
                        <a:spcBef>
                          <a:spcPts val="0"/>
                        </a:spcBef>
                        <a:spcAft>
                          <a:spcPts val="0"/>
                        </a:spcAft>
                      </a:pPr>
                      <a:r>
                        <a:rPr lang="en-US" sz="1200" kern="100">
                          <a:effectLst/>
                        </a:rPr>
                        <a:t>0.168</a:t>
                      </a:r>
                      <a:endParaRPr lang="en-US" sz="1100" kern="100">
                        <a:effectLst/>
                        <a:latin typeface="Calibri"/>
                        <a:ea typeface="Calibri"/>
                        <a:cs typeface="Mangal"/>
                      </a:endParaRPr>
                    </a:p>
                  </a:txBody>
                  <a:tcPr marL="67951" marR="67951" marT="0" marB="0"/>
                </a:tc>
                <a:tc>
                  <a:txBody>
                    <a:bodyPr/>
                    <a:lstStyle/>
                    <a:p>
                      <a:pPr marL="0" marR="0" algn="just">
                        <a:lnSpc>
                          <a:spcPct val="150000"/>
                        </a:lnSpc>
                        <a:spcBef>
                          <a:spcPts val="0"/>
                        </a:spcBef>
                        <a:spcAft>
                          <a:spcPts val="0"/>
                        </a:spcAft>
                      </a:pPr>
                      <a:r>
                        <a:rPr lang="en-US" sz="1200" kern="100">
                          <a:effectLst/>
                        </a:rPr>
                        <a:t>0.16</a:t>
                      </a:r>
                      <a:endParaRPr lang="en-US" sz="1100" kern="100">
                        <a:effectLst/>
                        <a:latin typeface="Calibri"/>
                        <a:ea typeface="Calibri"/>
                        <a:cs typeface="Mangal"/>
                      </a:endParaRPr>
                    </a:p>
                  </a:txBody>
                  <a:tcPr marL="67951" marR="67951" marT="0" marB="0"/>
                </a:tc>
                <a:tc>
                  <a:txBody>
                    <a:bodyPr/>
                    <a:lstStyle/>
                    <a:p>
                      <a:pPr marL="0" marR="0" algn="just">
                        <a:lnSpc>
                          <a:spcPct val="150000"/>
                        </a:lnSpc>
                        <a:spcBef>
                          <a:spcPts val="0"/>
                        </a:spcBef>
                        <a:spcAft>
                          <a:spcPts val="0"/>
                        </a:spcAft>
                      </a:pPr>
                      <a:r>
                        <a:rPr lang="en-US" sz="1200" kern="100">
                          <a:effectLst/>
                        </a:rPr>
                        <a:t>0.158</a:t>
                      </a:r>
                      <a:endParaRPr lang="en-US" sz="1100" kern="100">
                        <a:effectLst/>
                        <a:latin typeface="Calibri"/>
                        <a:ea typeface="Calibri"/>
                        <a:cs typeface="Mangal"/>
                      </a:endParaRPr>
                    </a:p>
                  </a:txBody>
                  <a:tcPr marL="67951" marR="67951" marT="0" marB="0"/>
                </a:tc>
              </a:tr>
              <a:tr h="763307">
                <a:tc>
                  <a:txBody>
                    <a:bodyPr/>
                    <a:lstStyle/>
                    <a:p>
                      <a:pPr marL="0" marR="0" algn="just">
                        <a:lnSpc>
                          <a:spcPct val="150000"/>
                        </a:lnSpc>
                        <a:spcBef>
                          <a:spcPts val="0"/>
                        </a:spcBef>
                        <a:spcAft>
                          <a:spcPts val="0"/>
                        </a:spcAft>
                      </a:pPr>
                      <a:r>
                        <a:rPr lang="en-US" sz="1200" kern="100">
                          <a:effectLst/>
                        </a:rPr>
                        <a:t>CO (gr/lkm)</a:t>
                      </a:r>
                      <a:endParaRPr lang="en-US" sz="1100" kern="100">
                        <a:effectLst/>
                        <a:latin typeface="Calibri"/>
                        <a:ea typeface="Calibri"/>
                        <a:cs typeface="Mangal"/>
                      </a:endParaRPr>
                    </a:p>
                  </a:txBody>
                  <a:tcPr marL="67951" marR="67951" marT="0" marB="0"/>
                </a:tc>
                <a:tc>
                  <a:txBody>
                    <a:bodyPr/>
                    <a:lstStyle/>
                    <a:p>
                      <a:pPr marL="0" marR="0" algn="just">
                        <a:lnSpc>
                          <a:spcPct val="150000"/>
                        </a:lnSpc>
                        <a:spcBef>
                          <a:spcPts val="0"/>
                        </a:spcBef>
                        <a:spcAft>
                          <a:spcPts val="0"/>
                        </a:spcAft>
                      </a:pPr>
                      <a:r>
                        <a:rPr lang="en-US" sz="1200" kern="100">
                          <a:effectLst/>
                        </a:rPr>
                        <a:t>0.819</a:t>
                      </a:r>
                      <a:endParaRPr lang="en-US" sz="1100" kern="100">
                        <a:effectLst/>
                        <a:latin typeface="Calibri"/>
                        <a:ea typeface="Calibri"/>
                        <a:cs typeface="Mangal"/>
                      </a:endParaRPr>
                    </a:p>
                  </a:txBody>
                  <a:tcPr marL="67951" marR="67951" marT="0" marB="0"/>
                </a:tc>
                <a:tc>
                  <a:txBody>
                    <a:bodyPr/>
                    <a:lstStyle/>
                    <a:p>
                      <a:pPr marL="0" marR="0" algn="just">
                        <a:lnSpc>
                          <a:spcPct val="150000"/>
                        </a:lnSpc>
                        <a:spcBef>
                          <a:spcPts val="0"/>
                        </a:spcBef>
                        <a:spcAft>
                          <a:spcPts val="0"/>
                        </a:spcAft>
                      </a:pPr>
                      <a:r>
                        <a:rPr lang="en-US" sz="1200" kern="100">
                          <a:effectLst/>
                        </a:rPr>
                        <a:t>0.738</a:t>
                      </a:r>
                      <a:endParaRPr lang="en-US" sz="1100" kern="100">
                        <a:effectLst/>
                        <a:latin typeface="Calibri"/>
                        <a:ea typeface="Calibri"/>
                        <a:cs typeface="Mangal"/>
                      </a:endParaRPr>
                    </a:p>
                  </a:txBody>
                  <a:tcPr marL="67951" marR="67951" marT="0" marB="0"/>
                </a:tc>
                <a:tc>
                  <a:txBody>
                    <a:bodyPr/>
                    <a:lstStyle/>
                    <a:p>
                      <a:pPr marL="0" marR="0" algn="just">
                        <a:lnSpc>
                          <a:spcPct val="150000"/>
                        </a:lnSpc>
                        <a:spcBef>
                          <a:spcPts val="0"/>
                        </a:spcBef>
                        <a:spcAft>
                          <a:spcPts val="0"/>
                        </a:spcAft>
                      </a:pPr>
                      <a:r>
                        <a:rPr lang="en-US" sz="1200" kern="100">
                          <a:effectLst/>
                        </a:rPr>
                        <a:t>0.729</a:t>
                      </a:r>
                      <a:endParaRPr lang="en-US" sz="1100" kern="100">
                        <a:effectLst/>
                        <a:latin typeface="Calibri"/>
                        <a:ea typeface="Calibri"/>
                        <a:cs typeface="Mangal"/>
                      </a:endParaRPr>
                    </a:p>
                  </a:txBody>
                  <a:tcPr marL="67951" marR="67951" marT="0" marB="0"/>
                </a:tc>
              </a:tr>
              <a:tr h="763307">
                <a:tc>
                  <a:txBody>
                    <a:bodyPr/>
                    <a:lstStyle/>
                    <a:p>
                      <a:pPr marL="0" marR="0" algn="just">
                        <a:lnSpc>
                          <a:spcPct val="150000"/>
                        </a:lnSpc>
                        <a:spcBef>
                          <a:spcPts val="0"/>
                        </a:spcBef>
                        <a:spcAft>
                          <a:spcPts val="0"/>
                        </a:spcAft>
                      </a:pPr>
                      <a:r>
                        <a:rPr lang="en-US" sz="1200" kern="100">
                          <a:effectLst/>
                        </a:rPr>
                        <a:t>NoX (gr/lkm)</a:t>
                      </a:r>
                      <a:endParaRPr lang="en-US" sz="1100" kern="100">
                        <a:effectLst/>
                        <a:latin typeface="Calibri"/>
                        <a:ea typeface="Calibri"/>
                        <a:cs typeface="Mangal"/>
                      </a:endParaRPr>
                    </a:p>
                  </a:txBody>
                  <a:tcPr marL="67951" marR="67951" marT="0" marB="0"/>
                </a:tc>
                <a:tc>
                  <a:txBody>
                    <a:bodyPr/>
                    <a:lstStyle/>
                    <a:p>
                      <a:pPr marL="0" marR="0" algn="just">
                        <a:lnSpc>
                          <a:spcPct val="150000"/>
                        </a:lnSpc>
                        <a:spcBef>
                          <a:spcPts val="0"/>
                        </a:spcBef>
                        <a:spcAft>
                          <a:spcPts val="0"/>
                        </a:spcAft>
                      </a:pPr>
                      <a:r>
                        <a:rPr lang="en-US" sz="1200" kern="100">
                          <a:effectLst/>
                        </a:rPr>
                        <a:t>0.185</a:t>
                      </a:r>
                      <a:endParaRPr lang="en-US" sz="1100" kern="100">
                        <a:effectLst/>
                        <a:latin typeface="Calibri"/>
                        <a:ea typeface="Calibri"/>
                        <a:cs typeface="Mangal"/>
                      </a:endParaRPr>
                    </a:p>
                  </a:txBody>
                  <a:tcPr marL="67951" marR="67951" marT="0" marB="0"/>
                </a:tc>
                <a:tc>
                  <a:txBody>
                    <a:bodyPr/>
                    <a:lstStyle/>
                    <a:p>
                      <a:pPr marL="0" marR="0" algn="just">
                        <a:lnSpc>
                          <a:spcPct val="150000"/>
                        </a:lnSpc>
                        <a:spcBef>
                          <a:spcPts val="0"/>
                        </a:spcBef>
                        <a:spcAft>
                          <a:spcPts val="0"/>
                        </a:spcAft>
                      </a:pPr>
                      <a:r>
                        <a:rPr lang="en-US" sz="1200" kern="100">
                          <a:effectLst/>
                        </a:rPr>
                        <a:t>0.168</a:t>
                      </a:r>
                      <a:endParaRPr lang="en-US" sz="1100" kern="100">
                        <a:effectLst/>
                        <a:latin typeface="Calibri"/>
                        <a:ea typeface="Calibri"/>
                        <a:cs typeface="Mangal"/>
                      </a:endParaRPr>
                    </a:p>
                  </a:txBody>
                  <a:tcPr marL="67951" marR="67951" marT="0" marB="0"/>
                </a:tc>
                <a:tc>
                  <a:txBody>
                    <a:bodyPr/>
                    <a:lstStyle/>
                    <a:p>
                      <a:pPr marL="0" marR="0" algn="just">
                        <a:lnSpc>
                          <a:spcPct val="150000"/>
                        </a:lnSpc>
                        <a:spcBef>
                          <a:spcPts val="0"/>
                        </a:spcBef>
                        <a:spcAft>
                          <a:spcPts val="0"/>
                        </a:spcAft>
                      </a:pPr>
                      <a:r>
                        <a:rPr lang="en-US" sz="1200" kern="100">
                          <a:effectLst/>
                        </a:rPr>
                        <a:t>0.167</a:t>
                      </a:r>
                      <a:endParaRPr lang="en-US" sz="1100" kern="100">
                        <a:effectLst/>
                        <a:latin typeface="Calibri"/>
                        <a:ea typeface="Calibri"/>
                        <a:cs typeface="Mangal"/>
                      </a:endParaRPr>
                    </a:p>
                  </a:txBody>
                  <a:tcPr marL="67951" marR="67951" marT="0" marB="0"/>
                </a:tc>
              </a:tr>
              <a:tr h="763307">
                <a:tc>
                  <a:txBody>
                    <a:bodyPr/>
                    <a:lstStyle/>
                    <a:p>
                      <a:pPr marL="0" marR="0">
                        <a:lnSpc>
                          <a:spcPct val="150000"/>
                        </a:lnSpc>
                        <a:spcBef>
                          <a:spcPts val="0"/>
                        </a:spcBef>
                        <a:spcAft>
                          <a:spcPts val="0"/>
                        </a:spcAft>
                      </a:pPr>
                      <a:r>
                        <a:rPr lang="en-US" sz="1200" kern="100">
                          <a:effectLst/>
                        </a:rPr>
                        <a:t>Consumption (L/100km)</a:t>
                      </a:r>
                      <a:endParaRPr lang="en-US" sz="1100" kern="100">
                        <a:effectLst/>
                        <a:latin typeface="Calibri"/>
                        <a:ea typeface="Calibri"/>
                        <a:cs typeface="Mangal"/>
                      </a:endParaRPr>
                    </a:p>
                  </a:txBody>
                  <a:tcPr marL="67951" marR="67951" marT="0" marB="0"/>
                </a:tc>
                <a:tc>
                  <a:txBody>
                    <a:bodyPr/>
                    <a:lstStyle/>
                    <a:p>
                      <a:pPr marL="0" marR="0" algn="just">
                        <a:lnSpc>
                          <a:spcPct val="150000"/>
                        </a:lnSpc>
                        <a:spcBef>
                          <a:spcPts val="0"/>
                        </a:spcBef>
                        <a:spcAft>
                          <a:spcPts val="0"/>
                        </a:spcAft>
                      </a:pPr>
                      <a:r>
                        <a:rPr lang="en-US" sz="1200" kern="100">
                          <a:effectLst/>
                        </a:rPr>
                        <a:t>6.8</a:t>
                      </a:r>
                      <a:endParaRPr lang="en-US" sz="1100" kern="100">
                        <a:effectLst/>
                        <a:latin typeface="Calibri"/>
                        <a:ea typeface="Calibri"/>
                        <a:cs typeface="Mangal"/>
                      </a:endParaRPr>
                    </a:p>
                  </a:txBody>
                  <a:tcPr marL="67951" marR="67951" marT="0" marB="0"/>
                </a:tc>
                <a:tc>
                  <a:txBody>
                    <a:bodyPr/>
                    <a:lstStyle/>
                    <a:p>
                      <a:pPr marL="0" marR="0" algn="just">
                        <a:lnSpc>
                          <a:spcPct val="150000"/>
                        </a:lnSpc>
                        <a:spcBef>
                          <a:spcPts val="0"/>
                        </a:spcBef>
                        <a:spcAft>
                          <a:spcPts val="0"/>
                        </a:spcAft>
                      </a:pPr>
                      <a:r>
                        <a:rPr lang="en-US" sz="1200" kern="100">
                          <a:effectLst/>
                        </a:rPr>
                        <a:t>6.4</a:t>
                      </a:r>
                      <a:endParaRPr lang="en-US" sz="1100" kern="100">
                        <a:effectLst/>
                        <a:latin typeface="Calibri"/>
                        <a:ea typeface="Calibri"/>
                        <a:cs typeface="Mangal"/>
                      </a:endParaRPr>
                    </a:p>
                  </a:txBody>
                  <a:tcPr marL="67951" marR="67951" marT="0" marB="0"/>
                </a:tc>
                <a:tc>
                  <a:txBody>
                    <a:bodyPr/>
                    <a:lstStyle/>
                    <a:p>
                      <a:pPr marL="0" marR="0" algn="just">
                        <a:lnSpc>
                          <a:spcPct val="150000"/>
                        </a:lnSpc>
                        <a:spcBef>
                          <a:spcPts val="0"/>
                        </a:spcBef>
                        <a:spcAft>
                          <a:spcPts val="0"/>
                        </a:spcAft>
                      </a:pPr>
                      <a:r>
                        <a:rPr lang="en-US" sz="1200" kern="100" dirty="0">
                          <a:effectLst/>
                        </a:rPr>
                        <a:t>6.3</a:t>
                      </a:r>
                      <a:endParaRPr lang="en-US" sz="1100" kern="100" dirty="0">
                        <a:effectLst/>
                        <a:latin typeface="Calibri"/>
                        <a:ea typeface="Calibri"/>
                        <a:cs typeface="Mangal"/>
                      </a:endParaRPr>
                    </a:p>
                  </a:txBody>
                  <a:tcPr marL="67951" marR="67951" marT="0" marB="0"/>
                </a:tc>
              </a:tr>
            </a:tbl>
          </a:graphicData>
        </a:graphic>
      </p:graphicFrame>
      <p:sp>
        <p:nvSpPr>
          <p:cNvPr id="6" name="Content Placeholder 5"/>
          <p:cNvSpPr>
            <a:spLocks noGrp="1"/>
          </p:cNvSpPr>
          <p:nvPr>
            <p:ph sz="quarter" idx="4"/>
          </p:nvPr>
        </p:nvSpPr>
        <p:spPr>
          <a:xfrm>
            <a:off x="5088384" y="1860885"/>
            <a:ext cx="4185617" cy="4180478"/>
          </a:xfrm>
        </p:spPr>
        <p:txBody>
          <a:bodyPr>
            <a:normAutofit lnSpcReduction="10000"/>
          </a:bodyPr>
          <a:lstStyle/>
          <a:p>
            <a:pPr algn="just">
              <a:lnSpc>
                <a:spcPct val="150000"/>
              </a:lnSpc>
              <a:buFont typeface="Wingdings" pitchFamily="2" charset="2"/>
              <a:buChar char="q"/>
            </a:pPr>
            <a:r>
              <a:rPr lang="en-US" dirty="0">
                <a:latin typeface="Times New Roman" pitchFamily="18" charset="0"/>
                <a:cs typeface="Times New Roman" pitchFamily="18" charset="0"/>
              </a:rPr>
              <a:t>This part utilizes the reenactment program Advisor® to look at three famous electric vehicles: 1M, PM, and BLDC. </a:t>
            </a:r>
          </a:p>
          <a:p>
            <a:pPr algn="just">
              <a:lnSpc>
                <a:spcPct val="150000"/>
              </a:lnSpc>
              <a:buFont typeface="Wingdings" pitchFamily="2" charset="2"/>
              <a:buChar char="q"/>
            </a:pPr>
            <a:r>
              <a:rPr lang="en-US" dirty="0">
                <a:latin typeface="Times New Roman" pitchFamily="18" charset="0"/>
                <a:cs typeface="Times New Roman" pitchFamily="18" charset="0"/>
              </a:rPr>
              <a:t>To look at the fuel utilization and air contamination of the vehicle assuming these motors are utilized, reenactment is run under three particular driving cycles: CYC-UDDS, Steady Speed, and Nuremberg R36</a:t>
            </a:r>
            <a:r>
              <a:rPr lang="en-US" dirty="0"/>
              <a:t>. </a:t>
            </a:r>
          </a:p>
          <a:p>
            <a:endParaRPr lang="en-US" dirty="0"/>
          </a:p>
        </p:txBody>
      </p:sp>
    </p:spTree>
    <p:extLst>
      <p:ext uri="{BB962C8B-B14F-4D97-AF65-F5344CB8AC3E}">
        <p14:creationId xmlns:p14="http://schemas.microsoft.com/office/powerpoint/2010/main" xmlns="" val="3304880840"/>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F501CB5-3E7A-5CCB-493D-90F533F1E193}"/>
              </a:ext>
            </a:extLst>
          </p:cNvPr>
          <p:cNvSpPr>
            <a:spLocks noGrp="1"/>
          </p:cNvSpPr>
          <p:nvPr>
            <p:ph type="title"/>
          </p:nvPr>
        </p:nvSpPr>
        <p:spPr>
          <a:xfrm>
            <a:off x="677334" y="449451"/>
            <a:ext cx="8596668" cy="774915"/>
          </a:xfrm>
        </p:spPr>
        <p:txBody>
          <a:bodyPr>
            <a:noAutofit/>
          </a:bodyPr>
          <a:lstStyle/>
          <a:p>
            <a:pPr algn="ctr"/>
            <a:r>
              <a:rPr lang="en-IN" sz="4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CONCLUSION </a:t>
            </a:r>
            <a:r>
              <a:rPr lang="en-US" sz="4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r>
            <a:br>
              <a:rPr lang="en-US" sz="4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br>
            <a:endParaRPr lang="en-US" sz="4000" dirty="0"/>
          </a:p>
        </p:txBody>
      </p:sp>
      <p:sp>
        <p:nvSpPr>
          <p:cNvPr id="3" name="Content Placeholder 2">
            <a:extLst>
              <a:ext uri="{FF2B5EF4-FFF2-40B4-BE49-F238E27FC236}">
                <a16:creationId xmlns="" xmlns:a16="http://schemas.microsoft.com/office/drawing/2014/main" id="{1715D3D7-FB77-A43B-EE5C-6D5E4F698DE1}"/>
              </a:ext>
            </a:extLst>
          </p:cNvPr>
          <p:cNvSpPr>
            <a:spLocks noGrp="1"/>
          </p:cNvSpPr>
          <p:nvPr>
            <p:ph idx="1"/>
          </p:nvPr>
        </p:nvSpPr>
        <p:spPr>
          <a:xfrm>
            <a:off x="511444" y="1363851"/>
            <a:ext cx="8762558" cy="5044698"/>
          </a:xfrm>
        </p:spPr>
        <p:txBody>
          <a:bodyPr/>
          <a:lstStyle/>
          <a:p>
            <a:pPr algn="just">
              <a:lnSpc>
                <a:spcPct val="150000"/>
              </a:lnSpc>
              <a:buFont typeface="Wingdings" panose="05000000000000000000" pitchFamily="2" charset="2"/>
              <a:buChar char="ü"/>
            </a:pPr>
            <a:r>
              <a:rPr lang="en-US" dirty="0">
                <a:latin typeface="Times New Roman" pitchFamily="18" charset="0"/>
                <a:cs typeface="Times New Roman" pitchFamily="18" charset="0"/>
              </a:rPr>
              <a:t>The most ideal choices for EV applications have for quite some time been believed to be induction motors because of their sturdiness, minimal expense, trend setting innovation, and low support necessities. </a:t>
            </a:r>
            <a:endParaRPr lang="en-US" dirty="0" smtClean="0">
              <a:latin typeface="Times New Roman" pitchFamily="18" charset="0"/>
              <a:cs typeface="Times New Roman" pitchFamily="18" charset="0"/>
            </a:endParaRPr>
          </a:p>
          <a:p>
            <a:pPr algn="just">
              <a:lnSpc>
                <a:spcPct val="150000"/>
              </a:lnSpc>
              <a:buFont typeface="Wingdings" panose="05000000000000000000" pitchFamily="2" charset="2"/>
              <a:buChar char="ü"/>
            </a:pPr>
            <a:r>
              <a:rPr lang="en-US" dirty="0" smtClean="0">
                <a:latin typeface="Times New Roman" pitchFamily="18" charset="0"/>
                <a:cs typeface="Times New Roman" pitchFamily="18" charset="0"/>
              </a:rPr>
              <a:t>In </a:t>
            </a:r>
            <a:r>
              <a:rPr lang="en-US" dirty="0">
                <a:latin typeface="Times New Roman" pitchFamily="18" charset="0"/>
                <a:cs typeface="Times New Roman" pitchFamily="18" charset="0"/>
              </a:rPr>
              <a:t>any case, this study shows that permanent magnet and brushless DC motors have higher needs —, for example, lower fuel utilization, lower contamination, and higher capacity to-volume proportions — with regards to these variables, making them alluring for electric vehicle applications.</a:t>
            </a:r>
          </a:p>
          <a:p>
            <a:pPr algn="just">
              <a:lnSpc>
                <a:spcPct val="150000"/>
              </a:lnSpc>
              <a:buFont typeface="Wingdings" panose="05000000000000000000" pitchFamily="2" charset="2"/>
              <a:buChar char="ü"/>
            </a:pPr>
            <a:endParaRPr lang="en-US" dirty="0"/>
          </a:p>
        </p:txBody>
      </p:sp>
    </p:spTree>
    <p:extLst>
      <p:ext uri="{BB962C8B-B14F-4D97-AF65-F5344CB8AC3E}">
        <p14:creationId xmlns:p14="http://schemas.microsoft.com/office/powerpoint/2010/main" xmlns="" val="3102183083"/>
      </p:ext>
    </p:extLst>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B85CF67-2F64-87A0-7183-B0AEF379EA7E}"/>
              </a:ext>
            </a:extLst>
          </p:cNvPr>
          <p:cNvSpPr>
            <a:spLocks noGrp="1"/>
          </p:cNvSpPr>
          <p:nvPr>
            <p:ph type="title"/>
          </p:nvPr>
        </p:nvSpPr>
        <p:spPr>
          <a:xfrm>
            <a:off x="677334" y="495946"/>
            <a:ext cx="8596668" cy="821410"/>
          </a:xfrm>
        </p:spPr>
        <p:txBody>
          <a:bodyPr>
            <a:normAutofit fontScale="90000"/>
          </a:bodyPr>
          <a:lstStyle/>
          <a:p>
            <a:pPr algn="ctr"/>
            <a:r>
              <a:rPr lang="en-IN" sz="4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itchFamily="18" charset="0"/>
              </a:rPr>
              <a:t>REFERENCES</a:t>
            </a:r>
            <a:r>
              <a:rPr lang="en-US" sz="3200" b="1" dirty="0">
                <a:effectLst>
                  <a:outerShdw blurRad="38100" dist="38100" dir="2700000" algn="tl">
                    <a:srgbClr val="000000">
                      <a:alpha val="43137"/>
                    </a:srgbClr>
                  </a:outerShdw>
                </a:effectLst>
                <a:latin typeface="Times New Roman" pitchFamily="18" charset="0"/>
                <a:ea typeface="Calibri" panose="020F0502020204030204" pitchFamily="34" charset="0"/>
                <a:cs typeface="Times New Roman" pitchFamily="18" charset="0"/>
              </a:rPr>
              <a:t/>
            </a:r>
            <a:br>
              <a:rPr lang="en-US" sz="3200" b="1" dirty="0">
                <a:effectLst>
                  <a:outerShdw blurRad="38100" dist="38100" dir="2700000" algn="tl">
                    <a:srgbClr val="000000">
                      <a:alpha val="43137"/>
                    </a:srgbClr>
                  </a:outerShdw>
                </a:effectLst>
                <a:latin typeface="Times New Roman" pitchFamily="18" charset="0"/>
                <a:ea typeface="Calibri" panose="020F0502020204030204" pitchFamily="34" charset="0"/>
                <a:cs typeface="Times New Roman" pitchFamily="18" charset="0"/>
              </a:rPr>
            </a:br>
            <a:endParaRPr lang="en-US" dirty="0"/>
          </a:p>
        </p:txBody>
      </p:sp>
      <p:sp>
        <p:nvSpPr>
          <p:cNvPr id="3" name="Content Placeholder 2">
            <a:extLst>
              <a:ext uri="{FF2B5EF4-FFF2-40B4-BE49-F238E27FC236}">
                <a16:creationId xmlns="" xmlns:a16="http://schemas.microsoft.com/office/drawing/2014/main" id="{6432ECFC-51AF-6345-6077-B5593958E1B3}"/>
              </a:ext>
            </a:extLst>
          </p:cNvPr>
          <p:cNvSpPr>
            <a:spLocks noGrp="1"/>
          </p:cNvSpPr>
          <p:nvPr>
            <p:ph idx="1"/>
          </p:nvPr>
        </p:nvSpPr>
        <p:spPr>
          <a:xfrm>
            <a:off x="356461" y="1317357"/>
            <a:ext cx="8917541" cy="5176433"/>
          </a:xfrm>
        </p:spPr>
        <p:txBody>
          <a:bodyPr>
            <a:normAutofit/>
          </a:bodyPr>
          <a:lstStyle/>
          <a:p>
            <a:pPr lvl="0" algn="just">
              <a:lnSpc>
                <a:spcPct val="150000"/>
              </a:lnSpc>
              <a:buFont typeface="Courier New" pitchFamily="49" charset="0"/>
              <a:buChar char="o"/>
            </a:pPr>
            <a:r>
              <a:rPr lang="en-US" dirty="0" err="1">
                <a:latin typeface="Times New Roman" pitchFamily="18" charset="0"/>
                <a:cs typeface="Times New Roman" pitchFamily="18" charset="0"/>
              </a:rPr>
              <a:t>Brase</a:t>
            </a:r>
            <a:r>
              <a:rPr lang="en-US" dirty="0">
                <a:latin typeface="Times New Roman" pitchFamily="18" charset="0"/>
                <a:cs typeface="Times New Roman" pitchFamily="18" charset="0"/>
              </a:rPr>
              <a:t>, G. L. (2019). What would it take to get you into an electric car? Consumer perceptions and decision making about electric vehicles. Journal of Psychology, 153(2), 214–236.</a:t>
            </a:r>
          </a:p>
          <a:p>
            <a:pPr lvl="0" algn="just">
              <a:lnSpc>
                <a:spcPct val="150000"/>
              </a:lnSpc>
              <a:buFont typeface="Courier New" pitchFamily="49" charset="0"/>
              <a:buChar char="o"/>
            </a:pPr>
            <a:r>
              <a:rPr lang="en-US" dirty="0">
                <a:latin typeface="Times New Roman" pitchFamily="18" charset="0"/>
                <a:cs typeface="Times New Roman" pitchFamily="18" charset="0"/>
              </a:rPr>
              <a:t>Brown, P. C. (2020). A comprehensive study on the current trends in electrical vehicle torque analysis. International Journal of Electric Mobility, 8(4), 301-315. </a:t>
            </a:r>
          </a:p>
          <a:p>
            <a:pPr lvl="0" algn="just">
              <a:lnSpc>
                <a:spcPct val="150000"/>
              </a:lnSpc>
              <a:buFont typeface="Courier New" pitchFamily="49" charset="0"/>
              <a:buChar char="o"/>
            </a:pPr>
            <a:r>
              <a:rPr lang="en-US" dirty="0">
                <a:latin typeface="Times New Roman" pitchFamily="18" charset="0"/>
                <a:cs typeface="Times New Roman" pitchFamily="18" charset="0"/>
              </a:rPr>
              <a:t>Chen, Q., &amp; Li, Y. (2022). Recent developments in current analysis for electric vehicle propulsion systems. IEEE Transactions on Power Electronics, 30(6), 789-802. </a:t>
            </a:r>
          </a:p>
          <a:p>
            <a:pPr lvl="0" algn="just">
              <a:lnSpc>
                <a:spcPct val="150000"/>
              </a:lnSpc>
              <a:buFont typeface="Courier New" pitchFamily="49" charset="0"/>
              <a:buChar char="o"/>
            </a:pPr>
            <a:r>
              <a:rPr lang="en-US" dirty="0">
                <a:latin typeface="Times New Roman" pitchFamily="18" charset="0"/>
                <a:cs typeface="Times New Roman" pitchFamily="18" charset="0"/>
              </a:rPr>
              <a:t>Fan, Y. V., Perry, S., </a:t>
            </a:r>
            <a:r>
              <a:rPr lang="en-US" dirty="0" err="1">
                <a:latin typeface="Times New Roman" pitchFamily="18" charset="0"/>
                <a:cs typeface="Times New Roman" pitchFamily="18" charset="0"/>
              </a:rPr>
              <a:t>Klemeš</a:t>
            </a:r>
            <a:r>
              <a:rPr lang="en-US" dirty="0">
                <a:latin typeface="Times New Roman" pitchFamily="18" charset="0"/>
                <a:cs typeface="Times New Roman" pitchFamily="18" charset="0"/>
              </a:rPr>
              <a:t>, J. J., &amp; Lee, C. T. (2018). A review on air emissions assessment: Transportation. Journal of Cleaner Production, 194, </a:t>
            </a:r>
            <a:r>
              <a:rPr lang="en-US" dirty="0" smtClean="0">
                <a:latin typeface="Times New Roman" pitchFamily="18" charset="0"/>
                <a:cs typeface="Times New Roman" pitchFamily="18" charset="0"/>
              </a:rPr>
              <a:t>673–684</a:t>
            </a:r>
            <a:r>
              <a:rPr lang="en-US" dirty="0" smtClean="0"/>
              <a:t>.</a:t>
            </a:r>
            <a:endParaRPr lang="en-US" dirty="0"/>
          </a:p>
          <a:p>
            <a:pPr lvl="0" algn="just">
              <a:lnSpc>
                <a:spcPct val="150000"/>
              </a:lnSpc>
              <a:buFont typeface="Courier New" pitchFamily="49" charset="0"/>
              <a:buChar char="o"/>
            </a:pPr>
            <a:r>
              <a:rPr lang="en-US" dirty="0" smtClean="0">
                <a:latin typeface="Times New Roman" pitchFamily="18" charset="0"/>
                <a:cs typeface="Times New Roman" pitchFamily="18" charset="0"/>
              </a:rPr>
              <a:t>Johnson</a:t>
            </a:r>
            <a:r>
              <a:rPr lang="en-US" dirty="0">
                <a:latin typeface="Times New Roman" pitchFamily="18" charset="0"/>
                <a:cs typeface="Times New Roman" pitchFamily="18" charset="0"/>
              </a:rPr>
              <a:t>, M. R. (2019). Advancements in torque and current analysis for electric propulsion. Journal of Electric Transportation, 5(2), 112-127. </a:t>
            </a:r>
          </a:p>
        </p:txBody>
      </p:sp>
    </p:spTree>
    <p:extLst>
      <p:ext uri="{BB962C8B-B14F-4D97-AF65-F5344CB8AC3E}">
        <p14:creationId xmlns:p14="http://schemas.microsoft.com/office/powerpoint/2010/main" xmlns="" val="1620231778"/>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 xmlns:a16="http://schemas.microsoft.com/office/drawing/2014/main" id="{7E223EFE-375F-7214-35D0-76724AB80C4E}"/>
              </a:ext>
            </a:extLst>
          </p:cNvPr>
          <p:cNvPicPr>
            <a:picLocks noGrp="1" noChangeAspect="1"/>
          </p:cNvPicPr>
          <p:nvPr>
            <p:ph idx="1"/>
          </p:nvPr>
        </p:nvPicPr>
        <p:blipFill>
          <a:blip r:embed="rId2"/>
          <a:stretch>
            <a:fillRect/>
          </a:stretch>
        </p:blipFill>
        <p:spPr>
          <a:xfrm>
            <a:off x="1656459" y="1457274"/>
            <a:ext cx="6639119" cy="4121253"/>
          </a:xfrm>
        </p:spPr>
      </p:pic>
    </p:spTree>
    <p:extLst>
      <p:ext uri="{BB962C8B-B14F-4D97-AF65-F5344CB8AC3E}">
        <p14:creationId xmlns:p14="http://schemas.microsoft.com/office/powerpoint/2010/main" xmlns="" val="2654454684"/>
      </p:ext>
    </p:extLst>
  </p:cSld>
  <p:clrMapOvr>
    <a:masterClrMapping/>
  </p:clrMapOvr>
  <p:transition spd="slow">
    <p:wipe/>
  </p:transition>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53</TotalTime>
  <Words>768</Words>
  <Application>Microsoft Office PowerPoint</Application>
  <PresentationFormat>Custom</PresentationFormat>
  <Paragraphs>50</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Facet</vt:lpstr>
      <vt:lpstr>TORQUE AND CURRENT ANALYSIS OF ELECTRICAL VEHICLES </vt:lpstr>
      <vt:lpstr>INTRODUCTION </vt:lpstr>
      <vt:lpstr>LITERATURE REVIEW </vt:lpstr>
      <vt:lpstr>RESEARCH METHODOLOGY </vt:lpstr>
      <vt:lpstr>RESULT  </vt:lpstr>
      <vt:lpstr>CONCLUSION  </vt:lpstr>
      <vt:lpstr>REFERENCES </vt:lpstr>
      <vt:lpstr>Slide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MATERIAL SCIENCE: INVESTIGATING THE PROPERTIES AND APPLICATIONS OF NANOMATERIALS IN VARIOUS INDUSTRIES</dc:title>
  <dc:creator>intel</dc:creator>
  <cp:lastModifiedBy>pc</cp:lastModifiedBy>
  <cp:revision>11</cp:revision>
  <dcterms:created xsi:type="dcterms:W3CDTF">2024-02-17T13:14:13Z</dcterms:created>
  <dcterms:modified xsi:type="dcterms:W3CDTF">2024-03-11T12:08:42Z</dcterms:modified>
</cp:coreProperties>
</file>