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60" r:id="rId3"/>
    <p:sldId id="262" r:id="rId4"/>
    <p:sldId id="257" r:id="rId5"/>
    <p:sldId id="265" r:id="rId6"/>
    <p:sldId id="258" r:id="rId7"/>
    <p:sldId id="263" r:id="rId8"/>
    <p:sldId id="264" r:id="rId9"/>
    <p:sldId id="259" r:id="rId10"/>
    <p:sldId id="266"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59" autoAdjust="0"/>
    <p:restoredTop sz="94660"/>
  </p:normalViewPr>
  <p:slideViewPr>
    <p:cSldViewPr snapToGrid="0">
      <p:cViewPr varScale="1">
        <p:scale>
          <a:sx n="61" d="100"/>
          <a:sy n="61" d="100"/>
        </p:scale>
        <p:origin x="108" y="32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90BA87C-0F22-413E-AE1E-87D087736C68}" type="datetimeFigureOut">
              <a:rPr lang="en-US" smtClean="0"/>
              <a:t>21-Aug-24</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6B3C83BA-EBC7-4F1A-A3D1-1FE2ECDA67D2}" type="slidenum">
              <a:rPr lang="en-US" smtClean="0"/>
              <a:t>‹#›</a:t>
            </a:fld>
            <a:endParaRPr lang="en-US"/>
          </a:p>
        </p:txBody>
      </p:sp>
    </p:spTree>
    <p:extLst>
      <p:ext uri="{BB962C8B-B14F-4D97-AF65-F5344CB8AC3E}">
        <p14:creationId xmlns:p14="http://schemas.microsoft.com/office/powerpoint/2010/main" val="40607779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90BA87C-0F22-413E-AE1E-87D087736C68}" type="datetimeFigureOut">
              <a:rPr lang="en-US" smtClean="0"/>
              <a:t>21-Aug-24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B3C83BA-EBC7-4F1A-A3D1-1FE2ECDA67D2}" type="slidenum">
              <a:rPr lang="en-US" smtClean="0"/>
              <a:t>‹#›</a:t>
            </a:fld>
            <a:endParaRPr lang="en-US"/>
          </a:p>
        </p:txBody>
      </p:sp>
    </p:spTree>
    <p:extLst>
      <p:ext uri="{BB962C8B-B14F-4D97-AF65-F5344CB8AC3E}">
        <p14:creationId xmlns:p14="http://schemas.microsoft.com/office/powerpoint/2010/main" val="27086922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90BA87C-0F22-413E-AE1E-87D087736C68}" type="datetimeFigureOut">
              <a:rPr lang="en-US" smtClean="0"/>
              <a:t>21-Aug-24</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B3C83BA-EBC7-4F1A-A3D1-1FE2ECDA67D2}" type="slidenum">
              <a:rPr lang="en-US" smtClean="0"/>
              <a:t>‹#›</a:t>
            </a:fld>
            <a:endParaRPr lang="en-US"/>
          </a:p>
        </p:txBody>
      </p:sp>
    </p:spTree>
    <p:extLst>
      <p:ext uri="{BB962C8B-B14F-4D97-AF65-F5344CB8AC3E}">
        <p14:creationId xmlns:p14="http://schemas.microsoft.com/office/powerpoint/2010/main" val="1138421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90BA87C-0F22-413E-AE1E-87D087736C68}" type="datetimeFigureOut">
              <a:rPr lang="en-US" smtClean="0"/>
              <a:t>21-Aug-24</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6B3C83BA-EBC7-4F1A-A3D1-1FE2ECDA67D2}" type="slidenum">
              <a:rPr lang="en-US" smtClean="0"/>
              <a:t>‹#›</a:t>
            </a:fld>
            <a:endParaRPr lang="en-US"/>
          </a:p>
        </p:txBody>
      </p:sp>
    </p:spTree>
    <p:extLst>
      <p:ext uri="{BB962C8B-B14F-4D97-AF65-F5344CB8AC3E}">
        <p14:creationId xmlns:p14="http://schemas.microsoft.com/office/powerpoint/2010/main" val="14578580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90BA87C-0F22-413E-AE1E-87D087736C68}" type="datetimeFigureOut">
              <a:rPr lang="en-US" smtClean="0"/>
              <a:t>21-Aug-24</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6B3C83BA-EBC7-4F1A-A3D1-1FE2ECDA67D2}" type="slidenum">
              <a:rPr lang="en-US" smtClean="0"/>
              <a:t>‹#›</a:t>
            </a:fld>
            <a:endParaRPr lang="en-US"/>
          </a:p>
        </p:txBody>
      </p:sp>
    </p:spTree>
    <p:extLst>
      <p:ext uri="{BB962C8B-B14F-4D97-AF65-F5344CB8AC3E}">
        <p14:creationId xmlns:p14="http://schemas.microsoft.com/office/powerpoint/2010/main" val="15102722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90BA87C-0F22-413E-AE1E-87D087736C68}" type="datetimeFigureOut">
              <a:rPr lang="en-US" smtClean="0"/>
              <a:t>21-Aug-24</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6B3C83BA-EBC7-4F1A-A3D1-1FE2ECDA67D2}" type="slidenum">
              <a:rPr lang="en-US" smtClean="0"/>
              <a:t>‹#›</a:t>
            </a:fld>
            <a:endParaRPr lang="en-US"/>
          </a:p>
        </p:txBody>
      </p:sp>
    </p:spTree>
    <p:extLst>
      <p:ext uri="{BB962C8B-B14F-4D97-AF65-F5344CB8AC3E}">
        <p14:creationId xmlns:p14="http://schemas.microsoft.com/office/powerpoint/2010/main" val="42492258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90BA87C-0F22-413E-AE1E-87D087736C68}" type="datetimeFigureOut">
              <a:rPr lang="en-US" smtClean="0"/>
              <a:t>21-Aug-24</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6B3C83BA-EBC7-4F1A-A3D1-1FE2ECDA67D2}" type="slidenum">
              <a:rPr lang="en-US" smtClean="0"/>
              <a:t>‹#›</a:t>
            </a:fld>
            <a:endParaRPr lang="en-US"/>
          </a:p>
        </p:txBody>
      </p:sp>
    </p:spTree>
    <p:extLst>
      <p:ext uri="{BB962C8B-B14F-4D97-AF65-F5344CB8AC3E}">
        <p14:creationId xmlns:p14="http://schemas.microsoft.com/office/powerpoint/2010/main" val="38532212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A90BA87C-0F22-413E-AE1E-87D087736C68}" type="datetimeFigureOut">
              <a:rPr lang="en-US" smtClean="0"/>
              <a:t>21-Aug-24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6B3C83BA-EBC7-4F1A-A3D1-1FE2ECDA67D2}" type="slidenum">
              <a:rPr lang="en-US" smtClean="0"/>
              <a:t>‹#›</a:t>
            </a:fld>
            <a:endParaRPr lang="en-US"/>
          </a:p>
        </p:txBody>
      </p:sp>
    </p:spTree>
    <p:extLst>
      <p:ext uri="{BB962C8B-B14F-4D97-AF65-F5344CB8AC3E}">
        <p14:creationId xmlns:p14="http://schemas.microsoft.com/office/powerpoint/2010/main" val="31540793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A90BA87C-0F22-413E-AE1E-87D087736C68}" type="datetimeFigureOut">
              <a:rPr lang="en-US" smtClean="0"/>
              <a:t>21-Aug-24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B3C83BA-EBC7-4F1A-A3D1-1FE2ECDA67D2}" type="slidenum">
              <a:rPr lang="en-US" smtClean="0"/>
              <a:t>‹#›</a:t>
            </a:fld>
            <a:endParaRPr lang="en-US"/>
          </a:p>
        </p:txBody>
      </p:sp>
    </p:spTree>
    <p:extLst>
      <p:ext uri="{BB962C8B-B14F-4D97-AF65-F5344CB8AC3E}">
        <p14:creationId xmlns:p14="http://schemas.microsoft.com/office/powerpoint/2010/main" val="7178202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90BA87C-0F22-413E-AE1E-87D087736C68}" type="datetimeFigureOut">
              <a:rPr lang="en-US" smtClean="0"/>
              <a:t>21-Aug-24</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B3C83BA-EBC7-4F1A-A3D1-1FE2ECDA67D2}" type="slidenum">
              <a:rPr lang="en-US" smtClean="0"/>
              <a:t>‹#›</a:t>
            </a:fld>
            <a:endParaRPr lang="en-US"/>
          </a:p>
        </p:txBody>
      </p:sp>
    </p:spTree>
    <p:extLst>
      <p:ext uri="{BB962C8B-B14F-4D97-AF65-F5344CB8AC3E}">
        <p14:creationId xmlns:p14="http://schemas.microsoft.com/office/powerpoint/2010/main" val="12291386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90BA87C-0F22-413E-AE1E-87D087736C68}" type="datetimeFigureOut">
              <a:rPr lang="en-US" smtClean="0"/>
              <a:t>21-Aug-24</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B3C83BA-EBC7-4F1A-A3D1-1FE2ECDA67D2}" type="slidenum">
              <a:rPr lang="en-US" smtClean="0"/>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983892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A90BA87C-0F22-413E-AE1E-87D087736C68}" type="datetimeFigureOut">
              <a:rPr lang="en-US" smtClean="0"/>
              <a:t>21-Aug-24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B3C83BA-EBC7-4F1A-A3D1-1FE2ECDA67D2}" type="slidenum">
              <a:rPr lang="en-US" smtClean="0"/>
              <a:t>‹#›</a:t>
            </a:fld>
            <a:endParaRPr lang="en-US"/>
          </a:p>
        </p:txBody>
      </p:sp>
    </p:spTree>
    <p:extLst>
      <p:ext uri="{BB962C8B-B14F-4D97-AF65-F5344CB8AC3E}">
        <p14:creationId xmlns:p14="http://schemas.microsoft.com/office/powerpoint/2010/main" val="18305976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A90BA87C-0F22-413E-AE1E-87D087736C68}" type="datetimeFigureOut">
              <a:rPr lang="en-US" smtClean="0"/>
              <a:t>21-Aug-24</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B3C83BA-EBC7-4F1A-A3D1-1FE2ECDA67D2}" type="slidenum">
              <a:rPr lang="en-US" smtClean="0"/>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41889307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A90BA87C-0F22-413E-AE1E-87D087736C68}" type="datetimeFigureOut">
              <a:rPr lang="en-US" smtClean="0"/>
              <a:t>21-Aug-24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B3C83BA-EBC7-4F1A-A3D1-1FE2ECDA67D2}" type="slidenum">
              <a:rPr lang="en-US" smtClean="0"/>
              <a:t>‹#›</a:t>
            </a:fld>
            <a:endParaRPr lang="en-US"/>
          </a:p>
        </p:txBody>
      </p:sp>
    </p:spTree>
    <p:extLst>
      <p:ext uri="{BB962C8B-B14F-4D97-AF65-F5344CB8AC3E}">
        <p14:creationId xmlns:p14="http://schemas.microsoft.com/office/powerpoint/2010/main" val="151445625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90BA87C-0F22-413E-AE1E-87D087736C68}" type="datetimeFigureOut">
              <a:rPr lang="en-US" smtClean="0"/>
              <a:t>21-Aug-24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B3C83BA-EBC7-4F1A-A3D1-1FE2ECDA67D2}" type="slidenum">
              <a:rPr lang="en-US" smtClean="0"/>
              <a:t>‹#›</a:t>
            </a:fld>
            <a:endParaRPr lang="en-US"/>
          </a:p>
        </p:txBody>
      </p:sp>
    </p:spTree>
    <p:extLst>
      <p:ext uri="{BB962C8B-B14F-4D97-AF65-F5344CB8AC3E}">
        <p14:creationId xmlns:p14="http://schemas.microsoft.com/office/powerpoint/2010/main" val="39898323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90BA87C-0F22-413E-AE1E-87D087736C68}" type="datetimeFigureOut">
              <a:rPr lang="en-US" smtClean="0"/>
              <a:t>21-Aug-24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B3C83BA-EBC7-4F1A-A3D1-1FE2ECDA67D2}" type="slidenum">
              <a:rPr lang="en-US" smtClean="0"/>
              <a:t>‹#›</a:t>
            </a:fld>
            <a:endParaRPr lang="en-US"/>
          </a:p>
        </p:txBody>
      </p:sp>
    </p:spTree>
    <p:extLst>
      <p:ext uri="{BB962C8B-B14F-4D97-AF65-F5344CB8AC3E}">
        <p14:creationId xmlns:p14="http://schemas.microsoft.com/office/powerpoint/2010/main" val="16456052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A90BA87C-0F22-413E-AE1E-87D087736C68}" type="datetimeFigureOut">
              <a:rPr lang="en-US" smtClean="0"/>
              <a:t>21-Aug-24</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6B3C83BA-EBC7-4F1A-A3D1-1FE2ECDA67D2}" type="slidenum">
              <a:rPr lang="en-US" smtClean="0"/>
              <a:t>‹#›</a:t>
            </a:fld>
            <a:endParaRPr lang="en-US"/>
          </a:p>
        </p:txBody>
      </p:sp>
    </p:spTree>
    <p:extLst>
      <p:ext uri="{BB962C8B-B14F-4D97-AF65-F5344CB8AC3E}">
        <p14:creationId xmlns:p14="http://schemas.microsoft.com/office/powerpoint/2010/main" val="3483305744"/>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Email-Sksingh999s@gmail.com"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B96E50-9FC4-46F0-81A7-BB39D8EEAC26}"/>
              </a:ext>
            </a:extLst>
          </p:cNvPr>
          <p:cNvSpPr>
            <a:spLocks noGrp="1"/>
          </p:cNvSpPr>
          <p:nvPr>
            <p:ph type="ctrTitle"/>
          </p:nvPr>
        </p:nvSpPr>
        <p:spPr>
          <a:xfrm>
            <a:off x="750450" y="2561897"/>
            <a:ext cx="11000116" cy="2262781"/>
          </a:xfrm>
        </p:spPr>
        <p:txBody>
          <a:bodyPr>
            <a:noAutofit/>
          </a:bodyPr>
          <a:lstStyle/>
          <a:p>
            <a:pPr algn="ctr"/>
            <a:r>
              <a:rPr lang="en-IN" sz="3200" b="1" dirty="0">
                <a:latin typeface="Times New Roman" panose="02020603050405020304" pitchFamily="18" charset="0"/>
                <a:cs typeface="Times New Roman" panose="02020603050405020304" pitchFamily="18" charset="0"/>
              </a:rPr>
              <a:t>IMPORTANCE AND FUTURE OF AI IN THE ADVANCEMENT OF SCIENCE AND ENGINEERING IN THE LIVES OF SCHOOL DROPOUT STUDENTS AND STREET CHILDREN.</a:t>
            </a:r>
            <a:br>
              <a:rPr lang="en-US" sz="4000" dirty="0">
                <a:latin typeface="Times New Roman" panose="02020603050405020304" pitchFamily="18" charset="0"/>
                <a:cs typeface="Times New Roman" panose="02020603050405020304" pitchFamily="18" charset="0"/>
              </a:rPr>
            </a:br>
            <a:endParaRPr lang="en-US"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CD3DEE4F-FFBB-43A4-A232-85CAA99B73AE}"/>
              </a:ext>
            </a:extLst>
          </p:cNvPr>
          <p:cNvSpPr/>
          <p:nvPr/>
        </p:nvSpPr>
        <p:spPr>
          <a:xfrm>
            <a:off x="5917324" y="5216586"/>
            <a:ext cx="6096000" cy="1484894"/>
          </a:xfrm>
          <a:prstGeom prst="rect">
            <a:avLst/>
          </a:prstGeom>
        </p:spPr>
        <p:txBody>
          <a:bodyPr>
            <a:spAutoFit/>
          </a:bodyPr>
          <a:lstStyle/>
          <a:p>
            <a:pPr algn="r">
              <a:lnSpc>
                <a:spcPct val="115000"/>
              </a:lnSpc>
              <a:spcAft>
                <a:spcPts val="0"/>
              </a:spcAft>
            </a:pPr>
            <a:r>
              <a:rPr lang="en-IN" sz="1600" b="1" dirty="0">
                <a:latin typeface="Times New Roman" panose="02020603050405020304" pitchFamily="18" charset="0"/>
                <a:ea typeface="Arial Unicode MS" panose="020B0604020202020204" pitchFamily="34" charset="-128"/>
              </a:rPr>
              <a:t>Dr. Shashikant Singh Boudh (Author) </a:t>
            </a:r>
            <a:endParaRPr lang="en-US" sz="1600" dirty="0"/>
          </a:p>
          <a:p>
            <a:pPr algn="r">
              <a:lnSpc>
                <a:spcPct val="115000"/>
              </a:lnSpc>
              <a:spcAft>
                <a:spcPts val="0"/>
              </a:spcAft>
            </a:pPr>
            <a:r>
              <a:rPr lang="en-IN" sz="1600" dirty="0">
                <a:latin typeface="Times New Roman" panose="02020603050405020304" pitchFamily="18" charset="0"/>
                <a:ea typeface="Arial Unicode MS" panose="020B0604020202020204" pitchFamily="34" charset="-128"/>
              </a:rPr>
              <a:t>Editor-Good Morning Nagina (National Newspaper) </a:t>
            </a:r>
            <a:endParaRPr lang="en-US" sz="1600" dirty="0"/>
          </a:p>
          <a:p>
            <a:pPr algn="r">
              <a:lnSpc>
                <a:spcPct val="115000"/>
              </a:lnSpc>
              <a:spcAft>
                <a:spcPts val="0"/>
              </a:spcAft>
            </a:pPr>
            <a:r>
              <a:rPr lang="en-IN" sz="1600" dirty="0">
                <a:latin typeface="Times New Roman" panose="02020603050405020304" pitchFamily="18" charset="0"/>
                <a:ea typeface="Arial Unicode MS" panose="020B0604020202020204" pitchFamily="34" charset="-128"/>
              </a:rPr>
              <a:t>President- Ucchtar Madhyamik Shiksha Mandal </a:t>
            </a:r>
            <a:endParaRPr lang="en-US" sz="1600" dirty="0"/>
          </a:p>
          <a:p>
            <a:pPr algn="r">
              <a:lnSpc>
                <a:spcPct val="115000"/>
              </a:lnSpc>
              <a:spcAft>
                <a:spcPts val="0"/>
              </a:spcAft>
            </a:pPr>
            <a:r>
              <a:rPr lang="en-IN" sz="1600" dirty="0">
                <a:latin typeface="Times New Roman" panose="02020603050405020304" pitchFamily="18" charset="0"/>
                <a:ea typeface="Arial Unicode MS" panose="020B0604020202020204" pitchFamily="34" charset="-128"/>
              </a:rPr>
              <a:t>Delhi Nagina (</a:t>
            </a:r>
            <a:r>
              <a:rPr lang="en-IN" sz="1600" dirty="0" err="1">
                <a:latin typeface="Times New Roman" panose="02020603050405020304" pitchFamily="18" charset="0"/>
                <a:ea typeface="Arial Unicode MS" panose="020B0604020202020204" pitchFamily="34" charset="-128"/>
              </a:rPr>
              <a:t>Bijnor</a:t>
            </a:r>
            <a:r>
              <a:rPr lang="en-IN" sz="1600" dirty="0">
                <a:latin typeface="Times New Roman" panose="02020603050405020304" pitchFamily="18" charset="0"/>
                <a:ea typeface="Arial Unicode MS" panose="020B0604020202020204" pitchFamily="34" charset="-128"/>
              </a:rPr>
              <a:t>) Uttar Pradesh-246762 </a:t>
            </a:r>
            <a:endParaRPr lang="en-US" sz="1600" dirty="0"/>
          </a:p>
          <a:p>
            <a:pPr algn="r">
              <a:lnSpc>
                <a:spcPct val="115000"/>
              </a:lnSpc>
              <a:spcAft>
                <a:spcPts val="0"/>
              </a:spcAft>
            </a:pPr>
            <a:r>
              <a:rPr lang="en-IN" sz="1600" u="sng" dirty="0">
                <a:solidFill>
                  <a:srgbClr val="0000FF"/>
                </a:solidFill>
                <a:latin typeface="Times New Roman" panose="02020603050405020304" pitchFamily="18" charset="0"/>
                <a:ea typeface="Arial Unicode MS" panose="020B0604020202020204" pitchFamily="34" charset="-128"/>
                <a:hlinkClick r:id="rId2"/>
              </a:rPr>
              <a:t>Email-Sksingh999s@gmail.com</a:t>
            </a:r>
            <a:endParaRPr lang="en-US" sz="1600" dirty="0">
              <a:effectLst/>
            </a:endParaRPr>
          </a:p>
        </p:txBody>
      </p:sp>
    </p:spTree>
    <p:extLst>
      <p:ext uri="{BB962C8B-B14F-4D97-AF65-F5344CB8AC3E}">
        <p14:creationId xmlns:p14="http://schemas.microsoft.com/office/powerpoint/2010/main" val="31005300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F903ACF-E5FC-4555-9BB3-8FE34530D7A7}"/>
              </a:ext>
            </a:extLst>
          </p:cNvPr>
          <p:cNvSpPr/>
          <p:nvPr/>
        </p:nvSpPr>
        <p:spPr>
          <a:xfrm>
            <a:off x="554421" y="123026"/>
            <a:ext cx="11083158" cy="916982"/>
          </a:xfrm>
          <a:prstGeom prst="rect">
            <a:avLst/>
          </a:prstGeom>
        </p:spPr>
        <p:txBody>
          <a:bodyPr wrap="square">
            <a:spAutoFit/>
          </a:bodyPr>
          <a:lstStyle/>
          <a:p>
            <a:pPr algn="ctr">
              <a:lnSpc>
                <a:spcPct val="150000"/>
              </a:lnSpc>
              <a:spcAft>
                <a:spcPts val="800"/>
              </a:spcAft>
            </a:pPr>
            <a:r>
              <a:rPr lang="en-IN" sz="4000" b="1" kern="100" dirty="0">
                <a:latin typeface="Times New Roman" panose="02020603050405020304" pitchFamily="18" charset="0"/>
                <a:ea typeface="Arial Unicode MS" panose="020B0604020202020204" pitchFamily="34" charset="-128"/>
                <a:cs typeface="Mangal" panose="02040503050203030202" pitchFamily="18" charset="0"/>
              </a:rPr>
              <a:t>(AI) WHAT IS EDUCATION?</a:t>
            </a:r>
            <a:endParaRPr lang="en-US" sz="4000" kern="100" dirty="0">
              <a:latin typeface="Calibri" panose="020F0502020204030204" pitchFamily="34" charset="0"/>
              <a:ea typeface="Times New Roman" panose="02020603050405020304" pitchFamily="18" charset="0"/>
              <a:cs typeface="Mangal" panose="02040503050203030202" pitchFamily="18" charset="0"/>
            </a:endParaRPr>
          </a:p>
        </p:txBody>
      </p:sp>
      <p:sp>
        <p:nvSpPr>
          <p:cNvPr id="3" name="Rectangle 2">
            <a:extLst>
              <a:ext uri="{FF2B5EF4-FFF2-40B4-BE49-F238E27FC236}">
                <a16:creationId xmlns:a16="http://schemas.microsoft.com/office/drawing/2014/main" id="{5BD4E287-66A1-4A8D-838A-FCE242B12B85}"/>
              </a:ext>
            </a:extLst>
          </p:cNvPr>
          <p:cNvSpPr/>
          <p:nvPr/>
        </p:nvSpPr>
        <p:spPr>
          <a:xfrm>
            <a:off x="341586" y="1040008"/>
            <a:ext cx="11508827" cy="5444054"/>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IN" kern="100" dirty="0">
                <a:latin typeface="Times New Roman" panose="02020603050405020304" pitchFamily="18" charset="0"/>
                <a:ea typeface="Arial Unicode MS" panose="020B0604020202020204" pitchFamily="34" charset="-128"/>
                <a:cs typeface="Times New Roman" panose="02020603050405020304" pitchFamily="18" charset="0"/>
              </a:rPr>
              <a:t>It changes people's thinking by bringing positive thoughts and removing negative thoughts. We study etc. in our childhood itself. Education makes us more civilized and better educated. </a:t>
            </a: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It helps us to achieve better position in society and envisioned position in job. It enables us to become a good doctor, engineer, pilot, teacher etc., whatever we want to be in life. Regular and proper education takes us towards success by making us aim in life. </a:t>
            </a: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The education system of earlier times was much more difficult than today. Not all castes could get education as per their wish. Due to high fees, it was very difficult to get admission in a prestigious college.  But now, it has become very easy and simple to move ahead by getting education through distance education. (Ai) Education is the essential tool for a bright future for all of us.</a:t>
            </a:r>
            <a:endParaRPr lang="en-IN" kern="100" dirty="0">
              <a:latin typeface="Times New Roman" panose="02020603050405020304" pitchFamily="18" charset="0"/>
              <a:ea typeface="Arial Unicode MS" panose="020B0604020202020204" pitchFamily="34" charset="-128"/>
              <a:cs typeface="Times New Roman" panose="02020603050405020304" pitchFamily="18" charset="0"/>
            </a:endParaRPr>
          </a:p>
          <a:p>
            <a:pPr marL="742950" lvl="1" indent="-285750" algn="just">
              <a:lnSpc>
                <a:spcPct val="150000"/>
              </a:lnSpc>
              <a:buFont typeface="Wingdings" panose="05000000000000000000" pitchFamily="2" charset="2"/>
              <a:buChar char="ü"/>
            </a:pPr>
            <a:r>
              <a:rPr lang="en-IN" dirty="0">
                <a:latin typeface="Times New Roman" panose="02020603050405020304" pitchFamily="18" charset="0"/>
                <a:cs typeface="Times New Roman" panose="02020603050405020304" pitchFamily="18" charset="0"/>
              </a:rPr>
              <a:t>(Ai) Regular and proper education leads us to success by making us aim in life.</a:t>
            </a:r>
            <a:endParaRPr lang="en-US" dirty="0">
              <a:latin typeface="Times New Roman" panose="02020603050405020304" pitchFamily="18" charset="0"/>
              <a:cs typeface="Times New Roman" panose="02020603050405020304" pitchFamily="18" charset="0"/>
            </a:endParaRPr>
          </a:p>
          <a:p>
            <a:pPr marL="742950" lvl="1" indent="-285750" algn="just">
              <a:lnSpc>
                <a:spcPct val="150000"/>
              </a:lnSpc>
              <a:buFont typeface="Wingdings" panose="05000000000000000000" pitchFamily="2" charset="2"/>
              <a:buChar char="ü"/>
            </a:pPr>
            <a:r>
              <a:rPr lang="en-IN" dirty="0">
                <a:latin typeface="Times New Roman" panose="02020603050405020304" pitchFamily="18" charset="0"/>
                <a:cs typeface="Times New Roman" panose="02020603050405020304" pitchFamily="18" charset="0"/>
              </a:rPr>
              <a:t>(Ai) Higher education is very important for everyone to get good and technical jobs.</a:t>
            </a:r>
            <a:endParaRPr lang="en-US" dirty="0">
              <a:latin typeface="Times New Roman" panose="02020603050405020304" pitchFamily="18" charset="0"/>
              <a:cs typeface="Times New Roman" panose="02020603050405020304" pitchFamily="18" charset="0"/>
            </a:endParaRPr>
          </a:p>
          <a:p>
            <a:pPr marL="742950" lvl="1" indent="-285750" algn="just">
              <a:lnSpc>
                <a:spcPct val="150000"/>
              </a:lnSpc>
              <a:buFont typeface="Wingdings" panose="05000000000000000000" pitchFamily="2" charset="2"/>
              <a:buChar char="ü"/>
            </a:pPr>
            <a:r>
              <a:rPr lang="en-IN" dirty="0">
                <a:latin typeface="Times New Roman" panose="02020603050405020304" pitchFamily="18" charset="0"/>
                <a:cs typeface="Times New Roman" panose="02020603050405020304" pitchFamily="18" charset="0"/>
              </a:rPr>
              <a:t>(Ai) Education is very important for us, because of this we get respect in our society.</a:t>
            </a:r>
            <a:endParaRPr lang="en-US" dirty="0">
              <a:latin typeface="Times New Roman" panose="02020603050405020304" pitchFamily="18" charset="0"/>
              <a:cs typeface="Times New Roman" panose="02020603050405020304" pitchFamily="18" charset="0"/>
            </a:endParaRPr>
          </a:p>
          <a:p>
            <a:pPr marL="742950" lvl="1" indent="-285750" algn="just">
              <a:lnSpc>
                <a:spcPct val="150000"/>
              </a:lnSpc>
              <a:buFont typeface="Wingdings" panose="05000000000000000000" pitchFamily="2" charset="2"/>
              <a:buChar char="ü"/>
            </a:pPr>
            <a:r>
              <a:rPr lang="en-IN" dirty="0">
                <a:latin typeface="Times New Roman" panose="02020603050405020304" pitchFamily="18" charset="0"/>
                <a:cs typeface="Times New Roman" panose="02020603050405020304" pitchFamily="18" charset="0"/>
              </a:rPr>
              <a:t>(Ai) Education holds so much importance in our life.</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43573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BA9D22F-AFD8-4BAC-B86D-FC6C22B42F57}"/>
              </a:ext>
            </a:extLst>
          </p:cNvPr>
          <p:cNvSpPr/>
          <p:nvPr/>
        </p:nvSpPr>
        <p:spPr>
          <a:xfrm>
            <a:off x="444062" y="0"/>
            <a:ext cx="11303876" cy="916982"/>
          </a:xfrm>
          <a:prstGeom prst="rect">
            <a:avLst/>
          </a:prstGeom>
        </p:spPr>
        <p:txBody>
          <a:bodyPr wrap="square">
            <a:spAutoFit/>
          </a:bodyPr>
          <a:lstStyle/>
          <a:p>
            <a:pPr algn="ctr">
              <a:lnSpc>
                <a:spcPct val="150000"/>
              </a:lnSpc>
              <a:spcAft>
                <a:spcPts val="800"/>
              </a:spcAft>
            </a:pPr>
            <a:r>
              <a:rPr lang="en-IN" sz="4000" b="1" kern="100" dirty="0">
                <a:latin typeface="Times New Roman" panose="02020603050405020304" pitchFamily="18" charset="0"/>
                <a:ea typeface="Arial Unicode MS" panose="020B0604020202020204" pitchFamily="34" charset="-128"/>
                <a:cs typeface="Mangal" panose="02040503050203030202" pitchFamily="18" charset="0"/>
              </a:rPr>
              <a:t>OBJECTIVES OF EDUCATION</a:t>
            </a:r>
            <a:endParaRPr lang="en-US" sz="4000" kern="100" dirty="0">
              <a:latin typeface="Calibri" panose="020F0502020204030204" pitchFamily="34" charset="0"/>
              <a:ea typeface="Times New Roman" panose="02020603050405020304" pitchFamily="18" charset="0"/>
              <a:cs typeface="Mangal" panose="02040503050203030202" pitchFamily="18" charset="0"/>
            </a:endParaRPr>
          </a:p>
        </p:txBody>
      </p:sp>
      <p:sp>
        <p:nvSpPr>
          <p:cNvPr id="3" name="Rectangle 2">
            <a:extLst>
              <a:ext uri="{FF2B5EF4-FFF2-40B4-BE49-F238E27FC236}">
                <a16:creationId xmlns:a16="http://schemas.microsoft.com/office/drawing/2014/main" id="{209BFEB2-7938-4D48-B969-EEE1AC99409A}"/>
              </a:ext>
            </a:extLst>
          </p:cNvPr>
          <p:cNvSpPr/>
          <p:nvPr/>
        </p:nvSpPr>
        <p:spPr>
          <a:xfrm>
            <a:off x="444062" y="916982"/>
            <a:ext cx="11303875" cy="5859553"/>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IN" kern="100" dirty="0">
                <a:latin typeface="Times New Roman" panose="02020603050405020304" pitchFamily="18" charset="0"/>
                <a:ea typeface="Arial Unicode MS" panose="020B0604020202020204" pitchFamily="34" charset="-128"/>
                <a:cs typeface="Times New Roman" panose="02020603050405020304" pitchFamily="18" charset="0"/>
              </a:rPr>
              <a:t>Education is a means of increasing knowledge. It is a medium of cultural life. Is the creator of character. </a:t>
            </a:r>
          </a:p>
          <a:p>
            <a:pPr marL="285750" indent="-285750" algn="just">
              <a:lnSpc>
                <a:spcPct val="150000"/>
              </a:lnSpc>
              <a:buFont typeface="Arial" panose="020B0604020202020204" pitchFamily="34" charset="0"/>
              <a:buChar char="•"/>
            </a:pPr>
            <a:r>
              <a:rPr lang="en-IN" kern="100" dirty="0">
                <a:latin typeface="Times New Roman" panose="02020603050405020304" pitchFamily="18" charset="0"/>
                <a:ea typeface="Arial Unicode MS" panose="020B0604020202020204" pitchFamily="34" charset="-128"/>
                <a:cs typeface="Times New Roman" panose="02020603050405020304" pitchFamily="18" charset="0"/>
              </a:rPr>
              <a:t>It is the door to livelihood. Along with the art of living life making full use of one’s abilities, it is also a guide to personal development.</a:t>
            </a: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The criterion of human development is knowledge. Knowledge trains the intellect and gives rise to ideas in the mind.  This thoughtfulness is the means to success in all areas of life. </a:t>
            </a: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Be it physical or mental, illness or disease, problems or crisis, all are solved with the key of knowledge.</a:t>
            </a:r>
          </a:p>
          <a:p>
            <a:pPr algn="just">
              <a:lnSpc>
                <a:spcPct val="150000"/>
              </a:lnSpc>
            </a:pPr>
            <a:r>
              <a:rPr lang="en-IN" b="1" u="sng" dirty="0">
                <a:latin typeface="Times New Roman" panose="02020603050405020304" pitchFamily="18" charset="0"/>
                <a:cs typeface="Times New Roman" panose="02020603050405020304" pitchFamily="18" charset="0"/>
              </a:rPr>
              <a:t>Education and the need for education to acquire knowledge</a:t>
            </a: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Acquiring knowledge is an important objective of education. </a:t>
            </a: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Neither knowledge is complete education in itself, nor is it the ultimate objective of education, it is only a part of education and a means. </a:t>
            </a: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The aim of internal education should be to acquire cultural knowledge so that humans can become civilized, polite, moderate, develop literature, music and art etc.</a:t>
            </a: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By making life valuable we can raise the standard of living. Also, cultural heritage can be passed on to the coming generations.</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43510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AE8898C-4804-48F1-9E20-5753D32D25F1}"/>
              </a:ext>
            </a:extLst>
          </p:cNvPr>
          <p:cNvSpPr/>
          <p:nvPr/>
        </p:nvSpPr>
        <p:spPr>
          <a:xfrm>
            <a:off x="396766" y="-91175"/>
            <a:ext cx="11398468" cy="916982"/>
          </a:xfrm>
          <a:prstGeom prst="rect">
            <a:avLst/>
          </a:prstGeom>
        </p:spPr>
        <p:txBody>
          <a:bodyPr wrap="square">
            <a:spAutoFit/>
          </a:bodyPr>
          <a:lstStyle/>
          <a:p>
            <a:pPr algn="ctr">
              <a:lnSpc>
                <a:spcPct val="150000"/>
              </a:lnSpc>
              <a:spcAft>
                <a:spcPts val="800"/>
              </a:spcAft>
            </a:pPr>
            <a:r>
              <a:rPr lang="en-IN" sz="4000" b="1" kern="100" dirty="0">
                <a:latin typeface="Times New Roman" panose="02020603050405020304" pitchFamily="18" charset="0"/>
                <a:ea typeface="Arial Unicode MS" panose="020B0604020202020204" pitchFamily="34" charset="-128"/>
                <a:cs typeface="Mangal" panose="02040503050203030202" pitchFamily="18" charset="0"/>
              </a:rPr>
              <a:t>IMPORTANCE OF EDUCATION</a:t>
            </a:r>
            <a:endParaRPr lang="en-US" sz="4000" kern="100" dirty="0">
              <a:latin typeface="Calibri" panose="020F0502020204030204" pitchFamily="34" charset="0"/>
              <a:ea typeface="Times New Roman" panose="02020603050405020304" pitchFamily="18" charset="0"/>
              <a:cs typeface="Mangal" panose="02040503050203030202" pitchFamily="18" charset="0"/>
            </a:endParaRPr>
          </a:p>
        </p:txBody>
      </p:sp>
      <p:sp>
        <p:nvSpPr>
          <p:cNvPr id="3" name="Rectangle 2">
            <a:extLst>
              <a:ext uri="{FF2B5EF4-FFF2-40B4-BE49-F238E27FC236}">
                <a16:creationId xmlns:a16="http://schemas.microsoft.com/office/drawing/2014/main" id="{4E51DA09-E00B-412C-A6D4-B2E5200537F2}"/>
              </a:ext>
            </a:extLst>
          </p:cNvPr>
          <p:cNvSpPr/>
          <p:nvPr/>
        </p:nvSpPr>
        <p:spPr>
          <a:xfrm>
            <a:off x="303486" y="825807"/>
            <a:ext cx="11585027" cy="6275051"/>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IN" kern="100" dirty="0">
                <a:latin typeface="Times New Roman" panose="02020603050405020304" pitchFamily="18" charset="0"/>
                <a:ea typeface="Arial Unicode MS" panose="020B0604020202020204" pitchFamily="34" charset="-128"/>
                <a:cs typeface="Times New Roman" panose="02020603050405020304" pitchFamily="18" charset="0"/>
              </a:rPr>
              <a:t>(Ai) Science education is a very important subject for everyone to achieve success in life and do something different. It helps us to face challenges in difficult times of life. </a:t>
            </a: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The knowledge gained during the entire learning process makes all of us and every individual self-reliant in our life. It opens up various avenues for opportunities to achieve better prospects in life which will lead to career growth with the use of AI.</a:t>
            </a: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Better education is very important for everyone to move ahead in life and achieve success. (Ai) not only develops self-confidence in us but also helps in building our personality. </a:t>
            </a: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The entire education system is divided into three parts like primary education, secondary education and higher secondary education. All levels have their own special importance and place. </a:t>
            </a: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There are many uses of education but there is a need to give it a new direction (Ai). Education should be of such a nature that a person can become familiar with his environment. Education is a very essential tool for a bright future for all of us. We can achieve anything good by using this means of education in our life.</a:t>
            </a: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High level of education helps people in gaining social and family respect and creating a distinct identity. The time of education is a very important time for everyone socially and personally.</a:t>
            </a:r>
            <a:endParaRPr lang="en-IN" kern="100" dirty="0">
              <a:latin typeface="Times New Roman" panose="02020603050405020304" pitchFamily="18" charset="0"/>
              <a:ea typeface="Arial Unicode MS" panose="020B0604020202020204" pitchFamily="34" charset="-128"/>
              <a:cs typeface="Times New Roman" panose="02020603050405020304" pitchFamily="18" charset="0"/>
            </a:endParaRPr>
          </a:p>
          <a:p>
            <a:pPr algn="just">
              <a:lnSpc>
                <a:spcPct val="150000"/>
              </a:lnSpc>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92142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DF34750-F2C9-4E1D-A846-9D2498B6369C}"/>
              </a:ext>
            </a:extLst>
          </p:cNvPr>
          <p:cNvSpPr/>
          <p:nvPr/>
        </p:nvSpPr>
        <p:spPr>
          <a:xfrm>
            <a:off x="0" y="0"/>
            <a:ext cx="12192000" cy="6788012"/>
          </a:xfrm>
          <a:prstGeom prst="rect">
            <a:avLst/>
          </a:prstGeom>
        </p:spPr>
        <p:txBody>
          <a:bodyPr wrap="square">
            <a:spAutoFit/>
          </a:bodyPr>
          <a:lstStyle/>
          <a:p>
            <a:pPr algn="just">
              <a:lnSpc>
                <a:spcPct val="150000"/>
              </a:lnSpc>
              <a:spcAft>
                <a:spcPts val="800"/>
              </a:spcAft>
            </a:pPr>
            <a:r>
              <a:rPr lang="en-IN" b="1" u="sng" kern="100" dirty="0">
                <a:latin typeface="Times New Roman" panose="02020603050405020304" pitchFamily="18" charset="0"/>
                <a:ea typeface="Arial Unicode MS" panose="020B0604020202020204" pitchFamily="34" charset="-128"/>
                <a:cs typeface="Times New Roman" panose="02020603050405020304" pitchFamily="18" charset="0"/>
              </a:rPr>
              <a:t>With Education for Business (Ai)</a:t>
            </a:r>
          </a:p>
          <a:p>
            <a:pPr marL="285750" indent="-285750" algn="just">
              <a:lnSpc>
                <a:spcPct val="150000"/>
              </a:lnSpc>
              <a:spcAft>
                <a:spcPts val="800"/>
              </a:spcAft>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Meaning of business. Means of subsistence. This means that education should have so much power that it should be </a:t>
            </a:r>
            <a:r>
              <a:rPr lang="en-IN" dirty="0" err="1">
                <a:latin typeface="Times New Roman" panose="02020603050405020304" pitchFamily="18" charset="0"/>
                <a:cs typeface="Times New Roman" panose="02020603050405020304" pitchFamily="18" charset="0"/>
              </a:rPr>
              <a:t>arghakari</a:t>
            </a:r>
            <a:r>
              <a:rPr lang="en-IN" dirty="0">
                <a:latin typeface="Times New Roman" panose="02020603050405020304" pitchFamily="18" charset="0"/>
                <a:cs typeface="Times New Roman" panose="02020603050405020304" pitchFamily="18" charset="0"/>
              </a:rPr>
              <a:t>, that is, it can guarantee the livelihood of an educated person. Spencer supports a broad objective in education i.e. holistic development in all aspects of life. He rejects bookishness and supports activities that help in running a family, maintaining social and economic relationships and developing emotional development. ‘</a:t>
            </a:r>
          </a:p>
          <a:p>
            <a:pPr marL="285750" indent="-285750" algn="just">
              <a:lnSpc>
                <a:spcPct val="150000"/>
              </a:lnSpc>
              <a:spcAft>
                <a:spcPts val="800"/>
              </a:spcAft>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Today equality between men and women is prevalent, so why should co-education be opposed? Education not only increases a person’s self-esteem but also helps in building a good personality. Life requires education in the art of living; education should provide the ability and capability to learn the complex process of life and make life happy in times of sorrow, suffering and adversity.</a:t>
            </a:r>
          </a:p>
          <a:p>
            <a:pPr algn="just">
              <a:lnSpc>
                <a:spcPct val="150000"/>
              </a:lnSpc>
              <a:spcAft>
                <a:spcPts val="800"/>
              </a:spcAft>
            </a:pPr>
            <a:r>
              <a:rPr lang="en-IN" b="1" u="sng" dirty="0">
                <a:latin typeface="Times New Roman" panose="02020603050405020304" pitchFamily="18" charset="0"/>
                <a:cs typeface="Times New Roman" panose="02020603050405020304" pitchFamily="18" charset="0"/>
              </a:rPr>
              <a:t>Importance of sports in education and its support and quality</a:t>
            </a:r>
            <a:endParaRPr lang="en-US" dirty="0">
              <a:latin typeface="Times New Roman" panose="02020603050405020304" pitchFamily="18"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Sports are very important in human life. There are many problems in our life and we Suffer from stress. And sports relieves us from problems, stress and worries. Sports have special importance in education. It is an essential part of education.</a:t>
            </a:r>
          </a:p>
          <a:p>
            <a:pPr marL="285750" indent="-285750" algn="just">
              <a:lnSpc>
                <a:spcPct val="150000"/>
              </a:lnSpc>
              <a:spcAft>
                <a:spcPts val="800"/>
              </a:spcAft>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Sports lead to overall development of a human being. Our body becomes healthy, fit and healthy. Sports bring freshness to the mind. Just by playing games while studying, students become stress free. The first school of any person is his family. And mother has been called the first teacher.</a:t>
            </a:r>
            <a:endParaRPr lang="en-US" kern="100" dirty="0">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318309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3ED3262-1AB2-442B-921F-AF5022702929}"/>
              </a:ext>
            </a:extLst>
          </p:cNvPr>
          <p:cNvSpPr/>
          <p:nvPr/>
        </p:nvSpPr>
        <p:spPr>
          <a:xfrm>
            <a:off x="189186" y="-113457"/>
            <a:ext cx="11808373" cy="916982"/>
          </a:xfrm>
          <a:prstGeom prst="rect">
            <a:avLst/>
          </a:prstGeom>
        </p:spPr>
        <p:txBody>
          <a:bodyPr wrap="square">
            <a:spAutoFit/>
          </a:bodyPr>
          <a:lstStyle/>
          <a:p>
            <a:pPr algn="ctr">
              <a:lnSpc>
                <a:spcPct val="150000"/>
              </a:lnSpc>
              <a:spcAft>
                <a:spcPts val="800"/>
              </a:spcAft>
            </a:pPr>
            <a:r>
              <a:rPr lang="en-IN" sz="4000" b="1" kern="100" dirty="0">
                <a:latin typeface="Times New Roman" panose="02020603050405020304" pitchFamily="18" charset="0"/>
                <a:ea typeface="Arial Unicode MS" panose="020B0604020202020204" pitchFamily="34" charset="-128"/>
                <a:cs typeface="Mangal" panose="02040503050203030202" pitchFamily="18" charset="0"/>
              </a:rPr>
              <a:t>(AI) MODERN EDUCATION SYSTEM</a:t>
            </a:r>
            <a:endParaRPr lang="en-US" sz="4000" kern="100" dirty="0">
              <a:latin typeface="Calibri" panose="020F0502020204030204" pitchFamily="34" charset="0"/>
              <a:ea typeface="Times New Roman" panose="02020603050405020304" pitchFamily="18" charset="0"/>
              <a:cs typeface="Mangal" panose="02040503050203030202" pitchFamily="18" charset="0"/>
            </a:endParaRPr>
          </a:p>
        </p:txBody>
      </p:sp>
      <p:sp>
        <p:nvSpPr>
          <p:cNvPr id="3" name="Rectangle 2">
            <a:extLst>
              <a:ext uri="{FF2B5EF4-FFF2-40B4-BE49-F238E27FC236}">
                <a16:creationId xmlns:a16="http://schemas.microsoft.com/office/drawing/2014/main" id="{4E7FA3E8-1688-4C1D-B524-8541EABBA88B}"/>
              </a:ext>
            </a:extLst>
          </p:cNvPr>
          <p:cNvSpPr/>
          <p:nvPr/>
        </p:nvSpPr>
        <p:spPr>
          <a:xfrm>
            <a:off x="299544" y="803525"/>
            <a:ext cx="11587656" cy="5859553"/>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IN" kern="100" dirty="0">
                <a:latin typeface="Times New Roman" panose="02020603050405020304" pitchFamily="18" charset="0"/>
                <a:ea typeface="Arial Unicode MS" panose="020B0604020202020204" pitchFamily="34" charset="-128"/>
                <a:cs typeface="Times New Roman" panose="02020603050405020304" pitchFamily="18" charset="0"/>
              </a:rPr>
              <a:t>Good education serves many purposes in life such as: promoting personal growth, enhancing social status, improving social health, economic progress, success of the nation, setting goals in life, making us aware about social issues and Providing solutions to solve environmental problems and other social issues etc. </a:t>
            </a: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Due to the use of distance education system, nowadays the education system has become very simple and easy. </a:t>
            </a: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Education serves to develop the mind of the people at a higher level and helps in removing all the discrimination among the people in the society. </a:t>
            </a:r>
          </a:p>
          <a:p>
            <a:pPr algn="just">
              <a:lnSpc>
                <a:spcPct val="150000"/>
              </a:lnSpc>
            </a:pPr>
            <a:r>
              <a:rPr lang="en-IN" b="1" u="sng" dirty="0">
                <a:latin typeface="Times New Roman" panose="02020603050405020304" pitchFamily="18" charset="0"/>
                <a:cs typeface="Times New Roman" panose="02020603050405020304" pitchFamily="18" charset="0"/>
              </a:rPr>
              <a:t>The main role of education (Ai)</a:t>
            </a: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Education plays a major role in the modern technological world. Nowadays, there are many ways to increase the level of education. The entire system of education has now been changed. </a:t>
            </a: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Through distance education we can easily take admission in any big and famous university at very low fees. Other smaller institutes are also providing education to promote skills in particular field. </a:t>
            </a: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The time of education is a very important time for everyone socially and personally. It takes a person to a different level in life and develops a sense of goodness. Education provides the ability to solve any major family, social and even national and international problems. </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770105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56A65B4-BBB5-4335-99EF-8A9E4A1955DF}"/>
              </a:ext>
            </a:extLst>
          </p:cNvPr>
          <p:cNvSpPr/>
          <p:nvPr/>
        </p:nvSpPr>
        <p:spPr>
          <a:xfrm>
            <a:off x="428297" y="217620"/>
            <a:ext cx="11335406" cy="916982"/>
          </a:xfrm>
          <a:prstGeom prst="rect">
            <a:avLst/>
          </a:prstGeom>
        </p:spPr>
        <p:txBody>
          <a:bodyPr wrap="square">
            <a:spAutoFit/>
          </a:bodyPr>
          <a:lstStyle/>
          <a:p>
            <a:pPr algn="ctr">
              <a:lnSpc>
                <a:spcPct val="150000"/>
              </a:lnSpc>
              <a:spcAft>
                <a:spcPts val="800"/>
              </a:spcAft>
            </a:pPr>
            <a:r>
              <a:rPr lang="en-IN" sz="4000" b="1" kern="100" dirty="0">
                <a:latin typeface="Times New Roman" panose="02020603050405020304" pitchFamily="18" charset="0"/>
                <a:ea typeface="Arial Unicode MS" panose="020B0604020202020204" pitchFamily="34" charset="-128"/>
                <a:cs typeface="Mangal" panose="02040503050203030202" pitchFamily="18" charset="0"/>
              </a:rPr>
              <a:t>RIGHT TO EDUCATION</a:t>
            </a:r>
            <a:endParaRPr lang="en-US" sz="4000" kern="100" dirty="0">
              <a:latin typeface="Calibri" panose="020F0502020204030204" pitchFamily="34" charset="0"/>
              <a:ea typeface="Times New Roman" panose="02020603050405020304" pitchFamily="18" charset="0"/>
              <a:cs typeface="Mangal" panose="02040503050203030202" pitchFamily="18" charset="0"/>
            </a:endParaRPr>
          </a:p>
        </p:txBody>
      </p:sp>
      <p:sp>
        <p:nvSpPr>
          <p:cNvPr id="3" name="Rectangle 2">
            <a:extLst>
              <a:ext uri="{FF2B5EF4-FFF2-40B4-BE49-F238E27FC236}">
                <a16:creationId xmlns:a16="http://schemas.microsoft.com/office/drawing/2014/main" id="{E51DB5A0-F12F-42A6-9120-C1A37B4B0ADB}"/>
              </a:ext>
            </a:extLst>
          </p:cNvPr>
          <p:cNvSpPr/>
          <p:nvPr/>
        </p:nvSpPr>
        <p:spPr>
          <a:xfrm>
            <a:off x="428297" y="1134602"/>
            <a:ext cx="11335406" cy="5444054"/>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IN" kern="100" dirty="0">
                <a:latin typeface="Times New Roman" panose="02020603050405020304" pitchFamily="18" charset="0"/>
                <a:ea typeface="Arial Unicode MS" panose="020B0604020202020204" pitchFamily="34" charset="-128"/>
                <a:cs typeface="Times New Roman" panose="02020603050405020304" pitchFamily="18" charset="0"/>
              </a:rPr>
              <a:t>Today only that country comes in the category of most powerful, which has the power of knowledge.</a:t>
            </a: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Right to education is one of the fundamental rights mentioned in the Constitution of our country. </a:t>
            </a:r>
            <a:r>
              <a:rPr lang="en-IN" dirty="0" err="1">
                <a:latin typeface="Times New Roman" panose="02020603050405020304" pitchFamily="18" charset="0"/>
                <a:cs typeface="Times New Roman" panose="02020603050405020304" pitchFamily="18" charset="0"/>
              </a:rPr>
              <a:t>Is.The</a:t>
            </a:r>
            <a:r>
              <a:rPr lang="en-IN" dirty="0">
                <a:latin typeface="Times New Roman" panose="02020603050405020304" pitchFamily="18" charset="0"/>
                <a:cs typeface="Times New Roman" panose="02020603050405020304" pitchFamily="18" charset="0"/>
              </a:rPr>
              <a:t> 46</a:t>
            </a:r>
            <a:r>
              <a:rPr lang="en-IN" baseline="30000" dirty="0">
                <a:latin typeface="Times New Roman" panose="02020603050405020304" pitchFamily="18" charset="0"/>
                <a:cs typeface="Times New Roman" panose="02020603050405020304" pitchFamily="18" charset="0"/>
              </a:rPr>
              <a:t>th</a:t>
            </a:r>
            <a:r>
              <a:rPr lang="en-IN" dirty="0">
                <a:latin typeface="Times New Roman" panose="02020603050405020304" pitchFamily="18" charset="0"/>
                <a:cs typeface="Times New Roman" panose="02020603050405020304" pitchFamily="18" charset="0"/>
              </a:rPr>
              <a:t> Constitutional Amendment, 2002 provides for free and compulsory education to all children up to fourteen years of age as a fundamental right. Right to Education (RTI Act) has been added to 21A of the Constitution. It is effective from April 1, 2010.</a:t>
            </a: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The following things are stated in the RTI Act. </a:t>
            </a:r>
          </a:p>
          <a:p>
            <a:pPr marL="800100" lvl="1" indent="-342900" algn="just">
              <a:lnSpc>
                <a:spcPct val="150000"/>
              </a:lnSpc>
              <a:buFont typeface="Courier New" panose="02070309020205020404" pitchFamily="49" charset="0"/>
              <a:buChar char="o"/>
            </a:pPr>
            <a:r>
              <a:rPr lang="en-IN" dirty="0">
                <a:latin typeface="Times New Roman" panose="02020603050405020304" pitchFamily="18" charset="0"/>
                <a:cs typeface="Times New Roman" panose="02020603050405020304" pitchFamily="18" charset="0"/>
              </a:rPr>
              <a:t>According to this legislation, now there is a right to provide free and compulsory education to children in any government school. </a:t>
            </a:r>
          </a:p>
          <a:p>
            <a:pPr marL="800100" lvl="1" indent="-342900" algn="just">
              <a:lnSpc>
                <a:spcPct val="150000"/>
              </a:lnSpc>
              <a:buFont typeface="Courier New" panose="02070309020205020404" pitchFamily="49" charset="0"/>
              <a:buChar char="o"/>
            </a:pPr>
            <a:r>
              <a:rPr lang="en-IN" dirty="0">
                <a:latin typeface="Times New Roman" panose="02020603050405020304" pitchFamily="18" charset="0"/>
                <a:cs typeface="Times New Roman" panose="02020603050405020304" pitchFamily="18" charset="0"/>
              </a:rPr>
              <a:t>Right to Education Act to every primary school (primary school + middle school) in India</a:t>
            </a:r>
            <a:r>
              <a:rPr lang="en-IN" kern="100" dirty="0">
                <a:latin typeface="Times New Roman" panose="02020603050405020304" pitchFamily="18" charset="0"/>
                <a:ea typeface="Arial Unicode MS" panose="020B0604020202020204" pitchFamily="34" charset="-128"/>
                <a:cs typeface="Times New Roman" panose="02020603050405020304" pitchFamily="18" charset="0"/>
              </a:rPr>
              <a:t> </a:t>
            </a:r>
          </a:p>
          <a:p>
            <a:pPr marL="800100" lvl="1" indent="-342900" algn="just">
              <a:lnSpc>
                <a:spcPct val="150000"/>
              </a:lnSpc>
              <a:buFont typeface="Courier New" panose="02070309020205020404" pitchFamily="49" charset="0"/>
              <a:buChar char="o"/>
            </a:pPr>
            <a:r>
              <a:rPr lang="en-IN" dirty="0">
                <a:latin typeface="Times New Roman" panose="02020603050405020304" pitchFamily="18" charset="0"/>
                <a:cs typeface="Times New Roman" panose="02020603050405020304" pitchFamily="18" charset="0"/>
              </a:rPr>
              <a:t>These norms have to be followed to maintain the minimum standards set by the Govt.</a:t>
            </a:r>
          </a:p>
          <a:p>
            <a:pPr marL="800100" lvl="1" indent="-342900" algn="just">
              <a:lnSpc>
                <a:spcPct val="150000"/>
              </a:lnSpc>
              <a:buFont typeface="Courier New" panose="02070309020205020404" pitchFamily="49" charset="0"/>
              <a:buChar char="o"/>
            </a:pPr>
            <a:r>
              <a:rPr lang="en-IN" dirty="0">
                <a:latin typeface="Times New Roman" panose="02020603050405020304" pitchFamily="18" charset="0"/>
                <a:cs typeface="Times New Roman" panose="02020603050405020304" pitchFamily="18" charset="0"/>
              </a:rPr>
              <a:t>There is a rule to give admission to the children who due to some reason are not able to go to school on time, in the appropriate class. It also appoints trained teachers.</a:t>
            </a:r>
          </a:p>
          <a:p>
            <a:pPr marL="800100" lvl="1" indent="-342900" algn="just">
              <a:lnSpc>
                <a:spcPct val="150000"/>
              </a:lnSpc>
              <a:buFont typeface="Courier New" panose="02070309020205020404" pitchFamily="49" charset="0"/>
              <a:buChar char="o"/>
            </a:pPr>
            <a:r>
              <a:rPr lang="en-IN" dirty="0">
                <a:latin typeface="Times New Roman" panose="02020603050405020304" pitchFamily="18" charset="0"/>
                <a:cs typeface="Times New Roman" panose="02020603050405020304" pitchFamily="18" charset="0"/>
              </a:rPr>
              <a:t>It provides for the development of the curriculum in accordance with the values ​​mentioned in the Constitution.</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31929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5AED7AF-2E27-4926-9D79-B73AD9D8E229}"/>
              </a:ext>
            </a:extLst>
          </p:cNvPr>
          <p:cNvSpPr/>
          <p:nvPr/>
        </p:nvSpPr>
        <p:spPr>
          <a:xfrm>
            <a:off x="478220" y="230588"/>
            <a:ext cx="11713780" cy="1315873"/>
          </a:xfrm>
          <a:prstGeom prst="rect">
            <a:avLst/>
          </a:prstGeom>
        </p:spPr>
        <p:txBody>
          <a:bodyPr wrap="square">
            <a:spAutoFit/>
          </a:bodyPr>
          <a:lstStyle/>
          <a:p>
            <a:pPr algn="ctr">
              <a:lnSpc>
                <a:spcPct val="150000"/>
              </a:lnSpc>
              <a:spcAft>
                <a:spcPts val="800"/>
              </a:spcAft>
            </a:pPr>
            <a:r>
              <a:rPr lang="en-IN" sz="2800" b="1" kern="100" dirty="0">
                <a:latin typeface="Times New Roman" panose="02020603050405020304" pitchFamily="18" charset="0"/>
                <a:ea typeface="Arial Unicode MS" panose="020B0604020202020204" pitchFamily="34" charset="-128"/>
                <a:cs typeface="Mangal" panose="02040503050203030202" pitchFamily="18" charset="0"/>
              </a:rPr>
              <a:t>KEY FACTS OF INDIA’S NEW EDUCATION POLICY: ILLUMINATION OF (AI) IN THE NATIONAL EDUCATION POLICY</a:t>
            </a:r>
            <a:endParaRPr lang="en-US" sz="2800" kern="100" dirty="0">
              <a:latin typeface="Calibri" panose="020F0502020204030204" pitchFamily="34" charset="0"/>
              <a:ea typeface="Times New Roman" panose="02020603050405020304" pitchFamily="18" charset="0"/>
              <a:cs typeface="Mangal" panose="02040503050203030202" pitchFamily="18" charset="0"/>
            </a:endParaRPr>
          </a:p>
        </p:txBody>
      </p:sp>
      <p:sp>
        <p:nvSpPr>
          <p:cNvPr id="3" name="Rectangle 2">
            <a:extLst>
              <a:ext uri="{FF2B5EF4-FFF2-40B4-BE49-F238E27FC236}">
                <a16:creationId xmlns:a16="http://schemas.microsoft.com/office/drawing/2014/main" id="{F0BD0A84-65A3-4E08-8E2C-41D37A83B63B}"/>
              </a:ext>
            </a:extLst>
          </p:cNvPr>
          <p:cNvSpPr/>
          <p:nvPr/>
        </p:nvSpPr>
        <p:spPr>
          <a:xfrm>
            <a:off x="352096" y="1598856"/>
            <a:ext cx="11487808" cy="5028556"/>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IN" kern="100" dirty="0">
                <a:latin typeface="Times New Roman" panose="02020603050405020304" pitchFamily="18" charset="0"/>
                <a:ea typeface="Arial Unicode MS" panose="020B0604020202020204" pitchFamily="34" charset="-128"/>
                <a:cs typeface="Times New Roman" panose="02020603050405020304" pitchFamily="18" charset="0"/>
              </a:rPr>
              <a:t>India’s New Education Policy 2020 has been implemented by making some improvements in the National Education Policy 1986.  </a:t>
            </a:r>
            <a:r>
              <a:rPr lang="en-IN" dirty="0">
                <a:latin typeface="Times New Roman" panose="02020603050405020304" pitchFamily="18" charset="0"/>
                <a:cs typeface="Times New Roman" panose="02020603050405020304" pitchFamily="18" charset="0"/>
              </a:rPr>
              <a:t>The Sustainable Development Goals issued by the United Nations have been kept at the centre in the new National Education Policy.</a:t>
            </a: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To achieve this goal, a target of 2030 has been set in the policy. Major change in the pattern of education: This policy talks about implementing a new system of 5+3+3+4 in place of the currently implemented 10+2 school education.</a:t>
            </a: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In this, education will be provided in Anganwadi for 3 years in the first 5 years and classes 1 and 2 in the remaining 2 years. In the next three years, education will be provided up to class 5, in the next three years up to class 8 and in the remaining 4 years up to class 12.</a:t>
            </a: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Emphasis on care and education of children: This is the focus of primary education. For this A national framework will be created for preparing the curriculum.</a:t>
            </a: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Also, an Indian Institute of Translation and Interpretation (IIT I) will be established for the development of various languages.</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077673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86B671EB-FD45-4F8E-AE30-AAB81580BF9F}"/>
              </a:ext>
            </a:extLst>
          </p:cNvPr>
          <p:cNvSpPr/>
          <p:nvPr/>
        </p:nvSpPr>
        <p:spPr>
          <a:xfrm>
            <a:off x="373117" y="1"/>
            <a:ext cx="11608675" cy="1315873"/>
          </a:xfrm>
          <a:prstGeom prst="rect">
            <a:avLst/>
          </a:prstGeom>
        </p:spPr>
        <p:txBody>
          <a:bodyPr wrap="square">
            <a:spAutoFit/>
          </a:bodyPr>
          <a:lstStyle/>
          <a:p>
            <a:pPr algn="ctr">
              <a:lnSpc>
                <a:spcPct val="150000"/>
              </a:lnSpc>
              <a:spcAft>
                <a:spcPts val="800"/>
              </a:spcAft>
            </a:pPr>
            <a:r>
              <a:rPr lang="en-IN" sz="2800" b="1" kern="100" dirty="0">
                <a:latin typeface="Times New Roman" panose="02020603050405020304" pitchFamily="18" charset="0"/>
                <a:ea typeface="Arial Unicode MS" panose="020B0604020202020204" pitchFamily="34" charset="-128"/>
                <a:cs typeface="Mangal" panose="02040503050203030202" pitchFamily="18" charset="0"/>
              </a:rPr>
              <a:t>(AI) EDUCATION WILL PROVE TO BE AN ESSENTIAL TOOL FOR A BRIGHTER FUTURE</a:t>
            </a:r>
            <a:endParaRPr lang="en-US" sz="2800" kern="100" dirty="0">
              <a:latin typeface="Calibri" panose="020F0502020204030204" pitchFamily="34" charset="0"/>
              <a:ea typeface="Times New Roman" panose="02020603050405020304" pitchFamily="18" charset="0"/>
              <a:cs typeface="Mangal" panose="02040503050203030202" pitchFamily="18" charset="0"/>
            </a:endParaRPr>
          </a:p>
        </p:txBody>
      </p:sp>
      <p:sp>
        <p:nvSpPr>
          <p:cNvPr id="4" name="Rectangle 3">
            <a:extLst>
              <a:ext uri="{FF2B5EF4-FFF2-40B4-BE49-F238E27FC236}">
                <a16:creationId xmlns:a16="http://schemas.microsoft.com/office/drawing/2014/main" id="{51881BBC-5C38-4012-B5C2-CF461ABD8442}"/>
              </a:ext>
            </a:extLst>
          </p:cNvPr>
          <p:cNvSpPr/>
          <p:nvPr/>
        </p:nvSpPr>
        <p:spPr>
          <a:xfrm>
            <a:off x="373117" y="1315874"/>
            <a:ext cx="11445765" cy="6275051"/>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IN" kern="100" dirty="0">
                <a:latin typeface="Times New Roman" panose="02020603050405020304" pitchFamily="18" charset="0"/>
                <a:ea typeface="Arial Unicode MS" panose="020B0604020202020204" pitchFamily="34" charset="-128"/>
                <a:cs typeface="Times New Roman" panose="02020603050405020304" pitchFamily="18" charset="0"/>
              </a:rPr>
              <a:t>AI education is the essential tool for a bright future for all of us. We can use AI education in life. You can achieve anything by using this tool. </a:t>
            </a:r>
            <a:r>
              <a:rPr lang="en-IN" dirty="0">
                <a:latin typeface="Times New Roman" panose="02020603050405020304" pitchFamily="18" charset="0"/>
                <a:cs typeface="Times New Roman" panose="02020603050405020304" pitchFamily="18" charset="0"/>
              </a:rPr>
              <a:t>Ai Education time is a very important time for everyone socially and personally. It takes a person to a different level in life and develops a sense of goodness.</a:t>
            </a: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AI education works to develop the minds of people on a large scale and along with this it also helps in removing all the discrimination among the people in the society.</a:t>
            </a: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It helps us in understanding all the human rights, social rights, duties and responsibilities towards the country. </a:t>
            </a: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Reasons for gender inequality:- Although in the cities at present no difference is considered between boys and girls, but even today there are villages where educating girls is considered useless. </a:t>
            </a:r>
            <a:endParaRPr lang="en-IN" kern="100" dirty="0">
              <a:latin typeface="Times New Roman" panose="02020603050405020304" pitchFamily="18" charset="0"/>
              <a:ea typeface="Arial Unicode MS" panose="020B0604020202020204" pitchFamily="34" charset="-128"/>
              <a:cs typeface="Times New Roman" panose="02020603050405020304" pitchFamily="18" charset="0"/>
            </a:endParaRPr>
          </a:p>
          <a:p>
            <a:pPr algn="just">
              <a:lnSpc>
                <a:spcPct val="150000"/>
              </a:lnSpc>
            </a:pPr>
            <a:r>
              <a:rPr lang="en-IN" b="1" u="sng" dirty="0">
                <a:latin typeface="Times New Roman" panose="02020603050405020304" pitchFamily="18" charset="0"/>
                <a:cs typeface="Times New Roman" panose="02020603050405020304" pitchFamily="18" charset="0"/>
              </a:rPr>
              <a:t>(Ai) Less expenditure on education</a:t>
            </a: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Children’s education is not complete merely by preparing children and sending them to school every day. A high level education requires considerable expenditure at present.</a:t>
            </a:r>
          </a:p>
          <a:p>
            <a:pPr marL="285750" indent="-285750"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It is very important for children to acquire knowledge of AI, computers etc. since childhood, which is taken under the expenditure of education AI. At present, very little money is spent on AI education.</a:t>
            </a:r>
            <a:endParaRPr lang="en-US" dirty="0">
              <a:latin typeface="Times New Roman" panose="02020603050405020304" pitchFamily="18" charset="0"/>
              <a:cs typeface="Times New Roman" panose="02020603050405020304" pitchFamily="18" charset="0"/>
            </a:endParaRPr>
          </a:p>
          <a:p>
            <a:pPr algn="just">
              <a:lnSpc>
                <a:spcPct val="150000"/>
              </a:lnSpc>
            </a:pPr>
            <a:endParaRPr lang="en-IN" kern="100" dirty="0">
              <a:latin typeface="Times New Roman" panose="02020603050405020304" pitchFamily="18" charset="0"/>
              <a:ea typeface="Arial Unicode MS" panose="020B0604020202020204" pitchFamily="34" charset="-128"/>
              <a:cs typeface="Times New Roman" panose="02020603050405020304" pitchFamily="18" charset="0"/>
            </a:endParaRPr>
          </a:p>
          <a:p>
            <a:pPr algn="just">
              <a:lnSpc>
                <a:spcPct val="150000"/>
              </a:lnSpc>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130915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AE9462E-DE3F-4C47-9BC6-3DB6D00A1E7E}"/>
              </a:ext>
            </a:extLst>
          </p:cNvPr>
          <p:cNvSpPr/>
          <p:nvPr/>
        </p:nvSpPr>
        <p:spPr>
          <a:xfrm>
            <a:off x="3823711" y="2598003"/>
            <a:ext cx="4544577" cy="830997"/>
          </a:xfrm>
          <a:prstGeom prst="rect">
            <a:avLst/>
          </a:prstGeom>
        </p:spPr>
        <p:txBody>
          <a:bodyPr wrap="none">
            <a:spAutoFit/>
          </a:bodyPr>
          <a:lstStyle/>
          <a:p>
            <a:pPr algn="ctr"/>
            <a:r>
              <a:rPr lang="en-IN" sz="4800" b="1" kern="100" dirty="0">
                <a:latin typeface="Times New Roman" panose="02020603050405020304" pitchFamily="18" charset="0"/>
                <a:ea typeface="Arial Unicode MS" panose="020B0604020202020204" pitchFamily="34" charset="-128"/>
                <a:cs typeface="Times New Roman" panose="02020603050405020304" pitchFamily="18" charset="0"/>
              </a:rPr>
              <a:t> THANK YOU   </a:t>
            </a:r>
            <a:endParaRPr lang="en-US" sz="4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33975698"/>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33</TotalTime>
  <Words>1922</Words>
  <Application>Microsoft Office PowerPoint</Application>
  <PresentationFormat>Widescreen</PresentationFormat>
  <Paragraphs>69</Paragraphs>
  <Slides>10</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10</vt:i4>
      </vt:variant>
    </vt:vector>
  </HeadingPairs>
  <TitlesOfParts>
    <vt:vector size="20" baseType="lpstr">
      <vt:lpstr>Arial Unicode MS</vt:lpstr>
      <vt:lpstr>Arial</vt:lpstr>
      <vt:lpstr>Calibri</vt:lpstr>
      <vt:lpstr>Century Gothic</vt:lpstr>
      <vt:lpstr>Courier New</vt:lpstr>
      <vt:lpstr>Mangal</vt:lpstr>
      <vt:lpstr>Times New Roman</vt:lpstr>
      <vt:lpstr>Wingdings</vt:lpstr>
      <vt:lpstr>Wingdings 3</vt:lpstr>
      <vt:lpstr>Wisp</vt:lpstr>
      <vt:lpstr>IMPORTANCE AND FUTURE OF AI IN THE ADVANCEMENT OF SCIENCE AND ENGINEERING IN THE LIVES OF SCHOOL DROPOUT STUDENTS AND STREET CHILDREN.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IMPORTANCE AND FUTURE OF AI IN THE ADVANCEMENT OF SCIENCE AND ENGINEERING IN THE LIVES OF SCHOOL DROPOUT STUDENTS AND STREET CHILDREN.</dc:title>
  <dc:creator>intel</dc:creator>
  <cp:lastModifiedBy>intel</cp:lastModifiedBy>
  <cp:revision>9</cp:revision>
  <dcterms:created xsi:type="dcterms:W3CDTF">2024-08-21T06:08:02Z</dcterms:created>
  <dcterms:modified xsi:type="dcterms:W3CDTF">2024-08-21T06:42:42Z</dcterms:modified>
</cp:coreProperties>
</file>