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57" r:id="rId3"/>
    <p:sldId id="258" r:id="rId4"/>
    <p:sldId id="260" r:id="rId5"/>
    <p:sldId id="261" r:id="rId6"/>
    <p:sldId id="262" r:id="rId7"/>
    <p:sldId id="263" r:id="rId8"/>
    <p:sldId id="264" r:id="rId9"/>
    <p:sldId id="265"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8" d="100"/>
          <a:sy n="88" d="100"/>
        </p:scale>
        <p:origin x="46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31FA0BB-48A6-1AE6-03E7-36B3D734362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xmlns="" id="{521546D4-8164-5127-8F52-2C8D783E6A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xmlns="" id="{77981DEF-15DB-6D92-9770-3E67181B0BCE}"/>
              </a:ext>
            </a:extLst>
          </p:cNvPr>
          <p:cNvSpPr>
            <a:spLocks noGrp="1"/>
          </p:cNvSpPr>
          <p:nvPr>
            <p:ph type="dt" sz="half" idx="10"/>
          </p:nvPr>
        </p:nvSpPr>
        <p:spPr/>
        <p:txBody>
          <a:bodyPr/>
          <a:lstStyle/>
          <a:p>
            <a:fld id="{1FF44BB1-9F49-4E01-8F72-B9F2E332AF35}" type="datetimeFigureOut">
              <a:rPr lang="en-IN" smtClean="0"/>
              <a:t>07-03-2025</a:t>
            </a:fld>
            <a:endParaRPr lang="en-IN"/>
          </a:p>
        </p:txBody>
      </p:sp>
      <p:sp>
        <p:nvSpPr>
          <p:cNvPr id="5" name="Footer Placeholder 4">
            <a:extLst>
              <a:ext uri="{FF2B5EF4-FFF2-40B4-BE49-F238E27FC236}">
                <a16:creationId xmlns:a16="http://schemas.microsoft.com/office/drawing/2014/main" xmlns="" id="{44049C67-0C9D-34EB-714E-EA2EBBCF679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EF991ABB-5C9A-1607-6DE9-D21B3CFFCBE3}"/>
              </a:ext>
            </a:extLst>
          </p:cNvPr>
          <p:cNvSpPr>
            <a:spLocks noGrp="1"/>
          </p:cNvSpPr>
          <p:nvPr>
            <p:ph type="sldNum" sz="quarter" idx="12"/>
          </p:nvPr>
        </p:nvSpPr>
        <p:spPr/>
        <p:txBody>
          <a:bodyPr/>
          <a:lstStyle/>
          <a:p>
            <a:fld id="{6DC81615-90BE-4234-8A5E-28EA87A44685}" type="slidenum">
              <a:rPr lang="en-IN" smtClean="0"/>
              <a:t>‹#›</a:t>
            </a:fld>
            <a:endParaRPr lang="en-IN"/>
          </a:p>
        </p:txBody>
      </p:sp>
    </p:spTree>
    <p:extLst>
      <p:ext uri="{BB962C8B-B14F-4D97-AF65-F5344CB8AC3E}">
        <p14:creationId xmlns:p14="http://schemas.microsoft.com/office/powerpoint/2010/main" val="37764012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A56EA9-5889-3016-07A2-2EB041C9C313}"/>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xmlns="" id="{845E2741-3F75-16F5-8487-1AA86485F1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175F1FB9-EB98-73B5-B289-7C5A39B2D0B8}"/>
              </a:ext>
            </a:extLst>
          </p:cNvPr>
          <p:cNvSpPr>
            <a:spLocks noGrp="1"/>
          </p:cNvSpPr>
          <p:nvPr>
            <p:ph type="dt" sz="half" idx="10"/>
          </p:nvPr>
        </p:nvSpPr>
        <p:spPr/>
        <p:txBody>
          <a:bodyPr/>
          <a:lstStyle/>
          <a:p>
            <a:fld id="{1FF44BB1-9F49-4E01-8F72-B9F2E332AF35}" type="datetimeFigureOut">
              <a:rPr lang="en-IN" smtClean="0"/>
              <a:t>07-03-2025</a:t>
            </a:fld>
            <a:endParaRPr lang="en-IN"/>
          </a:p>
        </p:txBody>
      </p:sp>
      <p:sp>
        <p:nvSpPr>
          <p:cNvPr id="5" name="Footer Placeholder 4">
            <a:extLst>
              <a:ext uri="{FF2B5EF4-FFF2-40B4-BE49-F238E27FC236}">
                <a16:creationId xmlns:a16="http://schemas.microsoft.com/office/drawing/2014/main" xmlns="" id="{60A9AD93-5574-4D78-164B-A63E71F5B88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2F28C98D-FFD4-7148-B338-A9086F04C823}"/>
              </a:ext>
            </a:extLst>
          </p:cNvPr>
          <p:cNvSpPr>
            <a:spLocks noGrp="1"/>
          </p:cNvSpPr>
          <p:nvPr>
            <p:ph type="sldNum" sz="quarter" idx="12"/>
          </p:nvPr>
        </p:nvSpPr>
        <p:spPr/>
        <p:txBody>
          <a:bodyPr/>
          <a:lstStyle/>
          <a:p>
            <a:fld id="{6DC81615-90BE-4234-8A5E-28EA87A44685}" type="slidenum">
              <a:rPr lang="en-IN" smtClean="0"/>
              <a:t>‹#›</a:t>
            </a:fld>
            <a:endParaRPr lang="en-IN"/>
          </a:p>
        </p:txBody>
      </p:sp>
    </p:spTree>
    <p:extLst>
      <p:ext uri="{BB962C8B-B14F-4D97-AF65-F5344CB8AC3E}">
        <p14:creationId xmlns:p14="http://schemas.microsoft.com/office/powerpoint/2010/main" val="4156358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C08ADC-9903-A167-971B-20EE58D87DF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xmlns="" id="{BCE63DD2-0222-2063-3E8B-B54E43D36E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188BDEC4-457D-D286-F5B5-3BFDF5C2B15F}"/>
              </a:ext>
            </a:extLst>
          </p:cNvPr>
          <p:cNvSpPr>
            <a:spLocks noGrp="1"/>
          </p:cNvSpPr>
          <p:nvPr>
            <p:ph type="dt" sz="half" idx="10"/>
          </p:nvPr>
        </p:nvSpPr>
        <p:spPr/>
        <p:txBody>
          <a:bodyPr/>
          <a:lstStyle/>
          <a:p>
            <a:fld id="{1FF44BB1-9F49-4E01-8F72-B9F2E332AF35}" type="datetimeFigureOut">
              <a:rPr lang="en-IN" smtClean="0"/>
              <a:t>07-03-2025</a:t>
            </a:fld>
            <a:endParaRPr lang="en-IN"/>
          </a:p>
        </p:txBody>
      </p:sp>
      <p:sp>
        <p:nvSpPr>
          <p:cNvPr id="5" name="Footer Placeholder 4">
            <a:extLst>
              <a:ext uri="{FF2B5EF4-FFF2-40B4-BE49-F238E27FC236}">
                <a16:creationId xmlns:a16="http://schemas.microsoft.com/office/drawing/2014/main" xmlns="" id="{23AC2ED2-6837-A019-EDEF-C31384CCD1F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2DA567BD-FD5B-BE83-E431-52BC3178F3BD}"/>
              </a:ext>
            </a:extLst>
          </p:cNvPr>
          <p:cNvSpPr>
            <a:spLocks noGrp="1"/>
          </p:cNvSpPr>
          <p:nvPr>
            <p:ph type="sldNum" sz="quarter" idx="12"/>
          </p:nvPr>
        </p:nvSpPr>
        <p:spPr/>
        <p:txBody>
          <a:bodyPr/>
          <a:lstStyle/>
          <a:p>
            <a:fld id="{6DC81615-90BE-4234-8A5E-28EA87A44685}" type="slidenum">
              <a:rPr lang="en-IN" smtClean="0"/>
              <a:t>‹#›</a:t>
            </a:fld>
            <a:endParaRPr lang="en-IN"/>
          </a:p>
        </p:txBody>
      </p:sp>
    </p:spTree>
    <p:extLst>
      <p:ext uri="{BB962C8B-B14F-4D97-AF65-F5344CB8AC3E}">
        <p14:creationId xmlns:p14="http://schemas.microsoft.com/office/powerpoint/2010/main" val="1156106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8B948B-716A-8BDB-0757-0B11E21B3F7A}"/>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xmlns="" id="{DF456FB8-2990-0DCD-A951-92810AB4417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xmlns="" id="{500A6E03-1913-1472-6F85-3E65C4856B2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xmlns="" id="{9219F555-C8E8-DAC7-B7EA-6771ACFC35ED}"/>
              </a:ext>
            </a:extLst>
          </p:cNvPr>
          <p:cNvSpPr>
            <a:spLocks noGrp="1"/>
          </p:cNvSpPr>
          <p:nvPr>
            <p:ph type="dt" sz="half" idx="10"/>
          </p:nvPr>
        </p:nvSpPr>
        <p:spPr/>
        <p:txBody>
          <a:bodyPr/>
          <a:lstStyle/>
          <a:p>
            <a:fld id="{1FF44BB1-9F49-4E01-8F72-B9F2E332AF35}" type="datetimeFigureOut">
              <a:rPr lang="en-IN" smtClean="0"/>
              <a:t>07-03-2025</a:t>
            </a:fld>
            <a:endParaRPr lang="en-IN"/>
          </a:p>
        </p:txBody>
      </p:sp>
      <p:sp>
        <p:nvSpPr>
          <p:cNvPr id="6" name="Footer Placeholder 5">
            <a:extLst>
              <a:ext uri="{FF2B5EF4-FFF2-40B4-BE49-F238E27FC236}">
                <a16:creationId xmlns:a16="http://schemas.microsoft.com/office/drawing/2014/main" xmlns="" id="{BFEFD3EE-28B0-4B59-6A08-D29129E5DFE6}"/>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xmlns="" id="{427F9A3B-81A2-E66C-1A1B-D580960981B7}"/>
              </a:ext>
            </a:extLst>
          </p:cNvPr>
          <p:cNvSpPr>
            <a:spLocks noGrp="1"/>
          </p:cNvSpPr>
          <p:nvPr>
            <p:ph type="sldNum" sz="quarter" idx="12"/>
          </p:nvPr>
        </p:nvSpPr>
        <p:spPr/>
        <p:txBody>
          <a:bodyPr/>
          <a:lstStyle/>
          <a:p>
            <a:fld id="{6DC81615-90BE-4234-8A5E-28EA87A44685}" type="slidenum">
              <a:rPr lang="en-IN" smtClean="0"/>
              <a:t>‹#›</a:t>
            </a:fld>
            <a:endParaRPr lang="en-IN"/>
          </a:p>
        </p:txBody>
      </p:sp>
    </p:spTree>
    <p:extLst>
      <p:ext uri="{BB962C8B-B14F-4D97-AF65-F5344CB8AC3E}">
        <p14:creationId xmlns:p14="http://schemas.microsoft.com/office/powerpoint/2010/main" val="295664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695F2B-F567-1160-7EA8-DF2D45B10E8D}"/>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xmlns="" id="{5327B0B3-4E07-82C9-563E-1DC15B653D6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2D433928-2FCE-B4A4-F74F-927D5FD79E0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xmlns="" id="{17A76084-5D21-943C-D60B-FC77B24A67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41B52DD-69D8-2C0B-6002-CCE64FFC860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xmlns="" id="{8240A1F0-2302-374A-2186-BF8AF946AA46}"/>
              </a:ext>
            </a:extLst>
          </p:cNvPr>
          <p:cNvSpPr>
            <a:spLocks noGrp="1"/>
          </p:cNvSpPr>
          <p:nvPr>
            <p:ph type="dt" sz="half" idx="10"/>
          </p:nvPr>
        </p:nvSpPr>
        <p:spPr/>
        <p:txBody>
          <a:bodyPr/>
          <a:lstStyle/>
          <a:p>
            <a:fld id="{1FF44BB1-9F49-4E01-8F72-B9F2E332AF35}" type="datetimeFigureOut">
              <a:rPr lang="en-IN" smtClean="0"/>
              <a:t>07-03-2025</a:t>
            </a:fld>
            <a:endParaRPr lang="en-IN"/>
          </a:p>
        </p:txBody>
      </p:sp>
      <p:sp>
        <p:nvSpPr>
          <p:cNvPr id="8" name="Footer Placeholder 7">
            <a:extLst>
              <a:ext uri="{FF2B5EF4-FFF2-40B4-BE49-F238E27FC236}">
                <a16:creationId xmlns:a16="http://schemas.microsoft.com/office/drawing/2014/main" xmlns="" id="{0288ECD7-9072-DFD1-11F9-B0721D29CE4E}"/>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xmlns="" id="{CAC37193-D053-B5A6-840C-037C91332938}"/>
              </a:ext>
            </a:extLst>
          </p:cNvPr>
          <p:cNvSpPr>
            <a:spLocks noGrp="1"/>
          </p:cNvSpPr>
          <p:nvPr>
            <p:ph type="sldNum" sz="quarter" idx="12"/>
          </p:nvPr>
        </p:nvSpPr>
        <p:spPr/>
        <p:txBody>
          <a:bodyPr/>
          <a:lstStyle/>
          <a:p>
            <a:fld id="{6DC81615-90BE-4234-8A5E-28EA87A44685}" type="slidenum">
              <a:rPr lang="en-IN" smtClean="0"/>
              <a:t>‹#›</a:t>
            </a:fld>
            <a:endParaRPr lang="en-IN"/>
          </a:p>
        </p:txBody>
      </p:sp>
    </p:spTree>
    <p:extLst>
      <p:ext uri="{BB962C8B-B14F-4D97-AF65-F5344CB8AC3E}">
        <p14:creationId xmlns:p14="http://schemas.microsoft.com/office/powerpoint/2010/main" val="54957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8F8D7A-AC54-D801-6373-045432E94F08}"/>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xmlns="" id="{5AF83D71-ABDF-110B-663D-E31DAECDEB8A}"/>
              </a:ext>
            </a:extLst>
          </p:cNvPr>
          <p:cNvSpPr>
            <a:spLocks noGrp="1"/>
          </p:cNvSpPr>
          <p:nvPr>
            <p:ph type="dt" sz="half" idx="10"/>
          </p:nvPr>
        </p:nvSpPr>
        <p:spPr/>
        <p:txBody>
          <a:bodyPr/>
          <a:lstStyle/>
          <a:p>
            <a:fld id="{1FF44BB1-9F49-4E01-8F72-B9F2E332AF35}" type="datetimeFigureOut">
              <a:rPr lang="en-IN" smtClean="0"/>
              <a:t>07-03-2025</a:t>
            </a:fld>
            <a:endParaRPr lang="en-IN"/>
          </a:p>
        </p:txBody>
      </p:sp>
      <p:sp>
        <p:nvSpPr>
          <p:cNvPr id="4" name="Footer Placeholder 3">
            <a:extLst>
              <a:ext uri="{FF2B5EF4-FFF2-40B4-BE49-F238E27FC236}">
                <a16:creationId xmlns:a16="http://schemas.microsoft.com/office/drawing/2014/main" xmlns="" id="{214B8894-682E-042F-D12F-19029B72D9F9}"/>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xmlns="" id="{1E415E1F-D190-771E-521A-C01CEFA589E4}"/>
              </a:ext>
            </a:extLst>
          </p:cNvPr>
          <p:cNvSpPr>
            <a:spLocks noGrp="1"/>
          </p:cNvSpPr>
          <p:nvPr>
            <p:ph type="sldNum" sz="quarter" idx="12"/>
          </p:nvPr>
        </p:nvSpPr>
        <p:spPr/>
        <p:txBody>
          <a:bodyPr/>
          <a:lstStyle/>
          <a:p>
            <a:fld id="{6DC81615-90BE-4234-8A5E-28EA87A44685}" type="slidenum">
              <a:rPr lang="en-IN" smtClean="0"/>
              <a:t>‹#›</a:t>
            </a:fld>
            <a:endParaRPr lang="en-IN"/>
          </a:p>
        </p:txBody>
      </p:sp>
    </p:spTree>
    <p:extLst>
      <p:ext uri="{BB962C8B-B14F-4D97-AF65-F5344CB8AC3E}">
        <p14:creationId xmlns:p14="http://schemas.microsoft.com/office/powerpoint/2010/main" val="2682555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895B2642-4082-04A0-A61C-BE07DA070631}"/>
              </a:ext>
            </a:extLst>
          </p:cNvPr>
          <p:cNvSpPr>
            <a:spLocks noGrp="1"/>
          </p:cNvSpPr>
          <p:nvPr>
            <p:ph type="dt" sz="half" idx="10"/>
          </p:nvPr>
        </p:nvSpPr>
        <p:spPr/>
        <p:txBody>
          <a:bodyPr/>
          <a:lstStyle/>
          <a:p>
            <a:fld id="{1FF44BB1-9F49-4E01-8F72-B9F2E332AF35}" type="datetimeFigureOut">
              <a:rPr lang="en-IN" smtClean="0"/>
              <a:t>07-03-2025</a:t>
            </a:fld>
            <a:endParaRPr lang="en-IN"/>
          </a:p>
        </p:txBody>
      </p:sp>
      <p:sp>
        <p:nvSpPr>
          <p:cNvPr id="3" name="Footer Placeholder 2">
            <a:extLst>
              <a:ext uri="{FF2B5EF4-FFF2-40B4-BE49-F238E27FC236}">
                <a16:creationId xmlns:a16="http://schemas.microsoft.com/office/drawing/2014/main" xmlns="" id="{2DF7F862-3D4D-7FC1-3CB6-EEB8EE5F50A0}"/>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xmlns="" id="{29B13041-20B9-E3FD-DCDC-ED3D995C299F}"/>
              </a:ext>
            </a:extLst>
          </p:cNvPr>
          <p:cNvSpPr>
            <a:spLocks noGrp="1"/>
          </p:cNvSpPr>
          <p:nvPr>
            <p:ph type="sldNum" sz="quarter" idx="12"/>
          </p:nvPr>
        </p:nvSpPr>
        <p:spPr/>
        <p:txBody>
          <a:bodyPr/>
          <a:lstStyle/>
          <a:p>
            <a:fld id="{6DC81615-90BE-4234-8A5E-28EA87A44685}" type="slidenum">
              <a:rPr lang="en-IN" smtClean="0"/>
              <a:t>‹#›</a:t>
            </a:fld>
            <a:endParaRPr lang="en-IN"/>
          </a:p>
        </p:txBody>
      </p:sp>
    </p:spTree>
    <p:extLst>
      <p:ext uri="{BB962C8B-B14F-4D97-AF65-F5344CB8AC3E}">
        <p14:creationId xmlns:p14="http://schemas.microsoft.com/office/powerpoint/2010/main" val="1898192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61A2874-4518-DE5D-351C-3DE2F19A59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xmlns="" id="{ECD50E5B-B7D1-4899-4358-2981C406FE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xmlns="" id="{BE0E6DF1-DFB2-B3C0-3D2D-BC531F8022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848334DF-47BA-FE96-3126-72251523DD68}"/>
              </a:ext>
            </a:extLst>
          </p:cNvPr>
          <p:cNvSpPr>
            <a:spLocks noGrp="1"/>
          </p:cNvSpPr>
          <p:nvPr>
            <p:ph type="dt" sz="half" idx="10"/>
          </p:nvPr>
        </p:nvSpPr>
        <p:spPr/>
        <p:txBody>
          <a:bodyPr/>
          <a:lstStyle/>
          <a:p>
            <a:fld id="{1FF44BB1-9F49-4E01-8F72-B9F2E332AF35}" type="datetimeFigureOut">
              <a:rPr lang="en-IN" smtClean="0"/>
              <a:t>07-03-2025</a:t>
            </a:fld>
            <a:endParaRPr lang="en-IN"/>
          </a:p>
        </p:txBody>
      </p:sp>
      <p:sp>
        <p:nvSpPr>
          <p:cNvPr id="6" name="Footer Placeholder 5">
            <a:extLst>
              <a:ext uri="{FF2B5EF4-FFF2-40B4-BE49-F238E27FC236}">
                <a16:creationId xmlns:a16="http://schemas.microsoft.com/office/drawing/2014/main" xmlns="" id="{F3DE2D89-F822-0488-CBDC-F591CC16B67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xmlns="" id="{44E8F512-FDED-52C0-7A4B-1A4E76DFC6F7}"/>
              </a:ext>
            </a:extLst>
          </p:cNvPr>
          <p:cNvSpPr>
            <a:spLocks noGrp="1"/>
          </p:cNvSpPr>
          <p:nvPr>
            <p:ph type="sldNum" sz="quarter" idx="12"/>
          </p:nvPr>
        </p:nvSpPr>
        <p:spPr/>
        <p:txBody>
          <a:bodyPr/>
          <a:lstStyle/>
          <a:p>
            <a:fld id="{6DC81615-90BE-4234-8A5E-28EA87A44685}" type="slidenum">
              <a:rPr lang="en-IN" smtClean="0"/>
              <a:t>‹#›</a:t>
            </a:fld>
            <a:endParaRPr lang="en-IN"/>
          </a:p>
        </p:txBody>
      </p:sp>
    </p:spTree>
    <p:extLst>
      <p:ext uri="{BB962C8B-B14F-4D97-AF65-F5344CB8AC3E}">
        <p14:creationId xmlns:p14="http://schemas.microsoft.com/office/powerpoint/2010/main" val="18139752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808FDA6-8569-CBB7-283B-DEBC6151C9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xmlns="" id="{A92DB189-C3D0-A1F3-1DAD-97BFB4F91A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xmlns="" id="{D7678EF4-A033-54CA-3570-C1ED8B67E4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3587A36A-FE17-C48C-9B02-C4EC6418513B}"/>
              </a:ext>
            </a:extLst>
          </p:cNvPr>
          <p:cNvSpPr>
            <a:spLocks noGrp="1"/>
          </p:cNvSpPr>
          <p:nvPr>
            <p:ph type="dt" sz="half" idx="10"/>
          </p:nvPr>
        </p:nvSpPr>
        <p:spPr/>
        <p:txBody>
          <a:bodyPr/>
          <a:lstStyle/>
          <a:p>
            <a:fld id="{1FF44BB1-9F49-4E01-8F72-B9F2E332AF35}" type="datetimeFigureOut">
              <a:rPr lang="en-IN" smtClean="0"/>
              <a:t>07-03-2025</a:t>
            </a:fld>
            <a:endParaRPr lang="en-IN"/>
          </a:p>
        </p:txBody>
      </p:sp>
      <p:sp>
        <p:nvSpPr>
          <p:cNvPr id="6" name="Footer Placeholder 5">
            <a:extLst>
              <a:ext uri="{FF2B5EF4-FFF2-40B4-BE49-F238E27FC236}">
                <a16:creationId xmlns:a16="http://schemas.microsoft.com/office/drawing/2014/main" xmlns="" id="{38BF5C9C-A877-8F95-D76C-F46F932B76CA}"/>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xmlns="" id="{3A9BDE3E-962F-44F0-5604-EC959BB2B0A3}"/>
              </a:ext>
            </a:extLst>
          </p:cNvPr>
          <p:cNvSpPr>
            <a:spLocks noGrp="1"/>
          </p:cNvSpPr>
          <p:nvPr>
            <p:ph type="sldNum" sz="quarter" idx="12"/>
          </p:nvPr>
        </p:nvSpPr>
        <p:spPr/>
        <p:txBody>
          <a:bodyPr/>
          <a:lstStyle/>
          <a:p>
            <a:fld id="{6DC81615-90BE-4234-8A5E-28EA87A44685}" type="slidenum">
              <a:rPr lang="en-IN" smtClean="0"/>
              <a:t>‹#›</a:t>
            </a:fld>
            <a:endParaRPr lang="en-IN"/>
          </a:p>
        </p:txBody>
      </p:sp>
    </p:spTree>
    <p:extLst>
      <p:ext uri="{BB962C8B-B14F-4D97-AF65-F5344CB8AC3E}">
        <p14:creationId xmlns:p14="http://schemas.microsoft.com/office/powerpoint/2010/main" val="300839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93F49C-CF3C-BD64-518D-C97C1CF40A34}"/>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xmlns="" id="{FAEAA305-924C-1417-1C11-92CEECFE058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4742E7B7-D84C-1071-79EB-0C5EB5BC59DE}"/>
              </a:ext>
            </a:extLst>
          </p:cNvPr>
          <p:cNvSpPr>
            <a:spLocks noGrp="1"/>
          </p:cNvSpPr>
          <p:nvPr>
            <p:ph type="dt" sz="half" idx="10"/>
          </p:nvPr>
        </p:nvSpPr>
        <p:spPr/>
        <p:txBody>
          <a:bodyPr/>
          <a:lstStyle/>
          <a:p>
            <a:fld id="{1FF44BB1-9F49-4E01-8F72-B9F2E332AF35}" type="datetimeFigureOut">
              <a:rPr lang="en-IN" smtClean="0"/>
              <a:t>07-03-2025</a:t>
            </a:fld>
            <a:endParaRPr lang="en-IN"/>
          </a:p>
        </p:txBody>
      </p:sp>
      <p:sp>
        <p:nvSpPr>
          <p:cNvPr id="5" name="Footer Placeholder 4">
            <a:extLst>
              <a:ext uri="{FF2B5EF4-FFF2-40B4-BE49-F238E27FC236}">
                <a16:creationId xmlns:a16="http://schemas.microsoft.com/office/drawing/2014/main" xmlns="" id="{F53C059B-F84B-2DE2-E290-618646B9BBA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EA8BD095-B93B-85B3-2FF6-944970A2A4F6}"/>
              </a:ext>
            </a:extLst>
          </p:cNvPr>
          <p:cNvSpPr>
            <a:spLocks noGrp="1"/>
          </p:cNvSpPr>
          <p:nvPr>
            <p:ph type="sldNum" sz="quarter" idx="12"/>
          </p:nvPr>
        </p:nvSpPr>
        <p:spPr/>
        <p:txBody>
          <a:bodyPr/>
          <a:lstStyle/>
          <a:p>
            <a:fld id="{6DC81615-90BE-4234-8A5E-28EA87A44685}" type="slidenum">
              <a:rPr lang="en-IN" smtClean="0"/>
              <a:t>‹#›</a:t>
            </a:fld>
            <a:endParaRPr lang="en-IN"/>
          </a:p>
        </p:txBody>
      </p:sp>
    </p:spTree>
    <p:extLst>
      <p:ext uri="{BB962C8B-B14F-4D97-AF65-F5344CB8AC3E}">
        <p14:creationId xmlns:p14="http://schemas.microsoft.com/office/powerpoint/2010/main" val="16339121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474411A8-88EF-7EA8-6F8F-90297F3A93A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xmlns="" id="{3CF82AB6-F6F6-41AC-6AB8-15E32B10C09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6944756D-C85C-B04C-0492-38B9A9DEBBCC}"/>
              </a:ext>
            </a:extLst>
          </p:cNvPr>
          <p:cNvSpPr>
            <a:spLocks noGrp="1"/>
          </p:cNvSpPr>
          <p:nvPr>
            <p:ph type="dt" sz="half" idx="10"/>
          </p:nvPr>
        </p:nvSpPr>
        <p:spPr/>
        <p:txBody>
          <a:bodyPr/>
          <a:lstStyle/>
          <a:p>
            <a:fld id="{1FF44BB1-9F49-4E01-8F72-B9F2E332AF35}" type="datetimeFigureOut">
              <a:rPr lang="en-IN" smtClean="0"/>
              <a:t>07-03-2025</a:t>
            </a:fld>
            <a:endParaRPr lang="en-IN"/>
          </a:p>
        </p:txBody>
      </p:sp>
      <p:sp>
        <p:nvSpPr>
          <p:cNvPr id="5" name="Footer Placeholder 4">
            <a:extLst>
              <a:ext uri="{FF2B5EF4-FFF2-40B4-BE49-F238E27FC236}">
                <a16:creationId xmlns:a16="http://schemas.microsoft.com/office/drawing/2014/main" xmlns="" id="{E8B3D02D-9317-3694-7086-44E7715F3C8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66E10558-F786-B4DF-294A-8109D9CDAEF9}"/>
              </a:ext>
            </a:extLst>
          </p:cNvPr>
          <p:cNvSpPr>
            <a:spLocks noGrp="1"/>
          </p:cNvSpPr>
          <p:nvPr>
            <p:ph type="sldNum" sz="quarter" idx="12"/>
          </p:nvPr>
        </p:nvSpPr>
        <p:spPr/>
        <p:txBody>
          <a:bodyPr/>
          <a:lstStyle/>
          <a:p>
            <a:fld id="{6DC81615-90BE-4234-8A5E-28EA87A44685}" type="slidenum">
              <a:rPr lang="en-IN" smtClean="0"/>
              <a:t>‹#›</a:t>
            </a:fld>
            <a:endParaRPr lang="en-IN"/>
          </a:p>
        </p:txBody>
      </p:sp>
    </p:spTree>
    <p:extLst>
      <p:ext uri="{BB962C8B-B14F-4D97-AF65-F5344CB8AC3E}">
        <p14:creationId xmlns:p14="http://schemas.microsoft.com/office/powerpoint/2010/main" val="3008108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6F5A74BB-8CFE-4B54-A8A3-7C04E66821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xmlns="" id="{78408C18-CAC9-5333-3711-0C3E2D1C89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9BB5AE9B-471C-2164-AA84-597B19DB87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F44BB1-9F49-4E01-8F72-B9F2E332AF35}" type="datetimeFigureOut">
              <a:rPr lang="en-IN" smtClean="0"/>
              <a:t>07-03-2025</a:t>
            </a:fld>
            <a:endParaRPr lang="en-IN"/>
          </a:p>
        </p:txBody>
      </p:sp>
      <p:sp>
        <p:nvSpPr>
          <p:cNvPr id="5" name="Footer Placeholder 4">
            <a:extLst>
              <a:ext uri="{FF2B5EF4-FFF2-40B4-BE49-F238E27FC236}">
                <a16:creationId xmlns:a16="http://schemas.microsoft.com/office/drawing/2014/main" xmlns="" id="{E9C49E6F-251C-2657-45CD-7C45E4BA4B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xmlns="" id="{C4BB8BBB-2FA8-4169-39C5-1A315001A8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C81615-90BE-4234-8A5E-28EA87A44685}" type="slidenum">
              <a:rPr lang="en-IN" smtClean="0"/>
              <a:t>‹#›</a:t>
            </a:fld>
            <a:endParaRPr lang="en-IN"/>
          </a:p>
        </p:txBody>
      </p:sp>
    </p:spTree>
    <p:extLst>
      <p:ext uri="{BB962C8B-B14F-4D97-AF65-F5344CB8AC3E}">
        <p14:creationId xmlns:p14="http://schemas.microsoft.com/office/powerpoint/2010/main" val="42253173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IN"/>
          </a:p>
        </p:txBody>
      </p:sp>
      <p:sp>
        <p:nvSpPr>
          <p:cNvPr id="3" name="Content Placeholder 2"/>
          <p:cNvSpPr>
            <a:spLocks noGrp="1"/>
          </p:cNvSpPr>
          <p:nvPr>
            <p:ph idx="1"/>
          </p:nvPr>
        </p:nvSpPr>
        <p:spPr/>
        <p:txBody>
          <a:bodyPr/>
          <a:lstStyle/>
          <a:p>
            <a:endParaRPr lang="en-IN"/>
          </a:p>
        </p:txBody>
      </p:sp>
      <p:pic>
        <p:nvPicPr>
          <p:cNvPr id="4" name="Picture 2" descr="Backgrounds | Free PowerPoint templates and Google slides themes">
            <a:extLst>
              <a:ext uri="{FF2B5EF4-FFF2-40B4-BE49-F238E27FC236}">
                <a16:creationId xmlns:a16="http://schemas.microsoft.com/office/drawing/2014/main" xmlns="" id="{A4895320-89CD-C153-5FA2-8B8E192074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2">
            <a:extLst>
              <a:ext uri="{FF2B5EF4-FFF2-40B4-BE49-F238E27FC236}">
                <a16:creationId xmlns:a16="http://schemas.microsoft.com/office/drawing/2014/main" xmlns="" id="{CF39CDF5-9950-44EE-7809-4147EA3AA34C}"/>
              </a:ext>
            </a:extLst>
          </p:cNvPr>
          <p:cNvSpPr txBox="1">
            <a:spLocks/>
          </p:cNvSpPr>
          <p:nvPr/>
        </p:nvSpPr>
        <p:spPr>
          <a:xfrm>
            <a:off x="384313" y="355636"/>
            <a:ext cx="11516139" cy="2525587"/>
          </a:xfrm>
          <a:prstGeom prst="rect">
            <a:avLst/>
          </a:prstGeom>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pPr>
            <a:r>
              <a:rPr lang="en-IN" sz="67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EV</a:t>
            </a:r>
            <a:r>
              <a:rPr lang="en-IN" sz="6700"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CHARGING WITH RENEWABLE ENERGY: A LONG-TERM PARTNERSHIP FOR A GREENER FUTURE</a:t>
            </a:r>
          </a:p>
          <a:p>
            <a:pPr>
              <a:lnSpc>
                <a:spcPct val="150000"/>
              </a:lnSpc>
            </a:pPr>
            <a:endParaRPr lang="en-US"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endParaRPr lang="en-IN" dirty="0" smtClean="0">
              <a:latin typeface="Times New Roman" panose="02020603050405020304" pitchFamily="18" charset="0"/>
              <a:cs typeface="Times New Roman" panose="02020603050405020304" pitchFamily="18" charset="0"/>
            </a:endParaRPr>
          </a:p>
          <a:p>
            <a:endParaRPr lang="en-IN" dirty="0" smtClean="0">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6" name="Subtitle 2">
            <a:extLst>
              <a:ext uri="{FF2B5EF4-FFF2-40B4-BE49-F238E27FC236}">
                <a16:creationId xmlns:a16="http://schemas.microsoft.com/office/drawing/2014/main" xmlns="" id="{CF39CDF5-9950-44EE-7809-4147EA3AA34C}"/>
              </a:ext>
            </a:extLst>
          </p:cNvPr>
          <p:cNvSpPr txBox="1">
            <a:spLocks/>
          </p:cNvSpPr>
          <p:nvPr/>
        </p:nvSpPr>
        <p:spPr>
          <a:xfrm>
            <a:off x="502209" y="3510018"/>
            <a:ext cx="11516139" cy="2525587"/>
          </a:xfrm>
          <a:prstGeom prst="rect">
            <a:avLst/>
          </a:prstGeom>
        </p:spPr>
        <p:txBody>
          <a:bodyPr vert="horz" lIns="91440" tIns="45720" rIns="91440" bIns="45720" rtlCol="0">
            <a:normAutofit fontScale="3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IN" dirty="0" smtClean="0">
              <a:latin typeface="Times New Roman" panose="02020603050405020304" pitchFamily="18" charset="0"/>
              <a:cs typeface="Times New Roman" panose="02020603050405020304" pitchFamily="18" charset="0"/>
            </a:endParaRPr>
          </a:p>
          <a:p>
            <a:pPr marL="0" indent="0">
              <a:buNone/>
            </a:pPr>
            <a:r>
              <a:rPr lang="en-US" sz="5600" b="1" dirty="0" smtClean="0">
                <a:latin typeface="Times New Roman" panose="02020603050405020304" pitchFamily="18" charset="0"/>
                <a:cs typeface="Times New Roman" panose="02020603050405020304" pitchFamily="18" charset="0"/>
              </a:rPr>
              <a:t>Authors :                                                                                                                                                                                                   </a:t>
            </a:r>
            <a:endParaRPr lang="en-IN" sz="5600" b="1" dirty="0" smtClean="0">
              <a:latin typeface="Times New Roman" panose="02020603050405020304" pitchFamily="18" charset="0"/>
              <a:cs typeface="Times New Roman" panose="02020603050405020304" pitchFamily="18" charset="0"/>
            </a:endParaRPr>
          </a:p>
          <a:p>
            <a:pPr marL="0" indent="0">
              <a:buNone/>
            </a:pPr>
            <a:r>
              <a:rPr lang="en-IN" sz="5600" b="1" dirty="0" smtClean="0">
                <a:latin typeface="Times New Roman" panose="02020603050405020304" pitchFamily="18" charset="0"/>
                <a:cs typeface="Times New Roman" panose="02020603050405020304" pitchFamily="18" charset="0"/>
              </a:rPr>
              <a:t>Patel Ronak </a:t>
            </a:r>
            <a:r>
              <a:rPr lang="en-IN" sz="5600" b="1" dirty="0" err="1" smtClean="0">
                <a:latin typeface="Times New Roman" panose="02020603050405020304" pitchFamily="18" charset="0"/>
                <a:cs typeface="Times New Roman" panose="02020603050405020304" pitchFamily="18" charset="0"/>
              </a:rPr>
              <a:t>Vijaykumar</a:t>
            </a:r>
            <a:r>
              <a:rPr lang="en-IN" sz="5600" b="1" smtClean="0">
                <a:latin typeface="Times New Roman" panose="02020603050405020304" pitchFamily="18" charset="0"/>
                <a:cs typeface="Times New Roman" panose="02020603050405020304" pitchFamily="18" charset="0"/>
              </a:rPr>
              <a:t>                                                                                                             </a:t>
            </a:r>
            <a:r>
              <a:rPr lang="en-IN" sz="5600" b="1" dirty="0" err="1" smtClean="0">
                <a:latin typeface="Times New Roman" panose="02020603050405020304" pitchFamily="18" charset="0"/>
                <a:cs typeface="Times New Roman" panose="02020603050405020304" pitchFamily="18" charset="0"/>
              </a:rPr>
              <a:t>Dr.</a:t>
            </a:r>
            <a:r>
              <a:rPr lang="en-IN" sz="5600" b="1" dirty="0" smtClean="0">
                <a:latin typeface="Times New Roman" panose="02020603050405020304" pitchFamily="18" charset="0"/>
                <a:cs typeface="Times New Roman" panose="02020603050405020304" pitchFamily="18" charset="0"/>
              </a:rPr>
              <a:t> </a:t>
            </a:r>
            <a:r>
              <a:rPr lang="en-IN" sz="5600" b="1" dirty="0" err="1" smtClean="0">
                <a:latin typeface="Times New Roman" panose="02020603050405020304" pitchFamily="18" charset="0"/>
                <a:cs typeface="Times New Roman" panose="02020603050405020304" pitchFamily="18" charset="0"/>
              </a:rPr>
              <a:t>Guge</a:t>
            </a:r>
            <a:r>
              <a:rPr lang="en-IN" sz="5600" b="1" dirty="0" smtClean="0">
                <a:latin typeface="Times New Roman" panose="02020603050405020304" pitchFamily="18" charset="0"/>
                <a:cs typeface="Times New Roman" panose="02020603050405020304" pitchFamily="18" charset="0"/>
              </a:rPr>
              <a:t> </a:t>
            </a:r>
            <a:r>
              <a:rPr lang="en-IN" sz="5600" b="1" dirty="0" err="1" smtClean="0">
                <a:latin typeface="Times New Roman" panose="02020603050405020304" pitchFamily="18" charset="0"/>
                <a:cs typeface="Times New Roman" panose="02020603050405020304" pitchFamily="18" charset="0"/>
              </a:rPr>
              <a:t>Nilam</a:t>
            </a:r>
            <a:r>
              <a:rPr lang="en-IN" sz="5600" b="1" dirty="0" smtClean="0">
                <a:latin typeface="Times New Roman" panose="02020603050405020304" pitchFamily="18" charset="0"/>
                <a:cs typeface="Times New Roman" panose="02020603050405020304" pitchFamily="18" charset="0"/>
              </a:rPr>
              <a:t> </a:t>
            </a:r>
            <a:r>
              <a:rPr lang="en-IN" sz="5600" b="1" dirty="0" err="1" smtClean="0">
                <a:latin typeface="Times New Roman" panose="02020603050405020304" pitchFamily="18" charset="0"/>
                <a:cs typeface="Times New Roman" panose="02020603050405020304" pitchFamily="18" charset="0"/>
              </a:rPr>
              <a:t>Nimaraj</a:t>
            </a:r>
            <a:r>
              <a:rPr lang="en-IN" sz="5600" b="1" dirty="0" smtClean="0"/>
              <a:t> </a:t>
            </a:r>
            <a:endParaRPr lang="en-IN" sz="5600" b="1" baseline="30000" dirty="0" smtClean="0">
              <a:latin typeface="Times New Roman" panose="02020603050405020304" pitchFamily="18" charset="0"/>
              <a:cs typeface="Times New Roman" panose="02020603050405020304" pitchFamily="18" charset="0"/>
            </a:endParaRPr>
          </a:p>
          <a:p>
            <a:pPr marL="0" indent="0">
              <a:buNone/>
            </a:pPr>
            <a:r>
              <a:rPr lang="en-IN" sz="5600" b="1" dirty="0" smtClean="0">
                <a:latin typeface="Times New Roman" panose="02020603050405020304" pitchFamily="18" charset="0"/>
                <a:cs typeface="Times New Roman" panose="02020603050405020304" pitchFamily="18" charset="0"/>
              </a:rPr>
              <a:t>Ph.D. Scholar,                                                                                                                                Associate Professor</a:t>
            </a:r>
          </a:p>
          <a:p>
            <a:pPr marL="0" indent="0">
              <a:buNone/>
            </a:pPr>
            <a:r>
              <a:rPr lang="en-IN" sz="5600" b="1" dirty="0" smtClean="0">
                <a:latin typeface="Times New Roman" panose="02020603050405020304" pitchFamily="18" charset="0"/>
                <a:cs typeface="Times New Roman" panose="02020603050405020304" pitchFamily="18" charset="0"/>
              </a:rPr>
              <a:t>Department of Electrical Engineering,                                                                                    </a:t>
            </a:r>
          </a:p>
          <a:p>
            <a:pPr marL="0" indent="0">
              <a:buNone/>
            </a:pPr>
            <a:r>
              <a:rPr lang="en-IN" sz="5600" b="1" dirty="0" smtClean="0">
                <a:latin typeface="Times New Roman" panose="02020603050405020304" pitchFamily="18" charset="0"/>
                <a:cs typeface="Times New Roman" panose="02020603050405020304" pitchFamily="18" charset="0"/>
              </a:rPr>
              <a:t>University of Technology-Jaipur, </a:t>
            </a:r>
          </a:p>
          <a:p>
            <a:pPr marL="0" indent="0">
              <a:buNone/>
            </a:pPr>
            <a:r>
              <a:rPr lang="en-IN" sz="5600" b="1" dirty="0" smtClean="0">
                <a:latin typeface="Times New Roman" panose="02020603050405020304" pitchFamily="18" charset="0"/>
                <a:cs typeface="Times New Roman" panose="02020603050405020304" pitchFamily="18" charset="0"/>
              </a:rPr>
              <a:t>Rajasthan.</a:t>
            </a:r>
          </a:p>
          <a:p>
            <a:endParaRPr lang="en-IN" dirty="0" smtClean="0">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pic>
        <p:nvPicPr>
          <p:cNvPr id="8" name="Picture 2" descr="University_of_Technology_logo_Square-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25483" y="3608657"/>
            <a:ext cx="1495545" cy="1495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8134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Backgrounds | Free PowerPoint templates and Google slides themes">
            <a:extLst>
              <a:ext uri="{FF2B5EF4-FFF2-40B4-BE49-F238E27FC236}">
                <a16:creationId xmlns:a16="http://schemas.microsoft.com/office/drawing/2014/main" xmlns="" id="{CC6A7F0F-E048-1718-7895-B51DF0567E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626"/>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xmlns="" id="{31F89C1A-47EB-0E9B-DDDC-96B152862A0B}"/>
              </a:ext>
            </a:extLst>
          </p:cNvPr>
          <p:cNvSpPr txBox="1"/>
          <p:nvPr/>
        </p:nvSpPr>
        <p:spPr>
          <a:xfrm>
            <a:off x="417443" y="242647"/>
            <a:ext cx="4396097" cy="830997"/>
          </a:xfrm>
          <a:prstGeom prst="rect">
            <a:avLst/>
          </a:prstGeom>
          <a:noFill/>
        </p:spPr>
        <p:txBody>
          <a:bodyPr wrap="square">
            <a:spAutoFit/>
          </a:bodyPr>
          <a:lstStyle/>
          <a:p>
            <a:pPr lvl="0">
              <a:lnSpc>
                <a:spcPct val="150000"/>
              </a:lnSpc>
              <a:spcAft>
                <a:spcPts val="800"/>
              </a:spcAft>
            </a:pPr>
            <a:r>
              <a:rPr lang="en-IN" sz="3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INTRODUCTION</a:t>
            </a:r>
            <a:r>
              <a:rPr lang="en-IN"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xmlns="" id="{D2999B1F-D77E-A0FC-06D0-7E5EE903B26C}"/>
              </a:ext>
            </a:extLst>
          </p:cNvPr>
          <p:cNvSpPr txBox="1"/>
          <p:nvPr/>
        </p:nvSpPr>
        <p:spPr>
          <a:xfrm>
            <a:off x="417443" y="1338238"/>
            <a:ext cx="7162800" cy="2126864"/>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push for sustainability has made electric vehicles (EVs) and renewable energy more popular. Charging EVs with solar or wind power helps cut carbon emissions and reduces reliance on fossil fuels. Renewable energy also lowers greenhouse gas emissions and keeps energy costs stable.</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descr="Integration of Renewable Energy Sources with EV Charging Infrastructure">
            <a:extLst>
              <a:ext uri="{FF2B5EF4-FFF2-40B4-BE49-F238E27FC236}">
                <a16:creationId xmlns:a16="http://schemas.microsoft.com/office/drawing/2014/main" xmlns="" id="{63E5C3D1-4207-93BD-A7EC-2E38CE5B223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30843" y="1600324"/>
            <a:ext cx="3257550" cy="2093595"/>
          </a:xfrm>
          <a:prstGeom prst="rect">
            <a:avLst/>
          </a:prstGeom>
          <a:noFill/>
          <a:ln w="38100">
            <a:solidFill>
              <a:schemeClr val="tx1"/>
            </a:solidFill>
          </a:ln>
        </p:spPr>
      </p:pic>
      <p:sp>
        <p:nvSpPr>
          <p:cNvPr id="8" name="TextBox 7">
            <a:extLst>
              <a:ext uri="{FF2B5EF4-FFF2-40B4-BE49-F238E27FC236}">
                <a16:creationId xmlns:a16="http://schemas.microsoft.com/office/drawing/2014/main" xmlns="" id="{2E6F7316-F163-1D36-AF61-BDD148BBD531}"/>
              </a:ext>
            </a:extLst>
          </p:cNvPr>
          <p:cNvSpPr txBox="1"/>
          <p:nvPr/>
        </p:nvSpPr>
        <p:spPr>
          <a:xfrm>
            <a:off x="7945919" y="3882663"/>
            <a:ext cx="3908150" cy="878895"/>
          </a:xfrm>
          <a:prstGeom prst="rect">
            <a:avLst/>
          </a:prstGeom>
          <a:noFill/>
        </p:spPr>
        <p:txBody>
          <a:bodyPr wrap="square">
            <a:spAutoFit/>
          </a:bodyPr>
          <a:lstStyle/>
          <a:p>
            <a:pPr algn="ctr">
              <a:lnSpc>
                <a:spcPct val="150000"/>
              </a:lnSpc>
              <a:spcAft>
                <a:spcPts val="800"/>
              </a:spcAft>
            </a:pPr>
            <a:r>
              <a:rPr lang="en-IN"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Figure 1: </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Integration of Renewable Energy Sources with EV Charging</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xmlns="" id="{EA6F0755-0742-504E-9A82-B54DFC0DD942}"/>
              </a:ext>
            </a:extLst>
          </p:cNvPr>
          <p:cNvSpPr txBox="1"/>
          <p:nvPr/>
        </p:nvSpPr>
        <p:spPr>
          <a:xfrm>
            <a:off x="417443" y="3715207"/>
            <a:ext cx="7162800" cy="2687915"/>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Smart EV charging systems adjust power use based on the electricity grid, making energy consumption more efficient. To support the growing number of EVs, a strong and reliable charging system is essential</a:t>
            </a:r>
            <a:r>
              <a:rPr lang="en-US" dirty="0" smtClean="0">
                <a:latin typeface="Times New Roman" panose="02020603050405020304" pitchFamily="18" charset="0"/>
                <a:cs typeface="Times New Roman" panose="02020603050405020304" pitchFamily="18" charset="0"/>
              </a:rPr>
              <a:t>.</a:t>
            </a:r>
          </a:p>
          <a:p>
            <a:pPr marL="285750" indent="-285750" algn="just">
              <a:lnSpc>
                <a:spcPct val="150000"/>
              </a:lnSpc>
              <a:spcAft>
                <a:spcPts val="800"/>
              </a:spcAft>
              <a:buFont typeface="Arial" panose="020B0604020202020204" pitchFamily="34" charset="0"/>
              <a:buChar char="•"/>
            </a:pPr>
            <a:r>
              <a:rPr lang="en-US" dirty="0"/>
              <a:t>The research studies how EV charging with renewable energy benefits transportation and looks at challenges and solutions for creating sustainable systems.</a:t>
            </a:r>
            <a:endPar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64366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ackgrounds | Free PowerPoint templates and Google slides themes">
            <a:extLst>
              <a:ext uri="{FF2B5EF4-FFF2-40B4-BE49-F238E27FC236}">
                <a16:creationId xmlns:a16="http://schemas.microsoft.com/office/drawing/2014/main" xmlns="" id="{3691EB3B-B4A0-71DA-C33E-9B431A7762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E34193F2-4DD6-E88B-5100-024F06B09D84}"/>
              </a:ext>
            </a:extLst>
          </p:cNvPr>
          <p:cNvSpPr txBox="1"/>
          <p:nvPr/>
        </p:nvSpPr>
        <p:spPr>
          <a:xfrm>
            <a:off x="390938" y="399196"/>
            <a:ext cx="11410123" cy="8084264"/>
          </a:xfrm>
          <a:prstGeom prst="rect">
            <a:avLst/>
          </a:prstGeom>
          <a:noFill/>
        </p:spPr>
        <p:txBody>
          <a:bodyPr wrap="square">
            <a:spAutoFit/>
          </a:bodyPr>
          <a:lstStyle/>
          <a:p>
            <a:pPr algn="just">
              <a:lnSpc>
                <a:spcPct val="150000"/>
              </a:lnSpc>
              <a:spcAft>
                <a:spcPts val="800"/>
              </a:spcAft>
            </a:pPr>
            <a:r>
              <a:rPr lang="en-IN" sz="3200" b="1" dirty="0" smtClean="0">
                <a:effectLst/>
                <a:latin typeface="Times New Roman" panose="02020603050405020304" pitchFamily="18" charset="0"/>
                <a:ea typeface="Times New Roman" panose="02020603050405020304" pitchFamily="18" charset="0"/>
                <a:cs typeface="Times New Roman" panose="02020603050405020304" pitchFamily="18" charset="0"/>
              </a:rPr>
              <a:t>THE BENEFITS OF RENEWABLE ENERGY</a:t>
            </a:r>
          </a:p>
          <a:p>
            <a:pPr marL="285750" indent="-285750" algn="just">
              <a:lnSpc>
                <a:spcPct val="150000"/>
              </a:lnSpc>
              <a:spcAft>
                <a:spcPts val="800"/>
              </a:spcAft>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Produces less pollution, reducing air and water contamination.</a:t>
            </a:r>
          </a:p>
          <a:p>
            <a:pPr marL="285750" indent="-285750" algn="just">
              <a:lnSpc>
                <a:spcPct val="150000"/>
              </a:lnSpc>
              <a:spcAft>
                <a:spcPts val="800"/>
              </a:spcAft>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Helps prevent climate-related damage, supporting sustainability.</a:t>
            </a:r>
          </a:p>
          <a:p>
            <a:pPr marL="285750" indent="-285750" algn="just">
              <a:lnSpc>
                <a:spcPct val="150000"/>
              </a:lnSpc>
              <a:spcAft>
                <a:spcPts val="800"/>
              </a:spcAft>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Solar and wind energy are endless and do not run out like fossil fuels.</a:t>
            </a:r>
          </a:p>
          <a:p>
            <a:pPr marL="285750" indent="-285750" algn="just">
              <a:lnSpc>
                <a:spcPct val="150000"/>
              </a:lnSpc>
              <a:spcAft>
                <a:spcPts val="800"/>
              </a:spcAft>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More reliable and stable as they are not affected by market prices or politics.</a:t>
            </a:r>
          </a:p>
          <a:p>
            <a:pPr marL="285750" indent="-285750" algn="just">
              <a:lnSpc>
                <a:spcPct val="150000"/>
              </a:lnSpc>
              <a:spcAft>
                <a:spcPts val="800"/>
              </a:spcAft>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Smart energy management with renewables lowers </a:t>
            </a:r>
          </a:p>
          <a:p>
            <a:pPr algn="just">
              <a:lnSpc>
                <a:spcPct val="150000"/>
              </a:lnSpc>
              <a:spcAft>
                <a:spcPts val="800"/>
              </a:spcAft>
            </a:pP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costs and improves efficiency.                                                                        </a:t>
            </a:r>
            <a:r>
              <a:rPr lang="en-IN" b="1" dirty="0" smtClean="0">
                <a:latin typeface="Times New Roman" panose="02020603050405020304" pitchFamily="18" charset="0"/>
                <a:ea typeface="Times New Roman" panose="02020603050405020304" pitchFamily="18" charset="0"/>
                <a:cs typeface="Times New Roman" panose="02020603050405020304" pitchFamily="18" charset="0"/>
              </a:rPr>
              <a:t>Figure </a:t>
            </a:r>
            <a:r>
              <a:rPr lang="en-IN" b="1" dirty="0">
                <a:latin typeface="Times New Roman" panose="02020603050405020304" pitchFamily="18" charset="0"/>
                <a:ea typeface="Times New Roman" panose="02020603050405020304" pitchFamily="18" charset="0"/>
                <a:cs typeface="Times New Roman" panose="02020603050405020304" pitchFamily="18" charset="0"/>
              </a:rPr>
              <a:t>2: </a:t>
            </a:r>
            <a:r>
              <a:rPr lang="en-IN" dirty="0">
                <a:latin typeface="Times New Roman" panose="02020603050405020304" pitchFamily="18" charset="0"/>
                <a:ea typeface="Times New Roman" panose="02020603050405020304" pitchFamily="18" charset="0"/>
                <a:cs typeface="Times New Roman" panose="02020603050405020304" pitchFamily="18" charset="0"/>
              </a:rPr>
              <a:t>Benefits of Renewable Energy</a:t>
            </a:r>
            <a:endParaRPr lang="en-IN"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IN" sz="18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endParaRPr lang="en-IN" dirty="0" smtClean="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IN"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IN" dirty="0" smtClean="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IN"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IN" dirty="0" smtClean="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IN"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descr="What are the benefits of renewable energy? - homestylematters.com">
            <a:extLst>
              <a:ext uri="{FF2B5EF4-FFF2-40B4-BE49-F238E27FC236}">
                <a16:creationId xmlns:a16="http://schemas.microsoft.com/office/drawing/2014/main" xmlns="" id="{6A63F842-34E4-EDDB-E271-F896B724663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85312" y="1116899"/>
            <a:ext cx="3086100" cy="2708910"/>
          </a:xfrm>
          <a:prstGeom prst="rect">
            <a:avLst/>
          </a:prstGeom>
          <a:noFill/>
          <a:ln>
            <a:noFill/>
          </a:ln>
        </p:spPr>
      </p:pic>
    </p:spTree>
    <p:extLst>
      <p:ext uri="{BB962C8B-B14F-4D97-AF65-F5344CB8AC3E}">
        <p14:creationId xmlns:p14="http://schemas.microsoft.com/office/powerpoint/2010/main" val="34189181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ackgrounds | Free PowerPoint templates and Google slides themes">
            <a:extLst>
              <a:ext uri="{FF2B5EF4-FFF2-40B4-BE49-F238E27FC236}">
                <a16:creationId xmlns:a16="http://schemas.microsoft.com/office/drawing/2014/main" xmlns="" id="{EB4A05BB-815A-B7AD-A31E-3F66154D53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751"/>
            <a:ext cx="12192000" cy="681896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xmlns="" id="{5FFB2AB8-E432-D5F8-D242-299FC9DF22D6}"/>
              </a:ext>
            </a:extLst>
          </p:cNvPr>
          <p:cNvSpPr txBox="1"/>
          <p:nvPr/>
        </p:nvSpPr>
        <p:spPr>
          <a:xfrm>
            <a:off x="477079" y="298389"/>
            <a:ext cx="9175880" cy="830997"/>
          </a:xfrm>
          <a:prstGeom prst="rect">
            <a:avLst/>
          </a:prstGeom>
          <a:noFill/>
        </p:spPr>
        <p:txBody>
          <a:bodyPr wrap="square">
            <a:spAutoFit/>
          </a:bodyPr>
          <a:lstStyle/>
          <a:p>
            <a:pPr lvl="0">
              <a:lnSpc>
                <a:spcPct val="150000"/>
              </a:lnSpc>
              <a:spcBef>
                <a:spcPts val="1500"/>
              </a:spcBef>
              <a:spcAft>
                <a:spcPts val="1500"/>
              </a:spcAft>
            </a:pPr>
            <a:r>
              <a:rPr lang="en-IN" sz="3200" b="1" dirty="0">
                <a:effectLst/>
                <a:latin typeface="Times New Roman" panose="02020603050405020304" pitchFamily="18" charset="0"/>
                <a:ea typeface="Times New Roman" panose="02020603050405020304" pitchFamily="18" charset="0"/>
                <a:cs typeface="Times New Roman" panose="02020603050405020304" pitchFamily="18" charset="0"/>
              </a:rPr>
              <a:t>THE ADVANTAGES OF ELECTRIC VEHICLES</a:t>
            </a:r>
            <a:endParaRPr lang="en-IN" sz="3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xmlns="" id="{11EF073E-88AC-1DF4-8E26-023E0F6EC4D5}"/>
              </a:ext>
            </a:extLst>
          </p:cNvPr>
          <p:cNvSpPr txBox="1"/>
          <p:nvPr/>
        </p:nvSpPr>
        <p:spPr>
          <a:xfrm>
            <a:off x="477078" y="1421107"/>
            <a:ext cx="11317357" cy="464871"/>
          </a:xfrm>
          <a:prstGeom prst="rect">
            <a:avLst/>
          </a:prstGeom>
          <a:noFill/>
        </p:spPr>
        <p:txBody>
          <a:bodyPr wrap="square">
            <a:spAutoFit/>
          </a:bodyPr>
          <a:lstStyle/>
          <a:p>
            <a:pPr marL="285750" indent="-285750" algn="just">
              <a:lnSpc>
                <a:spcPct val="150000"/>
              </a:lnSpc>
              <a:spcAft>
                <a:spcPts val="1200"/>
              </a:spcAft>
              <a:buFont typeface="Courier New" panose="02070309020205020404" pitchFamily="49" charset="0"/>
              <a:buChar char="o"/>
            </a:pPr>
            <a:endParaRPr lang="en-IN" dirty="0"/>
          </a:p>
        </p:txBody>
      </p:sp>
      <p:sp>
        <p:nvSpPr>
          <p:cNvPr id="2" name="Rectangle 1"/>
          <p:cNvSpPr>
            <a:spLocks noChangeArrowheads="1"/>
          </p:cNvSpPr>
          <p:nvPr/>
        </p:nvSpPr>
        <p:spPr bwMode="auto">
          <a:xfrm>
            <a:off x="457199" y="1268709"/>
            <a:ext cx="7228935"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Produce less pollution, improving air quality in cities. </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Require fewer maintenance parts and less fuel, reducing costs. </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More energy-efficient than gasoline-powered cars. </a:t>
            </a:r>
          </a:p>
          <a:p>
            <a:pPr marL="0" marR="0" lvl="0" indent="0" algn="l" defTabSz="914400" rtl="0" eaLnBrk="0" fontAlgn="base" latinLnBrk="0" hangingPunct="0">
              <a:lnSpc>
                <a:spcPct val="200000"/>
              </a:lnSpc>
              <a:spcBef>
                <a:spcPct val="0"/>
              </a:spcBef>
              <a:spcAft>
                <a:spcPct val="0"/>
              </a:spcAft>
              <a:buClrTx/>
              <a:buSzTx/>
              <a:buFontTx/>
              <a:buChar char="•"/>
              <a:tabLst/>
            </a:pP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Reduce dependence on foreign oil and lower transportation expenses. </a:t>
            </a:r>
          </a:p>
        </p:txBody>
      </p:sp>
      <p:pic>
        <p:nvPicPr>
          <p:cNvPr id="2051" name="Picture 3" descr="Driving the Future: The Unbeatable Advantages of Electric Cars - Fixcraft  Blo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0170" y="1439063"/>
            <a:ext cx="3765090" cy="27011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1329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ackgrounds | Free PowerPoint templates and Google slides themes">
            <a:extLst>
              <a:ext uri="{FF2B5EF4-FFF2-40B4-BE49-F238E27FC236}">
                <a16:creationId xmlns:a16="http://schemas.microsoft.com/office/drawing/2014/main" xmlns="" id="{C4B562C0-9F0A-2ECE-B355-9EC0595BAA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xmlns="" id="{DD9A57B0-53F5-1EB5-BD5D-87A471028CDE}"/>
              </a:ext>
            </a:extLst>
          </p:cNvPr>
          <p:cNvSpPr txBox="1"/>
          <p:nvPr/>
        </p:nvSpPr>
        <p:spPr>
          <a:xfrm>
            <a:off x="689114" y="600333"/>
            <a:ext cx="8437634" cy="830997"/>
          </a:xfrm>
          <a:prstGeom prst="rect">
            <a:avLst/>
          </a:prstGeom>
          <a:noFill/>
        </p:spPr>
        <p:txBody>
          <a:bodyPr wrap="square">
            <a:spAutoFit/>
          </a:bodyPr>
          <a:lstStyle/>
          <a:p>
            <a:pPr lvl="0">
              <a:lnSpc>
                <a:spcPct val="150000"/>
              </a:lnSpc>
              <a:spcBef>
                <a:spcPts val="1500"/>
              </a:spcBef>
              <a:spcAft>
                <a:spcPts val="1500"/>
              </a:spcAft>
            </a:pPr>
            <a:r>
              <a:rPr lang="en-IN" sz="3200" b="1" dirty="0">
                <a:effectLst/>
                <a:latin typeface="Times New Roman" panose="02020603050405020304" pitchFamily="18" charset="0"/>
                <a:ea typeface="Times New Roman" panose="02020603050405020304" pitchFamily="18" charset="0"/>
              </a:rPr>
              <a:t>SMART EV CHARGING IMPORTANT</a:t>
            </a:r>
          </a:p>
        </p:txBody>
      </p:sp>
      <p:sp>
        <p:nvSpPr>
          <p:cNvPr id="5" name="TextBox 4">
            <a:extLst>
              <a:ext uri="{FF2B5EF4-FFF2-40B4-BE49-F238E27FC236}">
                <a16:creationId xmlns:a16="http://schemas.microsoft.com/office/drawing/2014/main" xmlns="" id="{835332E5-175A-98FF-910A-AC218CFC88B1}"/>
              </a:ext>
            </a:extLst>
          </p:cNvPr>
          <p:cNvSpPr txBox="1"/>
          <p:nvPr/>
        </p:nvSpPr>
        <p:spPr>
          <a:xfrm>
            <a:off x="237381" y="1739158"/>
            <a:ext cx="7362631" cy="2169825"/>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dirty="0" smtClean="0">
                <a:latin typeface="Times New Roman" panose="02020603050405020304" pitchFamily="18" charset="0"/>
                <a:cs typeface="Times New Roman" panose="02020603050405020304" pitchFamily="18" charset="0"/>
              </a:rPr>
              <a:t>Adjusts </a:t>
            </a:r>
            <a:r>
              <a:rPr lang="en-US" dirty="0">
                <a:latin typeface="Times New Roman" panose="02020603050405020304" pitchFamily="18" charset="0"/>
                <a:cs typeface="Times New Roman" panose="02020603050405020304" pitchFamily="18" charset="0"/>
              </a:rPr>
              <a:t>charging speed and schedule based on cost and </a:t>
            </a:r>
            <a:r>
              <a:rPr lang="en-US" dirty="0" smtClean="0">
                <a:latin typeface="Times New Roman" panose="02020603050405020304" pitchFamily="18" charset="0"/>
                <a:cs typeface="Times New Roman" panose="02020603050405020304" pitchFamily="18" charset="0"/>
              </a:rPr>
              <a:t>demand</a:t>
            </a:r>
          </a:p>
          <a:p>
            <a:pPr marL="285750" indent="-28575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Works best with renewable energy like solar and wind</a:t>
            </a:r>
            <a:r>
              <a:rPr lang="en-US" dirty="0" smtClean="0">
                <a:latin typeface="Times New Roman" panose="02020603050405020304" pitchFamily="18" charset="0"/>
                <a:cs typeface="Times New Roman" panose="02020603050405020304" pitchFamily="18" charset="0"/>
              </a:rPr>
              <a:t>.</a:t>
            </a:r>
          </a:p>
          <a:p>
            <a:pPr marL="285750" indent="-28575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Enables real-time monitoring and trip planning via the internet</a:t>
            </a:r>
            <a:r>
              <a:rPr lang="en-US" dirty="0" smtClean="0">
                <a:latin typeface="Times New Roman" panose="02020603050405020304" pitchFamily="18" charset="0"/>
                <a:cs typeface="Times New Roman" panose="02020603050405020304" pitchFamily="18" charset="0"/>
              </a:rPr>
              <a:t>.</a:t>
            </a:r>
          </a:p>
          <a:p>
            <a:pPr marL="285750" indent="-285750" algn="just">
              <a:lnSpc>
                <a:spcPct val="150000"/>
              </a:lnSpc>
              <a:buFont typeface="Wingdings" panose="05000000000000000000" pitchFamily="2" charset="2"/>
              <a:buChar char="§"/>
            </a:pPr>
            <a:endParaRPr lang="en-US"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Wingdings" panose="05000000000000000000" pitchFamily="2" charset="2"/>
              <a:buChar char="§"/>
            </a:pPr>
            <a:endParaRPr lang="en-IN" sz="1800" dirty="0">
              <a:effectLst/>
              <a:latin typeface="Times New Roman" panose="02020603050405020304" pitchFamily="18" charset="0"/>
              <a:ea typeface="Times New Roman" panose="02020603050405020304" pitchFamily="18" charset="0"/>
            </a:endParaRPr>
          </a:p>
        </p:txBody>
      </p:sp>
      <p:sp>
        <p:nvSpPr>
          <p:cNvPr id="4" name="Rectangle 2"/>
          <p:cNvSpPr>
            <a:spLocks noChangeArrowheads="1"/>
          </p:cNvSpPr>
          <p:nvPr/>
        </p:nvSpPr>
        <p:spPr bwMode="auto">
          <a:xfrm>
            <a:off x="240203" y="2962444"/>
            <a:ext cx="8299949" cy="216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Cost-Efficient</a:t>
            </a: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 Adjusts charging speed and schedule based on electricity prices. </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Energy-Efficient</a:t>
            </a: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 Optimizes power usage to reduce waste. </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Eco-Friendly</a:t>
            </a: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 Works best with renewable energy sources like solar and wind. </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Real-Time Monitoring</a:t>
            </a: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 Allows tracking and control via the internet. </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Convenient Trip Planning</a:t>
            </a: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 Ensures efficient charging for long journeys. </a:t>
            </a:r>
          </a:p>
        </p:txBody>
      </p:sp>
      <p:sp>
        <p:nvSpPr>
          <p:cNvPr id="7" name="AutoShape 4" descr="Smart EV Charging: How to Unlock Its Full Potenti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9" name="Picture 2" descr="What is smart charging? – gridX"/>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98611" y="1971693"/>
            <a:ext cx="3409616" cy="2117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28441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ackgrounds | Free PowerPoint templates and Google slides themes">
            <a:extLst>
              <a:ext uri="{FF2B5EF4-FFF2-40B4-BE49-F238E27FC236}">
                <a16:creationId xmlns:a16="http://schemas.microsoft.com/office/drawing/2014/main" xmlns="" id="{2251CDC5-8F0D-4C14-4194-6FCCB4D1E1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xmlns="" id="{11F04FC5-E24E-0E15-8B69-7E838CB3A542}"/>
              </a:ext>
            </a:extLst>
          </p:cNvPr>
          <p:cNvSpPr txBox="1"/>
          <p:nvPr/>
        </p:nvSpPr>
        <p:spPr>
          <a:xfrm>
            <a:off x="556591" y="517699"/>
            <a:ext cx="11449879" cy="584775"/>
          </a:xfrm>
          <a:prstGeom prst="rect">
            <a:avLst/>
          </a:prstGeom>
          <a:noFill/>
        </p:spPr>
        <p:txBody>
          <a:bodyPr wrap="square">
            <a:spAutoFit/>
          </a:bodyPr>
          <a:lstStyle/>
          <a:p>
            <a:pPr algn="ctr"/>
            <a:r>
              <a:rPr lang="en-IN" sz="3200" b="1" dirty="0">
                <a:effectLst/>
                <a:latin typeface="Times New Roman" panose="02020603050405020304" pitchFamily="18" charset="0"/>
                <a:ea typeface="Calibri" panose="020F0502020204030204" pitchFamily="34" charset="0"/>
                <a:cs typeface="Times New Roman" panose="02020603050405020304" pitchFamily="18" charset="0"/>
              </a:rPr>
              <a:t>NEED FOR RELIABLE EV CHARGING INFRASTRUCTURE</a:t>
            </a:r>
            <a:endParaRPr lang="en-IN" sz="3200" b="1"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3EF9F2B9-E540-ACF7-E838-A05E02B1005F}"/>
              </a:ext>
            </a:extLst>
          </p:cNvPr>
          <p:cNvSpPr txBox="1"/>
          <p:nvPr/>
        </p:nvSpPr>
        <p:spPr>
          <a:xfrm>
            <a:off x="430695" y="1257464"/>
            <a:ext cx="11575775" cy="1646605"/>
          </a:xfrm>
          <a:prstGeom prst="rect">
            <a:avLst/>
          </a:prstGeom>
          <a:noFill/>
        </p:spPr>
        <p:txBody>
          <a:bodyPr wrap="square">
            <a:spAutoFit/>
          </a:bodyPr>
          <a:lstStyle/>
          <a:p>
            <a:pPr algn="just">
              <a:lnSpc>
                <a:spcPct val="150000"/>
              </a:lnSpc>
              <a:spcAft>
                <a:spcPts val="1200"/>
              </a:spcAft>
            </a:pPr>
            <a:r>
              <a:rPr lang="en-IN"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p>
          <a:p>
            <a:pPr algn="just">
              <a:lnSpc>
                <a:spcPct val="150000"/>
              </a:lnSpc>
              <a:spcAft>
                <a:spcPts val="1200"/>
              </a:spcAft>
            </a:pPr>
            <a:endParaRPr lang="en-IN"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spcAft>
                <a:spcPts val="1200"/>
              </a:spcAft>
            </a:pPr>
            <a:endParaRPr lang="en-IN" sz="1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2" name="Rectangle 1"/>
          <p:cNvSpPr>
            <a:spLocks noChangeArrowheads="1"/>
          </p:cNvSpPr>
          <p:nvPr/>
        </p:nvSpPr>
        <p:spPr bwMode="auto">
          <a:xfrm>
            <a:off x="763542" y="1253546"/>
            <a:ext cx="9541443" cy="3000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Char char="•"/>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Dependable Systems</a:t>
            </a: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EV adoption requires reliable and smart charging systems.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Accessibility</a:t>
            </a: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More charging stations need to be available for user convenience.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Multi-Vehicle Support</a:t>
            </a: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Stations should be compatible with multiple EVs.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Funding &amp; Research</a:t>
            </a: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Public and private sectors must invest in renewable energy-based charging infrastructure.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sz="18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Consumer Awareness</a:t>
            </a: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People must understand smart energy management and renewable benefits before choosing their EV solutions.  </a:t>
            </a:r>
          </a:p>
        </p:txBody>
      </p:sp>
      <p:pic>
        <p:nvPicPr>
          <p:cNvPr id="5123" name="Picture 3" descr="News - Key Considerations When Installing Commercial EV Chargers for  Large-Scale Opera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66999" y="4203070"/>
            <a:ext cx="3295561" cy="2466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9223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ackgrounds | Free PowerPoint templates and Google slides themes">
            <a:extLst>
              <a:ext uri="{FF2B5EF4-FFF2-40B4-BE49-F238E27FC236}">
                <a16:creationId xmlns:a16="http://schemas.microsoft.com/office/drawing/2014/main" xmlns="" id="{3A6C6F62-6765-19CA-3BC0-44E161C771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xmlns="" id="{B31E5389-53CF-2B38-3360-A072F86D2F25}"/>
              </a:ext>
            </a:extLst>
          </p:cNvPr>
          <p:cNvSpPr txBox="1"/>
          <p:nvPr/>
        </p:nvSpPr>
        <p:spPr>
          <a:xfrm>
            <a:off x="0" y="216321"/>
            <a:ext cx="11410121" cy="1481175"/>
          </a:xfrm>
          <a:prstGeom prst="rect">
            <a:avLst/>
          </a:prstGeom>
          <a:noFill/>
        </p:spPr>
        <p:txBody>
          <a:bodyPr wrap="square">
            <a:spAutoFit/>
          </a:bodyPr>
          <a:lstStyle/>
          <a:p>
            <a:pPr lvl="0">
              <a:lnSpc>
                <a:spcPct val="150000"/>
              </a:lnSpc>
              <a:spcBef>
                <a:spcPts val="1500"/>
              </a:spcBef>
              <a:spcAft>
                <a:spcPts val="1500"/>
              </a:spcAft>
            </a:pPr>
            <a:r>
              <a:rPr lang="en-IN" sz="3200" b="1" dirty="0">
                <a:effectLst/>
                <a:latin typeface="Times New Roman" panose="02020603050405020304" pitchFamily="18" charset="0"/>
                <a:ea typeface="Times New Roman" panose="02020603050405020304" pitchFamily="18" charset="0"/>
              </a:rPr>
              <a:t>THE FUTURE OF RENEWABLE ENERGY AND SMART EV CHARGING</a:t>
            </a:r>
            <a:endParaRPr lang="en-IN" sz="2400" b="1"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xmlns="" id="{608D4521-E10D-F5A1-B76F-1C5B251F836E}"/>
              </a:ext>
            </a:extLst>
          </p:cNvPr>
          <p:cNvSpPr txBox="1"/>
          <p:nvPr/>
        </p:nvSpPr>
        <p:spPr>
          <a:xfrm>
            <a:off x="324679" y="1160070"/>
            <a:ext cx="11542642" cy="1754326"/>
          </a:xfrm>
          <a:prstGeom prst="rect">
            <a:avLst/>
          </a:prstGeom>
          <a:noFill/>
        </p:spPr>
        <p:txBody>
          <a:bodyPr wrap="square">
            <a:spAutoFit/>
          </a:bodyPr>
          <a:lstStyle/>
          <a:p>
            <a:pPr algn="just">
              <a:lnSpc>
                <a:spcPct val="150000"/>
              </a:lnSpc>
            </a:pPr>
            <a:endParaRPr lang="en-IN" dirty="0">
              <a:latin typeface="Times New Roman" panose="02020603050405020304" pitchFamily="18" charset="0"/>
              <a:ea typeface="Times New Roman" panose="02020603050405020304" pitchFamily="18" charset="0"/>
            </a:endParaRPr>
          </a:p>
          <a:p>
            <a:pPr algn="just">
              <a:lnSpc>
                <a:spcPct val="150000"/>
              </a:lnSpc>
            </a:pPr>
            <a:endParaRPr lang="en-IN" sz="1800" b="0" dirty="0" smtClean="0">
              <a:effectLst/>
              <a:latin typeface="Times New Roman" panose="02020603050405020304" pitchFamily="18" charset="0"/>
              <a:ea typeface="Times New Roman" panose="02020603050405020304" pitchFamily="18" charset="0"/>
            </a:endParaRPr>
          </a:p>
          <a:p>
            <a:pPr algn="just">
              <a:lnSpc>
                <a:spcPct val="150000"/>
              </a:lnSpc>
            </a:pPr>
            <a:endParaRPr lang="en-IN" dirty="0">
              <a:latin typeface="Times New Roman" panose="02020603050405020304" pitchFamily="18" charset="0"/>
              <a:ea typeface="Times New Roman" panose="02020603050405020304" pitchFamily="18" charset="0"/>
            </a:endParaRPr>
          </a:p>
          <a:p>
            <a:pPr algn="just">
              <a:lnSpc>
                <a:spcPct val="150000"/>
              </a:lnSpc>
            </a:pPr>
            <a:endParaRPr lang="en-IN" sz="1800" b="0" dirty="0" smtClean="0">
              <a:effectLst/>
              <a:latin typeface="Times New Roman" panose="02020603050405020304" pitchFamily="18" charset="0"/>
              <a:ea typeface="Times New Roman" panose="02020603050405020304" pitchFamily="18" charset="0"/>
            </a:endParaRPr>
          </a:p>
        </p:txBody>
      </p:sp>
      <p:sp>
        <p:nvSpPr>
          <p:cNvPr id="2" name="Rectangle 1"/>
          <p:cNvSpPr>
            <a:spLocks noChangeArrowheads="1"/>
          </p:cNvSpPr>
          <p:nvPr/>
        </p:nvSpPr>
        <p:spPr bwMode="auto">
          <a:xfrm>
            <a:off x="8627" y="1569392"/>
            <a:ext cx="9799608"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endParaRPr lang="en-US" dirty="0">
              <a:latin typeface="Arial" panose="020B0604020202020204" pitchFamily="34" charset="0"/>
            </a:endParaRP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Reliable and smart EV charging systems are essential for widespread EV adoption. </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Accessible and widely available charging stations encourage EV use. </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Charging stations must support multiple vehicles and be compatible with various systems. </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Public and private sectors should invest in renewable energy and clean charging infrastructure. </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Financial incentives can promote the establishment of EV charging stations. </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Consumers need awareness of smart energy management and renewable energy benefits. </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Transitioning to renewable energy and efficient EV charging will reduce climate impact </a:t>
            </a:r>
          </a:p>
          <a:p>
            <a:pPr marR="0" lvl="0" algn="l" defTabSz="914400" rtl="0" eaLnBrk="0" fontAlgn="base" latinLnBrk="0" hangingPunct="0">
              <a:lnSpc>
                <a:spcPct val="150000"/>
              </a:lnSpc>
              <a:spcBef>
                <a:spcPct val="0"/>
              </a:spcBef>
              <a:spcAft>
                <a:spcPct val="0"/>
              </a:spcAft>
              <a:buClrTx/>
              <a:buSzTx/>
              <a:tabLst/>
            </a:pP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kumimoji="0" lang="en-US" sz="1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and air pollution while decreasing fossil fuel dependence. </a:t>
            </a:r>
          </a:p>
        </p:txBody>
      </p:sp>
    </p:spTree>
    <p:extLst>
      <p:ext uri="{BB962C8B-B14F-4D97-AF65-F5344CB8AC3E}">
        <p14:creationId xmlns:p14="http://schemas.microsoft.com/office/powerpoint/2010/main" val="2150490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ackgrounds | Free PowerPoint templates and Google slides themes">
            <a:extLst>
              <a:ext uri="{FF2B5EF4-FFF2-40B4-BE49-F238E27FC236}">
                <a16:creationId xmlns:a16="http://schemas.microsoft.com/office/drawing/2014/main" xmlns="" id="{570263FF-EEFF-22C8-223A-D676DCC037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xmlns="" id="{BCF3C1E9-B8E1-95C6-76E2-52E0DF9E6218}"/>
              </a:ext>
            </a:extLst>
          </p:cNvPr>
          <p:cNvSpPr txBox="1"/>
          <p:nvPr/>
        </p:nvSpPr>
        <p:spPr>
          <a:xfrm>
            <a:off x="530086" y="420319"/>
            <a:ext cx="11237843" cy="3931846"/>
          </a:xfrm>
          <a:prstGeom prst="rect">
            <a:avLst/>
          </a:prstGeom>
          <a:noFill/>
        </p:spPr>
        <p:txBody>
          <a:bodyPr wrap="square">
            <a:spAutoFit/>
          </a:bodyPr>
          <a:lstStyle/>
          <a:p>
            <a:pPr>
              <a:lnSpc>
                <a:spcPct val="150000"/>
              </a:lnSpc>
              <a:spcBef>
                <a:spcPts val="1500"/>
              </a:spcBef>
              <a:spcAft>
                <a:spcPts val="1500"/>
              </a:spcAft>
            </a:pPr>
            <a:r>
              <a:rPr lang="en-IN" sz="3200" b="1" dirty="0" smtClean="0">
                <a:effectLst/>
                <a:latin typeface="Times New Roman" panose="02020603050405020304" pitchFamily="18" charset="0"/>
                <a:ea typeface="Times New Roman" panose="02020603050405020304" pitchFamily="18" charset="0"/>
              </a:rPr>
              <a:t>RENEWABLES AND EV CHARGING IN ACTION</a:t>
            </a:r>
          </a:p>
          <a:p>
            <a:pPr marL="285750" indent="-285750">
              <a:lnSpc>
                <a:spcPct val="150000"/>
              </a:lnSpc>
              <a:buFont typeface="Wingdings" panose="05000000000000000000" pitchFamily="2" charset="2"/>
              <a:buChar char="§"/>
            </a:pPr>
            <a:r>
              <a:rPr lang="en-US" dirty="0" smtClean="0">
                <a:latin typeface="Times New Roman" panose="02020603050405020304" pitchFamily="18" charset="0"/>
                <a:cs typeface="Times New Roman" panose="02020603050405020304" pitchFamily="18" charset="0"/>
              </a:rPr>
              <a:t>For </a:t>
            </a:r>
            <a:r>
              <a:rPr lang="en-US" dirty="0">
                <a:latin typeface="Times New Roman" panose="02020603050405020304" pitchFamily="18" charset="0"/>
                <a:cs typeface="Times New Roman" panose="02020603050405020304" pitchFamily="18" charset="0"/>
              </a:rPr>
              <a:t>EVs to go mainstream, we need reliable and smart charging stations that work with multiple vehicles. More accessible and dependable stations will encourage drivers to switch to EVs.</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Public and private sectors should invest in renewable energy-based charging infrastructure and offer financial incentives to boost adoption.</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Consumers should understand smart EV charging and renewable energy benefits to make informed choices.</a:t>
            </a:r>
          </a:p>
          <a:p>
            <a:pPr marL="285750" indent="-285750">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By working together, we can reduce climate change, clean the air, and cut fossil fuel dependence.</a:t>
            </a:r>
          </a:p>
          <a:p>
            <a:pPr algn="just">
              <a:lnSpc>
                <a:spcPct val="150000"/>
              </a:lnSpc>
            </a:pP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584289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ackgrounds | Free PowerPoint templates and Google slides themes">
            <a:extLst>
              <a:ext uri="{FF2B5EF4-FFF2-40B4-BE49-F238E27FC236}">
                <a16:creationId xmlns:a16="http://schemas.microsoft.com/office/drawing/2014/main" xmlns="" id="{22DF745D-DE5E-31CB-6EE8-AC6D0DC05B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xmlns="" id="{0E2C6C37-A97B-058E-7C11-2D86BD12439C}"/>
              </a:ext>
            </a:extLst>
          </p:cNvPr>
          <p:cNvSpPr txBox="1"/>
          <p:nvPr/>
        </p:nvSpPr>
        <p:spPr>
          <a:xfrm>
            <a:off x="424070" y="592598"/>
            <a:ext cx="11449878" cy="742511"/>
          </a:xfrm>
          <a:prstGeom prst="rect">
            <a:avLst/>
          </a:prstGeom>
          <a:noFill/>
        </p:spPr>
        <p:txBody>
          <a:bodyPr wrap="square">
            <a:spAutoFit/>
          </a:bodyPr>
          <a:lstStyle/>
          <a:p>
            <a:pPr lvl="0">
              <a:lnSpc>
                <a:spcPct val="150000"/>
              </a:lnSpc>
              <a:spcBef>
                <a:spcPts val="1500"/>
              </a:spcBef>
              <a:spcAft>
                <a:spcPts val="1500"/>
              </a:spcAft>
            </a:pPr>
            <a:r>
              <a:rPr lang="en-IN" sz="3200" b="1" dirty="0">
                <a:effectLst/>
                <a:latin typeface="Times New Roman" panose="02020603050405020304" pitchFamily="18" charset="0"/>
                <a:ea typeface="Times New Roman" panose="02020603050405020304" pitchFamily="18" charset="0"/>
              </a:rPr>
              <a:t>CONCLUSION</a:t>
            </a:r>
          </a:p>
        </p:txBody>
      </p:sp>
      <p:sp>
        <p:nvSpPr>
          <p:cNvPr id="5" name="TextBox 4">
            <a:extLst>
              <a:ext uri="{FF2B5EF4-FFF2-40B4-BE49-F238E27FC236}">
                <a16:creationId xmlns:a16="http://schemas.microsoft.com/office/drawing/2014/main" xmlns="" id="{95EAFEBF-3682-BFC9-A5B1-057BE118A121}"/>
              </a:ext>
            </a:extLst>
          </p:cNvPr>
          <p:cNvSpPr txBox="1"/>
          <p:nvPr/>
        </p:nvSpPr>
        <p:spPr>
          <a:xfrm>
            <a:off x="424070" y="2032843"/>
            <a:ext cx="11449878" cy="1289071"/>
          </a:xfrm>
          <a:prstGeom prst="rect">
            <a:avLst/>
          </a:prstGeom>
          <a:noFill/>
        </p:spPr>
        <p:txBody>
          <a:bodyPr wrap="square">
            <a:spAutoFit/>
          </a:bodyPr>
          <a:lstStyle/>
          <a:p>
            <a:pPr algn="just">
              <a:lnSpc>
                <a:spcPct val="150000"/>
              </a:lnSpc>
              <a:spcAft>
                <a:spcPts val="800"/>
              </a:spcAft>
            </a:pPr>
            <a:r>
              <a:rPr lang="en-US" dirty="0">
                <a:latin typeface="Times New Roman" panose="02020603050405020304" pitchFamily="18" charset="0"/>
                <a:cs typeface="Times New Roman" panose="02020603050405020304" pitchFamily="18" charset="0"/>
              </a:rPr>
              <a:t>Smart EV charging and renewable energy are key to a sustainable future. Investing in efficient power management and expanding charging stations will cut fossil fuel use and help the environment. Innovation, partnerships, and awareness will drive a cleaner transportation system.</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974938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ackgrounds | Free PowerPoint templates and Google slides themes">
            <a:extLst>
              <a:ext uri="{FF2B5EF4-FFF2-40B4-BE49-F238E27FC236}">
                <a16:creationId xmlns:a16="http://schemas.microsoft.com/office/drawing/2014/main" xmlns="" id="{9964BCA7-61C3-40D4-B36E-5EE3DABFD0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xmlns="" id="{708B1FD8-161C-D025-3BC1-0EAC18DD0B4F}"/>
              </a:ext>
            </a:extLst>
          </p:cNvPr>
          <p:cNvSpPr txBox="1"/>
          <p:nvPr/>
        </p:nvSpPr>
        <p:spPr>
          <a:xfrm>
            <a:off x="384313" y="284386"/>
            <a:ext cx="11423374" cy="999441"/>
          </a:xfrm>
          <a:prstGeom prst="rect">
            <a:avLst/>
          </a:prstGeom>
          <a:noFill/>
        </p:spPr>
        <p:txBody>
          <a:bodyPr wrap="square">
            <a:spAutoFit/>
          </a:bodyPr>
          <a:lstStyle/>
          <a:p>
            <a:pPr>
              <a:lnSpc>
                <a:spcPct val="150000"/>
              </a:lnSpc>
              <a:spcAft>
                <a:spcPts val="800"/>
              </a:spcAft>
            </a:pPr>
            <a:r>
              <a:rPr lang="en-IN" sz="3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REFERENCES</a:t>
            </a:r>
            <a:r>
              <a:rPr lang="en-IN" sz="44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IN" sz="4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xmlns="" id="{5BA41A30-B9E6-3C86-B8F6-E692811A69F0}"/>
              </a:ext>
            </a:extLst>
          </p:cNvPr>
          <p:cNvSpPr txBox="1"/>
          <p:nvPr/>
        </p:nvSpPr>
        <p:spPr>
          <a:xfrm>
            <a:off x="119270" y="1456641"/>
            <a:ext cx="11820940" cy="5033879"/>
          </a:xfrm>
          <a:prstGeom prst="rect">
            <a:avLst/>
          </a:prstGeom>
          <a:noFill/>
        </p:spPr>
        <p:txBody>
          <a:bodyPr wrap="square">
            <a:spAutoFit/>
          </a:bodyPr>
          <a:lstStyle/>
          <a:p>
            <a:pPr marL="342900" lvl="0" indent="-342900" algn="just">
              <a:lnSpc>
                <a:spcPct val="150000"/>
              </a:lnSpc>
              <a:buFont typeface="+mj-lt"/>
              <a:buAutoNum type="arabicPeriod"/>
            </a:pP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Engelhardt, J., </a:t>
            </a:r>
            <a:r>
              <a:rPr lang="en-IN"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Zepter</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J. M., </a:t>
            </a:r>
            <a:r>
              <a:rPr lang="en-IN"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Gabderakhmanova</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 &amp; Marinelli, M. (2022). Energy management of a multi-battery system for renewable-based high power EV charging. </a:t>
            </a:r>
            <a:r>
              <a:rPr lang="en-IN"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ETransportation</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14, 100198.</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IN"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Filote</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 </a:t>
            </a:r>
            <a:r>
              <a:rPr lang="en-IN"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Felseghi</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R. A., </a:t>
            </a:r>
            <a:r>
              <a:rPr lang="en-IN"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Raboaca</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 S., &amp; </a:t>
            </a:r>
            <a:r>
              <a:rPr lang="en-IN"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Aşchilean</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 (2020). Environmental impact assessment of green energy systems for power supply of electric vehicle charging station. International Journal of Energy Research, 44(13), 10471-10494.</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Fu, Z., Dong, P., &amp; Ju, Y. (2020). An intelligent electric vehicle charging system for new energy companies based on consortium blockchain. Journal of Cleaner Production, 261, 121219.</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Liao, J., Liu, X., Zhou, X., &amp; </a:t>
            </a:r>
            <a:r>
              <a:rPr lang="en-IN"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Tursunova</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N. R. (2023). </a:t>
            </a:r>
            <a:r>
              <a:rPr lang="en-IN"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Analyzing</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the role of renewable energy transition and industrialization on ecological sustainability: can green innovation matter in OECD countries. Renewable Energy, 204, 141-151.</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pPr>
            <a:r>
              <a:rPr lang="en-IN"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Mastoi</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 S., Zhuang, S., Munir, H. M., </a:t>
            </a:r>
            <a:r>
              <a:rPr lang="en-IN" sz="1800" i="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Haris</a:t>
            </a:r>
            <a:r>
              <a:rPr lang="en-IN"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 Hassan, M., Usman, M., ... &amp; Ro, J. S. (2022). An in-depth analysis of electric vehicle charging station infrastructure, policy implications, and future trends. Energy Reports, 8, 11504-11529.</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43364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s | Free PowerPoint templates and Google slides themes">
            <a:extLst>
              <a:ext uri="{FF2B5EF4-FFF2-40B4-BE49-F238E27FC236}">
                <a16:creationId xmlns:a16="http://schemas.microsoft.com/office/drawing/2014/main" xmlns="" id="{21BCBE55-62CB-1F83-D838-94DF67E139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xmlns="" id="{5F88E769-C361-1E1C-2E5A-09E746194F5D}"/>
              </a:ext>
            </a:extLst>
          </p:cNvPr>
          <p:cNvSpPr txBox="1"/>
          <p:nvPr/>
        </p:nvSpPr>
        <p:spPr>
          <a:xfrm>
            <a:off x="410817" y="2504661"/>
            <a:ext cx="11370365" cy="1107996"/>
          </a:xfrm>
          <a:prstGeom prst="rect">
            <a:avLst/>
          </a:prstGeom>
          <a:noFill/>
          <a:effectLst>
            <a:reflection blurRad="6350" stA="50000" endA="300" endPos="55000" dir="5400000" sy="-100000" algn="bl" rotWithShape="0"/>
          </a:effectLst>
        </p:spPr>
        <p:txBody>
          <a:bodyPr wrap="square" rtlCol="0">
            <a:spAutoFit/>
          </a:bodyPr>
          <a:lstStyle/>
          <a:p>
            <a:pPr algn="ctr"/>
            <a:r>
              <a:rPr lang="en-IN" sz="66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17008346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TotalTime>
  <Words>707</Words>
  <Application>Microsoft Office PowerPoint</Application>
  <PresentationFormat>Widescreen</PresentationFormat>
  <Paragraphs>76</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Ronak</cp:lastModifiedBy>
  <cp:revision>28</cp:revision>
  <dcterms:created xsi:type="dcterms:W3CDTF">2025-03-05T07:31:15Z</dcterms:created>
  <dcterms:modified xsi:type="dcterms:W3CDTF">2025-03-07T08:56:22Z</dcterms:modified>
</cp:coreProperties>
</file>