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charts/chart1.xml" ContentType="application/vnd.openxmlformats-officedocument.drawingml.char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852"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7015" autoAdjust="0"/>
    <p:restoredTop sz="94660"/>
  </p:normalViewPr>
  <p:slideViewPr>
    <p:cSldViewPr snapToGrid="0">
      <p:cViewPr varScale="1">
        <p:scale>
          <a:sx n="85" d="100"/>
          <a:sy n="85" d="100"/>
        </p:scale>
        <p:origin x="282" y="9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charts/_rels/chart1.xml.rels><?xml version="1.0" encoding="UTF-8" standalone="yes"?>
<Relationships xmlns="http://schemas.openxmlformats.org/package/2006/relationships"><Relationship Id="rId1" Type="http://schemas.openxmlformats.org/officeDocument/2006/relationships/oleObject" Target="Book1" TargetMode="Externa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MCSDC</c:v>
                </c:pt>
              </c:strCache>
            </c:strRef>
          </c:tx>
          <c:invertIfNegative val="0"/>
          <c:cat>
            <c:numRef>
              <c:f>Sheet1!$A$2:$A$8</c:f>
              <c:numCache>
                <c:formatCode>General</c:formatCode>
                <c:ptCount val="7"/>
                <c:pt idx="0">
                  <c:v>100</c:v>
                </c:pt>
                <c:pt idx="1">
                  <c:v>200</c:v>
                </c:pt>
                <c:pt idx="2">
                  <c:v>300</c:v>
                </c:pt>
                <c:pt idx="3">
                  <c:v>400</c:v>
                </c:pt>
                <c:pt idx="4">
                  <c:v>500</c:v>
                </c:pt>
                <c:pt idx="5">
                  <c:v>600</c:v>
                </c:pt>
                <c:pt idx="6">
                  <c:v>700</c:v>
                </c:pt>
              </c:numCache>
            </c:numRef>
          </c:cat>
          <c:val>
            <c:numRef>
              <c:f>Sheet1!$B$2:$B$8</c:f>
              <c:numCache>
                <c:formatCode>General</c:formatCode>
                <c:ptCount val="7"/>
                <c:pt idx="0">
                  <c:v>90.12</c:v>
                </c:pt>
                <c:pt idx="1">
                  <c:v>89.25</c:v>
                </c:pt>
                <c:pt idx="2">
                  <c:v>90.14</c:v>
                </c:pt>
                <c:pt idx="3">
                  <c:v>88.45</c:v>
                </c:pt>
                <c:pt idx="4">
                  <c:v>89.65</c:v>
                </c:pt>
                <c:pt idx="5">
                  <c:v>84.12</c:v>
                </c:pt>
                <c:pt idx="6">
                  <c:v>86.22</c:v>
                </c:pt>
              </c:numCache>
            </c:numRef>
          </c:val>
          <c:extLst>
            <c:ext xmlns:c16="http://schemas.microsoft.com/office/drawing/2014/chart" uri="{C3380CC4-5D6E-409C-BE32-E72D297353CC}">
              <c16:uniqueId val="{00000000-5C63-4D7C-8110-5B4A453427D2}"/>
            </c:ext>
          </c:extLst>
        </c:ser>
        <c:ser>
          <c:idx val="1"/>
          <c:order val="1"/>
          <c:tx>
            <c:strRef>
              <c:f>Sheet1!$C$1</c:f>
              <c:strCache>
                <c:ptCount val="1"/>
                <c:pt idx="0">
                  <c:v>DSSDC</c:v>
                </c:pt>
              </c:strCache>
            </c:strRef>
          </c:tx>
          <c:invertIfNegative val="0"/>
          <c:cat>
            <c:numRef>
              <c:f>Sheet1!$A$2:$A$8</c:f>
              <c:numCache>
                <c:formatCode>General</c:formatCode>
                <c:ptCount val="7"/>
                <c:pt idx="0">
                  <c:v>100</c:v>
                </c:pt>
                <c:pt idx="1">
                  <c:v>200</c:v>
                </c:pt>
                <c:pt idx="2">
                  <c:v>300</c:v>
                </c:pt>
                <c:pt idx="3">
                  <c:v>400</c:v>
                </c:pt>
                <c:pt idx="4">
                  <c:v>500</c:v>
                </c:pt>
                <c:pt idx="5">
                  <c:v>600</c:v>
                </c:pt>
                <c:pt idx="6">
                  <c:v>700</c:v>
                </c:pt>
              </c:numCache>
            </c:numRef>
          </c:cat>
          <c:val>
            <c:numRef>
              <c:f>Sheet1!$C$2:$C$8</c:f>
              <c:numCache>
                <c:formatCode>General</c:formatCode>
                <c:ptCount val="7"/>
                <c:pt idx="0">
                  <c:v>78.12</c:v>
                </c:pt>
                <c:pt idx="1">
                  <c:v>78.41</c:v>
                </c:pt>
                <c:pt idx="2">
                  <c:v>78.88</c:v>
                </c:pt>
                <c:pt idx="3">
                  <c:v>77.14</c:v>
                </c:pt>
                <c:pt idx="4">
                  <c:v>77.25</c:v>
                </c:pt>
                <c:pt idx="5">
                  <c:v>75.12</c:v>
                </c:pt>
                <c:pt idx="6">
                  <c:v>78.959999999999994</c:v>
                </c:pt>
              </c:numCache>
            </c:numRef>
          </c:val>
          <c:extLst>
            <c:ext xmlns:c16="http://schemas.microsoft.com/office/drawing/2014/chart" uri="{C3380CC4-5D6E-409C-BE32-E72D297353CC}">
              <c16:uniqueId val="{00000001-5C63-4D7C-8110-5B4A453427D2}"/>
            </c:ext>
          </c:extLst>
        </c:ser>
        <c:ser>
          <c:idx val="2"/>
          <c:order val="2"/>
          <c:tx>
            <c:strRef>
              <c:f>Sheet1!$D$1</c:f>
              <c:strCache>
                <c:ptCount val="1"/>
                <c:pt idx="0">
                  <c:v>ASCD</c:v>
                </c:pt>
              </c:strCache>
            </c:strRef>
          </c:tx>
          <c:invertIfNegative val="0"/>
          <c:cat>
            <c:numRef>
              <c:f>Sheet1!$A$2:$A$8</c:f>
              <c:numCache>
                <c:formatCode>General</c:formatCode>
                <c:ptCount val="7"/>
                <c:pt idx="0">
                  <c:v>100</c:v>
                </c:pt>
                <c:pt idx="1">
                  <c:v>200</c:v>
                </c:pt>
                <c:pt idx="2">
                  <c:v>300</c:v>
                </c:pt>
                <c:pt idx="3">
                  <c:v>400</c:v>
                </c:pt>
                <c:pt idx="4">
                  <c:v>500</c:v>
                </c:pt>
                <c:pt idx="5">
                  <c:v>600</c:v>
                </c:pt>
                <c:pt idx="6">
                  <c:v>700</c:v>
                </c:pt>
              </c:numCache>
            </c:numRef>
          </c:cat>
          <c:val>
            <c:numRef>
              <c:f>Sheet1!$D$2:$D$8</c:f>
              <c:numCache>
                <c:formatCode>General</c:formatCode>
                <c:ptCount val="7"/>
                <c:pt idx="0">
                  <c:v>90.25</c:v>
                </c:pt>
                <c:pt idx="1">
                  <c:v>89.12</c:v>
                </c:pt>
                <c:pt idx="2">
                  <c:v>87.52</c:v>
                </c:pt>
                <c:pt idx="3">
                  <c:v>85.63</c:v>
                </c:pt>
                <c:pt idx="4">
                  <c:v>84.36</c:v>
                </c:pt>
                <c:pt idx="5">
                  <c:v>79.14</c:v>
                </c:pt>
                <c:pt idx="6">
                  <c:v>77.12</c:v>
                </c:pt>
              </c:numCache>
            </c:numRef>
          </c:val>
          <c:extLst>
            <c:ext xmlns:c16="http://schemas.microsoft.com/office/drawing/2014/chart" uri="{C3380CC4-5D6E-409C-BE32-E72D297353CC}">
              <c16:uniqueId val="{00000002-5C63-4D7C-8110-5B4A453427D2}"/>
            </c:ext>
          </c:extLst>
        </c:ser>
        <c:ser>
          <c:idx val="3"/>
          <c:order val="3"/>
          <c:tx>
            <c:strRef>
              <c:f>Sheet1!$E$1</c:f>
              <c:strCache>
                <c:ptCount val="1"/>
                <c:pt idx="0">
                  <c:v>SLCNN</c:v>
                </c:pt>
              </c:strCache>
            </c:strRef>
          </c:tx>
          <c:invertIfNegative val="0"/>
          <c:cat>
            <c:numRef>
              <c:f>Sheet1!$A$2:$A$8</c:f>
              <c:numCache>
                <c:formatCode>General</c:formatCode>
                <c:ptCount val="7"/>
                <c:pt idx="0">
                  <c:v>100</c:v>
                </c:pt>
                <c:pt idx="1">
                  <c:v>200</c:v>
                </c:pt>
                <c:pt idx="2">
                  <c:v>300</c:v>
                </c:pt>
                <c:pt idx="3">
                  <c:v>400</c:v>
                </c:pt>
                <c:pt idx="4">
                  <c:v>500</c:v>
                </c:pt>
                <c:pt idx="5">
                  <c:v>600</c:v>
                </c:pt>
                <c:pt idx="6">
                  <c:v>700</c:v>
                </c:pt>
              </c:numCache>
            </c:numRef>
          </c:cat>
          <c:val>
            <c:numRef>
              <c:f>Sheet1!$E$2:$E$8</c:f>
              <c:numCache>
                <c:formatCode>General</c:formatCode>
                <c:ptCount val="7"/>
                <c:pt idx="0">
                  <c:v>77.14</c:v>
                </c:pt>
                <c:pt idx="1">
                  <c:v>74.63</c:v>
                </c:pt>
                <c:pt idx="2">
                  <c:v>79.12</c:v>
                </c:pt>
                <c:pt idx="3">
                  <c:v>74.52</c:v>
                </c:pt>
                <c:pt idx="4">
                  <c:v>72.36</c:v>
                </c:pt>
                <c:pt idx="5">
                  <c:v>77.52</c:v>
                </c:pt>
                <c:pt idx="6">
                  <c:v>69.36</c:v>
                </c:pt>
              </c:numCache>
            </c:numRef>
          </c:val>
          <c:extLst>
            <c:ext xmlns:c16="http://schemas.microsoft.com/office/drawing/2014/chart" uri="{C3380CC4-5D6E-409C-BE32-E72D297353CC}">
              <c16:uniqueId val="{00000003-5C63-4D7C-8110-5B4A453427D2}"/>
            </c:ext>
          </c:extLst>
        </c:ser>
        <c:ser>
          <c:idx val="4"/>
          <c:order val="4"/>
          <c:tx>
            <c:strRef>
              <c:f>Sheet1!$F$1</c:f>
              <c:strCache>
                <c:ptCount val="1"/>
                <c:pt idx="0">
                  <c:v>EIAT</c:v>
                </c:pt>
              </c:strCache>
            </c:strRef>
          </c:tx>
          <c:invertIfNegative val="0"/>
          <c:cat>
            <c:numRef>
              <c:f>Sheet1!$A$2:$A$8</c:f>
              <c:numCache>
                <c:formatCode>General</c:formatCode>
                <c:ptCount val="7"/>
                <c:pt idx="0">
                  <c:v>100</c:v>
                </c:pt>
                <c:pt idx="1">
                  <c:v>200</c:v>
                </c:pt>
                <c:pt idx="2">
                  <c:v>300</c:v>
                </c:pt>
                <c:pt idx="3">
                  <c:v>400</c:v>
                </c:pt>
                <c:pt idx="4">
                  <c:v>500</c:v>
                </c:pt>
                <c:pt idx="5">
                  <c:v>600</c:v>
                </c:pt>
                <c:pt idx="6">
                  <c:v>700</c:v>
                </c:pt>
              </c:numCache>
            </c:numRef>
          </c:cat>
          <c:val>
            <c:numRef>
              <c:f>Sheet1!$F$2:$F$8</c:f>
              <c:numCache>
                <c:formatCode>General</c:formatCode>
                <c:ptCount val="7"/>
                <c:pt idx="0">
                  <c:v>95.63</c:v>
                </c:pt>
                <c:pt idx="1">
                  <c:v>97.12</c:v>
                </c:pt>
                <c:pt idx="2">
                  <c:v>95.41</c:v>
                </c:pt>
                <c:pt idx="3">
                  <c:v>95.41</c:v>
                </c:pt>
                <c:pt idx="4">
                  <c:v>94.44</c:v>
                </c:pt>
                <c:pt idx="5">
                  <c:v>98.65</c:v>
                </c:pt>
                <c:pt idx="6">
                  <c:v>95.41</c:v>
                </c:pt>
              </c:numCache>
            </c:numRef>
          </c:val>
          <c:extLst>
            <c:ext xmlns:c16="http://schemas.microsoft.com/office/drawing/2014/chart" uri="{C3380CC4-5D6E-409C-BE32-E72D297353CC}">
              <c16:uniqueId val="{00000004-5C63-4D7C-8110-5B4A453427D2}"/>
            </c:ext>
          </c:extLst>
        </c:ser>
        <c:dLbls>
          <c:showLegendKey val="0"/>
          <c:showVal val="0"/>
          <c:showCatName val="0"/>
          <c:showSerName val="0"/>
          <c:showPercent val="0"/>
          <c:showBubbleSize val="0"/>
        </c:dLbls>
        <c:gapWidth val="150"/>
        <c:axId val="220050176"/>
        <c:axId val="235525248"/>
      </c:barChart>
      <c:catAx>
        <c:axId val="220050176"/>
        <c:scaling>
          <c:orientation val="minMax"/>
        </c:scaling>
        <c:delete val="0"/>
        <c:axPos val="b"/>
        <c:numFmt formatCode="General" sourceLinked="1"/>
        <c:majorTickMark val="none"/>
        <c:minorTickMark val="none"/>
        <c:tickLblPos val="nextTo"/>
        <c:crossAx val="235525248"/>
        <c:crosses val="autoZero"/>
        <c:auto val="1"/>
        <c:lblAlgn val="ctr"/>
        <c:lblOffset val="100"/>
        <c:noMultiLvlLbl val="0"/>
      </c:catAx>
      <c:valAx>
        <c:axId val="235525248"/>
        <c:scaling>
          <c:orientation val="minMax"/>
        </c:scaling>
        <c:delete val="0"/>
        <c:axPos val="l"/>
        <c:majorGridlines/>
        <c:numFmt formatCode="General" sourceLinked="1"/>
        <c:majorTickMark val="none"/>
        <c:minorTickMark val="none"/>
        <c:tickLblPos val="nextTo"/>
        <c:crossAx val="220050176"/>
        <c:crosses val="autoZero"/>
        <c:crossBetween val="between"/>
      </c:valAx>
    </c:plotArea>
    <c:legend>
      <c:legendPos val="r"/>
      <c:overlay val="0"/>
    </c:legend>
    <c:plotVisOnly val="1"/>
    <c:dispBlanksAs val="gap"/>
    <c:showDLblsOverMax val="0"/>
  </c:chart>
  <c:txPr>
    <a:bodyPr/>
    <a:lstStyle/>
    <a:p>
      <a:pPr>
        <a:defRPr>
          <a:latin typeface="Times New Roman" pitchFamily="18" charset="0"/>
          <a:cs typeface="Times New Roman" pitchFamily="18" charset="0"/>
        </a:defRPr>
      </a:pPr>
      <a:endParaRPr lang="en-US"/>
    </a:p>
  </c:txPr>
  <c:externalData r:id="rId1">
    <c:autoUpdate val="0"/>
  </c:externalData>
</c:chartSpace>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16934" y="0"/>
            <a:ext cx="12231160" cy="6856214"/>
            <a:chOff x="-16934" y="0"/>
            <a:chExt cx="12231160" cy="6856214"/>
          </a:xfrm>
        </p:grpSpPr>
        <p:pic>
          <p:nvPicPr>
            <p:cNvPr id="16" name="Picture 15" descr="HD-PanelTitleR1.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26" name="Rectangle 25"/>
            <p:cNvSpPr/>
            <p:nvPr/>
          </p:nvSpPr>
          <p:spPr>
            <a:xfrm>
              <a:off x="2328332" y="1540931"/>
              <a:ext cx="7543802" cy="3835401"/>
            </a:xfrm>
            <a:prstGeom prst="rect">
              <a:avLst/>
            </a:prstGeom>
            <a:noFill/>
            <a:ln w="15875">
              <a:miter lim="800000"/>
            </a:ln>
          </p:spPr>
          <p:style>
            <a:lnRef idx="1">
              <a:schemeClr val="accent1"/>
            </a:lnRef>
            <a:fillRef idx="3">
              <a:schemeClr val="accent1"/>
            </a:fillRef>
            <a:effectRef idx="2">
              <a:schemeClr val="accent1"/>
            </a:effectRef>
            <a:fontRef idx="minor">
              <a:schemeClr val="lt1"/>
            </a:fontRef>
          </p:style>
        </p:sp>
        <p:pic>
          <p:nvPicPr>
            <p:cNvPr id="17" name="Picture 16"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16934" y="3147609"/>
              <a:ext cx="2478024" cy="612648"/>
            </a:xfrm>
            <a:prstGeom prst="rect">
              <a:avLst/>
            </a:prstGeom>
          </p:spPr>
        </p:pic>
        <p:pic>
          <p:nvPicPr>
            <p:cNvPr id="20" name="Picture 19" descr="HDRibbonTitle-UniformTrim.png"/>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9736202" y="3147609"/>
              <a:ext cx="2478024" cy="612648"/>
            </a:xfrm>
            <a:prstGeom prst="rect">
              <a:avLst/>
            </a:prstGeom>
          </p:spPr>
        </p:pic>
      </p:grpSp>
      <p:sp>
        <p:nvSpPr>
          <p:cNvPr id="2" name="Title 1"/>
          <p:cNvSpPr>
            <a:spLocks noGrp="1"/>
          </p:cNvSpPr>
          <p:nvPr>
            <p:ph type="ctrTitle"/>
          </p:nvPr>
        </p:nvSpPr>
        <p:spPr>
          <a:xfrm>
            <a:off x="2692398" y="1871131"/>
            <a:ext cx="6815669" cy="1515533"/>
          </a:xfrm>
        </p:spPr>
        <p:txBody>
          <a:bodyPr anchor="b">
            <a:noAutofit/>
          </a:bodyPr>
          <a:lstStyle>
            <a:lvl1pPr algn="ctr">
              <a:defRPr sz="5400">
                <a:effectLst/>
              </a:defRPr>
            </a:lvl1pPr>
          </a:lstStyle>
          <a:p>
            <a:r>
              <a:rPr lang="en-US"/>
              <a:t>Click to edit Master title style</a:t>
            </a:r>
            <a:endParaRPr lang="en-US" dirty="0"/>
          </a:p>
        </p:txBody>
      </p:sp>
      <p:sp>
        <p:nvSpPr>
          <p:cNvPr id="3" name="Subtitle 2"/>
          <p:cNvSpPr>
            <a:spLocks noGrp="1"/>
          </p:cNvSpPr>
          <p:nvPr>
            <p:ph type="subTitle" idx="1"/>
          </p:nvPr>
        </p:nvSpPr>
        <p:spPr>
          <a:xfrm>
            <a:off x="2692398" y="3657597"/>
            <a:ext cx="6815669" cy="1320802"/>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7983232" y="5037663"/>
            <a:ext cx="897467" cy="279400"/>
          </a:xfrm>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a:xfrm>
            <a:off x="2692397" y="5037663"/>
            <a:ext cx="5214635" cy="279400"/>
          </a:xfrm>
        </p:spPr>
        <p:txBody>
          <a:bodyPr/>
          <a:lstStyle/>
          <a:p>
            <a:endParaRPr lang="en-US" dirty="0"/>
          </a:p>
        </p:txBody>
      </p:sp>
      <p:sp>
        <p:nvSpPr>
          <p:cNvPr id="6" name="Slide Number Placeholder 5"/>
          <p:cNvSpPr>
            <a:spLocks noGrp="1"/>
          </p:cNvSpPr>
          <p:nvPr>
            <p:ph type="sldNum" sz="quarter" idx="12"/>
          </p:nvPr>
        </p:nvSpPr>
        <p:spPr>
          <a:xfrm>
            <a:off x="8956900" y="5037663"/>
            <a:ext cx="551167" cy="279400"/>
          </a:xfrm>
        </p:spPr>
        <p:txBody>
          <a:bodyPr/>
          <a:lstStyle/>
          <a:p>
            <a:fld id="{4FAB73BC-B049-4115-A692-8D63A059BFB8}" type="slidenum">
              <a:rPr lang="en-US" smtClean="0"/>
              <a:pPr/>
              <a:t>‹#›</a:t>
            </a:fld>
            <a:endParaRPr lang="en-US" dirty="0"/>
          </a:p>
        </p:txBody>
      </p:sp>
      <p:cxnSp>
        <p:nvCxnSpPr>
          <p:cNvPr id="15" name="Straight Connector 14"/>
          <p:cNvCxnSpPr/>
          <p:nvPr/>
        </p:nvCxnSpPr>
        <p:spPr>
          <a:xfrm>
            <a:off x="2692399" y="3522131"/>
            <a:ext cx="6815668" cy="0"/>
          </a:xfrm>
          <a:prstGeom prst="line">
            <a:avLst/>
          </a:prstGeom>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839044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8482797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15069" y="1752606"/>
            <a:ext cx="8158688" cy="1822514"/>
          </a:xfrm>
        </p:spPr>
        <p:txBody>
          <a:bodyPr anchor="b">
            <a:normAutofit/>
          </a:bodyPr>
          <a:lstStyle>
            <a:lvl1pPr algn="ctr">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2015067" y="3846051"/>
            <a:ext cx="8158690" cy="954547"/>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6" name="Straight Connector 15"/>
          <p:cNvCxnSpPr/>
          <p:nvPr/>
        </p:nvCxnSpPr>
        <p:spPr>
          <a:xfrm>
            <a:off x="2012723" y="3710585"/>
            <a:ext cx="8163380"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52537447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298448"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81344" y="2560320"/>
            <a:ext cx="4718304" cy="331012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4057640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29540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29540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80670" y="2658533"/>
            <a:ext cx="4718304" cy="576262"/>
          </a:xfrm>
        </p:spPr>
        <p:txBody>
          <a:bodyPr anchor="b">
            <a:noAutofit/>
          </a:bodyPr>
          <a:lstStyle>
            <a:lvl1pPr marL="0" indent="0">
              <a:spcBef>
                <a:spcPts val="672"/>
              </a:spcBef>
              <a:spcAft>
                <a:spcPts val="600"/>
              </a:spcAft>
              <a:buNone/>
              <a:defRPr sz="28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80670" y="3243262"/>
            <a:ext cx="4718304" cy="2632605"/>
          </a:xfrm>
        </p:spPr>
        <p:txBody>
          <a:bodyPr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8" name="Straight Connector 17"/>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3796517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4254784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7003557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3811" y="1388534"/>
            <a:ext cx="3718455"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418668" y="982131"/>
            <a:ext cx="5469466"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293811" y="3031065"/>
            <a:ext cx="3718455"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6" name="Straight Connector 15"/>
          <p:cNvCxnSpPr/>
          <p:nvPr/>
        </p:nvCxnSpPr>
        <p:spPr>
          <a:xfrm>
            <a:off x="1396169" y="2912533"/>
            <a:ext cx="35144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1271074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399" y="1883832"/>
            <a:ext cx="6241816" cy="1371600"/>
          </a:xfrm>
        </p:spPr>
        <p:txBody>
          <a:bodyPr anchor="b">
            <a:normAutofit/>
          </a:bodyPr>
          <a:lstStyle>
            <a:lvl1pPr algn="ctr">
              <a:defRPr sz="28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8094831" y="1041400"/>
            <a:ext cx="3063347" cy="4775200"/>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399" y="3255432"/>
            <a:ext cx="6241816" cy="1828800"/>
          </a:xfrm>
        </p:spPr>
        <p:txBody>
          <a:bodyPr anchor="t">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7935351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295401" y="4815415"/>
            <a:ext cx="9609666"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41427" y="1041399"/>
            <a:ext cx="10105972" cy="3335869"/>
          </a:xfrm>
          <a:prstGeom prst="roundRect">
            <a:avLst>
              <a:gd name="adj" fmla="val 0"/>
            </a:avLst>
          </a:prstGeom>
          <a:ln w="57150" cmpd="thickThin">
            <a:solidFill>
              <a:schemeClr val="tx1">
                <a:lumMod val="50000"/>
                <a:lumOff val="50000"/>
              </a:schemeClr>
            </a:solidFill>
            <a:miter lim="800000"/>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295401" y="5382153"/>
            <a:ext cx="9609666"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588757811"/>
      </p:ext>
    </p:extLst>
  </p:cSld>
  <p:clrMapOvr>
    <a:masterClrMapping/>
  </p:clrMapOvr>
  <p:hf sldNum="0"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303868" y="982132"/>
            <a:ext cx="9592732" cy="2954868"/>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303868" y="4343399"/>
            <a:ext cx="9592732"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5" name="Straight Connector 14"/>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83898556"/>
      </p:ext>
    </p:extLst>
  </p:cSld>
  <p:clrMapOvr>
    <a:masterClrMapping/>
  </p:clrMapOvr>
  <p:hf sldNum="0"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74812" y="3352800"/>
            <a:ext cx="8839202" cy="584200"/>
          </a:xfrm>
        </p:spPr>
        <p:txBody>
          <a:bodyPr anchor="ctr">
            <a:normAutofit/>
          </a:bodyPr>
          <a:lstStyle>
            <a:lvl1pPr marL="0" indent="0" algn="r">
              <a:buFontTx/>
              <a:buNone/>
              <a:defRPr sz="20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295401" y="4343399"/>
            <a:ext cx="9609666"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14" name="TextBox 13"/>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5" name="TextBox 14"/>
          <p:cNvSpPr txBox="1"/>
          <p:nvPr/>
        </p:nvSpPr>
        <p:spPr>
          <a:xfrm>
            <a:off x="10600267" y="2827870"/>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19" name="Straight Connector 18"/>
          <p:cNvCxnSpPr/>
          <p:nvPr/>
        </p:nvCxnSpPr>
        <p:spPr>
          <a:xfrm>
            <a:off x="1396169" y="4140199"/>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25148518"/>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295402" y="3308581"/>
            <a:ext cx="960966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295401" y="4777381"/>
            <a:ext cx="9609668"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1113725364"/>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46213" y="982132"/>
            <a:ext cx="929639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23" name="Text Placeholder 2"/>
          <p:cNvSpPr>
            <a:spLocks noGrp="1"/>
          </p:cNvSpPr>
          <p:nvPr>
            <p:ph type="body" idx="13"/>
          </p:nvPr>
        </p:nvSpPr>
        <p:spPr>
          <a:xfrm>
            <a:off x="1295401" y="3639312"/>
            <a:ext cx="9609668" cy="886968"/>
          </a:xfrm>
        </p:spPr>
        <p:txBody>
          <a:bodyPr anchor="b">
            <a:normAutofit/>
          </a:bodyPr>
          <a:lstStyle>
            <a:lvl1pPr marL="0" indent="0" algn="l">
              <a:spcBef>
                <a:spcPts val="0"/>
              </a:spcBef>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1" y="4529667"/>
            <a:ext cx="9609668" cy="13462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sp>
        <p:nvSpPr>
          <p:cNvPr id="12" name="TextBox 11"/>
          <p:cNvSpPr txBox="1"/>
          <p:nvPr/>
        </p:nvSpPr>
        <p:spPr>
          <a:xfrm>
            <a:off x="862013" y="879961"/>
            <a:ext cx="609600"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10600267" y="2599261"/>
            <a:ext cx="609600"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666537288"/>
      </p:ext>
    </p:extLst>
  </p:cSld>
  <p:clrMapOvr>
    <a:masterClrMapping/>
  </p:clrMapOvr>
  <p:hf sldNum="0" hdr="0" ftr="0" dt="0"/>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295401" y="982132"/>
            <a:ext cx="9609666" cy="2243668"/>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20" name="Text Placeholder 2"/>
          <p:cNvSpPr>
            <a:spLocks noGrp="1"/>
          </p:cNvSpPr>
          <p:nvPr>
            <p:ph type="body" idx="13"/>
          </p:nvPr>
        </p:nvSpPr>
        <p:spPr>
          <a:xfrm>
            <a:off x="1295401" y="3630168"/>
            <a:ext cx="9609668" cy="841248"/>
          </a:xfrm>
        </p:spPr>
        <p:txBody>
          <a:bodyPr anchor="b">
            <a:normAutofit/>
          </a:bodyPr>
          <a:lstStyle>
            <a:lvl1pPr marL="0" indent="0" algn="l">
              <a:spcBef>
                <a:spcPts val="0"/>
              </a:spcBef>
              <a:buNone/>
              <a:defRPr sz="2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295400" y="4470399"/>
            <a:ext cx="9609670" cy="1405467"/>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5" name="Straight Connector 14"/>
          <p:cNvCxnSpPr/>
          <p:nvPr/>
        </p:nvCxnSpPr>
        <p:spPr>
          <a:xfrm>
            <a:off x="1396169" y="3429000"/>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858338770"/>
      </p:ext>
    </p:extLst>
  </p:cSld>
  <p:clrMapOvr>
    <a:masterClrMapping/>
  </p:clrMapOvr>
  <p:hf sldNum="0" hdr="0" ftr="0" dt="0"/>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4" name="Straight Connector 13"/>
          <p:cNvCxnSpPr/>
          <p:nvPr/>
        </p:nvCxnSpPr>
        <p:spPr>
          <a:xfrm>
            <a:off x="1396169" y="2421466"/>
            <a:ext cx="9407298"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195402826"/>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9356" y="982131"/>
            <a:ext cx="1890895" cy="489373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295398" y="982132"/>
            <a:ext cx="7433025" cy="4893734"/>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smtClean="0"/>
              <a:pPr/>
              <a:t>‹#›</a:t>
            </a:fld>
            <a:endParaRPr lang="en-US" dirty="0"/>
          </a:p>
        </p:txBody>
      </p:sp>
      <p:cxnSp>
        <p:nvCxnSpPr>
          <p:cNvPr id="14" name="Straight Connector 13"/>
          <p:cNvCxnSpPr/>
          <p:nvPr/>
        </p:nvCxnSpPr>
        <p:spPr>
          <a:xfrm>
            <a:off x="8863890" y="990600"/>
            <a:ext cx="0" cy="487680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5607308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15736" y="0"/>
            <a:ext cx="12229962" cy="6856214"/>
            <a:chOff x="-15736" y="0"/>
            <a:chExt cx="12229962" cy="6856214"/>
          </a:xfrm>
        </p:grpSpPr>
        <p:pic>
          <p:nvPicPr>
            <p:cNvPr id="8" name="Picture 7" descr="HD-PanelContent.pn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0" y="0"/>
              <a:ext cx="12188825" cy="6856214"/>
            </a:xfrm>
            <a:prstGeom prst="rect">
              <a:avLst/>
            </a:prstGeom>
          </p:spPr>
        </p:pic>
        <p:sp>
          <p:nvSpPr>
            <p:cNvPr id="9" name="Rectangle 8"/>
            <p:cNvSpPr/>
            <p:nvPr/>
          </p:nvSpPr>
          <p:spPr>
            <a:xfrm>
              <a:off x="608012" y="609600"/>
              <a:ext cx="10972800" cy="5638800"/>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5736" y="3153832"/>
              <a:ext cx="777240" cy="606425"/>
            </a:xfrm>
            <a:prstGeom prst="rect">
              <a:avLst/>
            </a:prstGeom>
          </p:spPr>
        </p:pic>
        <p:pic>
          <p:nvPicPr>
            <p:cNvPr id="11" name="Picture 10" descr="HDRibbonContent-UniformTrim.png"/>
            <p:cNvPicPr>
              <a:picLocks noChangeAspect="1"/>
            </p:cNvPicPr>
            <p:nvPr/>
          </p:nvPicPr>
          <p:blipFill rotWithShape="1">
            <a:blip r:embed="rId20">
              <a:extLst>
                <a:ext uri="{28A0092B-C50C-407E-A947-70E740481C1C}">
                  <a14:useLocalDpi xmlns:a14="http://schemas.microsoft.com/office/drawing/2010/main" val="0"/>
                </a:ext>
              </a:extLst>
            </a:blip>
            <a:srcRect/>
            <a:stretch/>
          </p:blipFill>
          <p:spPr>
            <a:xfrm>
              <a:off x="11436986" y="3153832"/>
              <a:ext cx="777240" cy="606425"/>
            </a:xfrm>
            <a:prstGeom prst="rect">
              <a:avLst/>
            </a:prstGeom>
          </p:spPr>
        </p:pic>
      </p:grpSp>
      <p:sp>
        <p:nvSpPr>
          <p:cNvPr id="2" name="Title Placeholder 1"/>
          <p:cNvSpPr>
            <a:spLocks noGrp="1"/>
          </p:cNvSpPr>
          <p:nvPr>
            <p:ph type="title"/>
          </p:nvPr>
        </p:nvSpPr>
        <p:spPr>
          <a:xfrm>
            <a:off x="1295402" y="982132"/>
            <a:ext cx="9601196"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295401" y="2556932"/>
            <a:ext cx="9601196" cy="3318936"/>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8677501" y="5969000"/>
            <a:ext cx="160020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5586B75A-687E-405C-8A0B-8D00578BA2C3}" type="datetimeFigureOut">
              <a:rPr lang="en-US" smtClean="0"/>
              <a:pPr/>
              <a:t>10/19/2024</a:t>
            </a:fld>
            <a:endParaRPr lang="en-US" dirty="0"/>
          </a:p>
        </p:txBody>
      </p:sp>
      <p:sp>
        <p:nvSpPr>
          <p:cNvPr id="5" name="Footer Placeholder 4"/>
          <p:cNvSpPr>
            <a:spLocks noGrp="1"/>
          </p:cNvSpPr>
          <p:nvPr>
            <p:ph type="ftr" sz="quarter" idx="3"/>
          </p:nvPr>
        </p:nvSpPr>
        <p:spPr>
          <a:xfrm>
            <a:off x="1295401" y="5969000"/>
            <a:ext cx="7305900"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353901" y="5969000"/>
            <a:ext cx="542697"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4FAB73BC-B049-4115-A692-8D63A059BFB8}" type="slidenum">
              <a:rPr lang="en-US" smtClean="0"/>
              <a:pPr/>
              <a:t>‹#›</a:t>
            </a:fld>
            <a:endParaRPr lang="en-US" dirty="0"/>
          </a:p>
        </p:txBody>
      </p:sp>
    </p:spTree>
    <p:extLst>
      <p:ext uri="{BB962C8B-B14F-4D97-AF65-F5344CB8AC3E}">
        <p14:creationId xmlns:p14="http://schemas.microsoft.com/office/powerpoint/2010/main" val="367472750"/>
      </p:ext>
    </p:extLst>
  </p:cSld>
  <p:clrMap bg1="lt1" tx1="dk1" bg2="lt2" tx2="dk2" accent1="accent1" accent2="accent2" accent3="accent3" accent4="accent4" accent5="accent5" accent6="accent6" hlink="hlink" folHlink="folHlink"/>
  <p:sldLayoutIdLst>
    <p:sldLayoutId id="2147483853" r:id="rId1"/>
    <p:sldLayoutId id="2147483854" r:id="rId2"/>
    <p:sldLayoutId id="2147483855" r:id="rId3"/>
    <p:sldLayoutId id="2147483856" r:id="rId4"/>
    <p:sldLayoutId id="2147483857" r:id="rId5"/>
    <p:sldLayoutId id="2147483858" r:id="rId6"/>
    <p:sldLayoutId id="2147483859" r:id="rId7"/>
    <p:sldLayoutId id="2147483860" r:id="rId8"/>
    <p:sldLayoutId id="2147483861" r:id="rId9"/>
    <p:sldLayoutId id="2147483862" r:id="rId10"/>
    <p:sldLayoutId id="2147483863" r:id="rId11"/>
    <p:sldLayoutId id="2147483864" r:id="rId12"/>
    <p:sldLayoutId id="2147483865" r:id="rId13"/>
    <p:sldLayoutId id="2147483866" r:id="rId14"/>
    <p:sldLayoutId id="2147483867" r:id="rId15"/>
    <p:sldLayoutId id="2147483868" r:id="rId16"/>
    <p:sldLayoutId id="2147483869" r:id="rId17"/>
  </p:sldLayoutIdLst>
  <p:hf sldNum="0" hdr="0" ftr="0" dt="0"/>
  <p:txStyles>
    <p:titleStyle>
      <a:lvl1pPr algn="ctr" defTabSz="457200" rtl="0" eaLnBrk="1" latinLnBrk="0" hangingPunct="1">
        <a:spcBef>
          <a:spcPct val="0"/>
        </a:spcBef>
        <a:buNone/>
        <a:defRPr sz="44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chart" Target="../charts/chart1.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45FD8B-F5D0-DED4-5496-A6EFAD518A9E}"/>
              </a:ext>
            </a:extLst>
          </p:cNvPr>
          <p:cNvSpPr>
            <a:spLocks noGrp="1"/>
          </p:cNvSpPr>
          <p:nvPr>
            <p:ph type="ctrTitle"/>
          </p:nvPr>
        </p:nvSpPr>
        <p:spPr>
          <a:xfrm>
            <a:off x="2438400" y="1385937"/>
            <a:ext cx="7315200" cy="2043063"/>
          </a:xfrm>
        </p:spPr>
        <p:txBody>
          <a:bodyPr/>
          <a:lstStyle/>
          <a:p>
            <a:r>
              <a:rPr lang="en-US" sz="2400" b="1" dirty="0">
                <a:solidFill>
                  <a:schemeClr val="tx1"/>
                </a:solidFill>
                <a:effectLst/>
                <a:latin typeface="Times New Roman" panose="02020603050405020304" pitchFamily="18" charset="0"/>
                <a:ea typeface="Times New Roman" panose="02020603050405020304" pitchFamily="18" charset="0"/>
                <a:cs typeface="Mangal" panose="02040503050203030202" pitchFamily="18" charset="0"/>
              </a:rPr>
              <a:t>AN EXAMINING DATA MINING'S POTENTIAL USE IN PATIENT HEALTH MANAGEMENT AND SKIN CANCER DETECTION</a:t>
            </a:r>
            <a:endParaRPr lang="en-US" sz="6600" dirty="0">
              <a:solidFill>
                <a:schemeClr val="tx1"/>
              </a:solidFill>
            </a:endParaRPr>
          </a:p>
        </p:txBody>
      </p:sp>
      <p:sp>
        <p:nvSpPr>
          <p:cNvPr id="3" name="Subtitle 2">
            <a:extLst>
              <a:ext uri="{FF2B5EF4-FFF2-40B4-BE49-F238E27FC236}">
                <a16:creationId xmlns:a16="http://schemas.microsoft.com/office/drawing/2014/main" id="{D3729094-D07C-B662-7BCF-EADD92E6AF57}"/>
              </a:ext>
            </a:extLst>
          </p:cNvPr>
          <p:cNvSpPr>
            <a:spLocks noGrp="1"/>
          </p:cNvSpPr>
          <p:nvPr>
            <p:ph type="subTitle" idx="1"/>
          </p:nvPr>
        </p:nvSpPr>
        <p:spPr>
          <a:xfrm>
            <a:off x="2692398" y="4244621"/>
            <a:ext cx="6815669" cy="1106311"/>
          </a:xfrm>
        </p:spPr>
        <p:txBody>
          <a:bodyPr>
            <a:normAutofit fontScale="25000" lnSpcReduction="20000"/>
          </a:bodyPr>
          <a:lstStyle/>
          <a:p>
            <a:r>
              <a:rPr lang="en-US" sz="4300" b="1" dirty="0">
                <a:solidFill>
                  <a:schemeClr val="tx1"/>
                </a:solidFill>
                <a:latin typeface="Times New Roman" panose="02020603050405020304" pitchFamily="18" charset="0"/>
                <a:cs typeface="Times New Roman" panose="02020603050405020304" pitchFamily="18" charset="0"/>
              </a:rPr>
              <a:t>Research Scholar:-  </a:t>
            </a:r>
            <a:r>
              <a:rPr lang="en-US" sz="4300" b="1" dirty="0" err="1">
                <a:solidFill>
                  <a:schemeClr val="tx1"/>
                </a:solidFill>
                <a:latin typeface="Times New Roman" panose="02020603050405020304" pitchFamily="18" charset="0"/>
                <a:cs typeface="Times New Roman" panose="02020603050405020304" pitchFamily="18" charset="0"/>
              </a:rPr>
              <a:t>Sarifta</a:t>
            </a:r>
            <a:r>
              <a:rPr lang="en-US" sz="4300" b="1" dirty="0">
                <a:solidFill>
                  <a:schemeClr val="tx1"/>
                </a:solidFill>
                <a:latin typeface="Times New Roman" panose="02020603050405020304" pitchFamily="18" charset="0"/>
                <a:cs typeface="Times New Roman" panose="02020603050405020304" pitchFamily="18" charset="0"/>
              </a:rPr>
              <a:t> Bano,</a:t>
            </a:r>
          </a:p>
          <a:p>
            <a:r>
              <a:rPr lang="en-US" sz="4300" b="1" dirty="0">
                <a:solidFill>
                  <a:schemeClr val="tx1"/>
                </a:solidFill>
                <a:latin typeface="Times New Roman" panose="02020603050405020304" pitchFamily="18" charset="0"/>
                <a:cs typeface="Times New Roman" panose="02020603050405020304" pitchFamily="18" charset="0"/>
              </a:rPr>
              <a:t> Assistant Professor:- Dr </a:t>
            </a:r>
            <a:r>
              <a:rPr lang="en-US" sz="4300" b="1" dirty="0" err="1">
                <a:solidFill>
                  <a:schemeClr val="tx1"/>
                </a:solidFill>
                <a:latin typeface="Times New Roman" panose="02020603050405020304" pitchFamily="18" charset="0"/>
                <a:cs typeface="Times New Roman" panose="02020603050405020304" pitchFamily="18" charset="0"/>
              </a:rPr>
              <a:t>Divyarth</a:t>
            </a:r>
            <a:r>
              <a:rPr lang="en-US" sz="4300" b="1" dirty="0">
                <a:solidFill>
                  <a:schemeClr val="tx1"/>
                </a:solidFill>
                <a:latin typeface="Times New Roman" panose="02020603050405020304" pitchFamily="18" charset="0"/>
                <a:cs typeface="Times New Roman" panose="02020603050405020304" pitchFamily="18" charset="0"/>
              </a:rPr>
              <a:t> Rai </a:t>
            </a:r>
          </a:p>
          <a:p>
            <a:r>
              <a:rPr lang="en-US" sz="4300" b="1" dirty="0">
                <a:solidFill>
                  <a:schemeClr val="tx1"/>
                </a:solidFill>
                <a:latin typeface="Times New Roman" panose="02020603050405020304" pitchFamily="18" charset="0"/>
                <a:cs typeface="Times New Roman" panose="02020603050405020304" pitchFamily="18" charset="0"/>
              </a:rPr>
              <a:t>Department of Computer Science Engineering, LNCT University, Bhopal, Madhya Pradesh, India</a:t>
            </a:r>
          </a:p>
          <a:p>
            <a:r>
              <a:rPr lang="en-US" sz="4300" b="1" dirty="0">
                <a:solidFill>
                  <a:schemeClr val="tx1"/>
                </a:solidFill>
                <a:latin typeface="Times New Roman" panose="02020603050405020304" pitchFamily="18" charset="0"/>
                <a:cs typeface="Times New Roman" panose="02020603050405020304" pitchFamily="18" charset="0"/>
              </a:rPr>
              <a:t>mail id:- shariftabano@gmail.com</a:t>
            </a:r>
          </a:p>
          <a:p>
            <a:endParaRPr lang="en-US" dirty="0"/>
          </a:p>
        </p:txBody>
      </p:sp>
    </p:spTree>
    <p:extLst>
      <p:ext uri="{BB962C8B-B14F-4D97-AF65-F5344CB8AC3E}">
        <p14:creationId xmlns:p14="http://schemas.microsoft.com/office/powerpoint/2010/main" val="17277089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42D307-646B-3157-0C9F-7C3646485A8C}"/>
              </a:ext>
            </a:extLst>
          </p:cNvPr>
          <p:cNvSpPr>
            <a:spLocks noGrp="1"/>
          </p:cNvSpPr>
          <p:nvPr>
            <p:ph type="title"/>
          </p:nvPr>
        </p:nvSpPr>
        <p:spPr/>
        <p:txBody>
          <a:bodyPr>
            <a:normAutofit/>
          </a:bodyPr>
          <a:lstStyle/>
          <a:p>
            <a:r>
              <a:rPr lang="en-US" sz="4000" b="1" dirty="0">
                <a:effectLst/>
                <a:latin typeface="Times New Roman" panose="02020603050405020304" pitchFamily="18" charset="0"/>
                <a:ea typeface="Times New Roman" panose="02020603050405020304" pitchFamily="18" charset="0"/>
                <a:cs typeface="Mangal" panose="02040503050203030202" pitchFamily="18" charset="0"/>
              </a:rPr>
              <a:t>INTRODUCTION</a:t>
            </a:r>
            <a:r>
              <a:rPr lang="en-US" sz="1800" b="1" dirty="0">
                <a:effectLst/>
                <a:latin typeface="Times New Roman" panose="02020603050405020304" pitchFamily="18" charset="0"/>
                <a:ea typeface="Times New Roman" panose="02020603050405020304" pitchFamily="18" charset="0"/>
                <a:cs typeface="Mangal" panose="02040503050203030202" pitchFamily="18" charset="0"/>
              </a:rPr>
              <a:t> </a:t>
            </a:r>
            <a:endParaRPr lang="en-US" dirty="0"/>
          </a:p>
        </p:txBody>
      </p:sp>
      <p:sp>
        <p:nvSpPr>
          <p:cNvPr id="3" name="Content Placeholder 2">
            <a:extLst>
              <a:ext uri="{FF2B5EF4-FFF2-40B4-BE49-F238E27FC236}">
                <a16:creationId xmlns:a16="http://schemas.microsoft.com/office/drawing/2014/main" id="{4D70CF85-D2CC-1DCF-09CB-4911086DE9C0}"/>
              </a:ext>
            </a:extLst>
          </p:cNvPr>
          <p:cNvSpPr>
            <a:spLocks noGrp="1"/>
          </p:cNvSpPr>
          <p:nvPr>
            <p:ph idx="1"/>
          </p:nvPr>
        </p:nvSpPr>
        <p:spPr>
          <a:xfrm>
            <a:off x="778932" y="2449689"/>
            <a:ext cx="10645423" cy="3815644"/>
          </a:xfrm>
        </p:spPr>
        <p:txBody>
          <a:bodyPr>
            <a:normAutofit fontScale="92500" lnSpcReduction="20000"/>
          </a:bodyPr>
          <a:lstStyle/>
          <a:p>
            <a:pPr algn="just">
              <a:lnSpc>
                <a:spcPct val="11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Particularly in the areas of disease identification and patient health management, data mining has become an extremely useful tool in the healthcare industry. Healthcare workers can find patterns and trends that improve patient care and help with early diagnosis of diseases like skin cancer by analyzing enormous amounts of data connected to health.</a:t>
            </a:r>
          </a:p>
          <a:p>
            <a:pPr algn="just">
              <a:lnSpc>
                <a:spcPct val="11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act of examining enormous collections of medical data to find patterns, correlations, and trends that might not be immediately apparent is known as "data mining" in the healthcare industry. </a:t>
            </a: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1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Early identification is essential for the best chance of survival and a successful course of treatment for skin cancer. The deadliest type of skin cancer, melanoma, has a high cure rate if caught early. </a:t>
            </a:r>
          </a:p>
          <a:p>
            <a:pPr algn="just">
              <a:lnSpc>
                <a:spcPct val="11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To aid in clinical decision-making, a number of data mining approaches are used in medical diagnostics. Decision trees and neural networks are two classification algorithms that are used to help patients be categorized according to their symptoms or medical issues. </a:t>
            </a:r>
          </a:p>
          <a:p>
            <a:pPr algn="just">
              <a:lnSpc>
                <a:spcPct val="11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management of patient health data presents a number of difficulties, such as concerns about data security and privacy as well as the difficulty of integrating data from various sources.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720600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5FB593-0ECF-940C-C0D1-2067221E519E}"/>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LITERATURE REVIEW </a:t>
            </a:r>
          </a:p>
        </p:txBody>
      </p:sp>
      <p:sp>
        <p:nvSpPr>
          <p:cNvPr id="3" name="Content Placeholder 2">
            <a:extLst>
              <a:ext uri="{FF2B5EF4-FFF2-40B4-BE49-F238E27FC236}">
                <a16:creationId xmlns:a16="http://schemas.microsoft.com/office/drawing/2014/main" id="{F4AAA356-C346-7D8B-B2B1-60E40C57132D}"/>
              </a:ext>
            </a:extLst>
          </p:cNvPr>
          <p:cNvSpPr>
            <a:spLocks noGrp="1"/>
          </p:cNvSpPr>
          <p:nvPr>
            <p:ph idx="1"/>
          </p:nvPr>
        </p:nvSpPr>
        <p:spPr>
          <a:xfrm>
            <a:off x="756356" y="2393245"/>
            <a:ext cx="10645421" cy="3815644"/>
          </a:xfrm>
        </p:spPr>
        <p:txBody>
          <a:bodyPr>
            <a:normAutofit/>
          </a:bodyPr>
          <a:lstStyle/>
          <a:p>
            <a:pPr algn="just"/>
            <a:r>
              <a:rPr lang="en-US" sz="1800" b="1" dirty="0">
                <a:effectLst/>
                <a:latin typeface="Times New Roman" panose="02020603050405020304" pitchFamily="18" charset="0"/>
                <a:ea typeface="Times New Roman" panose="02020603050405020304" pitchFamily="18" charset="0"/>
              </a:rPr>
              <a:t>Wolf et al. (2013) </a:t>
            </a:r>
            <a:r>
              <a:rPr lang="en-US" sz="1800" dirty="0">
                <a:effectLst/>
                <a:latin typeface="Times New Roman" panose="02020603050405020304" pitchFamily="18" charset="0"/>
                <a:ea typeface="Times New Roman" panose="02020603050405020304" pitchFamily="18" charset="0"/>
              </a:rPr>
              <a:t>examined the accuracy of smartphone apps for melanoma diagnosis, a potentially life-saving feature given the increased global incidence of skin cancer. Mobile apps are tested for their capacity to distinguish benign from malignant skin lesions.</a:t>
            </a:r>
          </a:p>
          <a:p>
            <a:pPr algn="just"/>
            <a:r>
              <a:rPr lang="en-US" sz="1800" b="1" dirty="0" err="1">
                <a:effectLst/>
                <a:latin typeface="Times New Roman" panose="02020603050405020304" pitchFamily="18" charset="0"/>
                <a:ea typeface="Calibri" panose="020F0502020204030204" pitchFamily="34" charset="0"/>
              </a:rPr>
              <a:t>Delen</a:t>
            </a:r>
            <a:r>
              <a:rPr lang="en-US" sz="1800" b="1" dirty="0">
                <a:effectLst/>
                <a:latin typeface="Times New Roman" panose="02020603050405020304" pitchFamily="18" charset="0"/>
                <a:ea typeface="Calibri" panose="020F0502020204030204" pitchFamily="34" charset="0"/>
              </a:rPr>
              <a:t> et al. (2005)</a:t>
            </a:r>
            <a:r>
              <a:rPr lang="en-US" sz="18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Times New Roman" panose="02020603050405020304" pitchFamily="18" charset="0"/>
              </a:rPr>
              <a:t>examined numerous breast cancer survivorship prediction models using a large dataset and 10-fold cross-validation to compare data mining methodologies. </a:t>
            </a:r>
            <a:endParaRPr lang="en-US" sz="1800" dirty="0">
              <a:latin typeface="Times New Roman" panose="02020603050405020304" pitchFamily="18" charset="0"/>
              <a:ea typeface="Times New Roman" panose="02020603050405020304" pitchFamily="18" charset="0"/>
            </a:endParaRPr>
          </a:p>
          <a:p>
            <a:pPr algn="just"/>
            <a:r>
              <a:rPr lang="en-US" sz="1800" b="1" dirty="0">
                <a:effectLst/>
                <a:latin typeface="Times New Roman" panose="02020603050405020304" pitchFamily="18" charset="0"/>
                <a:ea typeface="Times New Roman" panose="02020603050405020304" pitchFamily="18" charset="0"/>
              </a:rPr>
              <a:t>Chao et al. (2017)</a:t>
            </a:r>
            <a:r>
              <a:rPr lang="en-US" sz="1800" dirty="0">
                <a:effectLst/>
                <a:latin typeface="Times New Roman" panose="02020603050405020304" pitchFamily="18" charset="0"/>
                <a:ea typeface="Times New Roman" panose="02020603050405020304" pitchFamily="18" charset="0"/>
              </a:rPr>
              <a:t> included a full analysis of smartphone-based skin monitoring and melanoma detection apps. Smartphone technology is making these digital tools more common in dermatology, according to the authors.</a:t>
            </a:r>
          </a:p>
          <a:p>
            <a:pPr algn="just"/>
            <a:r>
              <a:rPr lang="en-US" sz="1800" b="1" dirty="0">
                <a:effectLst/>
                <a:latin typeface="Times New Roman" panose="02020603050405020304" pitchFamily="18" charset="0"/>
                <a:ea typeface="Calibri" panose="020F0502020204030204" pitchFamily="34" charset="0"/>
              </a:rPr>
              <a:t>Chang and Chen (2009)</a:t>
            </a:r>
            <a:r>
              <a:rPr lang="en-US" sz="1800" dirty="0">
                <a:effectLst/>
                <a:latin typeface="Times New Roman" panose="02020603050405020304" pitchFamily="18" charset="0"/>
                <a:ea typeface="Calibri" panose="020F0502020204030204" pitchFamily="34" charset="0"/>
              </a:rPr>
              <a:t> </a:t>
            </a:r>
            <a:r>
              <a:rPr lang="en-US" sz="1800" dirty="0">
                <a:effectLst/>
                <a:latin typeface="Times New Roman" panose="02020603050405020304" pitchFamily="18" charset="0"/>
                <a:ea typeface="Times New Roman" panose="02020603050405020304" pitchFamily="18" charset="0"/>
              </a:rPr>
              <a:t>studied six major skin disorders in five studies. Children and adults get skin disorders. These disorders start for many reasons, and each age group has varied symptoms. In Taiwan's humid, moist, and hot weather, bacteria and molds flourish fastest.</a:t>
            </a:r>
            <a:endParaRPr lang="en-US" dirty="0"/>
          </a:p>
        </p:txBody>
      </p:sp>
    </p:spTree>
    <p:extLst>
      <p:ext uri="{BB962C8B-B14F-4D97-AF65-F5344CB8AC3E}">
        <p14:creationId xmlns:p14="http://schemas.microsoft.com/office/powerpoint/2010/main" val="5437588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37D118-5615-6AAD-F5F3-13872C6C803B}"/>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RESEARCH METHODOLOGY</a:t>
            </a:r>
          </a:p>
        </p:txBody>
      </p:sp>
      <p:sp>
        <p:nvSpPr>
          <p:cNvPr id="3" name="Content Placeholder 2">
            <a:extLst>
              <a:ext uri="{FF2B5EF4-FFF2-40B4-BE49-F238E27FC236}">
                <a16:creationId xmlns:a16="http://schemas.microsoft.com/office/drawing/2014/main" id="{07DD72B4-E0FE-6469-8151-BBB5A607EA31}"/>
              </a:ext>
            </a:extLst>
          </p:cNvPr>
          <p:cNvSpPr>
            <a:spLocks noGrp="1"/>
          </p:cNvSpPr>
          <p:nvPr>
            <p:ph idx="1"/>
          </p:nvPr>
        </p:nvSpPr>
        <p:spPr>
          <a:xfrm>
            <a:off x="824088" y="2556932"/>
            <a:ext cx="10577689" cy="3618090"/>
          </a:xfrm>
        </p:spPr>
        <p:txBody>
          <a:bodyPr/>
          <a:lstStyle/>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Skin cancer detection utilizing image processing was the focal point of this examination. This approach utilizes best in class image processing to distinguish skin cancer in images of skin sores.</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 skin test can be utilized by a dermatologist to analyze skin cancer. Generally speaking, skin cancer might be analyzed and treated dependent just upon appearance. Cancer tracked down through skin biopsy</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extent to which your skin cancer had metastasized to other parts of your body was evaluated by your doctor. Currently, there are five distinct stages of skin cancer. </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While the tumor cells themselves do not metastasize, they may enlarge and thicken, and exhibit other symptoms including scaling, bleeding, and shedding large incisions are the standard method of treating stage 2 melanoma. </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521697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C46284-1EB5-F248-5FF3-5C9110D05FF1}"/>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DATA ANALYSIS </a:t>
            </a:r>
          </a:p>
        </p:txBody>
      </p:sp>
      <p:sp>
        <p:nvSpPr>
          <p:cNvPr id="3" name="Content Placeholder 2">
            <a:extLst>
              <a:ext uri="{FF2B5EF4-FFF2-40B4-BE49-F238E27FC236}">
                <a16:creationId xmlns:a16="http://schemas.microsoft.com/office/drawing/2014/main" id="{CFFEC05F-B640-6EDB-339D-0F1905561D84}"/>
              </a:ext>
            </a:extLst>
          </p:cNvPr>
          <p:cNvSpPr>
            <a:spLocks noGrp="1"/>
          </p:cNvSpPr>
          <p:nvPr>
            <p:ph idx="1"/>
          </p:nvPr>
        </p:nvSpPr>
        <p:spPr>
          <a:xfrm>
            <a:off x="812800" y="2556932"/>
            <a:ext cx="10521244" cy="3460046"/>
          </a:xfrm>
        </p:spPr>
        <p:txBody>
          <a:bodyPr/>
          <a:lstStyle/>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enhanced image analysis method (EIAT) was compared to MCSDC, DSSDC, ASCD, and SLCNN skin lesion categorization. Tables 1–5 compare the accuracy of proposed and existing approaches.</a:t>
            </a:r>
            <a:endParaRPr lang="en-US" sz="1800" dirty="0">
              <a:latin typeface="Times New Roman" panose="02020603050405020304" pitchFamily="18" charset="0"/>
              <a:ea typeface="Times New Roman" panose="02020603050405020304" pitchFamily="18" charset="0"/>
              <a:cs typeface="Times New Roman" panose="02020603050405020304" pitchFamily="18" charset="0"/>
            </a:endParaRPr>
          </a:p>
          <a:p>
            <a:pPr algn="just">
              <a:lnSpc>
                <a:spcPct val="150000"/>
              </a:lnSpc>
            </a:pPr>
            <a:r>
              <a:rPr lang="en-US" sz="1800" b="1" dirty="0">
                <a:effectLst/>
                <a:latin typeface="Times New Roman" panose="02020603050405020304" pitchFamily="18" charset="0"/>
                <a:ea typeface="Times New Roman" panose="02020603050405020304" pitchFamily="18" charset="0"/>
                <a:cs typeface="Times New Roman" panose="02020603050405020304" pitchFamily="18" charset="0"/>
              </a:rPr>
              <a:t>Early Skin Detection</a:t>
            </a:r>
            <a:r>
              <a:rPr lang="en-US" sz="1800" b="1" dirty="0">
                <a:latin typeface="Times New Roman" panose="02020603050405020304" pitchFamily="18" charset="0"/>
                <a:ea typeface="Times New Roman" panose="02020603050405020304" pitchFamily="18" charset="0"/>
                <a:cs typeface="Times New Roman" panose="02020603050405020304" pitchFamily="18" charset="0"/>
              </a:rPr>
              <a:t>: </a:t>
            </a: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prognosis for skin cancer is better compared to other types of cancer. Early detection increases the likelihood of a successful outcome for the se cancers since they contribute to the overall cause. So, it's really important to check your skin frequently.</a:t>
            </a:r>
          </a:p>
          <a:p>
            <a:pPr algn="just">
              <a:lnSpc>
                <a:spcPct val="150000"/>
              </a:lnSpc>
            </a:pPr>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Everyone should get their skin checked regularly because skin cancer can strike at any age, in any ethnic group. When doing self-skin tests, it is important to follow system-specific protocols</a:t>
            </a:r>
            <a:r>
              <a:rPr lang="en-US" sz="1800" dirty="0">
                <a:latin typeface="Times New Roman" panose="02020603050405020304" pitchFamily="18" charset="0"/>
                <a:ea typeface="Times New Roman" panose="02020603050405020304" pitchFamily="18" charset="0"/>
                <a:cs typeface="Times New Roman" panose="02020603050405020304" pitchFamily="18" charset="0"/>
              </a:rPr>
              <a:t>.</a:t>
            </a:r>
            <a:endParaRPr lang="en-US"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7478089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849F5A6-660A-B426-F276-BCAB8165C813}"/>
              </a:ext>
            </a:extLst>
          </p:cNvPr>
          <p:cNvSpPr>
            <a:spLocks noGrp="1"/>
          </p:cNvSpPr>
          <p:nvPr>
            <p:ph type="title"/>
          </p:nvPr>
        </p:nvSpPr>
        <p:spPr/>
        <p:txBody>
          <a:bodyPr>
            <a:noAutofit/>
          </a:bodyPr>
          <a:lstStyle/>
          <a:p>
            <a:r>
              <a:rPr lang="en-US" sz="3600" b="1" dirty="0">
                <a:latin typeface="Times New Roman" panose="02020603050405020304" pitchFamily="18" charset="0"/>
                <a:cs typeface="Times New Roman" panose="02020603050405020304" pitchFamily="18" charset="0"/>
              </a:rPr>
              <a:t>TABLE 1: EARLY DETECTION COMPARISON OF SKIN CANCER </a:t>
            </a:r>
          </a:p>
        </p:txBody>
      </p:sp>
      <p:graphicFrame>
        <p:nvGraphicFramePr>
          <p:cNvPr id="5" name="Content Placeholder 4">
            <a:extLst>
              <a:ext uri="{FF2B5EF4-FFF2-40B4-BE49-F238E27FC236}">
                <a16:creationId xmlns:a16="http://schemas.microsoft.com/office/drawing/2014/main" id="{5B2E13ED-699B-E388-0479-AB03FBEE12E9}"/>
              </a:ext>
            </a:extLst>
          </p:cNvPr>
          <p:cNvGraphicFramePr>
            <a:graphicFrameLocks noGrp="1"/>
          </p:cNvGraphicFramePr>
          <p:nvPr>
            <p:ph sz="half" idx="1"/>
            <p:extLst>
              <p:ext uri="{D42A27DB-BD31-4B8C-83A1-F6EECF244321}">
                <p14:modId xmlns:p14="http://schemas.microsoft.com/office/powerpoint/2010/main" val="309412406"/>
              </p:ext>
            </p:extLst>
          </p:nvPr>
        </p:nvGraphicFramePr>
        <p:xfrm>
          <a:off x="1298576" y="2810932"/>
          <a:ext cx="4718048" cy="2822223"/>
        </p:xfrm>
        <a:graphic>
          <a:graphicData uri="http://schemas.openxmlformats.org/drawingml/2006/table">
            <a:tbl>
              <a:tblPr firstRow="1" firstCol="1" bandRow="1">
                <a:tableStyleId>{5C22544A-7EE6-4342-B048-85BDC9FD1C3A}</a:tableStyleId>
              </a:tblPr>
              <a:tblGrid>
                <a:gridCol w="786171">
                  <a:extLst>
                    <a:ext uri="{9D8B030D-6E8A-4147-A177-3AD203B41FA5}">
                      <a16:colId xmlns:a16="http://schemas.microsoft.com/office/drawing/2014/main" val="236011125"/>
                    </a:ext>
                  </a:extLst>
                </a:gridCol>
                <a:gridCol w="786171">
                  <a:extLst>
                    <a:ext uri="{9D8B030D-6E8A-4147-A177-3AD203B41FA5}">
                      <a16:colId xmlns:a16="http://schemas.microsoft.com/office/drawing/2014/main" val="3541644249"/>
                    </a:ext>
                  </a:extLst>
                </a:gridCol>
                <a:gridCol w="786171">
                  <a:extLst>
                    <a:ext uri="{9D8B030D-6E8A-4147-A177-3AD203B41FA5}">
                      <a16:colId xmlns:a16="http://schemas.microsoft.com/office/drawing/2014/main" val="2561422613"/>
                    </a:ext>
                  </a:extLst>
                </a:gridCol>
                <a:gridCol w="786171">
                  <a:extLst>
                    <a:ext uri="{9D8B030D-6E8A-4147-A177-3AD203B41FA5}">
                      <a16:colId xmlns:a16="http://schemas.microsoft.com/office/drawing/2014/main" val="2197290508"/>
                    </a:ext>
                  </a:extLst>
                </a:gridCol>
                <a:gridCol w="786682">
                  <a:extLst>
                    <a:ext uri="{9D8B030D-6E8A-4147-A177-3AD203B41FA5}">
                      <a16:colId xmlns:a16="http://schemas.microsoft.com/office/drawing/2014/main" val="3515380006"/>
                    </a:ext>
                  </a:extLst>
                </a:gridCol>
                <a:gridCol w="786682">
                  <a:extLst>
                    <a:ext uri="{9D8B030D-6E8A-4147-A177-3AD203B41FA5}">
                      <a16:colId xmlns:a16="http://schemas.microsoft.com/office/drawing/2014/main" val="880639406"/>
                    </a:ext>
                  </a:extLst>
                </a:gridCol>
              </a:tblGrid>
              <a:tr h="651040">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No. of inputs</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MCSDC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DSSDC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ASCD</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SLCNN</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EIAT</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extLst>
                  <a:ext uri="{0D108BD9-81ED-4DB2-BD59-A6C34878D82A}">
                    <a16:rowId xmlns:a16="http://schemas.microsoft.com/office/drawing/2014/main" val="1070254807"/>
                  </a:ext>
                </a:extLst>
              </a:tr>
              <a:tr h="30903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100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90.12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78.12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90.25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77.14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95.63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extLst>
                  <a:ext uri="{0D108BD9-81ED-4DB2-BD59-A6C34878D82A}">
                    <a16:rowId xmlns:a16="http://schemas.microsoft.com/office/drawing/2014/main" val="100975148"/>
                  </a:ext>
                </a:extLst>
              </a:tr>
              <a:tr h="30903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200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89.25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78.41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89.12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74.63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97.12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extLst>
                  <a:ext uri="{0D108BD9-81ED-4DB2-BD59-A6C34878D82A}">
                    <a16:rowId xmlns:a16="http://schemas.microsoft.com/office/drawing/2014/main" val="2849157080"/>
                  </a:ext>
                </a:extLst>
              </a:tr>
              <a:tr h="30903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300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90.14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78.88</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87.52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95.41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extLst>
                  <a:ext uri="{0D108BD9-81ED-4DB2-BD59-A6C34878D82A}">
                    <a16:rowId xmlns:a16="http://schemas.microsoft.com/office/drawing/2014/main" val="2467384956"/>
                  </a:ext>
                </a:extLst>
              </a:tr>
              <a:tr h="316955">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400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88.45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77.14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85.63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74.52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95.41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extLst>
                  <a:ext uri="{0D108BD9-81ED-4DB2-BD59-A6C34878D82A}">
                    <a16:rowId xmlns:a16="http://schemas.microsoft.com/office/drawing/2014/main" val="3897575430"/>
                  </a:ext>
                </a:extLst>
              </a:tr>
              <a:tr h="30903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500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89.65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84.36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72.36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94.44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extLst>
                  <a:ext uri="{0D108BD9-81ED-4DB2-BD59-A6C34878D82A}">
                    <a16:rowId xmlns:a16="http://schemas.microsoft.com/office/drawing/2014/main" val="2183028642"/>
                  </a:ext>
                </a:extLst>
              </a:tr>
              <a:tr h="30903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84.12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75.12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79.14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77.52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98.65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extLst>
                  <a:ext uri="{0D108BD9-81ED-4DB2-BD59-A6C34878D82A}">
                    <a16:rowId xmlns:a16="http://schemas.microsoft.com/office/drawing/2014/main" val="976768036"/>
                  </a:ext>
                </a:extLst>
              </a:tr>
              <a:tr h="30903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86.22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78.96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69.36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tc>
                  <a:txBody>
                    <a:bodyPr/>
                    <a:lstStyle/>
                    <a:p>
                      <a:pPr marL="0" marR="0" algn="ctr">
                        <a:lnSpc>
                          <a:spcPct val="150000"/>
                        </a:lnSpc>
                        <a:spcBef>
                          <a:spcPts val="0"/>
                        </a:spcBef>
                        <a:spcAft>
                          <a:spcPts val="0"/>
                        </a:spcAft>
                      </a:pPr>
                      <a:r>
                        <a:rPr lang="en-US" sz="1000" dirty="0">
                          <a:effectLst/>
                          <a:latin typeface="Times New Roman" panose="02020603050405020304" pitchFamily="18" charset="0"/>
                          <a:cs typeface="Times New Roman" panose="02020603050405020304" pitchFamily="18" charset="0"/>
                        </a:rPr>
                        <a:t>95.41</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5134" marR="55134" marT="0" marB="0"/>
                </a:tc>
                <a:extLst>
                  <a:ext uri="{0D108BD9-81ED-4DB2-BD59-A6C34878D82A}">
                    <a16:rowId xmlns:a16="http://schemas.microsoft.com/office/drawing/2014/main" val="1148571720"/>
                  </a:ext>
                </a:extLst>
              </a:tr>
            </a:tbl>
          </a:graphicData>
        </a:graphic>
      </p:graphicFrame>
      <p:graphicFrame>
        <p:nvGraphicFramePr>
          <p:cNvPr id="6" name="Content Placeholder 5">
            <a:extLst>
              <a:ext uri="{FF2B5EF4-FFF2-40B4-BE49-F238E27FC236}">
                <a16:creationId xmlns:a16="http://schemas.microsoft.com/office/drawing/2014/main" id="{0000191A-6AD3-610B-06DF-AB09D6C8FEF3}"/>
              </a:ext>
            </a:extLst>
          </p:cNvPr>
          <p:cNvGraphicFramePr>
            <a:graphicFrameLocks noGrp="1"/>
          </p:cNvGraphicFramePr>
          <p:nvPr>
            <p:ph sz="half" idx="2"/>
            <p:extLst>
              <p:ext uri="{D42A27DB-BD31-4B8C-83A1-F6EECF244321}">
                <p14:modId xmlns:p14="http://schemas.microsoft.com/office/powerpoint/2010/main" val="3035517332"/>
              </p:ext>
            </p:extLst>
          </p:nvPr>
        </p:nvGraphicFramePr>
        <p:xfrm>
          <a:off x="6181725" y="2560638"/>
          <a:ext cx="4718050" cy="3309937"/>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3308076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EF246-3BED-AD58-C528-C38982471632}"/>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SKIN CANCER SCREENING</a:t>
            </a:r>
          </a:p>
        </p:txBody>
      </p:sp>
      <p:graphicFrame>
        <p:nvGraphicFramePr>
          <p:cNvPr id="5" name="Content Placeholder 4">
            <a:extLst>
              <a:ext uri="{FF2B5EF4-FFF2-40B4-BE49-F238E27FC236}">
                <a16:creationId xmlns:a16="http://schemas.microsoft.com/office/drawing/2014/main" id="{685C01BA-FB4D-622C-6CE3-621E59E0703C}"/>
              </a:ext>
            </a:extLst>
          </p:cNvPr>
          <p:cNvGraphicFramePr>
            <a:graphicFrameLocks noGrp="1"/>
          </p:cNvGraphicFramePr>
          <p:nvPr>
            <p:ph sz="half" idx="1"/>
            <p:extLst>
              <p:ext uri="{D42A27DB-BD31-4B8C-83A1-F6EECF244321}">
                <p14:modId xmlns:p14="http://schemas.microsoft.com/office/powerpoint/2010/main" val="2368186081"/>
              </p:ext>
            </p:extLst>
          </p:nvPr>
        </p:nvGraphicFramePr>
        <p:xfrm>
          <a:off x="1298576" y="2957690"/>
          <a:ext cx="4718048" cy="2483554"/>
        </p:xfrm>
        <a:graphic>
          <a:graphicData uri="http://schemas.openxmlformats.org/drawingml/2006/table">
            <a:tbl>
              <a:tblPr firstRow="1" firstCol="1" bandRow="1">
                <a:tableStyleId>{5C22544A-7EE6-4342-B048-85BDC9FD1C3A}</a:tableStyleId>
              </a:tblPr>
              <a:tblGrid>
                <a:gridCol w="786173">
                  <a:extLst>
                    <a:ext uri="{9D8B030D-6E8A-4147-A177-3AD203B41FA5}">
                      <a16:colId xmlns:a16="http://schemas.microsoft.com/office/drawing/2014/main" val="3146438513"/>
                    </a:ext>
                  </a:extLst>
                </a:gridCol>
                <a:gridCol w="786173">
                  <a:extLst>
                    <a:ext uri="{9D8B030D-6E8A-4147-A177-3AD203B41FA5}">
                      <a16:colId xmlns:a16="http://schemas.microsoft.com/office/drawing/2014/main" val="2548470360"/>
                    </a:ext>
                  </a:extLst>
                </a:gridCol>
                <a:gridCol w="786173">
                  <a:extLst>
                    <a:ext uri="{9D8B030D-6E8A-4147-A177-3AD203B41FA5}">
                      <a16:colId xmlns:a16="http://schemas.microsoft.com/office/drawing/2014/main" val="504481110"/>
                    </a:ext>
                  </a:extLst>
                </a:gridCol>
                <a:gridCol w="786173">
                  <a:extLst>
                    <a:ext uri="{9D8B030D-6E8A-4147-A177-3AD203B41FA5}">
                      <a16:colId xmlns:a16="http://schemas.microsoft.com/office/drawing/2014/main" val="1393936596"/>
                    </a:ext>
                  </a:extLst>
                </a:gridCol>
                <a:gridCol w="786678">
                  <a:extLst>
                    <a:ext uri="{9D8B030D-6E8A-4147-A177-3AD203B41FA5}">
                      <a16:colId xmlns:a16="http://schemas.microsoft.com/office/drawing/2014/main" val="1164636323"/>
                    </a:ext>
                  </a:extLst>
                </a:gridCol>
                <a:gridCol w="786678">
                  <a:extLst>
                    <a:ext uri="{9D8B030D-6E8A-4147-A177-3AD203B41FA5}">
                      <a16:colId xmlns:a16="http://schemas.microsoft.com/office/drawing/2014/main" val="2261083902"/>
                    </a:ext>
                  </a:extLst>
                </a:gridCol>
              </a:tblGrid>
              <a:tr h="567127">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No. of inputs</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MCSDC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DSSDC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ASCD</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SLCNN</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EIAT</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2011034905"/>
                  </a:ext>
                </a:extLst>
              </a:tr>
              <a:tr h="269206">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100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90.12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dirty="0">
                          <a:effectLst/>
                          <a:latin typeface="Times New Roman" panose="02020603050405020304" pitchFamily="18" charset="0"/>
                          <a:cs typeface="Times New Roman" panose="02020603050405020304" pitchFamily="18" charset="0"/>
                        </a:rPr>
                        <a:t>87.25</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75.14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94.11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676474675"/>
                  </a:ext>
                </a:extLst>
              </a:tr>
              <a:tr h="269206">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200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91.25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79.85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89.36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75.12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94.52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2372874859"/>
                  </a:ext>
                </a:extLst>
              </a:tr>
              <a:tr h="269206">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300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90.36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74.12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88.88</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74.63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95.63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3885952130"/>
                  </a:ext>
                </a:extLst>
              </a:tr>
              <a:tr h="301191">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400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94.14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74.12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88.45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75.55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97.41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4142009104"/>
                  </a:ext>
                </a:extLst>
              </a:tr>
              <a:tr h="269206">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500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80.00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84.52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70.36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94.00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1197957011"/>
                  </a:ext>
                </a:extLst>
              </a:tr>
              <a:tr h="269206">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88.26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86.25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64.12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94.63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1281030946"/>
                  </a:ext>
                </a:extLst>
              </a:tr>
              <a:tr h="269206">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89.13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76.25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84.63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65.33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dirty="0">
                          <a:effectLst/>
                          <a:latin typeface="Times New Roman" panose="02020603050405020304" pitchFamily="18" charset="0"/>
                          <a:cs typeface="Times New Roman" panose="02020603050405020304" pitchFamily="18" charset="0"/>
                        </a:rPr>
                        <a:t>94.23</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3613898263"/>
                  </a:ext>
                </a:extLst>
              </a:tr>
            </a:tbl>
          </a:graphicData>
        </a:graphic>
      </p:graphicFrame>
      <p:sp>
        <p:nvSpPr>
          <p:cNvPr id="4" name="Content Placeholder 3">
            <a:extLst>
              <a:ext uri="{FF2B5EF4-FFF2-40B4-BE49-F238E27FC236}">
                <a16:creationId xmlns:a16="http://schemas.microsoft.com/office/drawing/2014/main" id="{A4EC5A92-3510-32AC-9A5A-9DEC607E856B}"/>
              </a:ext>
            </a:extLst>
          </p:cNvPr>
          <p:cNvSpPr>
            <a:spLocks noGrp="1"/>
          </p:cNvSpPr>
          <p:nvPr>
            <p:ph sz="half" idx="2"/>
          </p:nvPr>
        </p:nvSpPr>
        <p:spPr/>
        <p:txBody>
          <a:bodyPr>
            <a:normAutofit fontScale="85000" lnSpcReduction="20000"/>
          </a:bodyPr>
          <a:lstStyle/>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Evaluating for skin cancer as a rule involves an actual check as well as training of the infection and its risk factors. </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specialist will go over sun wellbeing measures, skin cancer avoidance tips, and any expected aftereffects. </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On the off chance that any uncovered skin patches are found during the skin cancer test, the treating doctor might take a tissue test and send it on. </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The subsequent stage is to set up the tissue test for infinitesimal analysis by processing and hacking it. </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Table 2 thinks about the skin cancer screening techniques currently utilized with those that have been proposed.</a:t>
            </a:r>
            <a:endParaRPr lang="en-US" sz="1800" dirty="0">
              <a:effectLst/>
              <a:latin typeface="Times New Roman" panose="02020603050405020304" pitchFamily="18" charset="0"/>
              <a:ea typeface="Calibri" panose="020F0502020204030204" pitchFamily="34" charset="0"/>
              <a:cs typeface="Times New Roman" panose="02020603050405020304" pitchFamily="18" charset="0"/>
            </a:endParaRPr>
          </a:p>
          <a:p>
            <a:endParaRPr lang="en-US" dirty="0"/>
          </a:p>
        </p:txBody>
      </p:sp>
    </p:spTree>
    <p:extLst>
      <p:ext uri="{BB962C8B-B14F-4D97-AF65-F5344CB8AC3E}">
        <p14:creationId xmlns:p14="http://schemas.microsoft.com/office/powerpoint/2010/main" val="295796253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6910D1-980E-4215-2071-DB7459E1796E}"/>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SKIN CHANGES MONITORING</a:t>
            </a:r>
          </a:p>
        </p:txBody>
      </p:sp>
      <p:graphicFrame>
        <p:nvGraphicFramePr>
          <p:cNvPr id="5" name="Content Placeholder 4">
            <a:extLst>
              <a:ext uri="{FF2B5EF4-FFF2-40B4-BE49-F238E27FC236}">
                <a16:creationId xmlns:a16="http://schemas.microsoft.com/office/drawing/2014/main" id="{64BF374B-E310-6AB2-6FB2-702F2B6B4904}"/>
              </a:ext>
            </a:extLst>
          </p:cNvPr>
          <p:cNvGraphicFramePr>
            <a:graphicFrameLocks noGrp="1"/>
          </p:cNvGraphicFramePr>
          <p:nvPr>
            <p:ph sz="half" idx="1"/>
            <p:extLst>
              <p:ext uri="{D42A27DB-BD31-4B8C-83A1-F6EECF244321}">
                <p14:modId xmlns:p14="http://schemas.microsoft.com/office/powerpoint/2010/main" val="1237124454"/>
              </p:ext>
            </p:extLst>
          </p:nvPr>
        </p:nvGraphicFramePr>
        <p:xfrm>
          <a:off x="1298576" y="2709334"/>
          <a:ext cx="4718048" cy="2878671"/>
        </p:xfrm>
        <a:graphic>
          <a:graphicData uri="http://schemas.openxmlformats.org/drawingml/2006/table">
            <a:tbl>
              <a:tblPr firstRow="1" firstCol="1" bandRow="1">
                <a:tableStyleId>{5C22544A-7EE6-4342-B048-85BDC9FD1C3A}</a:tableStyleId>
              </a:tblPr>
              <a:tblGrid>
                <a:gridCol w="786173">
                  <a:extLst>
                    <a:ext uri="{9D8B030D-6E8A-4147-A177-3AD203B41FA5}">
                      <a16:colId xmlns:a16="http://schemas.microsoft.com/office/drawing/2014/main" val="1208766718"/>
                    </a:ext>
                  </a:extLst>
                </a:gridCol>
                <a:gridCol w="786173">
                  <a:extLst>
                    <a:ext uri="{9D8B030D-6E8A-4147-A177-3AD203B41FA5}">
                      <a16:colId xmlns:a16="http://schemas.microsoft.com/office/drawing/2014/main" val="3422348529"/>
                    </a:ext>
                  </a:extLst>
                </a:gridCol>
                <a:gridCol w="786173">
                  <a:extLst>
                    <a:ext uri="{9D8B030D-6E8A-4147-A177-3AD203B41FA5}">
                      <a16:colId xmlns:a16="http://schemas.microsoft.com/office/drawing/2014/main" val="2245764995"/>
                    </a:ext>
                  </a:extLst>
                </a:gridCol>
                <a:gridCol w="786173">
                  <a:extLst>
                    <a:ext uri="{9D8B030D-6E8A-4147-A177-3AD203B41FA5}">
                      <a16:colId xmlns:a16="http://schemas.microsoft.com/office/drawing/2014/main" val="775994450"/>
                    </a:ext>
                  </a:extLst>
                </a:gridCol>
                <a:gridCol w="786678">
                  <a:extLst>
                    <a:ext uri="{9D8B030D-6E8A-4147-A177-3AD203B41FA5}">
                      <a16:colId xmlns:a16="http://schemas.microsoft.com/office/drawing/2014/main" val="931533453"/>
                    </a:ext>
                  </a:extLst>
                </a:gridCol>
                <a:gridCol w="786678">
                  <a:extLst>
                    <a:ext uri="{9D8B030D-6E8A-4147-A177-3AD203B41FA5}">
                      <a16:colId xmlns:a16="http://schemas.microsoft.com/office/drawing/2014/main" val="270537587"/>
                    </a:ext>
                  </a:extLst>
                </a:gridCol>
              </a:tblGrid>
              <a:tr h="657353">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No. of inputs</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MCSDC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DSSDC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ASCD</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SLCNN</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EIAT</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1795032769"/>
                  </a:ext>
                </a:extLst>
              </a:tr>
              <a:tr h="312035">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100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76.12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85.23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84.22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68.36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95.63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4026566612"/>
                  </a:ext>
                </a:extLst>
              </a:tr>
              <a:tr h="312035">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200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77.14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84.22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85.63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67.12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95.61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3738161757"/>
                  </a:ext>
                </a:extLst>
              </a:tr>
              <a:tr h="312035">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300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75.63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85.63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87.44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66.66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95.25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2871641645"/>
                  </a:ext>
                </a:extLst>
              </a:tr>
              <a:tr h="34910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400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75.12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dirty="0">
                          <a:effectLst/>
                          <a:latin typeface="Times New Roman" panose="02020603050405020304" pitchFamily="18" charset="0"/>
                          <a:cs typeface="Times New Roman" panose="02020603050405020304" pitchFamily="18" charset="0"/>
                        </a:rPr>
                        <a:t>87.12</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85.69</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65.36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94.01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1376040551"/>
                  </a:ext>
                </a:extLst>
              </a:tr>
              <a:tr h="312035">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500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74.63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80.00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88.23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65.36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92.30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2069023114"/>
                  </a:ext>
                </a:extLst>
              </a:tr>
              <a:tr h="312035">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79.52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80.23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60.23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90.12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631593599"/>
                  </a:ext>
                </a:extLst>
              </a:tr>
              <a:tr h="312035">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71.13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79.33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85.66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67.11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dirty="0">
                          <a:effectLst/>
                          <a:latin typeface="Times New Roman" panose="02020603050405020304" pitchFamily="18" charset="0"/>
                          <a:cs typeface="Times New Roman" panose="02020603050405020304" pitchFamily="18" charset="0"/>
                        </a:rPr>
                        <a:t>98.06</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82072491"/>
                  </a:ext>
                </a:extLst>
              </a:tr>
            </a:tbl>
          </a:graphicData>
        </a:graphic>
      </p:graphicFrame>
      <p:sp>
        <p:nvSpPr>
          <p:cNvPr id="4" name="Content Placeholder 3">
            <a:extLst>
              <a:ext uri="{FF2B5EF4-FFF2-40B4-BE49-F238E27FC236}">
                <a16:creationId xmlns:a16="http://schemas.microsoft.com/office/drawing/2014/main" id="{AEC65B14-24DF-4416-9A4A-9DCC286B7F45}"/>
              </a:ext>
            </a:extLst>
          </p:cNvPr>
          <p:cNvSpPr>
            <a:spLocks noGrp="1"/>
          </p:cNvSpPr>
          <p:nvPr>
            <p:ph sz="half" idx="2"/>
          </p:nvPr>
        </p:nvSpPr>
        <p:spPr>
          <a:xfrm>
            <a:off x="6175378" y="2494844"/>
            <a:ext cx="5197856" cy="3714045"/>
          </a:xfrm>
        </p:spPr>
        <p:txBody>
          <a:bodyPr>
            <a:noAutofit/>
          </a:bodyPr>
          <a:lstStyle/>
          <a:p>
            <a:pPr algn="just"/>
            <a:r>
              <a:rPr lang="en-US" sz="1500" dirty="0">
                <a:effectLst/>
                <a:latin typeface="Times New Roman" panose="02020603050405020304" pitchFamily="18" charset="0"/>
                <a:ea typeface="Times New Roman" panose="02020603050405020304" pitchFamily="18" charset="0"/>
              </a:rPr>
              <a:t>Regular self-examinations are essential for detecting any changes in skin condition. Observing skin changes in a well-lit room or during the day will yield the greatest results for this purpose. </a:t>
            </a:r>
          </a:p>
          <a:p>
            <a:pPr algn="just"/>
            <a:r>
              <a:rPr lang="en-US" sz="1500" dirty="0">
                <a:effectLst/>
                <a:latin typeface="Times New Roman" panose="02020603050405020304" pitchFamily="18" charset="0"/>
                <a:ea typeface="Times New Roman" panose="02020603050405020304" pitchFamily="18" charset="0"/>
              </a:rPr>
              <a:t>Inspect your feet and the space between your toes for any </a:t>
            </a:r>
            <a:r>
              <a:rPr lang="en-US" sz="1500" dirty="0" err="1">
                <a:effectLst/>
                <a:latin typeface="Times New Roman" panose="02020603050405020304" pitchFamily="18" charset="0"/>
                <a:ea typeface="Times New Roman" panose="02020603050405020304" pitchFamily="18" charset="0"/>
              </a:rPr>
              <a:t>unusualities</a:t>
            </a:r>
            <a:r>
              <a:rPr lang="en-US" sz="1500" dirty="0">
                <a:effectLst/>
                <a:latin typeface="Times New Roman" panose="02020603050405020304" pitchFamily="18" charset="0"/>
                <a:ea typeface="Times New Roman" panose="02020603050405020304" pitchFamily="18" charset="0"/>
              </a:rPr>
              <a:t>. Ask a trusted family member or friend to check your back and any other areas that could be difficult to see. </a:t>
            </a:r>
          </a:p>
          <a:p>
            <a:pPr algn="just"/>
            <a:r>
              <a:rPr lang="en-US" sz="1500" dirty="0">
                <a:effectLst/>
                <a:latin typeface="Times New Roman" panose="02020603050405020304" pitchFamily="18" charset="0"/>
                <a:ea typeface="Times New Roman" panose="02020603050405020304" pitchFamily="18" charset="0"/>
              </a:rPr>
              <a:t>Moles cover almost everyone's body. Skin cancers include a broad variety of malignancies. </a:t>
            </a:r>
          </a:p>
          <a:p>
            <a:pPr algn="just"/>
            <a:r>
              <a:rPr lang="en-US" sz="1500" dirty="0">
                <a:effectLst/>
                <a:latin typeface="Times New Roman" panose="02020603050405020304" pitchFamily="18" charset="0"/>
                <a:ea typeface="Times New Roman" panose="02020603050405020304" pitchFamily="18" charset="0"/>
              </a:rPr>
              <a:t>Depending on the specific condition and kind of destroyed cell, the first stage could be very different. </a:t>
            </a:r>
          </a:p>
          <a:p>
            <a:pPr algn="just"/>
            <a:r>
              <a:rPr lang="en-US" sz="1500" dirty="0">
                <a:effectLst/>
                <a:latin typeface="Times New Roman" panose="02020603050405020304" pitchFamily="18" charset="0"/>
                <a:ea typeface="Times New Roman" panose="02020603050405020304" pitchFamily="18" charset="0"/>
              </a:rPr>
              <a:t>Table 3 below compares the current methods of early detection with the proposed ones</a:t>
            </a:r>
            <a:endParaRPr lang="en-US" sz="1500" dirty="0"/>
          </a:p>
        </p:txBody>
      </p:sp>
    </p:spTree>
    <p:extLst>
      <p:ext uri="{BB962C8B-B14F-4D97-AF65-F5344CB8AC3E}">
        <p14:creationId xmlns:p14="http://schemas.microsoft.com/office/powerpoint/2010/main" val="11826122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57ADE7-98F0-9F1A-47C6-2C6778DDAEA1}"/>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UV PROTECTION</a:t>
            </a:r>
          </a:p>
        </p:txBody>
      </p:sp>
      <p:graphicFrame>
        <p:nvGraphicFramePr>
          <p:cNvPr id="5" name="Content Placeholder 4">
            <a:extLst>
              <a:ext uri="{FF2B5EF4-FFF2-40B4-BE49-F238E27FC236}">
                <a16:creationId xmlns:a16="http://schemas.microsoft.com/office/drawing/2014/main" id="{CDF66F5D-8B30-08EC-241C-F6C09678B047}"/>
              </a:ext>
            </a:extLst>
          </p:cNvPr>
          <p:cNvGraphicFramePr>
            <a:graphicFrameLocks noGrp="1"/>
          </p:cNvGraphicFramePr>
          <p:nvPr>
            <p:ph sz="half" idx="1"/>
            <p:extLst>
              <p:ext uri="{D42A27DB-BD31-4B8C-83A1-F6EECF244321}">
                <p14:modId xmlns:p14="http://schemas.microsoft.com/office/powerpoint/2010/main" val="1323207158"/>
              </p:ext>
            </p:extLst>
          </p:nvPr>
        </p:nvGraphicFramePr>
        <p:xfrm>
          <a:off x="1298576" y="2912534"/>
          <a:ext cx="4718048" cy="2517428"/>
        </p:xfrm>
        <a:graphic>
          <a:graphicData uri="http://schemas.openxmlformats.org/drawingml/2006/table">
            <a:tbl>
              <a:tblPr firstRow="1" firstCol="1" bandRow="1">
                <a:tableStyleId>{5C22544A-7EE6-4342-B048-85BDC9FD1C3A}</a:tableStyleId>
              </a:tblPr>
              <a:tblGrid>
                <a:gridCol w="786173">
                  <a:extLst>
                    <a:ext uri="{9D8B030D-6E8A-4147-A177-3AD203B41FA5}">
                      <a16:colId xmlns:a16="http://schemas.microsoft.com/office/drawing/2014/main" val="3415479450"/>
                    </a:ext>
                  </a:extLst>
                </a:gridCol>
                <a:gridCol w="786173">
                  <a:extLst>
                    <a:ext uri="{9D8B030D-6E8A-4147-A177-3AD203B41FA5}">
                      <a16:colId xmlns:a16="http://schemas.microsoft.com/office/drawing/2014/main" val="1412464932"/>
                    </a:ext>
                  </a:extLst>
                </a:gridCol>
                <a:gridCol w="786173">
                  <a:extLst>
                    <a:ext uri="{9D8B030D-6E8A-4147-A177-3AD203B41FA5}">
                      <a16:colId xmlns:a16="http://schemas.microsoft.com/office/drawing/2014/main" val="2592056689"/>
                    </a:ext>
                  </a:extLst>
                </a:gridCol>
                <a:gridCol w="786173">
                  <a:extLst>
                    <a:ext uri="{9D8B030D-6E8A-4147-A177-3AD203B41FA5}">
                      <a16:colId xmlns:a16="http://schemas.microsoft.com/office/drawing/2014/main" val="2285374193"/>
                    </a:ext>
                  </a:extLst>
                </a:gridCol>
                <a:gridCol w="786678">
                  <a:extLst>
                    <a:ext uri="{9D8B030D-6E8A-4147-A177-3AD203B41FA5}">
                      <a16:colId xmlns:a16="http://schemas.microsoft.com/office/drawing/2014/main" val="521140619"/>
                    </a:ext>
                  </a:extLst>
                </a:gridCol>
                <a:gridCol w="786678">
                  <a:extLst>
                    <a:ext uri="{9D8B030D-6E8A-4147-A177-3AD203B41FA5}">
                      <a16:colId xmlns:a16="http://schemas.microsoft.com/office/drawing/2014/main" val="4150857802"/>
                    </a:ext>
                  </a:extLst>
                </a:gridCol>
              </a:tblGrid>
              <a:tr h="574861">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No. of inputs</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MCSDC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DSSDC</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ASCD</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SLCNN</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EIAT</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1364454726"/>
                  </a:ext>
                </a:extLst>
              </a:tr>
              <a:tr h="27287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100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81.25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86.12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85.63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71.20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99.74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5593033"/>
                  </a:ext>
                </a:extLst>
              </a:tr>
              <a:tr h="27287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200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84.63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85.41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dirty="0">
                          <a:effectLst/>
                          <a:latin typeface="Times New Roman" panose="02020603050405020304" pitchFamily="18" charset="0"/>
                          <a:cs typeface="Times New Roman" panose="02020603050405020304" pitchFamily="18" charset="0"/>
                        </a:rPr>
                        <a:t>63.98</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97.41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3489716440"/>
                  </a:ext>
                </a:extLst>
              </a:tr>
              <a:tr h="27287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300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79.55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83.62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84.61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68.52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96.25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118431547"/>
                  </a:ext>
                </a:extLst>
              </a:tr>
              <a:tr h="305299">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400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74.63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81.25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83.21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67.14</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94.52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2551682857"/>
                  </a:ext>
                </a:extLst>
              </a:tr>
              <a:tr h="27287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500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79.63</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80.25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80.36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66.66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93.12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2835741615"/>
                  </a:ext>
                </a:extLst>
              </a:tr>
              <a:tr h="27287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78.25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79.36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89.22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65.21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91.25</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310298181"/>
                  </a:ext>
                </a:extLst>
              </a:tr>
              <a:tr h="272878">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700</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78.41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77.41</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81.36</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a:effectLst/>
                          <a:latin typeface="Times New Roman" panose="02020603050405020304" pitchFamily="18" charset="0"/>
                          <a:cs typeface="Times New Roman" panose="02020603050405020304" pitchFamily="18" charset="0"/>
                        </a:rPr>
                        <a:t>65.22</a:t>
                      </a:r>
                      <a:endParaRPr lang="en-US" sz="90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tc>
                  <a:txBody>
                    <a:bodyPr/>
                    <a:lstStyle/>
                    <a:p>
                      <a:pPr marL="0" marR="0" algn="ctr">
                        <a:lnSpc>
                          <a:spcPct val="150000"/>
                        </a:lnSpc>
                        <a:spcBef>
                          <a:spcPts val="0"/>
                        </a:spcBef>
                        <a:spcAft>
                          <a:spcPts val="0"/>
                        </a:spcAft>
                      </a:pPr>
                      <a:r>
                        <a:rPr lang="en-US" sz="1000" dirty="0">
                          <a:effectLst/>
                          <a:latin typeface="Times New Roman" panose="02020603050405020304" pitchFamily="18" charset="0"/>
                          <a:cs typeface="Times New Roman" panose="02020603050405020304" pitchFamily="18" charset="0"/>
                        </a:rPr>
                        <a:t>90.03</a:t>
                      </a:r>
                      <a:endParaRPr lang="en-US" sz="900" dirty="0">
                        <a:effectLst/>
                        <a:latin typeface="Times New Roman" panose="02020603050405020304" pitchFamily="18" charset="0"/>
                        <a:ea typeface="Calibri" panose="020F0502020204030204" pitchFamily="34" charset="0"/>
                        <a:cs typeface="Times New Roman" panose="02020603050405020304" pitchFamily="18" charset="0"/>
                      </a:endParaRPr>
                    </a:p>
                  </a:txBody>
                  <a:tcPr marL="54497" marR="54497" marT="0" marB="0"/>
                </a:tc>
                <a:extLst>
                  <a:ext uri="{0D108BD9-81ED-4DB2-BD59-A6C34878D82A}">
                    <a16:rowId xmlns:a16="http://schemas.microsoft.com/office/drawing/2014/main" val="3782058894"/>
                  </a:ext>
                </a:extLst>
              </a:tr>
            </a:tbl>
          </a:graphicData>
        </a:graphic>
      </p:graphicFrame>
      <p:sp>
        <p:nvSpPr>
          <p:cNvPr id="4" name="Content Placeholder 3">
            <a:extLst>
              <a:ext uri="{FF2B5EF4-FFF2-40B4-BE49-F238E27FC236}">
                <a16:creationId xmlns:a16="http://schemas.microsoft.com/office/drawing/2014/main" id="{10C368F8-E408-621C-70E7-67C339F38D6A}"/>
              </a:ext>
            </a:extLst>
          </p:cNvPr>
          <p:cNvSpPr>
            <a:spLocks noGrp="1"/>
          </p:cNvSpPr>
          <p:nvPr>
            <p:ph sz="half" idx="2"/>
          </p:nvPr>
        </p:nvSpPr>
        <p:spPr>
          <a:xfrm>
            <a:off x="6181343" y="2460978"/>
            <a:ext cx="5186567" cy="3612444"/>
          </a:xfrm>
        </p:spPr>
        <p:txBody>
          <a:bodyPr>
            <a:normAutofit fontScale="92500" lnSpcReduction="20000"/>
          </a:bodyPr>
          <a:lstStyle/>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Applying sunscreen is an important first step in sun protection, but it's not the only one. </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addition to an increase in the likelihood of skin cancer since sunscreens were commercially marketed, several medical professionals now recommend using sunscreen at least ten to fifteen minutes before going outside. </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In addition, melanoma is the most lethal form of skin cancer, and there is no evidence that sunscreen reduces its risk. </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Sunscreen use is still advised, though. </a:t>
            </a:r>
          </a:p>
          <a:p>
            <a:pPr algn="just"/>
            <a:r>
              <a:rPr lang="en-US" sz="1800" dirty="0">
                <a:effectLst/>
                <a:latin typeface="Times New Roman" panose="02020603050405020304" pitchFamily="18" charset="0"/>
                <a:ea typeface="Times New Roman" panose="02020603050405020304" pitchFamily="18" charset="0"/>
                <a:cs typeface="Times New Roman" panose="02020603050405020304" pitchFamily="18" charset="0"/>
              </a:rPr>
              <a:t>Table 5 below compares the proposed and existing methods for early detection</a:t>
            </a:r>
            <a:endParaRPr lang="en-US"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381605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4996A4-B377-39D8-AF59-4B3D10F2B6E6}"/>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CONCLUSION </a:t>
            </a:r>
          </a:p>
        </p:txBody>
      </p:sp>
      <p:sp>
        <p:nvSpPr>
          <p:cNvPr id="3" name="Content Placeholder 2">
            <a:extLst>
              <a:ext uri="{FF2B5EF4-FFF2-40B4-BE49-F238E27FC236}">
                <a16:creationId xmlns:a16="http://schemas.microsoft.com/office/drawing/2014/main" id="{1592A62F-2BB9-F434-C9E1-F2E6FE7088A7}"/>
              </a:ext>
            </a:extLst>
          </p:cNvPr>
          <p:cNvSpPr>
            <a:spLocks noGrp="1"/>
          </p:cNvSpPr>
          <p:nvPr>
            <p:ph idx="1"/>
          </p:nvPr>
        </p:nvSpPr>
        <p:spPr>
          <a:xfrm>
            <a:off x="756356" y="2556931"/>
            <a:ext cx="10656711" cy="3708401"/>
          </a:xfrm>
        </p:spPr>
        <p:txBody>
          <a:bodyPr>
            <a:normAutofit/>
          </a:bodyPr>
          <a:lstStyle/>
          <a:p>
            <a:r>
              <a:rPr lang="en-US" sz="1800" dirty="0">
                <a:effectLst/>
                <a:latin typeface="Times New Roman" panose="02020603050405020304" pitchFamily="18" charset="0"/>
                <a:ea typeface="Times New Roman" panose="02020603050405020304" pitchFamily="18" charset="0"/>
              </a:rPr>
              <a:t>This study demonstrates the exciting possibilities of modern image processing methods and data mining in patient health management, particularly in the early diagnosis of skin cancer. The Enhanced Image Analysis Technique (EIAT) shows better accuracy in classifying skin lesions and diagnosing malignant situations, outperforming previous approaches in a number of criteria. </a:t>
            </a:r>
          </a:p>
          <a:p>
            <a:r>
              <a:rPr lang="en-US" sz="1800" dirty="0">
                <a:effectLst/>
                <a:latin typeface="Times New Roman" panose="02020603050405020304" pitchFamily="18" charset="0"/>
                <a:ea typeface="Times New Roman" panose="02020603050405020304" pitchFamily="18" charset="0"/>
              </a:rPr>
              <a:t>EIAT facilitates a more accurate and efficient diagnosis by combining preprocessing, normalization, feature extraction, and segmentation, ultimately helping dermatologists make well-informed decisions</a:t>
            </a:r>
            <a:r>
              <a:rPr lang="en-US" sz="1800" dirty="0">
                <a:latin typeface="Times New Roman" panose="02020603050405020304" pitchFamily="18" charset="0"/>
                <a:ea typeface="Times New Roman" panose="02020603050405020304" pitchFamily="18" charset="0"/>
              </a:rPr>
              <a:t>.</a:t>
            </a:r>
          </a:p>
          <a:p>
            <a:r>
              <a:rPr lang="en-US" sz="1800" dirty="0">
                <a:effectLst/>
                <a:latin typeface="Times New Roman" panose="02020603050405020304" pitchFamily="18" charset="0"/>
                <a:ea typeface="Times New Roman" panose="02020603050405020304" pitchFamily="18" charset="0"/>
              </a:rPr>
              <a:t>The study highlights the value of early identification in improving the prognosis of skin cancer, stressing the necessity of routine skin examinations and expert assessments for prompt management.</a:t>
            </a:r>
          </a:p>
          <a:p>
            <a:r>
              <a:rPr lang="en-US" sz="1800" dirty="0">
                <a:effectLst/>
                <a:latin typeface="Times New Roman" panose="02020603050405020304" pitchFamily="18" charset="0"/>
                <a:ea typeface="Times New Roman" panose="02020603050405020304" pitchFamily="18" charset="0"/>
              </a:rPr>
              <a:t>Data mining tools and dermatological procedures can work together to improve patient care and revolutionize the way skin cancer is managed as research advances.</a:t>
            </a:r>
            <a:endParaRPr lang="en-US" dirty="0"/>
          </a:p>
        </p:txBody>
      </p:sp>
    </p:spTree>
    <p:extLst>
      <p:ext uri="{BB962C8B-B14F-4D97-AF65-F5344CB8AC3E}">
        <p14:creationId xmlns:p14="http://schemas.microsoft.com/office/powerpoint/2010/main" val="410327221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D97DCA-4884-8A0C-FAAC-374CD54D8C52}"/>
              </a:ext>
            </a:extLst>
          </p:cNvPr>
          <p:cNvSpPr>
            <a:spLocks noGrp="1"/>
          </p:cNvSpPr>
          <p:nvPr>
            <p:ph type="title"/>
          </p:nvPr>
        </p:nvSpPr>
        <p:spPr/>
        <p:txBody>
          <a:bodyPr>
            <a:normAutofit/>
          </a:bodyPr>
          <a:lstStyle/>
          <a:p>
            <a:r>
              <a:rPr lang="en-US" sz="3600" b="1" dirty="0">
                <a:latin typeface="Times New Roman" panose="02020603050405020304" pitchFamily="18" charset="0"/>
                <a:cs typeface="Times New Roman" panose="02020603050405020304" pitchFamily="18" charset="0"/>
              </a:rPr>
              <a:t>REFERENCES</a:t>
            </a:r>
          </a:p>
        </p:txBody>
      </p:sp>
      <p:sp>
        <p:nvSpPr>
          <p:cNvPr id="3" name="Content Placeholder 2">
            <a:extLst>
              <a:ext uri="{FF2B5EF4-FFF2-40B4-BE49-F238E27FC236}">
                <a16:creationId xmlns:a16="http://schemas.microsoft.com/office/drawing/2014/main" id="{254F19EC-5808-56AE-85F9-EB1F30910F45}"/>
              </a:ext>
            </a:extLst>
          </p:cNvPr>
          <p:cNvSpPr>
            <a:spLocks noGrp="1"/>
          </p:cNvSpPr>
          <p:nvPr>
            <p:ph idx="1"/>
          </p:nvPr>
        </p:nvSpPr>
        <p:spPr>
          <a:xfrm>
            <a:off x="801511" y="2449689"/>
            <a:ext cx="10611556" cy="3657599"/>
          </a:xfrm>
        </p:spPr>
        <p:txBody>
          <a:bodyPr>
            <a:normAutofit fontScale="85000" lnSpcReduction="20000"/>
          </a:bodyPr>
          <a:lstStyle/>
          <a:p>
            <a:pPr marL="342900" marR="0" lvl="0" indent="-342900" algn="just">
              <a:lnSpc>
                <a:spcPct val="150000"/>
              </a:lnSpc>
              <a:spcBef>
                <a:spcPts val="0"/>
              </a:spcBef>
              <a:spcAft>
                <a:spcPts val="0"/>
              </a:spcAft>
              <a:buFont typeface="+mj-lt"/>
              <a:buAutoNum type="arabicPeriod"/>
            </a:pPr>
            <a:r>
              <a:rPr lang="en-US" sz="1800" i="1" dirty="0" err="1">
                <a:effectLst/>
                <a:latin typeface="Times New Roman" panose="02020603050405020304" pitchFamily="18" charset="0"/>
                <a:ea typeface="Calibri" panose="020F0502020204030204" pitchFamily="34" charset="0"/>
                <a:cs typeface="Mangal" panose="02040503050203030202" pitchFamily="18" charset="0"/>
              </a:rPr>
              <a:t>Albahar</a:t>
            </a:r>
            <a:r>
              <a:rPr lang="en-US" sz="1800" i="1" dirty="0">
                <a:effectLst/>
                <a:latin typeface="Times New Roman" panose="02020603050405020304" pitchFamily="18" charset="0"/>
                <a:ea typeface="Calibri" panose="020F0502020204030204" pitchFamily="34" charset="0"/>
                <a:cs typeface="Mangal" panose="02040503050203030202" pitchFamily="18" charset="0"/>
              </a:rPr>
              <a:t>, M. A. (2019). Skin lesion classification using convolutional neural network with novel </a:t>
            </a:r>
            <a:r>
              <a:rPr lang="en-US" sz="1800" i="1" dirty="0" err="1">
                <a:effectLst/>
                <a:latin typeface="Times New Roman" panose="02020603050405020304" pitchFamily="18" charset="0"/>
                <a:ea typeface="Calibri" panose="020F0502020204030204" pitchFamily="34" charset="0"/>
                <a:cs typeface="Mangal" panose="02040503050203030202" pitchFamily="18" charset="0"/>
              </a:rPr>
              <a:t>regularizer</a:t>
            </a:r>
            <a:r>
              <a:rPr lang="en-US" sz="1800" i="1" dirty="0">
                <a:effectLst/>
                <a:latin typeface="Times New Roman" panose="02020603050405020304" pitchFamily="18" charset="0"/>
                <a:ea typeface="Calibri" panose="020F0502020204030204" pitchFamily="34" charset="0"/>
                <a:cs typeface="Mangal" panose="02040503050203030202" pitchFamily="18" charset="0"/>
              </a:rPr>
              <a:t>. IEEE Access, 7, 38306–38313.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i="1" dirty="0">
                <a:effectLst/>
                <a:latin typeface="Times New Roman" panose="02020603050405020304" pitchFamily="18" charset="0"/>
                <a:ea typeface="Calibri" panose="020F0502020204030204" pitchFamily="34" charset="0"/>
                <a:cs typeface="Mangal" panose="02040503050203030202" pitchFamily="18" charset="0"/>
              </a:rPr>
              <a:t>Ansari, U. B., &amp; </a:t>
            </a:r>
            <a:r>
              <a:rPr lang="en-US" sz="1800" i="1" dirty="0" err="1">
                <a:effectLst/>
                <a:latin typeface="Times New Roman" panose="02020603050405020304" pitchFamily="18" charset="0"/>
                <a:ea typeface="Calibri" panose="020F0502020204030204" pitchFamily="34" charset="0"/>
                <a:cs typeface="Mangal" panose="02040503050203030202" pitchFamily="18" charset="0"/>
              </a:rPr>
              <a:t>Sarode</a:t>
            </a:r>
            <a:r>
              <a:rPr lang="en-US" sz="1800" i="1" dirty="0">
                <a:effectLst/>
                <a:latin typeface="Times New Roman" panose="02020603050405020304" pitchFamily="18" charset="0"/>
                <a:ea typeface="Calibri" panose="020F0502020204030204" pitchFamily="34" charset="0"/>
                <a:cs typeface="Mangal" panose="02040503050203030202" pitchFamily="18" charset="0"/>
              </a:rPr>
              <a:t>, T. (2017). Skin cancer detection using image processing. International Research Journal of Engineering and Technology, 4(4), 2875–2881.</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i="1" dirty="0">
                <a:effectLst/>
                <a:latin typeface="Times New Roman" panose="02020603050405020304" pitchFamily="18" charset="0"/>
                <a:ea typeface="Calibri" panose="020F0502020204030204" pitchFamily="34" charset="0"/>
                <a:cs typeface="Mangal" panose="02040503050203030202" pitchFamily="18" charset="0"/>
              </a:rPr>
              <a:t>Chang, C. L., &amp; Chen, C. H. (2009). Applying decision tree and neural network to increase quality of dermatologic diagnosis. Expert Systems with Applications, 36(2), 4035-4041.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0"/>
              </a:spcAft>
              <a:buFont typeface="+mj-lt"/>
              <a:buAutoNum type="arabicPeriod"/>
            </a:pPr>
            <a:r>
              <a:rPr lang="en-US" sz="1800" i="1" dirty="0">
                <a:effectLst/>
                <a:latin typeface="Times New Roman" panose="02020603050405020304" pitchFamily="18" charset="0"/>
                <a:ea typeface="Calibri" panose="020F0502020204030204" pitchFamily="34" charset="0"/>
                <a:cs typeface="Mangal" panose="02040503050203030202" pitchFamily="18" charset="0"/>
              </a:rPr>
              <a:t>Chao, E., </a:t>
            </a:r>
            <a:r>
              <a:rPr lang="en-US" sz="1800" i="1" dirty="0" err="1">
                <a:effectLst/>
                <a:latin typeface="Times New Roman" panose="02020603050405020304" pitchFamily="18" charset="0"/>
                <a:ea typeface="Calibri" panose="020F0502020204030204" pitchFamily="34" charset="0"/>
                <a:cs typeface="Mangal" panose="02040503050203030202" pitchFamily="18" charset="0"/>
              </a:rPr>
              <a:t>Meenan</a:t>
            </a:r>
            <a:r>
              <a:rPr lang="en-US" sz="1800" i="1" dirty="0">
                <a:effectLst/>
                <a:latin typeface="Times New Roman" panose="02020603050405020304" pitchFamily="18" charset="0"/>
                <a:ea typeface="Calibri" panose="020F0502020204030204" pitchFamily="34" charset="0"/>
                <a:cs typeface="Mangal" panose="02040503050203030202" pitchFamily="18" charset="0"/>
              </a:rPr>
              <a:t>, C. K., &amp; Ferris, L. K. (2017). Smartphone-based applications for skin monitoring and melanoma detection. Dermatologic Clinics, 35(4), 551-557.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342900" marR="0" lvl="0" indent="-342900" algn="just">
              <a:lnSpc>
                <a:spcPct val="150000"/>
              </a:lnSpc>
              <a:spcBef>
                <a:spcPts val="0"/>
              </a:spcBef>
              <a:spcAft>
                <a:spcPts val="1000"/>
              </a:spcAft>
              <a:buFont typeface="+mj-lt"/>
              <a:buAutoNum type="arabicPeriod"/>
            </a:pPr>
            <a:r>
              <a:rPr lang="en-US" sz="1800" i="1" dirty="0">
                <a:effectLst/>
                <a:latin typeface="Times New Roman" panose="02020603050405020304" pitchFamily="18" charset="0"/>
                <a:ea typeface="Calibri" panose="020F0502020204030204" pitchFamily="34" charset="0"/>
                <a:cs typeface="Mangal" panose="02040503050203030202" pitchFamily="18" charset="0"/>
              </a:rPr>
              <a:t>Chatterjee, S., Dey, D., &amp; Munshi, S. (2015). Mathematical morphology aided shape, texture and </a:t>
            </a:r>
            <a:r>
              <a:rPr lang="en-US" sz="1800" i="1" dirty="0" err="1">
                <a:effectLst/>
                <a:latin typeface="Times New Roman" panose="02020603050405020304" pitchFamily="18" charset="0"/>
                <a:ea typeface="Calibri" panose="020F0502020204030204" pitchFamily="34" charset="0"/>
                <a:cs typeface="Mangal" panose="02040503050203030202" pitchFamily="18" charset="0"/>
              </a:rPr>
              <a:t>colour</a:t>
            </a:r>
            <a:r>
              <a:rPr lang="en-US" sz="1800" i="1" dirty="0">
                <a:effectLst/>
                <a:latin typeface="Times New Roman" panose="02020603050405020304" pitchFamily="18" charset="0"/>
                <a:ea typeface="Calibri" panose="020F0502020204030204" pitchFamily="34" charset="0"/>
                <a:cs typeface="Mangal" panose="02040503050203030202" pitchFamily="18" charset="0"/>
              </a:rPr>
              <a:t> feature extraction from skin lesion for identification of malignant melanoma. In Proceedings of the International Conference on Condition Assessment Techniques in Electrical Systems (CATCON) (pp. 200–203). IEEE. </a:t>
            </a:r>
            <a:endParaRPr lang="en-US" sz="1800" dirty="0">
              <a:effectLst/>
              <a:latin typeface="Calibri" panose="020F0502020204030204" pitchFamily="34" charset="0"/>
              <a:ea typeface="Calibri" panose="020F0502020204030204" pitchFamily="34" charset="0"/>
              <a:cs typeface="Mangal" panose="02040503050203030202" pitchFamily="18" charset="0"/>
            </a:endParaRPr>
          </a:p>
          <a:p>
            <a:pPr marL="0" indent="0">
              <a:buNone/>
            </a:pPr>
            <a:endParaRPr lang="en-US" dirty="0"/>
          </a:p>
        </p:txBody>
      </p:sp>
    </p:spTree>
    <p:extLst>
      <p:ext uri="{BB962C8B-B14F-4D97-AF65-F5344CB8AC3E}">
        <p14:creationId xmlns:p14="http://schemas.microsoft.com/office/powerpoint/2010/main" val="121825813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E8683F-F419-6680-1D8C-9BBC00492352}"/>
              </a:ext>
            </a:extLst>
          </p:cNvPr>
          <p:cNvSpPr>
            <a:spLocks noGrp="1"/>
          </p:cNvSpPr>
          <p:nvPr>
            <p:ph type="title"/>
          </p:nvPr>
        </p:nvSpPr>
        <p:spPr/>
        <p:txBody>
          <a:bodyPr>
            <a:normAutofit/>
          </a:bodyPr>
          <a:lstStyle/>
          <a:p>
            <a:r>
              <a:rPr lang="en-US" sz="4800" b="1" dirty="0">
                <a:latin typeface="Times New Roman" panose="02020603050405020304" pitchFamily="18" charset="0"/>
                <a:cs typeface="Times New Roman" panose="02020603050405020304" pitchFamily="18" charset="0"/>
              </a:rPr>
              <a:t>THANK YOU</a:t>
            </a:r>
          </a:p>
        </p:txBody>
      </p:sp>
    </p:spTree>
    <p:extLst>
      <p:ext uri="{BB962C8B-B14F-4D97-AF65-F5344CB8AC3E}">
        <p14:creationId xmlns:p14="http://schemas.microsoft.com/office/powerpoint/2010/main" val="410188859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83992A"/>
      </a:accent1>
      <a:accent2>
        <a:srgbClr val="3C9770"/>
      </a:accent2>
      <a:accent3>
        <a:srgbClr val="44709D"/>
      </a:accent3>
      <a:accent4>
        <a:srgbClr val="A23C33"/>
      </a:accent4>
      <a:accent5>
        <a:srgbClr val="D97828"/>
      </a:accent5>
      <a:accent6>
        <a:srgbClr val="DEB340"/>
      </a:accent6>
      <a:hlink>
        <a:srgbClr val="A8BF4D"/>
      </a:hlink>
      <a:folHlink>
        <a:srgbClr val="B4CA80"/>
      </a:folHlink>
    </a:clrScheme>
    <a:fontScheme name="Organic">
      <a:majorFont>
        <a:latin typeface="Garamond" panose="02020404030301010803"/>
        <a:ea typeface=""/>
        <a:cs typeface=""/>
        <a:font script="Jpan" typeface="ＭＳ Ｐゴシック"/>
        <a:font script="Hang" typeface="돋움"/>
        <a:font script="Hans" typeface="方正舒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Garamond" panose="02020404030301010803"/>
        <a:ea typeface=""/>
        <a:cs typeface=""/>
        <a:font script="Jpan" typeface="ＭＳ Ｐ明朝"/>
        <a:font script="Hang" typeface="바탕"/>
        <a:font script="Hans" typeface="方正舒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DAC20F1-423D-49E2-BD0B-50532748BAD0}"/>
    </a:ext>
  </a:extLst>
</a:theme>
</file>

<file path=docProps/app.xml><?xml version="1.0" encoding="utf-8"?>
<Properties xmlns="http://schemas.openxmlformats.org/officeDocument/2006/extended-properties" xmlns:vt="http://schemas.openxmlformats.org/officeDocument/2006/docPropsVTypes">
  <Template>Organic</Template>
  <TotalTime>27</TotalTime>
  <Words>1555</Words>
  <Application>Microsoft Office PowerPoint</Application>
  <PresentationFormat>Widescreen</PresentationFormat>
  <Paragraphs>248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Calibri</vt:lpstr>
      <vt:lpstr>Garamond</vt:lpstr>
      <vt:lpstr>Times New Roman</vt:lpstr>
      <vt:lpstr>Organic</vt:lpstr>
      <vt:lpstr>AN EXAMINING DATA MINING'S POTENTIAL USE IN PATIENT HEALTH MANAGEMENT AND SKIN CANCER DETECTION</vt:lpstr>
      <vt:lpstr>INTRODUCTION </vt:lpstr>
      <vt:lpstr>LITERATURE REVIEW </vt:lpstr>
      <vt:lpstr>RESEARCH METHODOLOGY</vt:lpstr>
      <vt:lpstr>DATA ANALYSIS </vt:lpstr>
      <vt:lpstr>TABLE 1: EARLY DETECTION COMPARISON OF SKIN CANCER </vt:lpstr>
      <vt:lpstr>SKIN CANCER SCREENING</vt:lpstr>
      <vt:lpstr>SKIN CHANGES MONITORING</vt:lpstr>
      <vt:lpstr>UV PROTECTION</vt:lpstr>
      <vt:lpstr>CONCLUSION </vt:lpstr>
      <vt:lpstr>REFERENCES</vt:lpstr>
      <vt:lpstr>THANK YOU</vt:lpstr>
    </vt:vector>
  </TitlesOfParts>
  <Company>Grizli777</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intel</dc:creator>
  <cp:lastModifiedBy>intel</cp:lastModifiedBy>
  <cp:revision>18</cp:revision>
  <dcterms:created xsi:type="dcterms:W3CDTF">2024-10-19T07:31:13Z</dcterms:created>
  <dcterms:modified xsi:type="dcterms:W3CDTF">2024-10-19T07:58:47Z</dcterms:modified>
</cp:coreProperties>
</file>