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7A56FA-3964-4D62-B592-23F0F95F054B}"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2969201969"/>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7A56FA-3964-4D62-B592-23F0F95F054B}"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260988136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7A56FA-3964-4D62-B592-23F0F95F054B}"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295985131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7A56FA-3964-4D62-B592-23F0F95F054B}"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157450659"/>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7A56FA-3964-4D62-B592-23F0F95F054B}"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292722797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7A56FA-3964-4D62-B592-23F0F95F054B}"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3283225937"/>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7A56FA-3964-4D62-B592-23F0F95F054B}" type="datetimeFigureOut">
              <a:rPr lang="en-US" smtClean="0"/>
              <a:pPr/>
              <a:t>3/12/2024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188831620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7A56FA-3964-4D62-B592-23F0F95F054B}"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423122011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7A56FA-3964-4D62-B592-23F0F95F054B}"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231183374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7A56FA-3964-4D62-B592-23F0F95F054B}"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181366022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7A56FA-3964-4D62-B592-23F0F95F054B}"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2136F7B-5DFA-4C6B-9DA6-8E307B0F0752}" type="slidenum">
              <a:rPr lang="en-US" smtClean="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423566275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A7A56FA-3964-4D62-B592-23F0F95F054B}"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148960310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A7A56FA-3964-4D62-B592-23F0F95F054B}"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2136F7B-5DFA-4C6B-9DA6-8E307B0F0752}" type="slidenum">
              <a:rPr lang="en-US" smtClean="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365322421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A7A56FA-3964-4D62-B592-23F0F95F054B}"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421876274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7A56FA-3964-4D62-B592-23F0F95F054B}"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323635861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7A56FA-3964-4D62-B592-23F0F95F054B}"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33100333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A7A56FA-3964-4D62-B592-23F0F95F054B}" type="datetimeFigureOut">
              <a:rPr lang="en-US" smtClean="0"/>
              <a:pPr/>
              <a:t>3/12/2024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2136F7B-5DFA-4C6B-9DA6-8E307B0F0752}" type="slidenum">
              <a:rPr lang="en-US" smtClean="0"/>
              <a:pPr/>
              <a:t>‹#›</a:t>
            </a:fld>
            <a:endParaRPr lang="en-US"/>
          </a:p>
        </p:txBody>
      </p:sp>
    </p:spTree>
    <p:extLst>
      <p:ext uri="{BB962C8B-B14F-4D97-AF65-F5344CB8AC3E}">
        <p14:creationId xmlns:p14="http://schemas.microsoft.com/office/powerpoint/2010/main" xmlns="" val="522515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2AA418-6CC9-2C4E-87FD-4F99DC5F1092}"/>
              </a:ext>
            </a:extLst>
          </p:cNvPr>
          <p:cNvSpPr>
            <a:spLocks noGrp="1"/>
          </p:cNvSpPr>
          <p:nvPr>
            <p:ph type="ctrTitle"/>
          </p:nvPr>
        </p:nvSpPr>
        <p:spPr>
          <a:xfrm>
            <a:off x="2602860" y="1572905"/>
            <a:ext cx="8915399" cy="2262781"/>
          </a:xfrm>
        </p:spPr>
        <p:txBody>
          <a:bodyPr>
            <a:normAutofit/>
          </a:bodyPr>
          <a:lstStyle/>
          <a:p>
            <a:pPr algn="ctr"/>
            <a:r>
              <a:rPr lang="en-US"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DRUG MANAGEMENT SYSTEM IN GOVT. HOSPITALS AND ITS FUTURE OUTCOMES</a:t>
            </a:r>
          </a:p>
        </p:txBody>
      </p:sp>
      <p:sp>
        <p:nvSpPr>
          <p:cNvPr id="3" name="Rectangle 2"/>
          <p:cNvSpPr/>
          <p:nvPr/>
        </p:nvSpPr>
        <p:spPr>
          <a:xfrm>
            <a:off x="10122203" y="5766817"/>
            <a:ext cx="2069797" cy="369332"/>
          </a:xfrm>
          <a:prstGeom prst="rect">
            <a:avLst/>
          </a:prstGeom>
        </p:spPr>
        <p:txBody>
          <a:bodyPr wrap="none">
            <a:spAutoFit/>
          </a:bodyPr>
          <a:lstStyle/>
          <a:p>
            <a:r>
              <a:rPr lang="en-US" dirty="0" smtClean="0"/>
              <a:t>SANJAY KRISHNA</a:t>
            </a:r>
            <a:endParaRPr lang="en-US" dirty="0"/>
          </a:p>
        </p:txBody>
      </p:sp>
      <p:sp>
        <p:nvSpPr>
          <p:cNvPr id="4" name="Rectangle 3"/>
          <p:cNvSpPr/>
          <p:nvPr/>
        </p:nvSpPr>
        <p:spPr>
          <a:xfrm>
            <a:off x="9759252" y="6127532"/>
            <a:ext cx="2432748" cy="369332"/>
          </a:xfrm>
          <a:prstGeom prst="rect">
            <a:avLst/>
          </a:prstGeom>
        </p:spPr>
        <p:txBody>
          <a:bodyPr wrap="square">
            <a:spAutoFit/>
          </a:bodyPr>
          <a:lstStyle/>
          <a:p>
            <a:r>
              <a:rPr lang="en-US" dirty="0" smtClean="0"/>
              <a:t>  Subject: Pharmacy</a:t>
            </a:r>
            <a:endParaRPr lang="en-US" dirty="0"/>
          </a:p>
        </p:txBody>
      </p:sp>
    </p:spTree>
    <p:extLst>
      <p:ext uri="{BB962C8B-B14F-4D97-AF65-F5344CB8AC3E}">
        <p14:creationId xmlns:p14="http://schemas.microsoft.com/office/powerpoint/2010/main" xmlns="" val="1436121979"/>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94FEE82-1839-A8B9-2420-E206761FF55C}"/>
              </a:ext>
            </a:extLst>
          </p:cNvPr>
          <p:cNvSpPr>
            <a:spLocks noGrp="1"/>
          </p:cNvSpPr>
          <p:nvPr>
            <p:ph type="title"/>
          </p:nvPr>
        </p:nvSpPr>
        <p:spPr>
          <a:xfrm>
            <a:off x="2589212" y="307075"/>
            <a:ext cx="8911687" cy="1280890"/>
          </a:xfrm>
        </p:spPr>
        <p:txBody>
          <a:bodyPr>
            <a:normAutofit/>
          </a:bodyPr>
          <a:lstStyle/>
          <a:p>
            <a:pPr algn="ctr">
              <a:lnSpc>
                <a:spcPct val="150000"/>
              </a:lnSpc>
            </a:pPr>
            <a:r>
              <a:rPr lang="en-US"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ABSTRACT</a:t>
            </a:r>
          </a:p>
        </p:txBody>
      </p:sp>
      <p:sp>
        <p:nvSpPr>
          <p:cNvPr id="3" name="Content Placeholder 2">
            <a:extLst>
              <a:ext uri="{FF2B5EF4-FFF2-40B4-BE49-F238E27FC236}">
                <a16:creationId xmlns:a16="http://schemas.microsoft.com/office/drawing/2014/main" xmlns="" id="{959A2810-5D1B-AABD-5611-F0BD7FA8F54B}"/>
              </a:ext>
            </a:extLst>
          </p:cNvPr>
          <p:cNvSpPr>
            <a:spLocks noGrp="1"/>
          </p:cNvSpPr>
          <p:nvPr>
            <p:ph idx="1"/>
          </p:nvPr>
        </p:nvSpPr>
        <p:spPr>
          <a:xfrm>
            <a:off x="2793929" y="1587965"/>
            <a:ext cx="8915400" cy="4645924"/>
          </a:xfrm>
        </p:spPr>
        <p:txBody>
          <a:bodyPr/>
          <a:lstStyle/>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Within the context of the overall structure of the institution, the goal of this article is to examine the duties, responsibilities, and status of a hospital pharmacy</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 great deal of care and effort was devoted to the distribution systems of drugs and medical devices that were located inside the hospital. </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merits and disadvantages of the conventional way of distribution, as well as the benefits and drawbacks of more recent distribution methods, such as unit-dose and multi-dose distribution, are examined, along with the most important contrasts that exist between the two.</a:t>
            </a:r>
          </a:p>
          <a:p>
            <a:pPr algn="just">
              <a:lnSpc>
                <a:spcPct val="150000"/>
              </a:lnSpc>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presentation of the information that has been provided includes a discussion of the legal norms that are in effect in Delhi. </a:t>
            </a:r>
          </a:p>
          <a:p>
            <a:endParaRPr lang="en-US" dirty="0"/>
          </a:p>
        </p:txBody>
      </p:sp>
    </p:spTree>
    <p:extLst>
      <p:ext uri="{BB962C8B-B14F-4D97-AF65-F5344CB8AC3E}">
        <p14:creationId xmlns:p14="http://schemas.microsoft.com/office/powerpoint/2010/main" xmlns="" val="288151223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39D215-58CE-D783-9B75-B8016764D556}"/>
              </a:ext>
            </a:extLst>
          </p:cNvPr>
          <p:cNvSpPr>
            <a:spLocks noGrp="1"/>
          </p:cNvSpPr>
          <p:nvPr>
            <p:ph type="title"/>
          </p:nvPr>
        </p:nvSpPr>
        <p:spPr/>
        <p:txBody>
          <a:bodyPr>
            <a:normAutofit/>
          </a:bodyPr>
          <a:lstStyle/>
          <a:p>
            <a:pPr algn="ctr">
              <a:lnSpc>
                <a:spcPct val="150000"/>
              </a:lnSpc>
            </a:pPr>
            <a:r>
              <a:rPr lang="en-US"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xmlns="" id="{BF3CBFD8-EA0E-B85A-F953-B1AB8FBA6E86}"/>
              </a:ext>
            </a:extLst>
          </p:cNvPr>
          <p:cNvSpPr>
            <a:spLocks noGrp="1"/>
          </p:cNvSpPr>
          <p:nvPr>
            <p:ph idx="1"/>
          </p:nvPr>
        </p:nvSpPr>
        <p:spPr>
          <a:xfrm>
            <a:off x="2592925" y="1761974"/>
            <a:ext cx="8915400" cy="4471916"/>
          </a:xfrm>
        </p:spPr>
        <p:txBody>
          <a:bodyPr>
            <a:normAutofit/>
          </a:bodyPr>
          <a:lstStyle/>
          <a:p>
            <a:pPr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introduction of a drug management system in government hospitals heralds a transformative shift in healthcare administration, promising streamlined medication processes and enhanced patient care. </a:t>
            </a:r>
          </a:p>
          <a:p>
            <a:pPr algn="just">
              <a:lnSpc>
                <a:spcPct val="150000"/>
              </a:lnSpc>
              <a:buFont typeface="Wingdings" panose="05000000000000000000" pitchFamily="2" charset="2"/>
              <a:buChar char="§"/>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implementation of such a system holds the potential for significant future outcomes, including reduced medication errors, improved medication access, enhanced patient outcomes, and increased efficiency in healthcare delivery. </a:t>
            </a:r>
          </a:p>
          <a:p>
            <a:pPr algn="just">
              <a:lnSpc>
                <a:spcPct val="150000"/>
              </a:lnSpc>
              <a:buFont typeface="Wingdings" panose="05000000000000000000" pitchFamily="2" charset="2"/>
              <a:buChar char="§"/>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 government hospitals strive to meet the evolving needs of patients and adapt to changing healthcare landscapes, the adoption of a comprehensive drug management system emerges as a pivotal step towards achieving optimal healthcare outcomes and ensuring the well-being of individuals within the community.</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xmlns="" val="156025274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18830E-62FF-C496-7093-265678AA4259}"/>
              </a:ext>
            </a:extLst>
          </p:cNvPr>
          <p:cNvSpPr>
            <a:spLocks noGrp="1"/>
          </p:cNvSpPr>
          <p:nvPr>
            <p:ph type="title"/>
          </p:nvPr>
        </p:nvSpPr>
        <p:spPr>
          <a:xfrm>
            <a:off x="2620221" y="358254"/>
            <a:ext cx="8911687" cy="1280890"/>
          </a:xfrm>
        </p:spPr>
        <p:txBody>
          <a:bodyPr>
            <a:normAutofit/>
          </a:bodyPr>
          <a:lstStyle/>
          <a:p>
            <a:pPr algn="ctr">
              <a:lnSpc>
                <a:spcPct val="150000"/>
              </a:lnSpc>
            </a:pPr>
            <a:r>
              <a:rPr lang="en-US"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LITERATURE REVIEW</a:t>
            </a:r>
          </a:p>
        </p:txBody>
      </p:sp>
      <p:sp>
        <p:nvSpPr>
          <p:cNvPr id="3" name="Content Placeholder 2">
            <a:extLst>
              <a:ext uri="{FF2B5EF4-FFF2-40B4-BE49-F238E27FC236}">
                <a16:creationId xmlns:a16="http://schemas.microsoft.com/office/drawing/2014/main" xmlns="" id="{B131A13D-7EF2-598A-0575-42D77BD93122}"/>
              </a:ext>
            </a:extLst>
          </p:cNvPr>
          <p:cNvSpPr>
            <a:spLocks noGrp="1"/>
          </p:cNvSpPr>
          <p:nvPr>
            <p:ph idx="1"/>
          </p:nvPr>
        </p:nvSpPr>
        <p:spPr>
          <a:xfrm>
            <a:off x="2903111" y="1639144"/>
            <a:ext cx="8915400" cy="4860602"/>
          </a:xfrm>
        </p:spPr>
        <p:txBody>
          <a:bodyPr>
            <a:normAutofit/>
          </a:bodyPr>
          <a:lstStyle/>
          <a:p>
            <a:pPr algn="just">
              <a:lnSpc>
                <a:spcPct val="150000"/>
              </a:lnSpc>
              <a:buFont typeface="Wingdings" panose="05000000000000000000" pitchFamily="2" charset="2"/>
              <a:buChar char="q"/>
            </a:pPr>
            <a:r>
              <a:rPr lang="en-US" sz="1600" dirty="0">
                <a:latin typeface="Times New Roman" panose="02020603050405020304" pitchFamily="18" charset="0"/>
                <a:cs typeface="Times New Roman" panose="02020603050405020304" pitchFamily="18" charset="0"/>
              </a:rPr>
              <a:t>Ahmed Abousheishaa et al. (2020) defined hospital pharmacy practice globally via a scoping study. Their research emphasized the distinct roles and duties of hospital chemists in different areas, emphasizing the need of Recognising their global problems and possibilities. This research optimizes healthcare patient outcomes by mapping hospital pharmacy practice.</a:t>
            </a:r>
          </a:p>
          <a:p>
            <a:pPr algn="just">
              <a:lnSpc>
                <a:spcPct val="150000"/>
              </a:lnSpc>
              <a:buFont typeface="Wingdings" panose="05000000000000000000" pitchFamily="2" charset="2"/>
              <a:buChar char="q"/>
            </a:pPr>
            <a:r>
              <a:rPr lang="en-US" sz="1600" dirty="0">
                <a:latin typeface="Times New Roman" panose="02020603050405020304" pitchFamily="18" charset="0"/>
                <a:cs typeface="Times New Roman" panose="02020603050405020304" pitchFamily="18" charset="0"/>
              </a:rPr>
              <a:t>Eriksson (2019) explores the competencies of hospital pharmacists and emphasizes the importance of focusing on research and publication in the field to advance pharmacy practice. By shedding light on the essential skills and knowledge required for hospital pharmacists, this study provides valuable insights into professional development within the pharmacy profession.</a:t>
            </a:r>
          </a:p>
          <a:p>
            <a:pPr algn="just">
              <a:lnSpc>
                <a:spcPct val="150000"/>
              </a:lnSpc>
              <a:buFont typeface="Wingdings" panose="05000000000000000000" pitchFamily="2" charset="2"/>
              <a:buChar char="q"/>
            </a:pPr>
            <a:r>
              <a:rPr lang="en-US" sz="1600" dirty="0">
                <a:latin typeface="Times New Roman" panose="02020603050405020304" pitchFamily="18" charset="0"/>
                <a:cs typeface="Times New Roman" panose="02020603050405020304" pitchFamily="18" charset="0"/>
              </a:rPr>
              <a:t>Katoue (2018) discusses the role of pharmacists in providing parenteral nutrition support, highlighting current insights and future directions in this specialized area of pharmacy practice. By addressing the unique challenges and opportunities in parenteral nutrition support, this study contributes to the advancement of pharmacy practice in improving patient nutrition and overall health outcomes.</a:t>
            </a:r>
          </a:p>
          <a:p>
            <a:endParaRPr lang="en-US" dirty="0"/>
          </a:p>
        </p:txBody>
      </p:sp>
    </p:spTree>
    <p:extLst>
      <p:ext uri="{BB962C8B-B14F-4D97-AF65-F5344CB8AC3E}">
        <p14:creationId xmlns:p14="http://schemas.microsoft.com/office/powerpoint/2010/main" xmlns="" val="388672271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0B690B-E734-4ADF-5BA8-704029161B2D}"/>
              </a:ext>
            </a:extLst>
          </p:cNvPr>
          <p:cNvSpPr>
            <a:spLocks noGrp="1"/>
          </p:cNvSpPr>
          <p:nvPr>
            <p:ph type="title"/>
          </p:nvPr>
        </p:nvSpPr>
        <p:spPr>
          <a:xfrm>
            <a:off x="2589212" y="405746"/>
            <a:ext cx="8911687" cy="1280890"/>
          </a:xfrm>
        </p:spPr>
        <p:txBody>
          <a:bodyPr>
            <a:noAutofit/>
          </a:bodyPr>
          <a:lstStyle/>
          <a:p>
            <a:pPr algn="ctr">
              <a:lnSpc>
                <a:spcPct val="150000"/>
              </a:lnSpc>
            </a:pPr>
            <a:r>
              <a:rPr lang="en-US" sz="2800" b="1" kern="0" dirty="0">
                <a:solidFill>
                  <a:srgbClr val="0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angal" panose="00000400000000000000" pitchFamily="2"/>
              </a:rPr>
              <a:t>THE ROLE OF A PHARMACIST IN THE HOSPITAL DRUG MANAGEMENT SYSTEM</a:t>
            </a:r>
            <a:endParaRPr lang="en-US" sz="28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E144342C-D53D-C502-FB5C-B18C5DE2EACD}"/>
              </a:ext>
            </a:extLst>
          </p:cNvPr>
          <p:cNvSpPr>
            <a:spLocks noGrp="1"/>
          </p:cNvSpPr>
          <p:nvPr>
            <p:ph idx="1"/>
          </p:nvPr>
        </p:nvSpPr>
        <p:spPr>
          <a:xfrm>
            <a:off x="2903111" y="2024416"/>
            <a:ext cx="8915400" cy="4731225"/>
          </a:xfrm>
        </p:spPr>
        <p:txBody>
          <a:bodyPr>
            <a:normAutofit lnSpcReduction="10000"/>
          </a:bodyPr>
          <a:lstStyle/>
          <a:p>
            <a:pPr algn="just">
              <a:lnSpc>
                <a:spcPct val="150000"/>
              </a:lnSpc>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The main duty of a hospital chemist is to make sure that patients get safe and efficient medication. This includes supplying technical specifications, trading drugs, buying and supervising first aid kits, taking part in clinical studies, keeping an eye on side effects, and offering pharmaceutical services. In a contemporary hospital, a chemist's duties are tailored to the setup and patientele.</a:t>
            </a:r>
          </a:p>
          <a:p>
            <a:pPr algn="just">
              <a:lnSpc>
                <a:spcPct val="150000"/>
              </a:lnSpc>
              <a:buFont typeface="Wingdings" panose="05000000000000000000" pitchFamily="2" charset="2"/>
              <a:buChar char="v"/>
            </a:pPr>
            <a:r>
              <a:rPr lang="en-US" sz="1800" kern="0" dirty="0">
                <a:solidFill>
                  <a:srgbClr val="212121"/>
                </a:solidFill>
                <a:effectLst/>
                <a:latin typeface="Times New Roman" panose="02020603050405020304" pitchFamily="18" charset="0"/>
                <a:ea typeface="Times New Roman" panose="02020603050405020304" pitchFamily="18" charset="0"/>
                <a:cs typeface="Times New Roman" panose="02020603050405020304" pitchFamily="18" charset="0"/>
              </a:rPr>
              <a:t>Hospital chemists play a crucial role in the Therapeutic Committee, which establishes guidelines for drug management and pharmacotherapy, updates hospital formulas, and establishes expectations for behaviour in clinical situations.</a:t>
            </a:r>
          </a:p>
          <a:p>
            <a:pPr algn="just">
              <a:lnSpc>
                <a:spcPct val="150000"/>
              </a:lnSpc>
              <a:buFont typeface="Wingdings" panose="05000000000000000000" pitchFamily="2" charset="2"/>
              <a:buChar char="v"/>
            </a:pPr>
            <a:r>
              <a:rPr lang="en-US" sz="1800" kern="0" dirty="0">
                <a:solidFill>
                  <a:srgbClr val="212121"/>
                </a:solidFill>
                <a:effectLst/>
                <a:latin typeface="Times New Roman" panose="02020603050405020304" pitchFamily="18" charset="0"/>
                <a:ea typeface="Times New Roman" panose="02020603050405020304" pitchFamily="18" charset="0"/>
                <a:cs typeface="Times New Roman" panose="02020603050405020304" pitchFamily="18" charset="0"/>
              </a:rPr>
              <a:t>The Therapeutic Committee's primary responsibility is to develop and revise the hospital formula, which should optimise therapeutic benefits while maintaining a sound financial equilibrium.</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74432352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CF3FF49-B4F0-47A8-A58D-CA8036AA3A31}"/>
              </a:ext>
            </a:extLst>
          </p:cNvPr>
          <p:cNvSpPr>
            <a:spLocks noGrp="1"/>
          </p:cNvSpPr>
          <p:nvPr>
            <p:ph type="title"/>
          </p:nvPr>
        </p:nvSpPr>
        <p:spPr/>
        <p:txBody>
          <a:bodyPr>
            <a:normAutofit/>
          </a:bodyPr>
          <a:lstStyle/>
          <a:p>
            <a:pPr algn="ctr">
              <a:lnSpc>
                <a:spcPct val="150000"/>
              </a:lnSpc>
            </a:pPr>
            <a:r>
              <a:rPr lang="en-US"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DRUG MANAGEMENT SYSTEM</a:t>
            </a:r>
          </a:p>
        </p:txBody>
      </p:sp>
      <p:sp>
        <p:nvSpPr>
          <p:cNvPr id="3" name="Content Placeholder 2">
            <a:extLst>
              <a:ext uri="{FF2B5EF4-FFF2-40B4-BE49-F238E27FC236}">
                <a16:creationId xmlns:a16="http://schemas.microsoft.com/office/drawing/2014/main" xmlns="" id="{57423AD8-6557-4173-41DE-05AA23802A5D}"/>
              </a:ext>
            </a:extLst>
          </p:cNvPr>
          <p:cNvSpPr>
            <a:spLocks noGrp="1"/>
          </p:cNvSpPr>
          <p:nvPr>
            <p:ph idx="1"/>
          </p:nvPr>
        </p:nvSpPr>
        <p:spPr/>
        <p:txBody>
          <a:bodyPr>
            <a:normAutofit lnSpcReduction="10000"/>
          </a:bodyPr>
          <a:lstStyle/>
          <a:p>
            <a:pPr algn="just">
              <a:lnSpc>
                <a:spcPct val="150000"/>
              </a:lnSpc>
              <a:buFont typeface="Courier New" panose="02070309020205020404" pitchFamily="49" charset="0"/>
              <a:buChar char="o"/>
            </a:pPr>
            <a:r>
              <a:rPr lang="en-US" dirty="0">
                <a:latin typeface="Times New Roman" panose="02020603050405020304" pitchFamily="18" charset="0"/>
                <a:cs typeface="Times New Roman" panose="02020603050405020304" pitchFamily="18" charset="0"/>
              </a:rPr>
              <a:t>A drug management system is a full-featured software programme created to optimise and simplify several parts of medication administration in healthcare settings, including clinics, pharmacies, hospitals, and long-term care institutions. </a:t>
            </a:r>
          </a:p>
          <a:p>
            <a:pPr algn="just">
              <a:lnSpc>
                <a:spcPct val="150000"/>
              </a:lnSpc>
              <a:buFont typeface="Courier New" panose="02070309020205020404" pitchFamily="49" charset="0"/>
              <a:buChar char="o"/>
            </a:pPr>
            <a:r>
              <a:rPr lang="en-US" dirty="0">
                <a:latin typeface="Times New Roman" panose="02020603050405020304" pitchFamily="18" charset="0"/>
                <a:cs typeface="Times New Roman" panose="02020603050405020304" pitchFamily="18" charset="0"/>
              </a:rPr>
              <a:t>This system has a number of features designed to increase the effectiveness, security, and precision of procedures using medications.</a:t>
            </a:r>
          </a:p>
          <a:p>
            <a:pPr algn="just">
              <a:lnSpc>
                <a:spcPct val="150000"/>
              </a:lnSpc>
              <a:buFont typeface="Courier New" panose="02070309020205020404" pitchFamily="49" charset="0"/>
              <a:buChar char="o"/>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Classic Methods of Drug Distribution in a Hospital</a:t>
            </a:r>
          </a:p>
          <a:p>
            <a:pPr algn="just">
              <a:lnSpc>
                <a:spcPct val="150000"/>
              </a:lnSpc>
              <a:buFont typeface="Courier New" panose="02070309020205020404" pitchFamily="49" charset="0"/>
              <a:buChar char="o"/>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Modern Methods of Drug Distribution in the Hospital</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buFont typeface="Courier New" panose="02070309020205020404" pitchFamily="49" charset="0"/>
              <a:buChar char="o"/>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Government Hospital Drug Management System: Future Outcomes</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xmlns="" val="284275122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51FD54-8804-9BE5-60CE-D67A33670542}"/>
              </a:ext>
            </a:extLst>
          </p:cNvPr>
          <p:cNvSpPr>
            <a:spLocks noGrp="1"/>
          </p:cNvSpPr>
          <p:nvPr>
            <p:ph type="title"/>
          </p:nvPr>
        </p:nvSpPr>
        <p:spPr/>
        <p:txBody>
          <a:bodyPr>
            <a:normAutofit/>
          </a:bodyPr>
          <a:lstStyle/>
          <a:p>
            <a:pPr algn="ctr">
              <a:lnSpc>
                <a:spcPct val="150000"/>
              </a:lnSpc>
            </a:pPr>
            <a:r>
              <a:rPr lang="en-US"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CONCLUSION </a:t>
            </a:r>
          </a:p>
        </p:txBody>
      </p:sp>
      <p:sp>
        <p:nvSpPr>
          <p:cNvPr id="3" name="Content Placeholder 2">
            <a:extLst>
              <a:ext uri="{FF2B5EF4-FFF2-40B4-BE49-F238E27FC236}">
                <a16:creationId xmlns:a16="http://schemas.microsoft.com/office/drawing/2014/main" xmlns="" id="{1F91B0C7-7A15-3BCB-6DE9-E3561E45FB06}"/>
              </a:ext>
            </a:extLst>
          </p:cNvPr>
          <p:cNvSpPr>
            <a:spLocks noGrp="1"/>
          </p:cNvSpPr>
          <p:nvPr>
            <p:ph idx="1"/>
          </p:nvPr>
        </p:nvSpPr>
        <p:spPr/>
        <p:txBody>
          <a:bodyPr/>
          <a:lstStyle/>
          <a:p>
            <a:pPr algn="just">
              <a:lnSpc>
                <a:spcPct val="150000"/>
              </a:lnSpc>
              <a:buFont typeface="Arial" panose="020B0604020202020204" pitchFamily="34" charset="0"/>
              <a:buChar char="•"/>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Pharmacy has a significant influence on patient safety and treatment quality, making it an essential part of hospital administration.</a:t>
            </a:r>
          </a:p>
          <a:p>
            <a:pPr algn="just">
              <a:lnSpc>
                <a:spcPct val="150000"/>
              </a:lnSpc>
              <a:buFont typeface="Arial" panose="020B0604020202020204" pitchFamily="34" charset="0"/>
              <a:buChar char="•"/>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Healthcare systems encounter issues as patient numbers and medicine consumption rise, which drives up costs and raises the possibility of mistakes</a:t>
            </a:r>
            <a:r>
              <a:rPr lang="en-US"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Nurses can enhance medical care and save time. </a:t>
            </a:r>
          </a:p>
          <a:p>
            <a:pPr algn="just">
              <a:lnSpc>
                <a:spcPct val="150000"/>
              </a:lnSpc>
              <a:buFont typeface="Arial" panose="020B0604020202020204" pitchFamily="34" charset="0"/>
              <a:buChar char="•"/>
            </a:pPr>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These concepts are perfect for contemporary healthcare institutions because they provide therapeutic, financial, and organisational advantages.</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xmlns="" val="161101356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4EE9684-7814-C1A1-7ED3-42FE81019888}"/>
              </a:ext>
            </a:extLst>
          </p:cNvPr>
          <p:cNvSpPr>
            <a:spLocks noGrp="1"/>
          </p:cNvSpPr>
          <p:nvPr>
            <p:ph type="title"/>
          </p:nvPr>
        </p:nvSpPr>
        <p:spPr/>
        <p:txBody>
          <a:bodyPr>
            <a:normAutofit/>
          </a:bodyPr>
          <a:lstStyle/>
          <a:p>
            <a:pPr algn="ctr">
              <a:lnSpc>
                <a:spcPct val="150000"/>
              </a:lnSpc>
            </a:pPr>
            <a:r>
              <a:rPr lang="en-US"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xmlns="" id="{3FDD060B-12F8-F209-C165-C566D390CDC6}"/>
              </a:ext>
            </a:extLst>
          </p:cNvPr>
          <p:cNvSpPr>
            <a:spLocks noGrp="1"/>
          </p:cNvSpPr>
          <p:nvPr>
            <p:ph idx="1"/>
          </p:nvPr>
        </p:nvSpPr>
        <p:spPr>
          <a:xfrm>
            <a:off x="2780280" y="1905000"/>
            <a:ext cx="8915400" cy="4471916"/>
          </a:xfrm>
        </p:spPr>
        <p:txBody>
          <a:bodyPr>
            <a:normAutofit/>
          </a:bodyPr>
          <a:lstStyle/>
          <a:p>
            <a:pPr algn="just">
              <a:lnSpc>
                <a:spcPct val="110000"/>
              </a:lnSpc>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Ahmed Abousheishaa, A., Hatim </a:t>
            </a:r>
            <a:r>
              <a:rPr lang="en-US" i="1" dirty="0" err="1">
                <a:latin typeface="Times New Roman" panose="02020603050405020304" pitchFamily="18" charset="0"/>
                <a:cs typeface="Times New Roman" panose="02020603050405020304" pitchFamily="18" charset="0"/>
              </a:rPr>
              <a:t>Sulaiman</a:t>
            </a:r>
            <a:r>
              <a:rPr lang="en-US" i="1" dirty="0">
                <a:latin typeface="Times New Roman" panose="02020603050405020304" pitchFamily="18" charset="0"/>
                <a:cs typeface="Times New Roman" panose="02020603050405020304" pitchFamily="18" charset="0"/>
              </a:rPr>
              <a:t>, A., Zaman Huri, H., </a:t>
            </a:r>
            <a:r>
              <a:rPr lang="en-US" i="1" dirty="0" err="1">
                <a:latin typeface="Times New Roman" panose="02020603050405020304" pitchFamily="18" charset="0"/>
                <a:cs typeface="Times New Roman" panose="02020603050405020304" pitchFamily="18" charset="0"/>
              </a:rPr>
              <a:t>Zaini</a:t>
            </a:r>
            <a:r>
              <a:rPr lang="en-US" i="1" dirty="0">
                <a:latin typeface="Times New Roman" panose="02020603050405020304" pitchFamily="18" charset="0"/>
                <a:cs typeface="Times New Roman" panose="02020603050405020304" pitchFamily="18" charset="0"/>
              </a:rPr>
              <a:t>, S., </a:t>
            </a:r>
            <a:r>
              <a:rPr lang="en-US" i="1" dirty="0" err="1">
                <a:latin typeface="Times New Roman" panose="02020603050405020304" pitchFamily="18" charset="0"/>
                <a:cs typeface="Times New Roman" panose="02020603050405020304" pitchFamily="18" charset="0"/>
              </a:rPr>
              <a:t>Adha</a:t>
            </a:r>
            <a:r>
              <a:rPr lang="en-US" i="1" dirty="0">
                <a:latin typeface="Times New Roman" panose="02020603050405020304" pitchFamily="18" charset="0"/>
                <a:cs typeface="Times New Roman" panose="02020603050405020304" pitchFamily="18" charset="0"/>
              </a:rPr>
              <a:t> Othman, N., bin Aladdin, Z., &amp; Chong Guan, N. (2020). Global scope of hospital pharmacy practice: A scoping review. Healthcare, 8, 143. </a:t>
            </a:r>
          </a:p>
          <a:p>
            <a:pPr algn="just">
              <a:lnSpc>
                <a:spcPct val="110000"/>
              </a:lnSpc>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Eriksson, T. (2019). What is a hospital pharmacist, our competencies? What should be the focus for EJHP, and how can we stimulate research and publication in it? European Journal of Hospital Pharmacy, 26, 185–186. </a:t>
            </a:r>
          </a:p>
          <a:p>
            <a:pPr algn="just">
              <a:lnSpc>
                <a:spcPct val="110000"/>
              </a:lnSpc>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Katoue, M. G. (2018). Role of pharmacists in providing parenteral nutrition support: Current insights and future directions. Integrated Pharmacy Research and Practice, 7, 125. </a:t>
            </a:r>
          </a:p>
          <a:p>
            <a:pPr algn="just">
              <a:lnSpc>
                <a:spcPct val="110000"/>
              </a:lnSpc>
              <a:buFont typeface="Wingdings" panose="05000000000000000000" pitchFamily="2" charset="2"/>
              <a:buChar char="Ø"/>
            </a:pPr>
            <a:r>
              <a:rPr lang="en-US" i="1" dirty="0" err="1">
                <a:latin typeface="Times New Roman" panose="02020603050405020304" pitchFamily="18" charset="0"/>
                <a:cs typeface="Times New Roman" panose="02020603050405020304" pitchFamily="18" charset="0"/>
              </a:rPr>
              <a:t>Kokane</a:t>
            </a:r>
            <a:r>
              <a:rPr lang="en-US" i="1" dirty="0">
                <a:latin typeface="Times New Roman" panose="02020603050405020304" pitchFamily="18" charset="0"/>
                <a:cs typeface="Times New Roman" panose="02020603050405020304" pitchFamily="18" charset="0"/>
              </a:rPr>
              <a:t>, J. V., &amp; Avhad, P. S. (2016). Role of pharmacist in health care system. Journal of Community Health Management, 3, 37–40.</a:t>
            </a:r>
          </a:p>
          <a:p>
            <a:pPr algn="just">
              <a:lnSpc>
                <a:spcPct val="110000"/>
              </a:lnSpc>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Mansur, J. M. (2016). Medication safety systems and the important role of pharmacists. Drugs &amp; Aging, 33, 213–221. </a:t>
            </a:r>
          </a:p>
          <a:p>
            <a:endParaRPr lang="en-US" dirty="0"/>
          </a:p>
        </p:txBody>
      </p:sp>
    </p:spTree>
    <p:extLst>
      <p:ext uri="{BB962C8B-B14F-4D97-AF65-F5344CB8AC3E}">
        <p14:creationId xmlns:p14="http://schemas.microsoft.com/office/powerpoint/2010/main" xmlns="" val="150411864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18A0AC0E-0FCA-1F9C-75EE-B36AF5CC086A}"/>
              </a:ext>
            </a:extLst>
          </p:cNvPr>
          <p:cNvSpPr>
            <a:spLocks noGrp="1"/>
          </p:cNvSpPr>
          <p:nvPr>
            <p:ph idx="1"/>
          </p:nvPr>
        </p:nvSpPr>
        <p:spPr>
          <a:xfrm>
            <a:off x="2398143" y="1342030"/>
            <a:ext cx="8915400" cy="3777622"/>
          </a:xfrm>
        </p:spPr>
        <p:txBody>
          <a:bodyPr>
            <a:normAutofit fontScale="92500" lnSpcReduction="20000"/>
          </a:bodyPr>
          <a:lstStyle/>
          <a:p>
            <a:pPr marL="0" indent="0" algn="ctr">
              <a:lnSpc>
                <a:spcPct val="120000"/>
              </a:lnSpc>
              <a:buNone/>
            </a:pPr>
            <a:r>
              <a:rPr lang="en-US" sz="121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a:t>
            </a:r>
          </a:p>
          <a:p>
            <a:pPr marL="0" indent="0" algn="ctr">
              <a:lnSpc>
                <a:spcPct val="120000"/>
              </a:lnSpc>
              <a:buNone/>
            </a:pPr>
            <a:r>
              <a:rPr lang="en-US" sz="121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xmlns="" val="3555913216"/>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16</TotalTime>
  <Words>916</Words>
  <Application>Microsoft Office PowerPoint</Application>
  <PresentationFormat>Custom</PresentationFormat>
  <Paragraphs>39</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Wisp</vt:lpstr>
      <vt:lpstr>DRUG MANAGEMENT SYSTEM IN GOVT. HOSPITALS AND ITS FUTURE OUTCOMES</vt:lpstr>
      <vt:lpstr>ABSTRACT</vt:lpstr>
      <vt:lpstr>INTRODUCTION</vt:lpstr>
      <vt:lpstr>LITERATURE REVIEW</vt:lpstr>
      <vt:lpstr>THE ROLE OF A PHARMACIST IN THE HOSPITAL DRUG MANAGEMENT SYSTEM</vt:lpstr>
      <vt:lpstr>DRUG MANAGEMENT SYSTEM</vt:lpstr>
      <vt:lpstr>CONCLUSION </vt:lpstr>
      <vt:lpstr>REFERENCES</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DRUG MANAGEMENT SYSTEM IN GOVT. HOSPITALS AND ITS FUTURE OUTCOMES</dc:title>
  <dc:creator>intel</dc:creator>
  <cp:lastModifiedBy>pc</cp:lastModifiedBy>
  <cp:revision>3</cp:revision>
  <dcterms:created xsi:type="dcterms:W3CDTF">2024-03-11T12:14:49Z</dcterms:created>
  <dcterms:modified xsi:type="dcterms:W3CDTF">2024-03-12T07:00:08Z</dcterms:modified>
</cp:coreProperties>
</file>