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2" d="100"/>
          <a:sy n="62" d="100"/>
        </p:scale>
        <p:origin x="97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63208-93A6-6BAA-151F-0DB9A4B5DB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15AB600F-DFEC-364F-218A-64F4FD06954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1BAD57EC-F075-A0D0-FEB8-C4B17FEB09F8}"/>
              </a:ext>
            </a:extLst>
          </p:cNvPr>
          <p:cNvSpPr>
            <a:spLocks noGrp="1"/>
          </p:cNvSpPr>
          <p:nvPr>
            <p:ph type="dt" sz="half" idx="10"/>
          </p:nvPr>
        </p:nvSpPr>
        <p:spPr/>
        <p:txBody>
          <a:bodyPr/>
          <a:lstStyle/>
          <a:p>
            <a:fld id="{9D9A6742-DCBF-4762-B469-EE73848A5AF7}" type="datetimeFigureOut">
              <a:rPr lang="en-IN" smtClean="0"/>
              <a:t>29-07-2024</a:t>
            </a:fld>
            <a:endParaRPr lang="en-IN"/>
          </a:p>
        </p:txBody>
      </p:sp>
      <p:sp>
        <p:nvSpPr>
          <p:cNvPr id="5" name="Footer Placeholder 4">
            <a:extLst>
              <a:ext uri="{FF2B5EF4-FFF2-40B4-BE49-F238E27FC236}">
                <a16:creationId xmlns:a16="http://schemas.microsoft.com/office/drawing/2014/main" id="{9AE2E91F-3F76-D5F7-A467-4A636773D0B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80FA666-D636-798A-CD61-290D513AC4B5}"/>
              </a:ext>
            </a:extLst>
          </p:cNvPr>
          <p:cNvSpPr>
            <a:spLocks noGrp="1"/>
          </p:cNvSpPr>
          <p:nvPr>
            <p:ph type="sldNum" sz="quarter" idx="12"/>
          </p:nvPr>
        </p:nvSpPr>
        <p:spPr/>
        <p:txBody>
          <a:bodyPr/>
          <a:lstStyle/>
          <a:p>
            <a:fld id="{14F41AE8-1FC9-4E2B-B594-0830BA7A90D1}" type="slidenum">
              <a:rPr lang="en-IN" smtClean="0"/>
              <a:t>‹#›</a:t>
            </a:fld>
            <a:endParaRPr lang="en-IN"/>
          </a:p>
        </p:txBody>
      </p:sp>
    </p:spTree>
    <p:extLst>
      <p:ext uri="{BB962C8B-B14F-4D97-AF65-F5344CB8AC3E}">
        <p14:creationId xmlns:p14="http://schemas.microsoft.com/office/powerpoint/2010/main" val="24183296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85A5A-C06B-19A4-307F-1C26CAB62D5E}"/>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E0B1C3A2-943E-4BDB-B618-780A616DAA4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3887308-0486-F567-21B0-E54D5A4B1AD6}"/>
              </a:ext>
            </a:extLst>
          </p:cNvPr>
          <p:cNvSpPr>
            <a:spLocks noGrp="1"/>
          </p:cNvSpPr>
          <p:nvPr>
            <p:ph type="dt" sz="half" idx="10"/>
          </p:nvPr>
        </p:nvSpPr>
        <p:spPr/>
        <p:txBody>
          <a:bodyPr/>
          <a:lstStyle/>
          <a:p>
            <a:fld id="{9D9A6742-DCBF-4762-B469-EE73848A5AF7}" type="datetimeFigureOut">
              <a:rPr lang="en-IN" smtClean="0"/>
              <a:t>29-07-2024</a:t>
            </a:fld>
            <a:endParaRPr lang="en-IN"/>
          </a:p>
        </p:txBody>
      </p:sp>
      <p:sp>
        <p:nvSpPr>
          <p:cNvPr id="5" name="Footer Placeholder 4">
            <a:extLst>
              <a:ext uri="{FF2B5EF4-FFF2-40B4-BE49-F238E27FC236}">
                <a16:creationId xmlns:a16="http://schemas.microsoft.com/office/drawing/2014/main" id="{53A91FEE-3C00-9DF4-B76C-38ECC8E4670E}"/>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B17E883-AAAC-2463-46ED-B0424EA5CE4E}"/>
              </a:ext>
            </a:extLst>
          </p:cNvPr>
          <p:cNvSpPr>
            <a:spLocks noGrp="1"/>
          </p:cNvSpPr>
          <p:nvPr>
            <p:ph type="sldNum" sz="quarter" idx="12"/>
          </p:nvPr>
        </p:nvSpPr>
        <p:spPr/>
        <p:txBody>
          <a:bodyPr/>
          <a:lstStyle/>
          <a:p>
            <a:fld id="{14F41AE8-1FC9-4E2B-B594-0830BA7A90D1}" type="slidenum">
              <a:rPr lang="en-IN" smtClean="0"/>
              <a:t>‹#›</a:t>
            </a:fld>
            <a:endParaRPr lang="en-IN"/>
          </a:p>
        </p:txBody>
      </p:sp>
    </p:spTree>
    <p:extLst>
      <p:ext uri="{BB962C8B-B14F-4D97-AF65-F5344CB8AC3E}">
        <p14:creationId xmlns:p14="http://schemas.microsoft.com/office/powerpoint/2010/main" val="2870574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9551BC-8179-0004-C050-F321A72CC6B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AB4C314B-98B7-B3B6-5E38-DA7E287DF53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C75FC4C-4E12-735C-FFAF-D20D03A63089}"/>
              </a:ext>
            </a:extLst>
          </p:cNvPr>
          <p:cNvSpPr>
            <a:spLocks noGrp="1"/>
          </p:cNvSpPr>
          <p:nvPr>
            <p:ph type="dt" sz="half" idx="10"/>
          </p:nvPr>
        </p:nvSpPr>
        <p:spPr/>
        <p:txBody>
          <a:bodyPr/>
          <a:lstStyle/>
          <a:p>
            <a:fld id="{9D9A6742-DCBF-4762-B469-EE73848A5AF7}" type="datetimeFigureOut">
              <a:rPr lang="en-IN" smtClean="0"/>
              <a:t>29-07-2024</a:t>
            </a:fld>
            <a:endParaRPr lang="en-IN"/>
          </a:p>
        </p:txBody>
      </p:sp>
      <p:sp>
        <p:nvSpPr>
          <p:cNvPr id="5" name="Footer Placeholder 4">
            <a:extLst>
              <a:ext uri="{FF2B5EF4-FFF2-40B4-BE49-F238E27FC236}">
                <a16:creationId xmlns:a16="http://schemas.microsoft.com/office/drawing/2014/main" id="{5DBB1624-D24C-9CB8-57E4-9DFB5245B74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306ADC0-6AEF-5EDD-0653-D255AF80094F}"/>
              </a:ext>
            </a:extLst>
          </p:cNvPr>
          <p:cNvSpPr>
            <a:spLocks noGrp="1"/>
          </p:cNvSpPr>
          <p:nvPr>
            <p:ph type="sldNum" sz="quarter" idx="12"/>
          </p:nvPr>
        </p:nvSpPr>
        <p:spPr/>
        <p:txBody>
          <a:bodyPr/>
          <a:lstStyle/>
          <a:p>
            <a:fld id="{14F41AE8-1FC9-4E2B-B594-0830BA7A90D1}" type="slidenum">
              <a:rPr lang="en-IN" smtClean="0"/>
              <a:t>‹#›</a:t>
            </a:fld>
            <a:endParaRPr lang="en-IN"/>
          </a:p>
        </p:txBody>
      </p:sp>
    </p:spTree>
    <p:extLst>
      <p:ext uri="{BB962C8B-B14F-4D97-AF65-F5344CB8AC3E}">
        <p14:creationId xmlns:p14="http://schemas.microsoft.com/office/powerpoint/2010/main" val="13263162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065AD-37AD-5508-2F97-903E27CC202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6370555E-38B5-DEDF-C74C-ED37E0AC755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09E7FD53-8C0A-CCA0-3080-81A6B4D5DAC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ED1ADBE2-036B-43EE-2A84-7A289C3B3AA2}"/>
              </a:ext>
            </a:extLst>
          </p:cNvPr>
          <p:cNvSpPr>
            <a:spLocks noGrp="1"/>
          </p:cNvSpPr>
          <p:nvPr>
            <p:ph type="dt" sz="half" idx="10"/>
          </p:nvPr>
        </p:nvSpPr>
        <p:spPr/>
        <p:txBody>
          <a:bodyPr/>
          <a:lstStyle/>
          <a:p>
            <a:fld id="{9D9A6742-DCBF-4762-B469-EE73848A5AF7}" type="datetimeFigureOut">
              <a:rPr lang="en-IN" smtClean="0"/>
              <a:t>29-07-2024</a:t>
            </a:fld>
            <a:endParaRPr lang="en-IN"/>
          </a:p>
        </p:txBody>
      </p:sp>
      <p:sp>
        <p:nvSpPr>
          <p:cNvPr id="6" name="Footer Placeholder 5">
            <a:extLst>
              <a:ext uri="{FF2B5EF4-FFF2-40B4-BE49-F238E27FC236}">
                <a16:creationId xmlns:a16="http://schemas.microsoft.com/office/drawing/2014/main" id="{41D093E6-ADCF-86EE-28DB-EF093F83FA09}"/>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069AC6D0-5A3B-15AF-7913-F86F515BC501}"/>
              </a:ext>
            </a:extLst>
          </p:cNvPr>
          <p:cNvSpPr>
            <a:spLocks noGrp="1"/>
          </p:cNvSpPr>
          <p:nvPr>
            <p:ph type="sldNum" sz="quarter" idx="12"/>
          </p:nvPr>
        </p:nvSpPr>
        <p:spPr/>
        <p:txBody>
          <a:bodyPr/>
          <a:lstStyle/>
          <a:p>
            <a:fld id="{14F41AE8-1FC9-4E2B-B594-0830BA7A90D1}" type="slidenum">
              <a:rPr lang="en-IN" smtClean="0"/>
              <a:t>‹#›</a:t>
            </a:fld>
            <a:endParaRPr lang="en-IN"/>
          </a:p>
        </p:txBody>
      </p:sp>
    </p:spTree>
    <p:extLst>
      <p:ext uri="{BB962C8B-B14F-4D97-AF65-F5344CB8AC3E}">
        <p14:creationId xmlns:p14="http://schemas.microsoft.com/office/powerpoint/2010/main" val="34161099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48D035-F179-5AF8-D2CD-D51860817049}"/>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8CDC76FE-BA75-9704-0948-18070F3226D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813B407-CEAF-0D2F-9F0A-EE34FA876D8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0AAA46ED-0A5D-E890-F07D-00AD2AE001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7098AB-826A-6A3C-A228-A31EDC52F0E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A4504C14-B412-41B1-4546-3DCF02D52F15}"/>
              </a:ext>
            </a:extLst>
          </p:cNvPr>
          <p:cNvSpPr>
            <a:spLocks noGrp="1"/>
          </p:cNvSpPr>
          <p:nvPr>
            <p:ph type="dt" sz="half" idx="10"/>
          </p:nvPr>
        </p:nvSpPr>
        <p:spPr/>
        <p:txBody>
          <a:bodyPr/>
          <a:lstStyle/>
          <a:p>
            <a:fld id="{9D9A6742-DCBF-4762-B469-EE73848A5AF7}" type="datetimeFigureOut">
              <a:rPr lang="en-IN" smtClean="0"/>
              <a:t>29-07-2024</a:t>
            </a:fld>
            <a:endParaRPr lang="en-IN"/>
          </a:p>
        </p:txBody>
      </p:sp>
      <p:sp>
        <p:nvSpPr>
          <p:cNvPr id="8" name="Footer Placeholder 7">
            <a:extLst>
              <a:ext uri="{FF2B5EF4-FFF2-40B4-BE49-F238E27FC236}">
                <a16:creationId xmlns:a16="http://schemas.microsoft.com/office/drawing/2014/main" id="{82789268-4A83-31E0-5C03-335B8390C393}"/>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A825669D-2EF6-887A-0AB1-0799D719DD46}"/>
              </a:ext>
            </a:extLst>
          </p:cNvPr>
          <p:cNvSpPr>
            <a:spLocks noGrp="1"/>
          </p:cNvSpPr>
          <p:nvPr>
            <p:ph type="sldNum" sz="quarter" idx="12"/>
          </p:nvPr>
        </p:nvSpPr>
        <p:spPr/>
        <p:txBody>
          <a:bodyPr/>
          <a:lstStyle/>
          <a:p>
            <a:fld id="{14F41AE8-1FC9-4E2B-B594-0830BA7A90D1}" type="slidenum">
              <a:rPr lang="en-IN" smtClean="0"/>
              <a:t>‹#›</a:t>
            </a:fld>
            <a:endParaRPr lang="en-IN"/>
          </a:p>
        </p:txBody>
      </p:sp>
    </p:spTree>
    <p:extLst>
      <p:ext uri="{BB962C8B-B14F-4D97-AF65-F5344CB8AC3E}">
        <p14:creationId xmlns:p14="http://schemas.microsoft.com/office/powerpoint/2010/main" val="26202594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EC82DE-363C-5510-C1A5-796EA1BF08E6}"/>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7E005498-16A4-4EAB-8F45-D5B85EB17BB6}"/>
              </a:ext>
            </a:extLst>
          </p:cNvPr>
          <p:cNvSpPr>
            <a:spLocks noGrp="1"/>
          </p:cNvSpPr>
          <p:nvPr>
            <p:ph type="dt" sz="half" idx="10"/>
          </p:nvPr>
        </p:nvSpPr>
        <p:spPr/>
        <p:txBody>
          <a:bodyPr/>
          <a:lstStyle/>
          <a:p>
            <a:fld id="{9D9A6742-DCBF-4762-B469-EE73848A5AF7}" type="datetimeFigureOut">
              <a:rPr lang="en-IN" smtClean="0"/>
              <a:t>29-07-2024</a:t>
            </a:fld>
            <a:endParaRPr lang="en-IN"/>
          </a:p>
        </p:txBody>
      </p:sp>
      <p:sp>
        <p:nvSpPr>
          <p:cNvPr id="4" name="Footer Placeholder 3">
            <a:extLst>
              <a:ext uri="{FF2B5EF4-FFF2-40B4-BE49-F238E27FC236}">
                <a16:creationId xmlns:a16="http://schemas.microsoft.com/office/drawing/2014/main" id="{A4FD34AE-0E9B-CCD2-7FB7-13CF07645E77}"/>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1A7D7BCA-AAF2-584F-70FF-1CF2DB553E4C}"/>
              </a:ext>
            </a:extLst>
          </p:cNvPr>
          <p:cNvSpPr>
            <a:spLocks noGrp="1"/>
          </p:cNvSpPr>
          <p:nvPr>
            <p:ph type="sldNum" sz="quarter" idx="12"/>
          </p:nvPr>
        </p:nvSpPr>
        <p:spPr/>
        <p:txBody>
          <a:bodyPr/>
          <a:lstStyle/>
          <a:p>
            <a:fld id="{14F41AE8-1FC9-4E2B-B594-0830BA7A90D1}" type="slidenum">
              <a:rPr lang="en-IN" smtClean="0"/>
              <a:t>‹#›</a:t>
            </a:fld>
            <a:endParaRPr lang="en-IN"/>
          </a:p>
        </p:txBody>
      </p:sp>
    </p:spTree>
    <p:extLst>
      <p:ext uri="{BB962C8B-B14F-4D97-AF65-F5344CB8AC3E}">
        <p14:creationId xmlns:p14="http://schemas.microsoft.com/office/powerpoint/2010/main" val="2813019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247659-0191-3859-7EB9-E947B4F8508C}"/>
              </a:ext>
            </a:extLst>
          </p:cNvPr>
          <p:cNvSpPr>
            <a:spLocks noGrp="1"/>
          </p:cNvSpPr>
          <p:nvPr>
            <p:ph type="dt" sz="half" idx="10"/>
          </p:nvPr>
        </p:nvSpPr>
        <p:spPr/>
        <p:txBody>
          <a:bodyPr/>
          <a:lstStyle/>
          <a:p>
            <a:fld id="{9D9A6742-DCBF-4762-B469-EE73848A5AF7}" type="datetimeFigureOut">
              <a:rPr lang="en-IN" smtClean="0"/>
              <a:t>29-07-2024</a:t>
            </a:fld>
            <a:endParaRPr lang="en-IN"/>
          </a:p>
        </p:txBody>
      </p:sp>
      <p:sp>
        <p:nvSpPr>
          <p:cNvPr id="3" name="Footer Placeholder 2">
            <a:extLst>
              <a:ext uri="{FF2B5EF4-FFF2-40B4-BE49-F238E27FC236}">
                <a16:creationId xmlns:a16="http://schemas.microsoft.com/office/drawing/2014/main" id="{004B5044-519A-FB2E-3301-9963F547E460}"/>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7EF9C7C1-E94F-1E6A-D374-F8A5C081CD6E}"/>
              </a:ext>
            </a:extLst>
          </p:cNvPr>
          <p:cNvSpPr>
            <a:spLocks noGrp="1"/>
          </p:cNvSpPr>
          <p:nvPr>
            <p:ph type="sldNum" sz="quarter" idx="12"/>
          </p:nvPr>
        </p:nvSpPr>
        <p:spPr/>
        <p:txBody>
          <a:bodyPr/>
          <a:lstStyle/>
          <a:p>
            <a:fld id="{14F41AE8-1FC9-4E2B-B594-0830BA7A90D1}" type="slidenum">
              <a:rPr lang="en-IN" smtClean="0"/>
              <a:t>‹#›</a:t>
            </a:fld>
            <a:endParaRPr lang="en-IN"/>
          </a:p>
        </p:txBody>
      </p:sp>
    </p:spTree>
    <p:extLst>
      <p:ext uri="{BB962C8B-B14F-4D97-AF65-F5344CB8AC3E}">
        <p14:creationId xmlns:p14="http://schemas.microsoft.com/office/powerpoint/2010/main" val="3666404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94EE6-97E7-A135-A4BC-0BA3DC0F139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63CBA02B-17B4-8316-CAAA-D25B68D8259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774710A1-74FD-785D-6D18-D35459B10A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8FE4593-44F3-60AB-752F-B768662D0C5E}"/>
              </a:ext>
            </a:extLst>
          </p:cNvPr>
          <p:cNvSpPr>
            <a:spLocks noGrp="1"/>
          </p:cNvSpPr>
          <p:nvPr>
            <p:ph type="dt" sz="half" idx="10"/>
          </p:nvPr>
        </p:nvSpPr>
        <p:spPr/>
        <p:txBody>
          <a:bodyPr/>
          <a:lstStyle/>
          <a:p>
            <a:fld id="{9D9A6742-DCBF-4762-B469-EE73848A5AF7}" type="datetimeFigureOut">
              <a:rPr lang="en-IN" smtClean="0"/>
              <a:t>29-07-2024</a:t>
            </a:fld>
            <a:endParaRPr lang="en-IN"/>
          </a:p>
        </p:txBody>
      </p:sp>
      <p:sp>
        <p:nvSpPr>
          <p:cNvPr id="6" name="Footer Placeholder 5">
            <a:extLst>
              <a:ext uri="{FF2B5EF4-FFF2-40B4-BE49-F238E27FC236}">
                <a16:creationId xmlns:a16="http://schemas.microsoft.com/office/drawing/2014/main" id="{FB273A90-6236-6843-ED4B-57AB0220D9E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105DCAB-7BDB-248F-2281-2701F1475E16}"/>
              </a:ext>
            </a:extLst>
          </p:cNvPr>
          <p:cNvSpPr>
            <a:spLocks noGrp="1"/>
          </p:cNvSpPr>
          <p:nvPr>
            <p:ph type="sldNum" sz="quarter" idx="12"/>
          </p:nvPr>
        </p:nvSpPr>
        <p:spPr/>
        <p:txBody>
          <a:bodyPr/>
          <a:lstStyle/>
          <a:p>
            <a:fld id="{14F41AE8-1FC9-4E2B-B594-0830BA7A90D1}" type="slidenum">
              <a:rPr lang="en-IN" smtClean="0"/>
              <a:t>‹#›</a:t>
            </a:fld>
            <a:endParaRPr lang="en-IN"/>
          </a:p>
        </p:txBody>
      </p:sp>
    </p:spTree>
    <p:extLst>
      <p:ext uri="{BB962C8B-B14F-4D97-AF65-F5344CB8AC3E}">
        <p14:creationId xmlns:p14="http://schemas.microsoft.com/office/powerpoint/2010/main" val="31891771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96827-3785-C0FE-C5A6-16C4CD2355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3AF42E3E-8D8C-9E0A-9FA8-9C3E02E238A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814622C2-6A55-9C44-9B07-04EA1E9947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245426-28A7-E9DE-18B1-C0B9D1AED532}"/>
              </a:ext>
            </a:extLst>
          </p:cNvPr>
          <p:cNvSpPr>
            <a:spLocks noGrp="1"/>
          </p:cNvSpPr>
          <p:nvPr>
            <p:ph type="dt" sz="half" idx="10"/>
          </p:nvPr>
        </p:nvSpPr>
        <p:spPr/>
        <p:txBody>
          <a:bodyPr/>
          <a:lstStyle/>
          <a:p>
            <a:fld id="{9D9A6742-DCBF-4762-B469-EE73848A5AF7}" type="datetimeFigureOut">
              <a:rPr lang="en-IN" smtClean="0"/>
              <a:t>29-07-2024</a:t>
            </a:fld>
            <a:endParaRPr lang="en-IN"/>
          </a:p>
        </p:txBody>
      </p:sp>
      <p:sp>
        <p:nvSpPr>
          <p:cNvPr id="6" name="Footer Placeholder 5">
            <a:extLst>
              <a:ext uri="{FF2B5EF4-FFF2-40B4-BE49-F238E27FC236}">
                <a16:creationId xmlns:a16="http://schemas.microsoft.com/office/drawing/2014/main" id="{9F14BD40-92FB-4600-0691-76F392739CB4}"/>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1E16191F-70E8-A248-AAF7-34D875254E1A}"/>
              </a:ext>
            </a:extLst>
          </p:cNvPr>
          <p:cNvSpPr>
            <a:spLocks noGrp="1"/>
          </p:cNvSpPr>
          <p:nvPr>
            <p:ph type="sldNum" sz="quarter" idx="12"/>
          </p:nvPr>
        </p:nvSpPr>
        <p:spPr/>
        <p:txBody>
          <a:bodyPr/>
          <a:lstStyle/>
          <a:p>
            <a:fld id="{14F41AE8-1FC9-4E2B-B594-0830BA7A90D1}" type="slidenum">
              <a:rPr lang="en-IN" smtClean="0"/>
              <a:t>‹#›</a:t>
            </a:fld>
            <a:endParaRPr lang="en-IN"/>
          </a:p>
        </p:txBody>
      </p:sp>
    </p:spTree>
    <p:extLst>
      <p:ext uri="{BB962C8B-B14F-4D97-AF65-F5344CB8AC3E}">
        <p14:creationId xmlns:p14="http://schemas.microsoft.com/office/powerpoint/2010/main" val="96624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3B16B-A675-E702-167E-B4216CE68FB1}"/>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D1C6B52-F32B-38A3-BFDE-2E54B05DB10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CCD3B9C-CC9A-CFD3-222C-D8734F6EFC4B}"/>
              </a:ext>
            </a:extLst>
          </p:cNvPr>
          <p:cNvSpPr>
            <a:spLocks noGrp="1"/>
          </p:cNvSpPr>
          <p:nvPr>
            <p:ph type="dt" sz="half" idx="10"/>
          </p:nvPr>
        </p:nvSpPr>
        <p:spPr/>
        <p:txBody>
          <a:bodyPr/>
          <a:lstStyle/>
          <a:p>
            <a:fld id="{9D9A6742-DCBF-4762-B469-EE73848A5AF7}" type="datetimeFigureOut">
              <a:rPr lang="en-IN" smtClean="0"/>
              <a:t>29-07-2024</a:t>
            </a:fld>
            <a:endParaRPr lang="en-IN"/>
          </a:p>
        </p:txBody>
      </p:sp>
      <p:sp>
        <p:nvSpPr>
          <p:cNvPr id="5" name="Footer Placeholder 4">
            <a:extLst>
              <a:ext uri="{FF2B5EF4-FFF2-40B4-BE49-F238E27FC236}">
                <a16:creationId xmlns:a16="http://schemas.microsoft.com/office/drawing/2014/main" id="{5A525618-D5CF-A5D9-7ABB-BEBAB224268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26B5E59-AA19-D656-A72E-D9606A4C11D7}"/>
              </a:ext>
            </a:extLst>
          </p:cNvPr>
          <p:cNvSpPr>
            <a:spLocks noGrp="1"/>
          </p:cNvSpPr>
          <p:nvPr>
            <p:ph type="sldNum" sz="quarter" idx="12"/>
          </p:nvPr>
        </p:nvSpPr>
        <p:spPr/>
        <p:txBody>
          <a:bodyPr/>
          <a:lstStyle/>
          <a:p>
            <a:fld id="{14F41AE8-1FC9-4E2B-B594-0830BA7A90D1}" type="slidenum">
              <a:rPr lang="en-IN" smtClean="0"/>
              <a:t>‹#›</a:t>
            </a:fld>
            <a:endParaRPr lang="en-IN"/>
          </a:p>
        </p:txBody>
      </p:sp>
    </p:spTree>
    <p:extLst>
      <p:ext uri="{BB962C8B-B14F-4D97-AF65-F5344CB8AC3E}">
        <p14:creationId xmlns:p14="http://schemas.microsoft.com/office/powerpoint/2010/main" val="2730251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34FB4D-5DB5-FDE3-592B-20DDE6258DB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E7E8464F-9073-11F4-63E6-25721E6042E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6810C87-4A5A-1DBB-F89C-34567843950F}"/>
              </a:ext>
            </a:extLst>
          </p:cNvPr>
          <p:cNvSpPr>
            <a:spLocks noGrp="1"/>
          </p:cNvSpPr>
          <p:nvPr>
            <p:ph type="dt" sz="half" idx="10"/>
          </p:nvPr>
        </p:nvSpPr>
        <p:spPr/>
        <p:txBody>
          <a:bodyPr/>
          <a:lstStyle/>
          <a:p>
            <a:fld id="{9D9A6742-DCBF-4762-B469-EE73848A5AF7}" type="datetimeFigureOut">
              <a:rPr lang="en-IN" smtClean="0"/>
              <a:t>29-07-2024</a:t>
            </a:fld>
            <a:endParaRPr lang="en-IN"/>
          </a:p>
        </p:txBody>
      </p:sp>
      <p:sp>
        <p:nvSpPr>
          <p:cNvPr id="5" name="Footer Placeholder 4">
            <a:extLst>
              <a:ext uri="{FF2B5EF4-FFF2-40B4-BE49-F238E27FC236}">
                <a16:creationId xmlns:a16="http://schemas.microsoft.com/office/drawing/2014/main" id="{7C843A57-9542-27D2-7DB5-406AEE535BD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5C7A042-0CA4-1185-CF56-60D15A3DC8EC}"/>
              </a:ext>
            </a:extLst>
          </p:cNvPr>
          <p:cNvSpPr>
            <a:spLocks noGrp="1"/>
          </p:cNvSpPr>
          <p:nvPr>
            <p:ph type="sldNum" sz="quarter" idx="12"/>
          </p:nvPr>
        </p:nvSpPr>
        <p:spPr/>
        <p:txBody>
          <a:bodyPr/>
          <a:lstStyle/>
          <a:p>
            <a:fld id="{14F41AE8-1FC9-4E2B-B594-0830BA7A90D1}" type="slidenum">
              <a:rPr lang="en-IN" smtClean="0"/>
              <a:t>‹#›</a:t>
            </a:fld>
            <a:endParaRPr lang="en-IN"/>
          </a:p>
        </p:txBody>
      </p:sp>
    </p:spTree>
    <p:extLst>
      <p:ext uri="{BB962C8B-B14F-4D97-AF65-F5344CB8AC3E}">
        <p14:creationId xmlns:p14="http://schemas.microsoft.com/office/powerpoint/2010/main" val="3749346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580A908-1AB6-F70F-3C39-60A614F42DC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E95EC5A2-799E-CFF8-1EB0-345F7955B80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FD8AAD1-50AD-602E-F940-4A5936347F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9A6742-DCBF-4762-B469-EE73848A5AF7}" type="datetimeFigureOut">
              <a:rPr lang="en-IN" smtClean="0"/>
              <a:t>29-07-2024</a:t>
            </a:fld>
            <a:endParaRPr lang="en-IN"/>
          </a:p>
        </p:txBody>
      </p:sp>
      <p:sp>
        <p:nvSpPr>
          <p:cNvPr id="5" name="Footer Placeholder 4">
            <a:extLst>
              <a:ext uri="{FF2B5EF4-FFF2-40B4-BE49-F238E27FC236}">
                <a16:creationId xmlns:a16="http://schemas.microsoft.com/office/drawing/2014/main" id="{652C9CA9-7B51-A7C0-8A3C-3F62887EAE5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58BBF0FA-6929-A7B6-B549-AFB801EFE93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F41AE8-1FC9-4E2B-B594-0830BA7A90D1}" type="slidenum">
              <a:rPr lang="en-IN" smtClean="0"/>
              <a:t>‹#›</a:t>
            </a:fld>
            <a:endParaRPr lang="en-IN"/>
          </a:p>
        </p:txBody>
      </p:sp>
    </p:spTree>
    <p:extLst>
      <p:ext uri="{BB962C8B-B14F-4D97-AF65-F5344CB8AC3E}">
        <p14:creationId xmlns:p14="http://schemas.microsoft.com/office/powerpoint/2010/main" val="35507765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ckgrounds | Free PowerPoint templates and Google slides themes">
            <a:extLst>
              <a:ext uri="{FF2B5EF4-FFF2-40B4-BE49-F238E27FC236}">
                <a16:creationId xmlns:a16="http://schemas.microsoft.com/office/drawing/2014/main" id="{ED96E5CC-753D-0EB4-59A4-4CE9F1C208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E44853F-544F-CABC-6C07-23B83383A46F}"/>
              </a:ext>
            </a:extLst>
          </p:cNvPr>
          <p:cNvSpPr>
            <a:spLocks noGrp="1"/>
          </p:cNvSpPr>
          <p:nvPr>
            <p:ph type="ctrTitle"/>
          </p:nvPr>
        </p:nvSpPr>
        <p:spPr>
          <a:xfrm>
            <a:off x="526943" y="1122362"/>
            <a:ext cx="10895308" cy="2922695"/>
          </a:xfrm>
        </p:spPr>
        <p:txBody>
          <a:bodyPr>
            <a:noAutofit/>
          </a:bodyPr>
          <a:lstStyle/>
          <a:p>
            <a:r>
              <a:rPr lang="en-IN" sz="40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NATIONAL POLICY ON EDUCATION 1986 AND SUBSEQUENT PROGRAMMES AND POLICIES</a:t>
            </a:r>
            <a:endParaRPr lang="en-IN" sz="4000" dirty="0">
              <a:latin typeface="Times New Roman" panose="02020603050405020304" pitchFamily="18" charset="0"/>
              <a:cs typeface="Times New Roman" panose="02020603050405020304" pitchFamily="18" charset="0"/>
            </a:endParaRPr>
          </a:p>
        </p:txBody>
      </p:sp>
      <p:sp>
        <p:nvSpPr>
          <p:cNvPr id="3" name="Subtitle 2">
            <a:extLst>
              <a:ext uri="{FF2B5EF4-FFF2-40B4-BE49-F238E27FC236}">
                <a16:creationId xmlns:a16="http://schemas.microsoft.com/office/drawing/2014/main" id="{6B86E9A0-D16F-682C-B26B-1EC97C2289CD}"/>
              </a:ext>
            </a:extLst>
          </p:cNvPr>
          <p:cNvSpPr>
            <a:spLocks noGrp="1"/>
          </p:cNvSpPr>
          <p:nvPr>
            <p:ph type="subTitle" idx="1"/>
          </p:nvPr>
        </p:nvSpPr>
        <p:spPr>
          <a:xfrm>
            <a:off x="6710765" y="5198363"/>
            <a:ext cx="5300421" cy="799481"/>
          </a:xfrm>
        </p:spPr>
        <p:txBody>
          <a:bodyPr>
            <a:normAutofit/>
          </a:bodyPr>
          <a:lstStyle/>
          <a:p>
            <a:pPr algn="r"/>
            <a:r>
              <a:rPr lang="en-US" sz="1800" b="1" i="0" dirty="0">
                <a:solidFill>
                  <a:srgbClr val="222222"/>
                </a:solidFill>
                <a:effectLst/>
                <a:highlight>
                  <a:srgbClr val="FFFFFF"/>
                </a:highlight>
                <a:latin typeface="Times New Roman" panose="02020603050405020304" pitchFamily="18" charset="0"/>
                <a:cs typeface="Times New Roman" panose="02020603050405020304" pitchFamily="18" charset="0"/>
              </a:rPr>
              <a:t>Jagadeesh K T , research scholar, dept of education, sunrise university Alwar</a:t>
            </a:r>
            <a:endParaRPr lang="en-IN"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632708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ckgrounds | Free PowerPoint templates and Google slides themes">
            <a:extLst>
              <a:ext uri="{FF2B5EF4-FFF2-40B4-BE49-F238E27FC236}">
                <a16:creationId xmlns:a16="http://schemas.microsoft.com/office/drawing/2014/main" id="{D7D82DB1-D323-503B-3620-7534B0D20C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AE2E16B-1FD3-0E6B-D40B-10914E3EFBDD}"/>
              </a:ext>
            </a:extLst>
          </p:cNvPr>
          <p:cNvSpPr>
            <a:spLocks noGrp="1"/>
          </p:cNvSpPr>
          <p:nvPr>
            <p:ph type="title"/>
          </p:nvPr>
        </p:nvSpPr>
        <p:spPr/>
        <p:txBody>
          <a:bodyPr>
            <a:normAutofit/>
          </a:bodyPr>
          <a:lstStyle/>
          <a:p>
            <a:pPr algn="ctr"/>
            <a:r>
              <a:rPr lang="en-US" sz="4000" b="1" dirty="0">
                <a:latin typeface="Times New Roman" panose="02020603050405020304" pitchFamily="18" charset="0"/>
                <a:cs typeface="Times New Roman" panose="02020603050405020304" pitchFamily="18" charset="0"/>
              </a:rPr>
              <a:t>INTRODUCTION </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2FD8302-4EA4-7E79-55B8-D04DA74A74DA}"/>
              </a:ext>
            </a:extLst>
          </p:cNvPr>
          <p:cNvSpPr>
            <a:spLocks noGrp="1"/>
          </p:cNvSpPr>
          <p:nvPr>
            <p:ph idx="1"/>
          </p:nvPr>
        </p:nvSpPr>
        <p:spPr>
          <a:xfrm>
            <a:off x="185981" y="1825624"/>
            <a:ext cx="11856202" cy="4869643"/>
          </a:xfrm>
        </p:spPr>
        <p:txBody>
          <a:bodyPr>
            <a:normAutofit/>
          </a:bodyPr>
          <a:lstStyle/>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Indian education sector is marching ahead significantly with the changing times. It also been undergoing tremendous changes since its independence from British empire in 1947.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first national education policy was formulated by the then Prime Minister Indira Gandhi in 1968 with </a:t>
            </a: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Triguna</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Sen as the education Minister, followed by the National education policy 1986 during Rajiv Gandhi’s tenure as Prime Minister  P.V Narasimha Rao as the Minster of Human Resource Development . </a:t>
            </a:r>
          </a:p>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latest document, The National education policy 2020 was framed by under the leadership of Narendra Modi with the goal of bringing about practical changes in the education system of our country.</a:t>
            </a:r>
          </a:p>
          <a:p>
            <a:pPr algn="just">
              <a:lnSpc>
                <a:spcPct val="160000"/>
              </a:lnSpc>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National education policy of 1986 brought about a radical change in the history of Indian education. This article attempts to provide a brief overview of the significant experimental projects and their outcomes during the crucial period from 1986 to 2020.</a:t>
            </a:r>
          </a:p>
          <a:p>
            <a:pPr algn="just">
              <a:lnSpc>
                <a:spcPct val="150000"/>
              </a:lnSpc>
            </a:pPr>
            <a:endParaRPr lang="en-IN" sz="1800" dirty="0">
              <a:effectLst/>
              <a:latin typeface="Times New Roman" panose="02020603050405020304" pitchFamily="18" charset="0"/>
              <a:ea typeface="Liberation Serif"/>
              <a:cs typeface="Times New Roman" panose="02020603050405020304" pitchFamily="18" charset="0"/>
            </a:endParaRPr>
          </a:p>
          <a:p>
            <a:endParaRPr lang="en-IN" dirty="0"/>
          </a:p>
        </p:txBody>
      </p:sp>
    </p:spTree>
    <p:extLst>
      <p:ext uri="{BB962C8B-B14F-4D97-AF65-F5344CB8AC3E}">
        <p14:creationId xmlns:p14="http://schemas.microsoft.com/office/powerpoint/2010/main" val="3957027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Backgrounds | Free PowerPoint templates and Google slides themes">
            <a:extLst>
              <a:ext uri="{FF2B5EF4-FFF2-40B4-BE49-F238E27FC236}">
                <a16:creationId xmlns:a16="http://schemas.microsoft.com/office/drawing/2014/main" id="{73C4F1AD-8FBB-3D34-ED3D-B46883084D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C3EC07C-B033-8A56-4D95-C9CDDB42CA99}"/>
              </a:ext>
            </a:extLst>
          </p:cNvPr>
          <p:cNvSpPr>
            <a:spLocks noGrp="1"/>
          </p:cNvSpPr>
          <p:nvPr>
            <p:ph idx="1"/>
          </p:nvPr>
        </p:nvSpPr>
        <p:spPr>
          <a:xfrm>
            <a:off x="139485" y="170480"/>
            <a:ext cx="11902697" cy="6431797"/>
          </a:xfrm>
        </p:spPr>
        <p:txBody>
          <a:bodyPr>
            <a:normAutofit fontScale="92500"/>
          </a:bodyPr>
          <a:lstStyle/>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Minimum Level of Learning initiative implemented subsequent on the NPE of 1986, The DPEP of 1994,The SSA programme of 2001-2002 and the SSK project which replaced SSA in 2021 have played a pivotal role in strengthening Indian education sector. This article is intended to throw some light on the significance these programmes and their impact on Indian educational landscape.</a:t>
            </a:r>
            <a:endParaRPr lang="en-IN" sz="1800" dirty="0">
              <a:effectLst/>
              <a:latin typeface="Times New Roman" panose="02020603050405020304" pitchFamily="18" charset="0"/>
              <a:ea typeface="Liberation Serif"/>
              <a:cs typeface="Times New Roman" panose="02020603050405020304" pitchFamily="18" charset="0"/>
            </a:endParaRPr>
          </a:p>
          <a:p>
            <a:pPr marL="0" indent="0">
              <a:lnSpc>
                <a:spcPct val="150000"/>
              </a:lnSpc>
              <a:buNone/>
            </a:pPr>
            <a:r>
              <a:rPr lang="en-IN" sz="18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MAJOR RECOMMENDATIONS</a:t>
            </a:r>
            <a:endParaRPr lang="en-IN" sz="1800" u="sng" dirty="0">
              <a:effectLst/>
              <a:latin typeface="Times New Roman" panose="02020603050405020304" pitchFamily="18" charset="0"/>
              <a:ea typeface="Liberation Serif"/>
              <a:cs typeface="Times New Roman" panose="02020603050405020304" pitchFamily="18" charset="0"/>
            </a:endParaRPr>
          </a:p>
          <a:p>
            <a:pPr marL="342900" lvl="0" indent="-342900">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order to improve the quality of education, we need to ensure the availability of human and non-human resources more.</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Early Childhood Education (ECE) should become an integrated part of primary education.</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Efforts should be initiated to establish common school system to ensure educational equality and social justice</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All disparities must be eliminated to ensure access to quality education. Serious efforts for this should continue.</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Value based education should be integrated at all levels of education.</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Socially useful productive work (SUPW) programme should be embedded in educational activities.</a:t>
            </a:r>
            <a:endParaRPr lang="en-IN" sz="1800" dirty="0">
              <a:effectLst/>
              <a:latin typeface="Times New Roman" panose="02020603050405020304" pitchFamily="18" charset="0"/>
              <a:ea typeface="Noto Sans Symbols"/>
              <a:cs typeface="Times New Roman" panose="02020603050405020304" pitchFamily="18" charset="0"/>
            </a:endParaRPr>
          </a:p>
          <a:p>
            <a:pPr marL="0" indent="0">
              <a:buNone/>
            </a:pPr>
            <a:r>
              <a:rPr lang="en-IN" sz="18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JANARDHANA COMMITTEE ON NATIONAL POLICY ON EDUCATION (1991)</a:t>
            </a:r>
            <a:endParaRPr lang="en-IN" sz="1800" u="sng" dirty="0">
              <a:effectLst/>
              <a:latin typeface="Times New Roman" panose="02020603050405020304" pitchFamily="18" charset="0"/>
              <a:ea typeface="Liberation Serif"/>
              <a:cs typeface="Times New Roman" panose="02020603050405020304" pitchFamily="18" charset="0"/>
            </a:endParaRPr>
          </a:p>
          <a:p>
            <a:pPr algn="just">
              <a:lnSpc>
                <a:spcPct val="150000"/>
              </a:lnSpc>
            </a:pP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a:t>
            </a:r>
            <a:r>
              <a:rPr lang="en-IN"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Janardhana</a:t>
            </a: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Committee Is The Second Committee Constituted For The Implementation Of National Education Policy 1986.The Findings Of This Committee Became Known As The Programme Of Action 1992.</a:t>
            </a:r>
            <a:endParaRPr lang="en-IN" sz="2000" dirty="0">
              <a:effectLst/>
              <a:latin typeface="Times New Roman" panose="02020603050405020304" pitchFamily="18" charset="0"/>
              <a:ea typeface="Liberation Serif"/>
              <a:cs typeface="Times New Roman" panose="02020603050405020304" pitchFamily="18" charset="0"/>
            </a:endParaRPr>
          </a:p>
          <a:p>
            <a:pPr marL="0" indent="0">
              <a:buNone/>
            </a:pPr>
            <a:endParaRPr lang="en-IN" sz="2800" dirty="0">
              <a:effectLst/>
              <a:latin typeface="Liberation Serif"/>
              <a:ea typeface="Liberation Serif"/>
              <a:cs typeface="Liberation Serif"/>
            </a:endParaRPr>
          </a:p>
        </p:txBody>
      </p:sp>
    </p:spTree>
    <p:extLst>
      <p:ext uri="{BB962C8B-B14F-4D97-AF65-F5344CB8AC3E}">
        <p14:creationId xmlns:p14="http://schemas.microsoft.com/office/powerpoint/2010/main" val="5754607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ckgrounds | Free PowerPoint templates and Google slides themes">
            <a:extLst>
              <a:ext uri="{FF2B5EF4-FFF2-40B4-BE49-F238E27FC236}">
                <a16:creationId xmlns:a16="http://schemas.microsoft.com/office/drawing/2014/main" id="{2DCDEDE4-9903-6CE5-5F07-4A799FA9DE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B1F9488B-D537-4CBC-5646-EE387EEAC6CD}"/>
              </a:ext>
            </a:extLst>
          </p:cNvPr>
          <p:cNvSpPr>
            <a:spLocks noGrp="1"/>
          </p:cNvSpPr>
          <p:nvPr>
            <p:ph idx="1"/>
          </p:nvPr>
        </p:nvSpPr>
        <p:spPr>
          <a:xfrm>
            <a:off x="185980" y="232475"/>
            <a:ext cx="11747715" cy="6416298"/>
          </a:xfrm>
        </p:spPr>
        <p:txBody>
          <a:bodyPr>
            <a:normAutofit/>
          </a:bodyPr>
          <a:lstStyle/>
          <a:p>
            <a:pPr marL="0" indent="0">
              <a:buNone/>
            </a:pPr>
            <a:r>
              <a:rPr lang="en-IN" sz="18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MAJOR RECOMMENDATIONS</a:t>
            </a:r>
          </a:p>
          <a:p>
            <a:pPr marL="342900" lvl="0" indent="-342900">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Collaboration between the central and state governments are essential to ensure universalization of elementary education.</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Each state, district, and block should prepare a programme of action to determine their priorities in order to achieve the educational goals.</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Schools should be ensured with in walkable distance for ensuring the access of all students.</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Scientific teacher training, implementation of Minimum Levels of Learning, establishment of Village Education Committee (VEC) are to be ensured for quality education.</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Time to time curriculum revision and development of instructional materials are essential to ensure quality education.</a:t>
            </a:r>
            <a:endParaRPr lang="en-IN" sz="1800" dirty="0">
              <a:effectLst/>
              <a:latin typeface="Times New Roman" panose="02020603050405020304" pitchFamily="18" charset="0"/>
              <a:ea typeface="Noto Sans Symbols"/>
              <a:cs typeface="Times New Roman" panose="02020603050405020304" pitchFamily="18" charset="0"/>
            </a:endParaRPr>
          </a:p>
          <a:p>
            <a:pPr marL="342900" indent="-342900">
              <a:lnSpc>
                <a:spcPct val="200000"/>
              </a:lnSpc>
              <a:buAutoNum type="arabicParenR"/>
            </a:pPr>
            <a:r>
              <a:rPr lang="en-IN" sz="18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MINIMUM LEVELS OF LEARNING</a:t>
            </a:r>
          </a:p>
          <a:p>
            <a:pPr marL="342900" lvl="0" indent="-342900">
              <a:lnSpc>
                <a:spcPct val="150000"/>
              </a:lnSpc>
              <a:buFont typeface="Arial" panose="020B0604020202020204" pitchFamily="34" charset="0"/>
              <a:buChar char="•"/>
            </a:pPr>
            <a:r>
              <a:rPr lang="en-IN"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Achievability:- </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 basic characteristic that MLL must satisfy is that they should correspond to learning objectives that are achievable by all learners.</a:t>
            </a:r>
            <a:endParaRPr lang="en-IN" sz="1800" dirty="0">
              <a:effectLst/>
              <a:latin typeface="Times New Roman" panose="02020603050405020304" pitchFamily="18" charset="0"/>
              <a:ea typeface="Noto Sans Symbols"/>
              <a:cs typeface="Times New Roman" panose="02020603050405020304" pitchFamily="18" charset="0"/>
            </a:endParaRPr>
          </a:p>
          <a:p>
            <a:pPr marL="0" indent="0">
              <a:lnSpc>
                <a:spcPct val="150000"/>
              </a:lnSpc>
              <a:buNone/>
            </a:pPr>
            <a:endParaRPr lang="en-IN" sz="1800" u="sng" dirty="0">
              <a:effectLst/>
              <a:latin typeface="Times New Roman" panose="02020603050405020304" pitchFamily="18" charset="0"/>
              <a:ea typeface="Liberation Serif"/>
              <a:cs typeface="Times New Roman" panose="02020603050405020304" pitchFamily="18" charset="0"/>
            </a:endParaRPr>
          </a:p>
        </p:txBody>
      </p:sp>
    </p:spTree>
    <p:extLst>
      <p:ext uri="{BB962C8B-B14F-4D97-AF65-F5344CB8AC3E}">
        <p14:creationId xmlns:p14="http://schemas.microsoft.com/office/powerpoint/2010/main" val="1147616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ckgrounds | Free PowerPoint templates and Google slides themes">
            <a:extLst>
              <a:ext uri="{FF2B5EF4-FFF2-40B4-BE49-F238E27FC236}">
                <a16:creationId xmlns:a16="http://schemas.microsoft.com/office/drawing/2014/main" id="{4C8C2818-BC9B-BE89-C175-9BC2BC1D3B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6997273-B562-EFE6-888C-43290A7C06D2}"/>
              </a:ext>
            </a:extLst>
          </p:cNvPr>
          <p:cNvSpPr>
            <a:spLocks noGrp="1"/>
          </p:cNvSpPr>
          <p:nvPr>
            <p:ph idx="1"/>
          </p:nvPr>
        </p:nvSpPr>
        <p:spPr>
          <a:xfrm>
            <a:off x="170481" y="201478"/>
            <a:ext cx="11763213" cy="6431797"/>
          </a:xfrm>
        </p:spPr>
        <p:txBody>
          <a:bodyPr/>
          <a:lstStyle/>
          <a:p>
            <a:pPr marL="342900" lvl="0" indent="-342900" algn="just">
              <a:lnSpc>
                <a:spcPct val="150000"/>
              </a:lnSpc>
              <a:buFont typeface="Arial" panose="020B0604020202020204" pitchFamily="34" charset="0"/>
              <a:buChar char="•"/>
            </a:pPr>
            <a:r>
              <a:rPr lang="en-IN"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Communicability:- </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not enough that MLLs are realistic and achievable. It is equally important to set them in a language and form that easily understandable to all the teachers, many of whom located in remote rural areas and work in isolation without any outside help or guidance. Apart from primary school teachers, the MLL should also be understandable to the NFE (Non Formal Education) instructor, the parent and the community.</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Evaluability:- </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statements of MLLs should be such that they serve as an effective blue print for continuous and comprehensive evaluation of learners and there by streamline the process involved</a:t>
            </a:r>
          </a:p>
          <a:p>
            <a:pPr marL="0" indent="0">
              <a:buNone/>
            </a:pPr>
            <a:r>
              <a:rPr lang="en-IN" sz="18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DPEP</a:t>
            </a:r>
            <a:endParaRPr lang="en-IN" sz="1800" u="sng" dirty="0">
              <a:effectLst/>
              <a:latin typeface="Times New Roman" panose="02020603050405020304" pitchFamily="18" charset="0"/>
              <a:ea typeface="Liberation Serif"/>
              <a:cs typeface="Times New Roman" panose="02020603050405020304" pitchFamily="18" charset="0"/>
            </a:endParaRPr>
          </a:p>
          <a:p>
            <a:pPr marL="0" indent="0" algn="just">
              <a:lnSpc>
                <a:spcPct val="150000"/>
              </a:lnSpc>
              <a:buNone/>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Implemented in 1994. starting out on 42 districts later spreading to 285 districts. DPEP was intended to improve access, retention and achievement among the primary school going age group  with a focus on female students, socially deprived and economically backward sections of the society. The major objectives were to ensure primary education for all children through both formal and non-formal, reduce in gender and social disparities in enrolment, learning etc., reducing the prevailing dropout rate by 10 per cent, rise the average achievement rate by 25 percentage and ensuring the achievement basic literacy and numeracy competencies of primary school children, ensuring of alternative accessibility to primary education for children through non-formal education system. </a:t>
            </a:r>
            <a:endParaRPr lang="en-IN" sz="2800" u="sng" dirty="0">
              <a:effectLst/>
              <a:latin typeface="Times New Roman" panose="02020603050405020304" pitchFamily="18" charset="0"/>
              <a:ea typeface="Liberation Serif"/>
              <a:cs typeface="Times New Roman" panose="02020603050405020304" pitchFamily="18" charset="0"/>
            </a:endParaRPr>
          </a:p>
          <a:p>
            <a:endParaRPr lang="en-IN" dirty="0"/>
          </a:p>
        </p:txBody>
      </p:sp>
    </p:spTree>
    <p:extLst>
      <p:ext uri="{BB962C8B-B14F-4D97-AF65-F5344CB8AC3E}">
        <p14:creationId xmlns:p14="http://schemas.microsoft.com/office/powerpoint/2010/main" val="4094080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ckgrounds | Free PowerPoint templates and Google slides themes">
            <a:extLst>
              <a:ext uri="{FF2B5EF4-FFF2-40B4-BE49-F238E27FC236}">
                <a16:creationId xmlns:a16="http://schemas.microsoft.com/office/drawing/2014/main" id="{87F98F69-A75B-0C03-9495-E4891FF4C3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52BD4446-C9EA-7435-88BF-82809E81B6EB}"/>
              </a:ext>
            </a:extLst>
          </p:cNvPr>
          <p:cNvSpPr>
            <a:spLocks noGrp="1"/>
          </p:cNvSpPr>
          <p:nvPr>
            <p:ph idx="1"/>
          </p:nvPr>
        </p:nvSpPr>
        <p:spPr>
          <a:xfrm>
            <a:off x="123986" y="216976"/>
            <a:ext cx="11856204" cy="6509288"/>
          </a:xfrm>
        </p:spPr>
        <p:txBody>
          <a:bodyPr>
            <a:normAutofit lnSpcReduction="10000"/>
          </a:bodyPr>
          <a:lstStyle/>
          <a:p>
            <a:pPr algn="just">
              <a:lnSpc>
                <a:spcPct val="150000"/>
              </a:lnSpc>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Its major characteristics include Decentralised planning with District being the basic unit for planning and implementation the key strategies being conceptual clarity and sensitivity to local condition another salient feature is that Participatory process in which the teachers, parents and community had a key role during the process, with equity being a centre characteristic SC, ST, females, other minorities and disabled sections are given major consideration. Planning and the implementation of all DPEP programmes and projects organizing through community enabled and innovative ways. </a:t>
            </a:r>
          </a:p>
          <a:p>
            <a:pPr marL="0" indent="0" algn="just">
              <a:lnSpc>
                <a:spcPct val="150000"/>
              </a:lnSpc>
              <a:buNone/>
            </a:pPr>
            <a:r>
              <a:rPr lang="en-IN" sz="18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SARVA SHIKSHA ABHIYAN</a:t>
            </a:r>
          </a:p>
          <a:p>
            <a:pPr algn="just">
              <a:lnSpc>
                <a:spcPct val="160000"/>
              </a:lnSpc>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Sarva Shiksha </a:t>
            </a: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Abhiyayan</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is a project implemented by the central government with the aim of ensuring Universalisation of Elementary education by 2010. SSA was started with the aim of ensuring useful and efficient elementary education for children between the age of 6 and 14 years. SSA is the project which ensures community involvement in school management activities by eliminating social, regional, and gender gaps. 60 per cent of the total out lay of SSA projects and programmes are borne by the central government and 40 per cent by the state governments.</a:t>
            </a:r>
          </a:p>
          <a:p>
            <a:pPr marL="0" indent="0" algn="just">
              <a:lnSpc>
                <a:spcPct val="160000"/>
              </a:lnSpc>
              <a:buNone/>
            </a:pPr>
            <a:r>
              <a:rPr lang="en-IN" sz="18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FEATURES OF SSA</a:t>
            </a:r>
            <a:endParaRPr lang="en-IN" sz="1800" u="sng" dirty="0">
              <a:effectLst/>
              <a:latin typeface="Times New Roman" panose="02020603050405020304" pitchFamily="18" charset="0"/>
              <a:ea typeface="Liberation Serif"/>
              <a:cs typeface="Times New Roman" panose="02020603050405020304" pitchFamily="18" charset="0"/>
            </a:endParaRPr>
          </a:p>
          <a:p>
            <a:pPr algn="just">
              <a:lnSpc>
                <a:spcPct val="160000"/>
              </a:lnSpc>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Global basic education with clear planning.</a:t>
            </a:r>
            <a:endParaRPr lang="en-IN" sz="1800" dirty="0">
              <a:effectLst/>
              <a:latin typeface="Times New Roman" panose="02020603050405020304" pitchFamily="18" charset="0"/>
              <a:ea typeface="Noto Sans Symbols"/>
              <a:cs typeface="Times New Roman" panose="02020603050405020304" pitchFamily="18" charset="0"/>
            </a:endParaRPr>
          </a:p>
          <a:p>
            <a:pPr algn="just">
              <a:lnSpc>
                <a:spcPct val="160000"/>
              </a:lnSpc>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Quality education across the country.</a:t>
            </a:r>
            <a:endParaRPr lang="en-IN" sz="1800" dirty="0">
              <a:effectLst/>
              <a:latin typeface="Times New Roman" panose="02020603050405020304" pitchFamily="18" charset="0"/>
              <a:ea typeface="Noto Sans Symbols"/>
              <a:cs typeface="Times New Roman" panose="02020603050405020304" pitchFamily="18" charset="0"/>
            </a:endParaRPr>
          </a:p>
          <a:p>
            <a:pPr algn="just">
              <a:lnSpc>
                <a:spcPct val="160000"/>
              </a:lnSpc>
            </a:pPr>
            <a:endParaRPr lang="en-IN" sz="1800" dirty="0">
              <a:effectLst/>
              <a:latin typeface="Times New Roman" panose="02020603050405020304" pitchFamily="18" charset="0"/>
              <a:ea typeface="Liberation Serif"/>
              <a:cs typeface="Times New Roman" panose="02020603050405020304" pitchFamily="18" charset="0"/>
            </a:endParaRPr>
          </a:p>
          <a:p>
            <a:pPr marL="0" indent="0" algn="just">
              <a:lnSpc>
                <a:spcPct val="150000"/>
              </a:lnSpc>
              <a:buNone/>
            </a:pPr>
            <a:endParaRPr lang="en-IN" sz="1800" b="1" u="sng" dirty="0">
              <a:effectLst/>
              <a:latin typeface="Times New Roman" panose="02020603050405020304" pitchFamily="18" charset="0"/>
              <a:ea typeface="Liberation Serif"/>
              <a:cs typeface="Times New Roman" panose="02020603050405020304" pitchFamily="18" charset="0"/>
            </a:endParaRPr>
          </a:p>
          <a:p>
            <a:pPr algn="just">
              <a:lnSpc>
                <a:spcPct val="150000"/>
              </a:lnSpc>
            </a:pPr>
            <a:endParaRPr lang="en-IN" sz="1800" b="1" dirty="0">
              <a:effectLst/>
              <a:latin typeface="Times New Roman" panose="02020603050405020304" pitchFamily="18" charset="0"/>
              <a:ea typeface="Noto Sans Symbols"/>
              <a:cs typeface="Times New Roman" panose="02020603050405020304" pitchFamily="18" charset="0"/>
            </a:endParaRPr>
          </a:p>
          <a:p>
            <a:endParaRPr lang="en-IN" dirty="0"/>
          </a:p>
        </p:txBody>
      </p:sp>
    </p:spTree>
    <p:extLst>
      <p:ext uri="{BB962C8B-B14F-4D97-AF65-F5344CB8AC3E}">
        <p14:creationId xmlns:p14="http://schemas.microsoft.com/office/powerpoint/2010/main" val="41415292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ckgrounds | Free PowerPoint templates and Google slides themes">
            <a:extLst>
              <a:ext uri="{FF2B5EF4-FFF2-40B4-BE49-F238E27FC236}">
                <a16:creationId xmlns:a16="http://schemas.microsoft.com/office/drawing/2014/main" id="{2065899E-0FB8-D5B9-5064-EC547E964A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D223056D-B4B3-3CB7-6BEF-00F99F1AC976}"/>
              </a:ext>
            </a:extLst>
          </p:cNvPr>
          <p:cNvSpPr>
            <a:spLocks noGrp="1"/>
          </p:cNvSpPr>
          <p:nvPr>
            <p:ph idx="1"/>
          </p:nvPr>
        </p:nvSpPr>
        <p:spPr>
          <a:xfrm>
            <a:off x="123987" y="108488"/>
            <a:ext cx="11902698" cy="6571281"/>
          </a:xfrm>
        </p:spPr>
        <p:txBody>
          <a:bodyPr>
            <a:normAutofit/>
          </a:bodyPr>
          <a:lstStyle/>
          <a:p>
            <a:pPr marL="342900" lvl="0" indent="-342900" algn="just">
              <a:lnSpc>
                <a:spcPct val="16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Ensuring social justice through basic education.</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6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Joint action of central and state governments in the matter of education.</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6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opportunity to foster basic educational policies and objectives of the state administration.</a:t>
            </a:r>
          </a:p>
          <a:p>
            <a:pPr marL="0" indent="0">
              <a:buNone/>
            </a:pPr>
            <a:r>
              <a:rPr lang="en-IN" sz="18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RASHTRIYA MADHYAMIC SHIKSHA ABHIYAN</a:t>
            </a:r>
            <a:endParaRPr lang="en-IN" sz="1800" u="sng" dirty="0">
              <a:effectLst/>
              <a:latin typeface="Times New Roman" panose="02020603050405020304" pitchFamily="18" charset="0"/>
              <a:ea typeface="Liberation Serif"/>
              <a:cs typeface="Times New Roman" panose="02020603050405020304" pitchFamily="18" charset="0"/>
            </a:endParaRPr>
          </a:p>
          <a:p>
            <a:pPr marL="0" indent="0" algn="just">
              <a:lnSpc>
                <a:spcPct val="150000"/>
              </a:lnSpc>
              <a:buNone/>
            </a:pP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Rashtriya </a:t>
            </a:r>
            <a:r>
              <a:rPr lang="en-IN"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Madhyamic</a:t>
            </a:r>
            <a:r>
              <a:rPr lang="en-IN"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Shiksha Abhiyan is major project launched by the central government in march 2009 to increase the access to and improve the quality of secondary education. It aims to increase the enrolment rate by ensuring a secondary school within reasonable distance from every household. It aims to improve the quality of secondary school by ensuring that all secondary schools comply with prescribed standards, eliminate gender bias, remove socio economic barriers and ensure universal access to education at the secondary level.</a:t>
            </a:r>
          </a:p>
          <a:p>
            <a:pPr marL="0" indent="0" algn="just">
              <a:buNone/>
            </a:pPr>
            <a:r>
              <a:rPr lang="en-IN" sz="1800" b="1" u="sng"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OBJECTIVES OF THE PROGRAMME</a:t>
            </a:r>
            <a:endParaRPr lang="en-IN" sz="1800" u="sng" dirty="0">
              <a:effectLst/>
              <a:latin typeface="Times New Roman" panose="02020603050405020304" pitchFamily="18" charset="0"/>
              <a:ea typeface="Liberation Serif"/>
              <a:cs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RMSA envisages to increase secondary enrolment from 52.26 percentage in 2005-06 to 75 percentage.</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Establish secondary schools at reasonable distance within five years of the implementation of RMSA.</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Enhance the quality of education in all secondary schools according to the prescribed standards.</a:t>
            </a:r>
            <a:endParaRPr lang="en-IN" sz="1800" dirty="0">
              <a:effectLst/>
              <a:latin typeface="Times New Roman" panose="02020603050405020304" pitchFamily="18" charset="0"/>
              <a:ea typeface="Noto Sans Symbols"/>
              <a:cs typeface="Times New Roman" panose="02020603050405020304" pitchFamily="18" charset="0"/>
            </a:endParaRPr>
          </a:p>
          <a:p>
            <a:pPr marL="0" indent="0" algn="just">
              <a:lnSpc>
                <a:spcPct val="150000"/>
              </a:lnSpc>
              <a:buNone/>
            </a:pPr>
            <a:endParaRPr lang="en-IN" sz="2000" dirty="0">
              <a:effectLst/>
              <a:latin typeface="Times New Roman" panose="02020603050405020304" pitchFamily="18" charset="0"/>
              <a:ea typeface="Liberation Serif"/>
              <a:cs typeface="Times New Roman" panose="02020603050405020304" pitchFamily="18" charset="0"/>
            </a:endParaRPr>
          </a:p>
          <a:p>
            <a:pPr marL="0" lvl="0" indent="0" algn="just">
              <a:lnSpc>
                <a:spcPct val="160000"/>
              </a:lnSpc>
              <a:buNone/>
            </a:pPr>
            <a:endParaRPr lang="en-IN" sz="1800" dirty="0">
              <a:effectLst/>
              <a:latin typeface="Times New Roman" panose="02020603050405020304" pitchFamily="18" charset="0"/>
              <a:ea typeface="Noto Sans Symbols"/>
              <a:cs typeface="Times New Roman" panose="02020603050405020304" pitchFamily="18" charset="0"/>
            </a:endParaRPr>
          </a:p>
          <a:p>
            <a:pPr marL="0" indent="0">
              <a:buNone/>
            </a:pPr>
            <a:endParaRPr lang="en-IN" sz="2800" dirty="0">
              <a:effectLst/>
              <a:latin typeface="Liberation Serif"/>
              <a:ea typeface="Liberation Serif"/>
              <a:cs typeface="Liberation Serif"/>
            </a:endParaRPr>
          </a:p>
          <a:p>
            <a:endParaRPr lang="en-IN" dirty="0"/>
          </a:p>
        </p:txBody>
      </p:sp>
    </p:spTree>
    <p:extLst>
      <p:ext uri="{BB962C8B-B14F-4D97-AF65-F5344CB8AC3E}">
        <p14:creationId xmlns:p14="http://schemas.microsoft.com/office/powerpoint/2010/main" val="5474905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ckgrounds | Free PowerPoint templates and Google slides themes">
            <a:extLst>
              <a:ext uri="{FF2B5EF4-FFF2-40B4-BE49-F238E27FC236}">
                <a16:creationId xmlns:a16="http://schemas.microsoft.com/office/drawing/2014/main" id="{F16E7E2C-F84C-2021-19F0-30FBB7A2108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2931752D-45FE-8A7A-12A5-B272359975A7}"/>
              </a:ext>
            </a:extLst>
          </p:cNvPr>
          <p:cNvSpPr>
            <a:spLocks noGrp="1"/>
          </p:cNvSpPr>
          <p:nvPr>
            <p:ph idx="1"/>
          </p:nvPr>
        </p:nvSpPr>
        <p:spPr>
          <a:xfrm>
            <a:off x="139485" y="216976"/>
            <a:ext cx="11809707" cy="6447295"/>
          </a:xfrm>
        </p:spPr>
        <p:txBody>
          <a:bodyPr>
            <a:normAutofit/>
          </a:bodyPr>
          <a:lstStyle/>
          <a:p>
            <a:pPr marL="342900" lvl="0" indent="-34290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Eliminate gender discrimination and remove socio-economic and disability barriers.</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Ensure universal access to secondary level education.</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Improve and universalize secondary education by 2020.</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Increase the physical infrastructural facilities of secondary schools by setting up additional classrooms, laboratories, libraries, arts and craft rooms, toilet  blocks, drinking water facilities and residential hostels for teachers.</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Increase the quality of secondary education by appointing additional teachers to reduce the teacher student ratio to 1:30 , focusing on science, mathematics and English education, providing in-service training to teachers, establishing science laboratories, ICT based education and implementing new teaching  learning reforms through curriculum revision.</a:t>
            </a:r>
            <a:endParaRPr lang="en-IN" sz="1800" dirty="0">
              <a:effectLst/>
              <a:latin typeface="Times New Roman" panose="02020603050405020304" pitchFamily="18" charset="0"/>
              <a:ea typeface="Noto Sans Symbols"/>
              <a:cs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Ensure equity interventions in secondary schools by setting up new schools in SC, </a:t>
            </a:r>
            <a:r>
              <a:rPr lang="en-IN"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ST,minority</a:t>
            </a:r>
            <a:r>
              <a:rPr lang="en-IN"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areas, establishing special enrolment drive for weaker sections, increasing recruitment of women teachers and providing special extra- curricular facilities for girls.</a:t>
            </a:r>
            <a:endParaRPr lang="en-IN" sz="1800" dirty="0">
              <a:effectLst/>
              <a:latin typeface="Times New Roman" panose="02020603050405020304" pitchFamily="18" charset="0"/>
              <a:ea typeface="Noto Sans Symbols"/>
              <a:cs typeface="Times New Roman" panose="02020603050405020304" pitchFamily="18" charset="0"/>
            </a:endParaRPr>
          </a:p>
          <a:p>
            <a:pPr marL="0" indent="0" algn="just">
              <a:lnSpc>
                <a:spcPct val="150000"/>
              </a:lnSpc>
              <a:buNone/>
            </a:pPr>
            <a:endParaRPr lang="en-IN" sz="1800" dirty="0">
              <a:effectLst/>
              <a:latin typeface="Times New Roman" panose="02020603050405020304" pitchFamily="18" charset="0"/>
              <a:ea typeface="Liberation Serif"/>
              <a:cs typeface="Times New Roman" panose="02020603050405020304" pitchFamily="18" charset="0"/>
            </a:endParaRPr>
          </a:p>
          <a:p>
            <a:endParaRPr lang="en-IN" dirty="0"/>
          </a:p>
        </p:txBody>
      </p:sp>
    </p:spTree>
    <p:extLst>
      <p:ext uri="{BB962C8B-B14F-4D97-AF65-F5344CB8AC3E}">
        <p14:creationId xmlns:p14="http://schemas.microsoft.com/office/powerpoint/2010/main" val="13569751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ckgrounds | Free PowerPoint templates and Google slides themes">
            <a:extLst>
              <a:ext uri="{FF2B5EF4-FFF2-40B4-BE49-F238E27FC236}">
                <a16:creationId xmlns:a16="http://schemas.microsoft.com/office/drawing/2014/main" id="{937DB98E-AA63-13F5-E2F1-6AB0E479F2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11C46DD-D9C5-1B1D-A867-2D98298E7BD0}"/>
              </a:ext>
            </a:extLst>
          </p:cNvPr>
          <p:cNvSpPr>
            <a:spLocks noGrp="1"/>
          </p:cNvSpPr>
          <p:nvPr>
            <p:ph type="title"/>
          </p:nvPr>
        </p:nvSpPr>
        <p:spPr>
          <a:xfrm>
            <a:off x="838200" y="365126"/>
            <a:ext cx="10515600" cy="704258"/>
          </a:xfrm>
        </p:spPr>
        <p:txBody>
          <a:bodyPr>
            <a:normAutofit/>
          </a:bodyPr>
          <a:lstStyle/>
          <a:p>
            <a:pPr algn="ctr"/>
            <a:r>
              <a:rPr lang="en-US" sz="4000" b="1" dirty="0">
                <a:latin typeface="Times New Roman" panose="02020603050405020304" pitchFamily="18" charset="0"/>
                <a:cs typeface="Times New Roman" panose="02020603050405020304" pitchFamily="18" charset="0"/>
              </a:rPr>
              <a:t>CONCLUSION</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0DED18C-736E-FC56-5044-E0D7C446B48C}"/>
              </a:ext>
            </a:extLst>
          </p:cNvPr>
          <p:cNvSpPr>
            <a:spLocks noGrp="1"/>
          </p:cNvSpPr>
          <p:nvPr>
            <p:ph idx="1"/>
          </p:nvPr>
        </p:nvSpPr>
        <p:spPr>
          <a:xfrm>
            <a:off x="108488" y="1472339"/>
            <a:ext cx="11887200" cy="5207430"/>
          </a:xfrm>
        </p:spPr>
        <p:txBody>
          <a:bodyPr>
            <a:normAutofit fontScale="70000" lnSpcReduction="20000"/>
          </a:bodyPr>
          <a:lstStyle/>
          <a:p>
            <a:pPr algn="just">
              <a:lnSpc>
                <a:spcPct val="150000"/>
              </a:lnSpc>
            </a:pPr>
            <a:r>
              <a:rPr lang="en-IN" sz="2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 attempt has been made in this article to mention some of the programmes and projects implemented in the field of Indian school education in connection with the National Policy of Education 1986. </a:t>
            </a:r>
          </a:p>
          <a:p>
            <a:pPr algn="just">
              <a:lnSpc>
                <a:spcPct val="150000"/>
              </a:lnSpc>
            </a:pPr>
            <a:r>
              <a:rPr lang="en-IN" sz="2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impact of the functioning of Minimum Levels of Learning (MLL), District Primary Education Programme (DPEP) ,Sarva </a:t>
            </a:r>
            <a:r>
              <a:rPr lang="en-IN" sz="26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Siksha</a:t>
            </a:r>
            <a:r>
              <a:rPr lang="en-IN" sz="2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Abhiyan (SSA),Rashtriya </a:t>
            </a:r>
            <a:r>
              <a:rPr lang="en-IN" sz="26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Madhyamic</a:t>
            </a:r>
            <a:r>
              <a:rPr lang="en-IN" sz="2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Shiksha Abhiyan (RMSA) and </a:t>
            </a:r>
            <a:r>
              <a:rPr lang="en-IN" sz="26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Samagra</a:t>
            </a:r>
            <a:r>
              <a:rPr lang="en-IN" sz="2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Shiksha Abhiyan on Indian education sector is not insignificant. </a:t>
            </a:r>
          </a:p>
          <a:p>
            <a:pPr algn="just">
              <a:lnSpc>
                <a:spcPct val="150000"/>
              </a:lnSpc>
            </a:pPr>
            <a:r>
              <a:rPr lang="en-IN" sz="2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These programmes and projects have significant impact in the areas of school access, equity, quality education, academic and non-academic facilities and technical education. </a:t>
            </a:r>
          </a:p>
          <a:p>
            <a:pPr algn="just">
              <a:lnSpc>
                <a:spcPct val="150000"/>
              </a:lnSpc>
            </a:pPr>
            <a:r>
              <a:rPr lang="en-IN" sz="2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impart of such projects in transforming students from being the consumers of knowledge to producers of knowledge is immeasurable. This kind of more research projects, reforms and research studies are essential in the quality oriented Indian education sector.</a:t>
            </a:r>
          </a:p>
          <a:p>
            <a:pPr algn="just">
              <a:lnSpc>
                <a:spcPct val="150000"/>
              </a:lnSpc>
            </a:pPr>
            <a:r>
              <a:rPr lang="en-IN" sz="26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Therefore, we are looking at the National Education Policy 2020, to be implemented in near future, with great hope and expectation. Indian education will become globally recognized and accepted only when this type of innovative programmes and projects are devised and implemented thus easing the way for Indian society being a cosmopolitan one.</a:t>
            </a:r>
            <a:endParaRPr lang="en-IN" sz="2600" dirty="0">
              <a:effectLst/>
              <a:latin typeface="Times New Roman" panose="02020603050405020304" pitchFamily="18" charset="0"/>
              <a:ea typeface="Liberation Serif"/>
              <a:cs typeface="Times New Roman" panose="02020603050405020304" pitchFamily="18" charset="0"/>
            </a:endParaRPr>
          </a:p>
        </p:txBody>
      </p:sp>
    </p:spTree>
    <p:extLst>
      <p:ext uri="{BB962C8B-B14F-4D97-AF65-F5344CB8AC3E}">
        <p14:creationId xmlns:p14="http://schemas.microsoft.com/office/powerpoint/2010/main" val="31271731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ckgrounds | Free PowerPoint templates and Google slides themes">
            <a:extLst>
              <a:ext uri="{FF2B5EF4-FFF2-40B4-BE49-F238E27FC236}">
                <a16:creationId xmlns:a16="http://schemas.microsoft.com/office/drawing/2014/main" id="{168C3E4D-0DF5-121B-0C57-45C2A967B34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9D3CE31-B72F-7C42-AEC0-AF32927972A1}"/>
              </a:ext>
            </a:extLst>
          </p:cNvPr>
          <p:cNvSpPr>
            <a:spLocks noGrp="1"/>
          </p:cNvSpPr>
          <p:nvPr>
            <p:ph type="title"/>
          </p:nvPr>
        </p:nvSpPr>
        <p:spPr>
          <a:xfrm>
            <a:off x="838200" y="365126"/>
            <a:ext cx="10515600" cy="921234"/>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7B52199-BE92-AAAC-9EC3-25A02C9E691F}"/>
              </a:ext>
            </a:extLst>
          </p:cNvPr>
          <p:cNvSpPr>
            <a:spLocks noGrp="1"/>
          </p:cNvSpPr>
          <p:nvPr>
            <p:ph idx="1"/>
          </p:nvPr>
        </p:nvSpPr>
        <p:spPr>
          <a:xfrm>
            <a:off x="247973" y="1825625"/>
            <a:ext cx="11794209" cy="4854144"/>
          </a:xfrm>
        </p:spPr>
        <p:txBody>
          <a:bodyPr/>
          <a:lstStyle/>
          <a:p>
            <a:pPr marL="342900" lvl="0" indent="-342900" algn="just">
              <a:lnSpc>
                <a:spcPct val="150000"/>
              </a:lnSpc>
              <a:buFont typeface="+mj-lt"/>
              <a:buAutoNum type="arabicParenR"/>
            </a:pPr>
            <a:r>
              <a:rPr lang="en-IN" sz="1800" i="1" u="none" strike="noStrike" dirty="0">
                <a:effectLst/>
                <a:latin typeface="Times New Roman" panose="02020603050405020304" pitchFamily="18" charset="0"/>
                <a:ea typeface="Calibri" panose="020F0502020204030204" pitchFamily="34" charset="0"/>
                <a:cs typeface="Times New Roman" panose="02020603050405020304" pitchFamily="18" charset="0"/>
              </a:rPr>
              <a:t>Ministry of Human Resource Development, Minimum Levels of Learning at Primary stage,.</a:t>
            </a:r>
            <a:r>
              <a:rPr lang="en-IN" sz="1800" i="1" u="none" strike="noStrike" dirty="0" err="1">
                <a:effectLst/>
                <a:latin typeface="Times New Roman" panose="02020603050405020304" pitchFamily="18" charset="0"/>
                <a:ea typeface="Calibri" panose="020F0502020204030204" pitchFamily="34" charset="0"/>
                <a:cs typeface="Times New Roman" panose="02020603050405020304" pitchFamily="18" charset="0"/>
              </a:rPr>
              <a:t>MHRD,New</a:t>
            </a:r>
            <a:r>
              <a:rPr lang="en-IN" sz="1800" i="1" u="none" strike="noStrike" dirty="0">
                <a:effectLst/>
                <a:latin typeface="Times New Roman" panose="02020603050405020304" pitchFamily="18" charset="0"/>
                <a:ea typeface="Calibri" panose="020F0502020204030204" pitchFamily="34" charset="0"/>
                <a:cs typeface="Times New Roman" panose="02020603050405020304" pitchFamily="18" charset="0"/>
              </a:rPr>
              <a:t> Delhi,1991.</a:t>
            </a:r>
            <a:endParaRPr lang="en-IN" sz="1800" i="1" u="none" strike="noStrike" dirty="0">
              <a:effectLst/>
              <a:latin typeface="Times New Roman" panose="02020603050405020304" pitchFamily="18" charset="0"/>
              <a:ea typeface="Liberation Serif"/>
              <a:cs typeface="Times New Roman" panose="02020603050405020304" pitchFamily="18" charset="0"/>
            </a:endParaRPr>
          </a:p>
          <a:p>
            <a:pPr marL="342900" lvl="0" indent="-342900" algn="just">
              <a:lnSpc>
                <a:spcPct val="150000"/>
              </a:lnSpc>
              <a:buFont typeface="+mj-lt"/>
              <a:buAutoNum type="arabicParenR"/>
            </a:pPr>
            <a:r>
              <a:rPr lang="en-IN" sz="1800" i="1" u="none" strike="noStrike" dirty="0" err="1">
                <a:effectLst/>
                <a:latin typeface="Times New Roman" panose="02020603050405020304" pitchFamily="18" charset="0"/>
                <a:ea typeface="Calibri" panose="020F0502020204030204" pitchFamily="34" charset="0"/>
                <a:cs typeface="Times New Roman" panose="02020603050405020304" pitchFamily="18" charset="0"/>
              </a:rPr>
              <a:t>Dr.Anilkumar</a:t>
            </a:r>
            <a:r>
              <a:rPr lang="en-IN" sz="1800" i="1" u="none" strike="noStrike" dirty="0">
                <a:effectLst/>
                <a:latin typeface="Times New Roman" panose="02020603050405020304" pitchFamily="18" charset="0"/>
                <a:ea typeface="Calibri" panose="020F0502020204030204" pitchFamily="34" charset="0"/>
                <a:cs typeface="Times New Roman" panose="02020603050405020304" pitchFamily="18" charset="0"/>
              </a:rPr>
              <a:t> Taneja (2017).Indian Education Commissions and </a:t>
            </a:r>
            <a:r>
              <a:rPr lang="en-IN" sz="1800" i="1" u="none" strike="noStrike" dirty="0" err="1">
                <a:effectLst/>
                <a:latin typeface="Times New Roman" panose="02020603050405020304" pitchFamily="18" charset="0"/>
                <a:ea typeface="Calibri" panose="020F0502020204030204" pitchFamily="34" charset="0"/>
                <a:cs typeface="Times New Roman" panose="02020603050405020304" pitchFamily="18" charset="0"/>
              </a:rPr>
              <a:t>Committees.Toward</a:t>
            </a:r>
            <a:r>
              <a:rPr lang="en-IN" sz="1800" i="1" u="none" strike="noStrike" dirty="0">
                <a:effectLst/>
                <a:latin typeface="Times New Roman" panose="02020603050405020304" pitchFamily="18" charset="0"/>
                <a:ea typeface="Calibri" panose="020F0502020204030204" pitchFamily="34" charset="0"/>
                <a:cs typeface="Times New Roman" panose="02020603050405020304" pitchFamily="18" charset="0"/>
              </a:rPr>
              <a:t> Shaping Education. Swastik Publishers and Distributors. New Delhi. (2017).</a:t>
            </a:r>
            <a:endParaRPr lang="en-IN" sz="1800" i="1" u="none" strike="noStrike" dirty="0">
              <a:effectLst/>
              <a:latin typeface="Times New Roman" panose="02020603050405020304" pitchFamily="18" charset="0"/>
              <a:ea typeface="Liberation Serif"/>
              <a:cs typeface="Times New Roman" panose="02020603050405020304" pitchFamily="18" charset="0"/>
            </a:endParaRPr>
          </a:p>
          <a:p>
            <a:pPr marL="342900" lvl="0" indent="-342900" algn="just">
              <a:lnSpc>
                <a:spcPct val="150000"/>
              </a:lnSpc>
              <a:buFont typeface="+mj-lt"/>
              <a:buAutoNum type="arabicParenR"/>
            </a:pPr>
            <a:r>
              <a:rPr lang="en-IN" sz="1800" i="1" u="none" strike="noStrike" dirty="0">
                <a:effectLst/>
                <a:latin typeface="Times New Roman" panose="02020603050405020304" pitchFamily="18" charset="0"/>
                <a:ea typeface="Calibri" panose="020F0502020204030204" pitchFamily="34" charset="0"/>
                <a:cs typeface="Times New Roman" panose="02020603050405020304" pitchFamily="18" charset="0"/>
              </a:rPr>
              <a:t>Ministry of Human Resource Development, policy on Education 1986,MHRD, New Delhi (1986).</a:t>
            </a:r>
            <a:endParaRPr lang="en-IN" sz="1800" i="1" u="none" strike="noStrike" dirty="0">
              <a:effectLst/>
              <a:latin typeface="Times New Roman" panose="02020603050405020304" pitchFamily="18" charset="0"/>
              <a:ea typeface="Liberation Serif"/>
              <a:cs typeface="Times New Roman" panose="02020603050405020304" pitchFamily="18" charset="0"/>
            </a:endParaRPr>
          </a:p>
          <a:p>
            <a:pPr marL="342900" lvl="0" indent="-342900" algn="just">
              <a:lnSpc>
                <a:spcPct val="150000"/>
              </a:lnSpc>
              <a:buFont typeface="+mj-lt"/>
              <a:buAutoNum type="arabicParenR"/>
            </a:pPr>
            <a:r>
              <a:rPr lang="en-IN" sz="1800" i="1" u="none" strike="noStrike" dirty="0">
                <a:effectLst/>
                <a:latin typeface="Times New Roman" panose="02020603050405020304" pitchFamily="18" charset="0"/>
                <a:ea typeface="Calibri" panose="020F0502020204030204" pitchFamily="34" charset="0"/>
                <a:cs typeface="Times New Roman" panose="02020603050405020304" pitchFamily="18" charset="0"/>
              </a:rPr>
              <a:t>K, Pushpanadham. (2001). A study on the decentralized Management of District Primary Education Programme (DPEP). The M.S. University of Baroda, Vadodara .</a:t>
            </a:r>
            <a:endParaRPr lang="en-IN" sz="1800" i="1" u="none" strike="noStrike" dirty="0">
              <a:effectLst/>
              <a:latin typeface="Times New Roman" panose="02020603050405020304" pitchFamily="18" charset="0"/>
              <a:ea typeface="Liberation Serif"/>
              <a:cs typeface="Times New Roman" panose="02020603050405020304" pitchFamily="18" charset="0"/>
            </a:endParaRPr>
          </a:p>
          <a:p>
            <a:pPr marL="342900" lvl="0" indent="-342900" algn="just">
              <a:lnSpc>
                <a:spcPct val="150000"/>
              </a:lnSpc>
              <a:buFont typeface="+mj-lt"/>
              <a:buAutoNum type="arabicParenR"/>
            </a:pPr>
            <a:r>
              <a:rPr lang="en-IN" sz="1800" i="1" u="none" strike="noStrike" dirty="0">
                <a:effectLst/>
                <a:latin typeface="Times New Roman" panose="02020603050405020304" pitchFamily="18" charset="0"/>
                <a:ea typeface="Calibri" panose="020F0502020204030204" pitchFamily="34" charset="0"/>
                <a:cs typeface="Times New Roman" panose="02020603050405020304" pitchFamily="18" charset="0"/>
              </a:rPr>
              <a:t>NCERT (2000). Fifth Survey of Educational Research, Publication Department, National Council of Educational Research and Training, New Delhi.</a:t>
            </a:r>
            <a:endParaRPr lang="en-IN" sz="1800" i="1" u="none" strike="noStrike" dirty="0">
              <a:effectLst/>
              <a:latin typeface="Times New Roman" panose="02020603050405020304" pitchFamily="18" charset="0"/>
              <a:ea typeface="Liberation Serif"/>
              <a:cs typeface="Times New Roman" panose="02020603050405020304" pitchFamily="18" charset="0"/>
            </a:endParaRPr>
          </a:p>
          <a:p>
            <a:endParaRPr lang="en-IN" dirty="0"/>
          </a:p>
        </p:txBody>
      </p:sp>
    </p:spTree>
    <p:extLst>
      <p:ext uri="{BB962C8B-B14F-4D97-AF65-F5344CB8AC3E}">
        <p14:creationId xmlns:p14="http://schemas.microsoft.com/office/powerpoint/2010/main" val="9182867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Backgrounds | Free PowerPoint templates and Google slides themes">
            <a:extLst>
              <a:ext uri="{FF2B5EF4-FFF2-40B4-BE49-F238E27FC236}">
                <a16:creationId xmlns:a16="http://schemas.microsoft.com/office/drawing/2014/main" id="{1D2C6284-3C94-33F7-B168-B0D24D8505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9CF4C77-CA5F-A136-546F-86EB2021D9DF}"/>
              </a:ext>
            </a:extLst>
          </p:cNvPr>
          <p:cNvSpPr>
            <a:spLocks noGrp="1"/>
          </p:cNvSpPr>
          <p:nvPr>
            <p:ph idx="1"/>
          </p:nvPr>
        </p:nvSpPr>
        <p:spPr/>
        <p:txBody>
          <a:bodyPr/>
          <a:lstStyle/>
          <a:p>
            <a:pPr marL="0" indent="0" algn="ctr">
              <a:buNone/>
            </a:pPr>
            <a:endParaRPr lang="en-US" dirty="0"/>
          </a:p>
          <a:p>
            <a:pPr marL="0" indent="0" algn="ctr">
              <a:buNone/>
            </a:pPr>
            <a:endParaRPr lang="en-US" dirty="0"/>
          </a:p>
          <a:p>
            <a:pPr marL="0" indent="0" algn="ctr">
              <a:buNone/>
            </a:pPr>
            <a:r>
              <a:rPr lang="en-US" sz="7200" b="1" dirty="0">
                <a:latin typeface="Times New Roman" panose="02020603050405020304" pitchFamily="18" charset="0"/>
                <a:cs typeface="Times New Roman" panose="02020603050405020304" pitchFamily="18" charset="0"/>
              </a:rPr>
              <a:t>THANK </a:t>
            </a:r>
          </a:p>
          <a:p>
            <a:pPr marL="0" indent="0" algn="ctr">
              <a:buNone/>
            </a:pPr>
            <a:r>
              <a:rPr lang="en-US" sz="7200" b="1" dirty="0">
                <a:latin typeface="Times New Roman" panose="02020603050405020304" pitchFamily="18" charset="0"/>
                <a:cs typeface="Times New Roman" panose="02020603050405020304" pitchFamily="18" charset="0"/>
              </a:rPr>
              <a:t>YOU </a:t>
            </a:r>
            <a:endParaRPr lang="en-IN" sz="7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25113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1622</Words>
  <Application>Microsoft Office PowerPoint</Application>
  <PresentationFormat>Widescreen</PresentationFormat>
  <Paragraphs>70</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Liberation Serif</vt:lpstr>
      <vt:lpstr>Times New Roman</vt:lpstr>
      <vt:lpstr>Office Theme</vt:lpstr>
      <vt:lpstr>NATIONAL POLICY ON EDUCATION 1986 AND SUBSEQUENT PROGRAMMES AND POLICIES</vt:lpstr>
      <vt:lpstr>INTRODUCTION </vt:lpstr>
      <vt:lpstr>PowerPoint Presentation</vt:lpstr>
      <vt:lpstr>PowerPoint Presentation</vt:lpstr>
      <vt:lpstr>PowerPoint Presentation</vt:lpstr>
      <vt:lpstr>PowerPoint Presentation</vt:lpstr>
      <vt:lpstr>PowerPoint Presentation</vt:lpstr>
      <vt:lpstr>PowerPoint Presentation</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3</cp:revision>
  <dcterms:created xsi:type="dcterms:W3CDTF">2024-07-29T05:41:47Z</dcterms:created>
  <dcterms:modified xsi:type="dcterms:W3CDTF">2024-07-29T05:46:20Z</dcterms:modified>
</cp:coreProperties>
</file>