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65"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7" d="100"/>
          <a:sy n="87" d="100"/>
        </p:scale>
        <p:origin x="28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609601"/>
            <a:ext cx="10363200" cy="4267200"/>
          </a:xfrm>
        </p:spPr>
        <p:txBody>
          <a:bodyPr anchor="b">
            <a:noAutofit/>
          </a:bodyPr>
          <a:lstStyle>
            <a:lvl1pPr>
              <a:lnSpc>
                <a:spcPct val="100000"/>
              </a:lnSpc>
              <a:defRPr sz="8000"/>
            </a:lvl1pPr>
          </a:lstStyle>
          <a:p>
            <a:r>
              <a:rPr lang="en-US"/>
              <a:t>Click to edit Master title style</a:t>
            </a:r>
            <a:endParaRPr lang="en-US" dirty="0"/>
          </a:p>
        </p:txBody>
      </p:sp>
      <p:sp>
        <p:nvSpPr>
          <p:cNvPr id="3" name="Subtitle 2"/>
          <p:cNvSpPr>
            <a:spLocks noGrp="1"/>
          </p:cNvSpPr>
          <p:nvPr>
            <p:ph type="subTitle" idx="1"/>
          </p:nvPr>
        </p:nvSpPr>
        <p:spPr>
          <a:xfrm>
            <a:off x="1828800" y="4953000"/>
            <a:ext cx="85344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6E641256-FC39-4C15-AEFA-8ACDCD373108}" type="datetimeFigureOut">
              <a:rPr lang="en-US" smtClean="0"/>
              <a:t>4/10/2024</a:t>
            </a:fld>
            <a:endParaRPr lang="en-US"/>
          </a:p>
        </p:txBody>
      </p:sp>
      <p:sp>
        <p:nvSpPr>
          <p:cNvPr id="8" name="Slide Number Placeholder 7"/>
          <p:cNvSpPr>
            <a:spLocks noGrp="1"/>
          </p:cNvSpPr>
          <p:nvPr>
            <p:ph type="sldNum" sz="quarter" idx="11"/>
          </p:nvPr>
        </p:nvSpPr>
        <p:spPr/>
        <p:txBody>
          <a:bodyPr/>
          <a:lstStyle/>
          <a:p>
            <a:fld id="{F3D22A03-5635-4C52-80F1-1610B6181A61}"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641256-FC39-4C15-AEFA-8ACDCD373108}" type="datetimeFigureOut">
              <a:rPr lang="en-US" smtClean="0"/>
              <a:t>4/10/2024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1371601"/>
            <a:ext cx="103632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endParaRPr lang="en-US" dirty="0"/>
          </a:p>
        </p:txBody>
      </p:sp>
      <p:sp>
        <p:nvSpPr>
          <p:cNvPr id="3" name="Text Placeholder 2"/>
          <p:cNvSpPr>
            <a:spLocks noGrp="1"/>
          </p:cNvSpPr>
          <p:nvPr>
            <p:ph type="body" idx="1"/>
          </p:nvPr>
        </p:nvSpPr>
        <p:spPr>
          <a:xfrm>
            <a:off x="963084" y="4068764"/>
            <a:ext cx="103632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641256-FC39-4C15-AEFA-8ACDCD373108}" type="datetimeFigureOut">
              <a:rPr lang="en-US" smtClean="0"/>
              <a:t>4/10/2024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t>‹#›</a:t>
            </a:fld>
            <a:endParaRPr lang="en-US"/>
          </a:p>
        </p:txBody>
      </p:sp>
      <p:sp>
        <p:nvSpPr>
          <p:cNvPr id="7" name="Oval 6"/>
          <p:cNvSpPr/>
          <p:nvPr/>
        </p:nvSpPr>
        <p:spPr>
          <a:xfrm>
            <a:off x="5994400" y="3924300"/>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6261100" y="3924300"/>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5728971" y="3924300"/>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6197600" y="1600201"/>
            <a:ext cx="53848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641256-FC39-4C15-AEFA-8ACDCD373108}" type="datetimeFigureOut">
              <a:rPr lang="en-US" smtClean="0"/>
              <a:t>4/10/2024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t>‹#›</a:t>
            </a:fld>
            <a:endParaRPr lang="en-US"/>
          </a:p>
        </p:txBody>
      </p:sp>
      <p:sp>
        <p:nvSpPr>
          <p:cNvPr id="9" name="Content Placeholder 8"/>
          <p:cNvSpPr>
            <a:spLocks noGrp="1"/>
          </p:cNvSpPr>
          <p:nvPr>
            <p:ph sz="quarter" idx="13"/>
          </p:nvPr>
        </p:nvSpPr>
        <p:spPr>
          <a:xfrm>
            <a:off x="487680" y="1600200"/>
            <a:ext cx="5388864"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600200"/>
            <a:ext cx="5386917"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6197601" y="1600200"/>
            <a:ext cx="5389033"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6E641256-FC39-4C15-AEFA-8ACDCD373108}" type="datetimeFigureOut">
              <a:rPr lang="en-US" smtClean="0"/>
              <a:t>4/10/2024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D22A03-5635-4C52-80F1-1610B6181A61}" type="slidenum">
              <a:rPr lang="en-US" smtClean="0"/>
              <a:t>‹#›</a:t>
            </a:fld>
            <a:endParaRPr lang="en-US"/>
          </a:p>
        </p:txBody>
      </p:sp>
      <p:sp>
        <p:nvSpPr>
          <p:cNvPr id="11" name="Content Placeholder 10"/>
          <p:cNvSpPr>
            <a:spLocks noGrp="1"/>
          </p:cNvSpPr>
          <p:nvPr>
            <p:ph sz="quarter" idx="13"/>
          </p:nvPr>
        </p:nvSpPr>
        <p:spPr>
          <a:xfrm>
            <a:off x="609600" y="2212848"/>
            <a:ext cx="5388864"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6230112" y="2212849"/>
            <a:ext cx="5388864"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641256-FC39-4C15-AEFA-8ACDCD373108}" type="datetimeFigureOut">
              <a:rPr lang="en-US" smtClean="0"/>
              <a:t>4/10/2024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641256-FC39-4C15-AEFA-8ACDCD373108}" type="datetimeFigureOut">
              <a:rPr lang="en-US" smtClean="0"/>
              <a:t>4/10/2024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76117" y="266700"/>
            <a:ext cx="4011084"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958850" y="273051"/>
            <a:ext cx="66611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876117" y="2438401"/>
            <a:ext cx="4011084"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641256-FC39-4C15-AEFA-8ACDCD373108}" type="datetimeFigureOut">
              <a:rPr lang="en-US" smtClean="0"/>
              <a:t>4/10/2024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9435" y="228600"/>
            <a:ext cx="7615765" cy="895350"/>
          </a:xfrm>
        </p:spPr>
        <p:txBody>
          <a:bodyPr anchor="b"/>
          <a:lstStyle>
            <a:lvl1pPr algn="ctr">
              <a:lnSpc>
                <a:spcPct val="100000"/>
              </a:lnSpc>
              <a:defRPr sz="2800" b="0"/>
            </a:lvl1pPr>
          </a:lstStyle>
          <a:p>
            <a:r>
              <a:rPr lang="en-US"/>
              <a:t>Click to edit Master title style</a:t>
            </a:r>
            <a:endParaRPr lang="en-US" dirty="0"/>
          </a:p>
        </p:txBody>
      </p:sp>
      <p:sp>
        <p:nvSpPr>
          <p:cNvPr id="3" name="Picture Placeholder 2"/>
          <p:cNvSpPr>
            <a:spLocks noGrp="1"/>
          </p:cNvSpPr>
          <p:nvPr>
            <p:ph type="pic" idx="1"/>
          </p:nvPr>
        </p:nvSpPr>
        <p:spPr>
          <a:xfrm>
            <a:off x="2010835" y="1143000"/>
            <a:ext cx="8072965"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239435" y="5810250"/>
            <a:ext cx="7615765"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641256-FC39-4C15-AEFA-8ACDCD373108}" type="datetimeFigureOut">
              <a:rPr lang="en-US" smtClean="0"/>
              <a:t>4/10/2024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E641256-FC39-4C15-AEFA-8ACDCD373108}" type="datetimeFigureOut">
              <a:rPr lang="en-US" smtClean="0"/>
              <a:t>4/10/2024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E641256-FC39-4C15-AEFA-8ACDCD373108}" type="datetimeFigureOut">
              <a:rPr lang="en-US" smtClean="0"/>
              <a:t>4/10/2024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484463" y="6356351"/>
            <a:ext cx="2781300"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6E641256-FC39-4C15-AEFA-8ACDCD373108}" type="datetimeFigureOut">
              <a:rPr lang="en-US" smtClean="0"/>
              <a:t>4/10/2024</a:t>
            </a:fld>
            <a:endParaRPr lang="en-US"/>
          </a:p>
        </p:txBody>
      </p:sp>
      <p:sp>
        <p:nvSpPr>
          <p:cNvPr id="5" name="Footer Placeholder 4"/>
          <p:cNvSpPr>
            <a:spLocks noGrp="1"/>
          </p:cNvSpPr>
          <p:nvPr>
            <p:ph type="ftr" sz="quarter" idx="3"/>
          </p:nvPr>
        </p:nvSpPr>
        <p:spPr>
          <a:xfrm>
            <a:off x="878887" y="6356351"/>
            <a:ext cx="3797300"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11391038" y="6356351"/>
            <a:ext cx="749300"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F3D22A03-5635-4C52-80F1-1610B6181A61}" type="slidenum">
              <a:rPr lang="en-US" smtClean="0"/>
              <a:t>‹#›</a:t>
            </a:fld>
            <a:endParaRPr lang="en-US"/>
          </a:p>
        </p:txBody>
      </p:sp>
      <p:sp>
        <p:nvSpPr>
          <p:cNvPr id="7" name="Oval 6"/>
          <p:cNvSpPr/>
          <p:nvPr/>
        </p:nvSpPr>
        <p:spPr>
          <a:xfrm>
            <a:off x="11277014"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spd="slow">
    <p:wipe/>
  </p:transition>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708CD-F806-1A44-3A0D-B5D5421E557A}"/>
              </a:ext>
            </a:extLst>
          </p:cNvPr>
          <p:cNvSpPr>
            <a:spLocks noGrp="1"/>
          </p:cNvSpPr>
          <p:nvPr>
            <p:ph type="ctrTitle"/>
          </p:nvPr>
        </p:nvSpPr>
        <p:spPr>
          <a:xfrm>
            <a:off x="821409" y="2045776"/>
            <a:ext cx="10363200" cy="1885628"/>
          </a:xfrm>
        </p:spPr>
        <p:txBody>
          <a:bodyPr>
            <a:noAutofit/>
          </a:bodyPr>
          <a:lstStyle/>
          <a:p>
            <a:pPr>
              <a:lnSpc>
                <a:spcPct val="115000"/>
              </a:lnSpc>
              <a:spcBef>
                <a:spcPts val="0"/>
              </a:spcBef>
              <a:spcAft>
                <a:spcPts val="800"/>
              </a:spcAft>
            </a:pPr>
            <a:r>
              <a:rPr lang="en-US" sz="3200" b="1" kern="100" dirty="0">
                <a:effectLst/>
                <a:latin typeface="Times New Roman" panose="02020603050405020304" pitchFamily="18" charset="0"/>
                <a:ea typeface="Calibri" panose="020F0502020204030204" pitchFamily="34" charset="0"/>
                <a:cs typeface="Mangal" panose="00000400000000000000" pitchFamily="2"/>
              </a:rPr>
              <a:t>EVALUATING THE IMPACT: A COMPREHENSIVE REVIEW OF THE JUVENILE JUSTICE SYSTEM UNDER THE JJ ACT, 2000 IN INDIA</a:t>
            </a:r>
            <a:endParaRPr lang="en-US" sz="3200" dirty="0"/>
          </a:p>
        </p:txBody>
      </p:sp>
      <p:sp>
        <p:nvSpPr>
          <p:cNvPr id="3" name="TextBox 2">
            <a:extLst>
              <a:ext uri="{FF2B5EF4-FFF2-40B4-BE49-F238E27FC236}">
                <a16:creationId xmlns:a16="http://schemas.microsoft.com/office/drawing/2014/main" id="{1B2DE5E0-15FD-5A35-09D0-89FDFFF0A996}"/>
              </a:ext>
            </a:extLst>
          </p:cNvPr>
          <p:cNvSpPr txBox="1"/>
          <p:nvPr/>
        </p:nvSpPr>
        <p:spPr>
          <a:xfrm>
            <a:off x="1200839" y="5155894"/>
            <a:ext cx="3227942" cy="646331"/>
          </a:xfrm>
          <a:prstGeom prst="rect">
            <a:avLst/>
          </a:prstGeom>
          <a:noFill/>
        </p:spPr>
        <p:txBody>
          <a:bodyPr wrap="square" rtlCol="0">
            <a:spAutoFit/>
          </a:bodyPr>
          <a:lstStyle/>
          <a:p>
            <a:r>
              <a:rPr lang="en-US" dirty="0"/>
              <a:t>Abhinav Sharma </a:t>
            </a:r>
          </a:p>
          <a:p>
            <a:r>
              <a:rPr lang="en-US" dirty="0"/>
              <a:t>Subject: Law  </a:t>
            </a:r>
          </a:p>
        </p:txBody>
      </p:sp>
    </p:spTree>
    <p:extLst>
      <p:ext uri="{BB962C8B-B14F-4D97-AF65-F5344CB8AC3E}">
        <p14:creationId xmlns:p14="http://schemas.microsoft.com/office/powerpoint/2010/main" val="186503869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18454"/>
            <a:ext cx="10972800" cy="697424"/>
          </a:xfrm>
        </p:spPr>
        <p:txBody>
          <a:bodyPr/>
          <a:lstStyle/>
          <a:p>
            <a:r>
              <a:rPr lang="en-US" sz="4000" b="1" dirty="0">
                <a:latin typeface="Times New Roman" pitchFamily="18" charset="0"/>
                <a:cs typeface="Times New Roman" pitchFamily="18" charset="0"/>
              </a:rPr>
              <a:t>INTRODUCTION</a:t>
            </a:r>
          </a:p>
        </p:txBody>
      </p:sp>
      <p:sp>
        <p:nvSpPr>
          <p:cNvPr id="3" name="Content Placeholder 2"/>
          <p:cNvSpPr>
            <a:spLocks noGrp="1"/>
          </p:cNvSpPr>
          <p:nvPr>
            <p:ph idx="1"/>
          </p:nvPr>
        </p:nvSpPr>
        <p:spPr/>
        <p:txBody>
          <a:bodyPr>
            <a:normAutofit/>
          </a:bodyPr>
          <a:lstStyle/>
          <a:p>
            <a:pPr algn="just">
              <a:lnSpc>
                <a:spcPct val="150000"/>
              </a:lnSpc>
            </a:pPr>
            <a:r>
              <a:rPr lang="en-US" sz="1800" dirty="0">
                <a:solidFill>
                  <a:schemeClr val="tx1"/>
                </a:solidFill>
                <a:latin typeface="Times New Roman" pitchFamily="18" charset="0"/>
                <a:cs typeface="Times New Roman" pitchFamily="18" charset="0"/>
              </a:rPr>
              <a:t>Identifying the age at which a man quits being a child is a determinedly famous discussion in India. </a:t>
            </a:r>
          </a:p>
          <a:p>
            <a:pPr algn="just">
              <a:lnSpc>
                <a:spcPct val="150000"/>
              </a:lnSpc>
            </a:pPr>
            <a:r>
              <a:rPr lang="en-US" sz="1800" dirty="0">
                <a:solidFill>
                  <a:schemeClr val="tx1"/>
                </a:solidFill>
                <a:latin typeface="Times New Roman" pitchFamily="18" charset="0"/>
                <a:cs typeface="Times New Roman" pitchFamily="18" charset="0"/>
              </a:rPr>
              <a:t>Youths are defined as any individual under the age of 14 in the Indian Evaluation and in most of government initiatives. </a:t>
            </a:r>
          </a:p>
          <a:p>
            <a:pPr algn="just">
              <a:lnSpc>
                <a:spcPct val="150000"/>
              </a:lnSpc>
            </a:pPr>
            <a:r>
              <a:rPr lang="en-US" sz="1800" dirty="0">
                <a:solidFill>
                  <a:schemeClr val="tx1"/>
                </a:solidFill>
                <a:latin typeface="Times New Roman" pitchFamily="18" charset="0"/>
                <a:cs typeface="Times New Roman" pitchFamily="18" charset="0"/>
              </a:rPr>
              <a:t>A young is any individual under the age of eighteen, except if most of the work is finished within a sensible measure of time according to the child's pertinent regulation.</a:t>
            </a:r>
          </a:p>
          <a:p>
            <a:pPr algn="just">
              <a:lnSpc>
                <a:spcPct val="150000"/>
              </a:lnSpc>
            </a:pPr>
            <a:r>
              <a:rPr lang="en-US" sz="1800" dirty="0">
                <a:solidFill>
                  <a:schemeClr val="tx1"/>
                </a:solidFill>
                <a:latin typeface="Times New Roman" pitchFamily="18" charset="0"/>
                <a:cs typeface="Times New Roman" pitchFamily="18" charset="0"/>
              </a:rPr>
              <a:t>According to Segment 82 of the Indian Penal Code (IPC) 1860, no child under the age of seven might be accused of a wrongdoing. </a:t>
            </a:r>
          </a:p>
          <a:p>
            <a:pPr algn="just">
              <a:lnSpc>
                <a:spcPct val="150000"/>
              </a:lnSpc>
            </a:pPr>
            <a:r>
              <a:rPr lang="en-US" sz="1800" dirty="0">
                <a:solidFill>
                  <a:schemeClr val="tx1"/>
                </a:solidFill>
                <a:latin typeface="Times New Roman" pitchFamily="18" charset="0"/>
                <a:cs typeface="Times New Roman" pitchFamily="18" charset="0"/>
              </a:rPr>
              <a:t>The criminal commitment age is raised to twelve years of age by uprightness of mental obstruction or shortcoming to grasp the after repercussions of one's exercises (Sec 83 IPC). </a:t>
            </a:r>
          </a:p>
        </p:txBody>
      </p:sp>
    </p:spTree>
    <p:extLst>
      <p:ext uri="{BB962C8B-B14F-4D97-AF65-F5344CB8AC3E}">
        <p14:creationId xmlns:p14="http://schemas.microsoft.com/office/powerpoint/2010/main" val="175567104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086D6-6B9C-4518-1246-788BDDB186B5}"/>
              </a:ext>
            </a:extLst>
          </p:cNvPr>
          <p:cNvSpPr>
            <a:spLocks noGrp="1"/>
          </p:cNvSpPr>
          <p:nvPr>
            <p:ph type="title"/>
          </p:nvPr>
        </p:nvSpPr>
        <p:spPr>
          <a:xfrm>
            <a:off x="578604" y="216977"/>
            <a:ext cx="10972800" cy="681925"/>
          </a:xfrm>
        </p:spPr>
        <p:txBody>
          <a:bodyPr>
            <a:normAutofit fontScale="90000"/>
          </a:bodyPr>
          <a:lstStyle/>
          <a:p>
            <a:pPr algn="ctr">
              <a:lnSpc>
                <a:spcPct val="150000"/>
              </a:lnSpc>
            </a:pP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LITERATURE REVIEW </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AA3A28E5-9DF1-0D98-7ED8-5CDB8A4E6A6E}"/>
              </a:ext>
            </a:extLst>
          </p:cNvPr>
          <p:cNvSpPr>
            <a:spLocks noGrp="1"/>
          </p:cNvSpPr>
          <p:nvPr>
            <p:ph idx="1"/>
          </p:nvPr>
        </p:nvSpPr>
        <p:spPr>
          <a:xfrm>
            <a:off x="604434" y="1084881"/>
            <a:ext cx="11267267" cy="5300421"/>
          </a:xfrm>
        </p:spPr>
        <p:txBody>
          <a:bodyPr>
            <a:normAutofit lnSpcReduction="10000"/>
          </a:bodyPr>
          <a:lstStyle/>
          <a:p>
            <a:pPr algn="just">
              <a:lnSpc>
                <a:spcPct val="150000"/>
              </a:lnSpc>
            </a:pPr>
            <a:r>
              <a:rPr lang="en-US" sz="1800" b="1" dirty="0">
                <a:solidFill>
                  <a:schemeClr val="tx1"/>
                </a:solidFill>
                <a:latin typeface="Times New Roman" pitchFamily="18" charset="0"/>
                <a:cs typeface="Times New Roman" pitchFamily="18" charset="0"/>
              </a:rPr>
              <a:t>Kumar and Singh (2022)</a:t>
            </a:r>
            <a:r>
              <a:rPr lang="en-US" sz="1800" dirty="0">
                <a:solidFill>
                  <a:schemeClr val="tx1"/>
                </a:solidFill>
                <a:latin typeface="Times New Roman" pitchFamily="18" charset="0"/>
                <a:cs typeface="Times New Roman" pitchFamily="18" charset="0"/>
              </a:rPr>
              <a:t> An in-depth analysis of the changes made to the juvenile justice system in India throughout the previous 20 years is provided. Their work demonstrates the forward-thinking measures implemented to guarantee the legislative framework's protection of children's rights. </a:t>
            </a:r>
          </a:p>
          <a:p>
            <a:pPr algn="just">
              <a:lnSpc>
                <a:spcPct val="150000"/>
              </a:lnSpc>
            </a:pPr>
            <a:r>
              <a:rPr lang="en-US" sz="1800" b="1" dirty="0" err="1">
                <a:solidFill>
                  <a:schemeClr val="tx1"/>
                </a:solidFill>
                <a:latin typeface="Times New Roman" pitchFamily="18" charset="0"/>
                <a:cs typeface="Times New Roman" pitchFamily="18" charset="0"/>
              </a:rPr>
              <a:t>Mehra</a:t>
            </a:r>
            <a:r>
              <a:rPr lang="en-US" sz="1800" b="1" dirty="0">
                <a:solidFill>
                  <a:schemeClr val="tx1"/>
                </a:solidFill>
                <a:latin typeface="Times New Roman" pitchFamily="18" charset="0"/>
                <a:cs typeface="Times New Roman" pitchFamily="18" charset="0"/>
              </a:rPr>
              <a:t> (2021)</a:t>
            </a:r>
            <a:r>
              <a:rPr lang="en-US" sz="1800" dirty="0">
                <a:solidFill>
                  <a:schemeClr val="tx1"/>
                </a:solidFill>
                <a:latin typeface="Times New Roman" pitchFamily="18" charset="0"/>
                <a:cs typeface="Times New Roman" pitchFamily="18" charset="0"/>
              </a:rPr>
              <a:t> focuses on how the JJ Act, 2000 affects juvenile offenders' outcomes for rehabilitation. In addition to highlighting the system's achievements in reintegrating kids into society, </a:t>
            </a:r>
            <a:r>
              <a:rPr lang="en-US" sz="1800" dirty="0" err="1">
                <a:solidFill>
                  <a:schemeClr val="tx1"/>
                </a:solidFill>
                <a:latin typeface="Times New Roman" pitchFamily="18" charset="0"/>
                <a:cs typeface="Times New Roman" pitchFamily="18" charset="0"/>
              </a:rPr>
              <a:t>Mehra's</a:t>
            </a:r>
            <a:r>
              <a:rPr lang="en-US" sz="1800" dirty="0">
                <a:solidFill>
                  <a:schemeClr val="tx1"/>
                </a:solidFill>
                <a:latin typeface="Times New Roman" pitchFamily="18" charset="0"/>
                <a:cs typeface="Times New Roman" pitchFamily="18" charset="0"/>
              </a:rPr>
              <a:t> analysis reveals serious shortcomings in its ability to deal with the underlying causes of delinquency, which include family instability, poverty, and a lack of education.</a:t>
            </a:r>
          </a:p>
          <a:p>
            <a:pPr algn="just">
              <a:lnSpc>
                <a:spcPct val="150000"/>
              </a:lnSpc>
            </a:pPr>
            <a:r>
              <a:rPr lang="en-US" sz="1800" b="1" dirty="0">
                <a:solidFill>
                  <a:schemeClr val="tx1"/>
                </a:solidFill>
                <a:latin typeface="Times New Roman" pitchFamily="18" charset="0"/>
                <a:cs typeface="Times New Roman" pitchFamily="18" charset="0"/>
              </a:rPr>
              <a:t>Patel and Sharma (2020) </a:t>
            </a:r>
            <a:r>
              <a:rPr lang="en-US" sz="1800" dirty="0">
                <a:solidFill>
                  <a:schemeClr val="tx1"/>
                </a:solidFill>
                <a:latin typeface="Times New Roman" pitchFamily="18" charset="0"/>
                <a:cs typeface="Times New Roman" pitchFamily="18" charset="0"/>
              </a:rPr>
              <a:t>offer a distinctive viewpoint on juvenile delinquency in India by analyzing the JJ Act, 2000. They contend that although the legislation has improved juvenile protection, it has not done enough to address the larger social and economic injustices that serve as the root cause of juvenile criminality. </a:t>
            </a:r>
          </a:p>
          <a:p>
            <a:pPr algn="just">
              <a:lnSpc>
                <a:spcPct val="150000"/>
              </a:lnSpc>
            </a:pPr>
            <a:r>
              <a:rPr lang="en-US" sz="1800" b="1" dirty="0">
                <a:solidFill>
                  <a:schemeClr val="tx1"/>
                </a:solidFill>
                <a:latin typeface="Times New Roman" pitchFamily="18" charset="0"/>
                <a:cs typeface="Times New Roman" pitchFamily="18" charset="0"/>
              </a:rPr>
              <a:t>Thakur (2023) </a:t>
            </a:r>
            <a:r>
              <a:rPr lang="en-US" sz="1800" dirty="0">
                <a:solidFill>
                  <a:schemeClr val="tx1"/>
                </a:solidFill>
                <a:latin typeface="Times New Roman" pitchFamily="18" charset="0"/>
                <a:cs typeface="Times New Roman" pitchFamily="18" charset="0"/>
              </a:rPr>
              <a:t>performs a thorough evaluation of the JJ Act, 2000's juvenile justice system's efficacy. Thakur's research highlights the notable advancements in legal protocols and the formation of committees dedicated to child protection</a:t>
            </a:r>
          </a:p>
        </p:txBody>
      </p:sp>
    </p:spTree>
    <p:extLst>
      <p:ext uri="{BB962C8B-B14F-4D97-AF65-F5344CB8AC3E}">
        <p14:creationId xmlns:p14="http://schemas.microsoft.com/office/powerpoint/2010/main" val="624714571"/>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C818-3681-2DD9-3BCF-7991B52AC91A}"/>
              </a:ext>
            </a:extLst>
          </p:cNvPr>
          <p:cNvSpPr>
            <a:spLocks noGrp="1"/>
          </p:cNvSpPr>
          <p:nvPr>
            <p:ph type="title"/>
          </p:nvPr>
        </p:nvSpPr>
        <p:spPr>
          <a:xfrm>
            <a:off x="738337" y="139485"/>
            <a:ext cx="10972800" cy="774915"/>
          </a:xfrm>
        </p:spPr>
        <p:txBody>
          <a:bodyPr>
            <a:noAutofit/>
          </a:bodyPr>
          <a:lstStyle/>
          <a:p>
            <a:pPr>
              <a:lnSpc>
                <a:spcPct val="150000"/>
              </a:lnSpc>
            </a:pPr>
            <a:r>
              <a:rPr lang="en-US" sz="32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DEBATES OF JUVENILE JUSTICE ACT, 2015 IN INDIA</a:t>
            </a:r>
            <a:endParaRPr lang="en-US" sz="4800" cap="none"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701FCA89-4421-EC0D-D2BE-7815615CD6E3}"/>
              </a:ext>
            </a:extLst>
          </p:cNvPr>
          <p:cNvSpPr>
            <a:spLocks noGrp="1"/>
          </p:cNvSpPr>
          <p:nvPr>
            <p:ph idx="1"/>
          </p:nvPr>
        </p:nvSpPr>
        <p:spPr>
          <a:xfrm>
            <a:off x="609600" y="1115877"/>
            <a:ext cx="10972800" cy="5222929"/>
          </a:xfrm>
        </p:spPr>
        <p:txBody>
          <a:bodyPr>
            <a:normAutofit lnSpcReduction="10000"/>
          </a:bodyPr>
          <a:lstStyle/>
          <a:p>
            <a:pPr algn="just">
              <a:lnSpc>
                <a:spcPct val="150000"/>
              </a:lnSpc>
              <a:buFont typeface="Wingdings" pitchFamily="2" charset="2"/>
              <a:buChar char="§"/>
            </a:pPr>
            <a:r>
              <a:rPr lang="en-US" sz="1800" dirty="0">
                <a:solidFill>
                  <a:schemeClr val="tx1"/>
                </a:solidFill>
                <a:latin typeface="Times New Roman" pitchFamily="18" charset="0"/>
                <a:cs typeface="Times New Roman" pitchFamily="18" charset="0"/>
              </a:rPr>
              <a:t>The discussion over "who is a child," while acknowledging another aspect, has reemerged since the High Court, for the Parliament's opinion that child sex misuse criminals ought to confront more "intensive" sentences, on January 11, 2016.</a:t>
            </a:r>
          </a:p>
          <a:p>
            <a:pPr algn="just">
              <a:lnSpc>
                <a:spcPct val="150000"/>
              </a:lnSpc>
              <a:buFont typeface="Wingdings" pitchFamily="2" charset="2"/>
              <a:buChar char="§"/>
            </a:pPr>
            <a:r>
              <a:rPr lang="en-US" sz="1800" dirty="0">
                <a:solidFill>
                  <a:schemeClr val="tx1"/>
                </a:solidFill>
                <a:latin typeface="Times New Roman" pitchFamily="18" charset="0"/>
                <a:cs typeface="Times New Roman" pitchFamily="18" charset="0"/>
              </a:rPr>
              <a:t>The Indian Penal Code's definition of "children" is the central question, as the High Court has pointed out. </a:t>
            </a:r>
          </a:p>
          <a:p>
            <a:pPr algn="just">
              <a:lnSpc>
                <a:spcPct val="150000"/>
              </a:lnSpc>
              <a:buFont typeface="Wingdings" pitchFamily="2" charset="2"/>
              <a:buChar char="§"/>
            </a:pPr>
            <a:r>
              <a:rPr lang="en-US" sz="1800" dirty="0">
                <a:solidFill>
                  <a:schemeClr val="tx1"/>
                </a:solidFill>
                <a:latin typeface="Times New Roman" pitchFamily="18" charset="0"/>
                <a:cs typeface="Times New Roman" pitchFamily="18" charset="0"/>
              </a:rPr>
              <a:t>As of now, the IPC defines "child" as "any individual under the age of 18.</a:t>
            </a:r>
          </a:p>
          <a:p>
            <a:pPr algn="just">
              <a:lnSpc>
                <a:spcPct val="150000"/>
              </a:lnSpc>
              <a:buFont typeface="Wingdings" pitchFamily="2" charset="2"/>
              <a:buChar char="§"/>
            </a:pPr>
            <a:r>
              <a:rPr lang="en-US" sz="1800" dirty="0">
                <a:solidFill>
                  <a:schemeClr val="tx1"/>
                </a:solidFill>
                <a:latin typeface="Times New Roman" pitchFamily="18" charset="0"/>
                <a:cs typeface="Times New Roman" pitchFamily="18" charset="0"/>
              </a:rPr>
              <a:t>As far as attack, there is no distinction a couple of between a youngster years old and other minors.</a:t>
            </a:r>
          </a:p>
          <a:p>
            <a:pPr algn="just">
              <a:lnSpc>
                <a:spcPct val="150000"/>
              </a:lnSpc>
              <a:buFont typeface="Wingdings" pitchFamily="2" charset="2"/>
              <a:buChar char="§"/>
            </a:pPr>
            <a:r>
              <a:rPr lang="en-US" sz="1800" dirty="0">
                <a:solidFill>
                  <a:schemeClr val="tx1"/>
                </a:solidFill>
                <a:latin typeface="Times New Roman" pitchFamily="18" charset="0"/>
                <a:cs typeface="Times New Roman" pitchFamily="18" charset="0"/>
              </a:rPr>
              <a:t>The Association of India that children are a "especially basic public resource" and that the future thriving of the nation relies heavily on how its children make and make.</a:t>
            </a:r>
          </a:p>
          <a:p>
            <a:pPr algn="just">
              <a:lnSpc>
                <a:spcPct val="150000"/>
              </a:lnSpc>
              <a:buFont typeface="Wingdings" pitchFamily="2" charset="2"/>
              <a:buChar char="§"/>
            </a:pPr>
            <a:r>
              <a:rPr lang="en-US" sz="1800" dirty="0">
                <a:solidFill>
                  <a:schemeClr val="tx1"/>
                </a:solidFill>
                <a:latin typeface="Times New Roman" pitchFamily="18" charset="0"/>
                <a:cs typeface="Times New Roman" pitchFamily="18" charset="0"/>
              </a:rPr>
              <a:t>The Court recognized that having a family, a house, and a name are advantages of having a "right to life". </a:t>
            </a:r>
          </a:p>
          <a:p>
            <a:pPr algn="just">
              <a:lnSpc>
                <a:spcPct val="150000"/>
              </a:lnSpc>
              <a:buFont typeface="Wingdings" pitchFamily="2" charset="2"/>
              <a:buChar char="§"/>
            </a:pPr>
            <a:r>
              <a:rPr lang="en-US" sz="1800" dirty="0">
                <a:solidFill>
                  <a:schemeClr val="tx1"/>
                </a:solidFill>
                <a:latin typeface="Times New Roman" pitchFamily="18" charset="0"/>
                <a:cs typeface="Times New Roman" pitchFamily="18" charset="0"/>
              </a:rPr>
              <a:t>At the point when the President endorsed the Juvenile Justice (Care and Security of Children) Bill, 2014 on December 31, 2015, the age at which a high school wrongdoer blamed for horrible violations could presently not be viewed as under thought. </a:t>
            </a:r>
          </a:p>
        </p:txBody>
      </p:sp>
    </p:spTree>
    <p:extLst>
      <p:ext uri="{BB962C8B-B14F-4D97-AF65-F5344CB8AC3E}">
        <p14:creationId xmlns:p14="http://schemas.microsoft.com/office/powerpoint/2010/main" val="2595587693"/>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CD80A-6D45-747D-4B08-AAEF564E0E97}"/>
              </a:ext>
            </a:extLst>
          </p:cNvPr>
          <p:cNvSpPr>
            <a:spLocks noGrp="1"/>
          </p:cNvSpPr>
          <p:nvPr>
            <p:ph type="title"/>
          </p:nvPr>
        </p:nvSpPr>
        <p:spPr>
          <a:xfrm>
            <a:off x="609600" y="139486"/>
            <a:ext cx="10972800" cy="681924"/>
          </a:xfrm>
        </p:spPr>
        <p:txBody>
          <a:bodyPr>
            <a:noAutofit/>
          </a:bodyPr>
          <a:lstStyle/>
          <a:p>
            <a:pPr>
              <a:lnSpc>
                <a:spcPct val="150000"/>
              </a:lnSpc>
            </a:pPr>
            <a:r>
              <a:rPr lang="en-US" sz="32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PROCESSES AND PROCEDURES UNDER THE JJ ACT </a:t>
            </a:r>
            <a:endParaRPr lang="en-US" sz="48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5517E553-D7FF-7732-3EC7-CA26FC1976D4}"/>
              </a:ext>
            </a:extLst>
          </p:cNvPr>
          <p:cNvSpPr>
            <a:spLocks noGrp="1"/>
          </p:cNvSpPr>
          <p:nvPr>
            <p:ph idx="1"/>
          </p:nvPr>
        </p:nvSpPr>
        <p:spPr>
          <a:xfrm>
            <a:off x="609600" y="1084881"/>
            <a:ext cx="10972800" cy="5207431"/>
          </a:xfrm>
        </p:spPr>
        <p:txBody>
          <a:bodyPr>
            <a:normAutofit/>
          </a:bodyPr>
          <a:lstStyle/>
          <a:p>
            <a:pPr algn="just">
              <a:lnSpc>
                <a:spcPct val="150000"/>
              </a:lnSpc>
              <a:buFont typeface="Wingdings" pitchFamily="2" charset="2"/>
              <a:buChar char="v"/>
            </a:pPr>
            <a:r>
              <a:rPr lang="en-US" sz="1800" dirty="0">
                <a:solidFill>
                  <a:schemeClr val="tx1"/>
                </a:solidFill>
                <a:latin typeface="Times New Roman" pitchFamily="18" charset="0"/>
                <a:cs typeface="Times New Roman" pitchFamily="18" charset="0"/>
              </a:rPr>
              <a:t>A child-accommodating way to deal with handling juveniles in struggle with the law and children deprived of care and security is guaranteed by the Juvenile Justice (Care and Assurance of Children) Act, 2000 in India, which spreads out certain cycles and systems. </a:t>
            </a:r>
          </a:p>
          <a:p>
            <a:pPr algn="just">
              <a:lnSpc>
                <a:spcPct val="150000"/>
              </a:lnSpc>
              <a:buFont typeface="Wingdings" pitchFamily="2" charset="2"/>
              <a:buChar char="v"/>
            </a:pPr>
            <a:r>
              <a:rPr lang="en-US" sz="1800" dirty="0">
                <a:solidFill>
                  <a:schemeClr val="tx1"/>
                </a:solidFill>
                <a:latin typeface="Times New Roman" pitchFamily="18" charset="0"/>
                <a:cs typeface="Times New Roman" pitchFamily="18" charset="0"/>
              </a:rPr>
              <a:t>The Act makes Juvenile Justice Boards (JJBs) to hear cases involving minors who are in legitimate difficulty. </a:t>
            </a:r>
          </a:p>
          <a:p>
            <a:pPr algn="just">
              <a:lnSpc>
                <a:spcPct val="150000"/>
              </a:lnSpc>
              <a:buFont typeface="Wingdings" pitchFamily="2" charset="2"/>
              <a:buChar char="v"/>
            </a:pPr>
            <a:r>
              <a:rPr lang="en-US" sz="1800" dirty="0">
                <a:solidFill>
                  <a:schemeClr val="tx1"/>
                </a:solidFill>
                <a:latin typeface="Times New Roman" pitchFamily="18" charset="0"/>
                <a:cs typeface="Times New Roman" pitchFamily="18" charset="0"/>
              </a:rPr>
              <a:t>JJBs focus on recovery over discipline and ensure the juvenile's interests are served all through the lawful interaction.</a:t>
            </a:r>
          </a:p>
          <a:p>
            <a:pPr algn="just">
              <a:lnSpc>
                <a:spcPct val="150000"/>
              </a:lnSpc>
              <a:buFont typeface="Wingdings" pitchFamily="2" charset="2"/>
              <a:buChar char="v"/>
            </a:pPr>
            <a:r>
              <a:rPr lang="en-US" sz="1800" dirty="0">
                <a:solidFill>
                  <a:schemeClr val="tx1"/>
                </a:solidFill>
                <a:latin typeface="Times New Roman" pitchFamily="18" charset="0"/>
                <a:cs typeface="Times New Roman" pitchFamily="18" charset="0"/>
              </a:rPr>
              <a:t>Child Welfare Committees (CWCs) are laid out to direct the welfare of children deprived of care and security. </a:t>
            </a:r>
          </a:p>
          <a:p>
            <a:pPr algn="just">
              <a:lnSpc>
                <a:spcPct val="150000"/>
              </a:lnSpc>
              <a:buFont typeface="Wingdings" pitchFamily="2" charset="2"/>
              <a:buChar char="v"/>
            </a:pPr>
            <a:r>
              <a:rPr lang="en-US" sz="1800" dirty="0">
                <a:solidFill>
                  <a:schemeClr val="tx1"/>
                </a:solidFill>
                <a:latin typeface="Times New Roman" pitchFamily="18" charset="0"/>
                <a:cs typeface="Times New Roman" pitchFamily="18" charset="0"/>
              </a:rPr>
              <a:t>They arrive at conclusions about the consideration, assurance, treatment, and restoration of these children. </a:t>
            </a:r>
          </a:p>
          <a:p>
            <a:pPr algn="just">
              <a:lnSpc>
                <a:spcPct val="150000"/>
              </a:lnSpc>
              <a:buFont typeface="Wingdings" pitchFamily="2" charset="2"/>
              <a:buChar char="v"/>
            </a:pPr>
            <a:r>
              <a:rPr lang="en-US" sz="1800" dirty="0">
                <a:solidFill>
                  <a:schemeClr val="tx1"/>
                </a:solidFill>
                <a:latin typeface="Times New Roman" pitchFamily="18" charset="0"/>
                <a:cs typeface="Times New Roman" pitchFamily="18" charset="0"/>
              </a:rPr>
              <a:t>With a definitive objective of reuniting children with their families at every possible opportunity or otherwise guaranteeing their consideration and restoration through different institutional and non-institutional settings, the Act expects inquiries to be done in a delicate and ideal way. </a:t>
            </a:r>
          </a:p>
        </p:txBody>
      </p:sp>
    </p:spTree>
    <p:extLst>
      <p:ext uri="{BB962C8B-B14F-4D97-AF65-F5344CB8AC3E}">
        <p14:creationId xmlns:p14="http://schemas.microsoft.com/office/powerpoint/2010/main" val="2714721885"/>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E7DDB-506F-26B0-5C2E-8DD99ED564E5}"/>
              </a:ext>
            </a:extLst>
          </p:cNvPr>
          <p:cNvSpPr>
            <a:spLocks noGrp="1"/>
          </p:cNvSpPr>
          <p:nvPr>
            <p:ph type="title"/>
          </p:nvPr>
        </p:nvSpPr>
        <p:spPr>
          <a:xfrm>
            <a:off x="563105" y="108487"/>
            <a:ext cx="10972800" cy="759417"/>
          </a:xfrm>
        </p:spPr>
        <p:txBody>
          <a:bodyPr>
            <a:noAutofit/>
          </a:bodyPr>
          <a:lstStyle/>
          <a:p>
            <a:pPr algn="ctr">
              <a:lnSpc>
                <a:spcPct val="150000"/>
              </a:lnSpc>
            </a:pPr>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CONCLUSION</a:t>
            </a:r>
            <a:endParaRPr lang="en-US" sz="6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F454C1D5-C99D-85C3-69D2-84C64678F3AC}"/>
              </a:ext>
            </a:extLst>
          </p:cNvPr>
          <p:cNvSpPr>
            <a:spLocks noGrp="1"/>
          </p:cNvSpPr>
          <p:nvPr>
            <p:ph idx="1"/>
          </p:nvPr>
        </p:nvSpPr>
        <p:spPr>
          <a:xfrm>
            <a:off x="609600" y="1115879"/>
            <a:ext cx="10972800" cy="5145436"/>
          </a:xfrm>
        </p:spPr>
        <p:txBody>
          <a:bodyPr>
            <a:normAutofit/>
          </a:bodyPr>
          <a:lstStyle/>
          <a:p>
            <a:pPr algn="just">
              <a:lnSpc>
                <a:spcPct val="150000"/>
              </a:lnSpc>
              <a:buFont typeface="Wingdings" pitchFamily="2" charset="2"/>
              <a:buChar char="Ø"/>
            </a:pPr>
            <a:r>
              <a:rPr lang="en-US" sz="1800" dirty="0">
                <a:solidFill>
                  <a:schemeClr val="tx1"/>
                </a:solidFill>
                <a:latin typeface="Times New Roman" pitchFamily="18" charset="0"/>
                <a:cs typeface="Times New Roman" pitchFamily="18" charset="0"/>
              </a:rPr>
              <a:t> Therefore, the overall population is focused on treating each pre-grown-up determined to guarantee that its character creates to its maximum capacity. </a:t>
            </a:r>
          </a:p>
          <a:p>
            <a:pPr algn="just">
              <a:lnSpc>
                <a:spcPct val="150000"/>
              </a:lnSpc>
              <a:buFont typeface="Wingdings" pitchFamily="2" charset="2"/>
              <a:buChar char="Ø"/>
            </a:pPr>
            <a:r>
              <a:rPr lang="en-US" sz="1800" dirty="0">
                <a:solidFill>
                  <a:schemeClr val="tx1"/>
                </a:solidFill>
                <a:latin typeface="Times New Roman" pitchFamily="18" charset="0"/>
                <a:cs typeface="Times New Roman" pitchFamily="18" charset="0"/>
              </a:rPr>
              <a:t>Children are the future rulers and torchbearers of society; they are the building blocks of our rationalities, social inheritances, conviction systems, and cognizance. </a:t>
            </a:r>
          </a:p>
          <a:p>
            <a:pPr algn="just">
              <a:lnSpc>
                <a:spcPct val="150000"/>
              </a:lnSpc>
              <a:buFont typeface="Wingdings" pitchFamily="2" charset="2"/>
              <a:buChar char="Ø"/>
            </a:pPr>
            <a:r>
              <a:rPr lang="en-US" sz="1800" dirty="0">
                <a:solidFill>
                  <a:schemeClr val="tx1"/>
                </a:solidFill>
                <a:latin typeface="Times New Roman" pitchFamily="18" charset="0"/>
                <a:cs typeface="Times New Roman" pitchFamily="18" charset="0"/>
              </a:rPr>
              <a:t>Children are genuinely the future — they will be the extraordinary educators, specialists, judges, pioneers, coordinators, engineers, and government officials that the whole society relies upon.</a:t>
            </a:r>
          </a:p>
          <a:p>
            <a:pPr algn="just">
              <a:lnSpc>
                <a:spcPct val="150000"/>
              </a:lnSpc>
              <a:buFont typeface="Wingdings" pitchFamily="2" charset="2"/>
              <a:buChar char="Ø"/>
            </a:pPr>
            <a:r>
              <a:rPr lang="en-US" sz="1800" dirty="0">
                <a:solidFill>
                  <a:schemeClr val="tx1"/>
                </a:solidFill>
                <a:latin typeface="Times New Roman" pitchFamily="18" charset="0"/>
                <a:cs typeface="Times New Roman" pitchFamily="18" charset="0"/>
              </a:rPr>
              <a:t>Sadly, an enormous number of children are denied the chance to partake in their childhood and their entitlement to reproduce, which leaves them defenseless against misuse, double-dealing, and abuse. </a:t>
            </a:r>
          </a:p>
          <a:p>
            <a:pPr algn="just">
              <a:lnSpc>
                <a:spcPct val="150000"/>
              </a:lnSpc>
              <a:buFont typeface="Wingdings" pitchFamily="2" charset="2"/>
              <a:buChar char="Ø"/>
            </a:pPr>
            <a:r>
              <a:rPr lang="en-US" sz="1800" dirty="0">
                <a:solidFill>
                  <a:schemeClr val="tx1"/>
                </a:solidFill>
                <a:latin typeface="Times New Roman" pitchFamily="18" charset="0"/>
                <a:cs typeface="Times New Roman" pitchFamily="18" charset="0"/>
              </a:rPr>
              <a:t>The total legitimization of child work can never be legitimate as a reasonable idea in a country where a huge part of youths hit the hay hungry and never have a full dinner every day. </a:t>
            </a:r>
          </a:p>
          <a:p>
            <a:pPr algn="just">
              <a:lnSpc>
                <a:spcPct val="150000"/>
              </a:lnSpc>
              <a:buFont typeface="Wingdings" pitchFamily="2" charset="2"/>
              <a:buChar char="Ø"/>
            </a:pPr>
            <a:r>
              <a:rPr lang="en-US" sz="1800" dirty="0">
                <a:solidFill>
                  <a:schemeClr val="tx1"/>
                </a:solidFill>
                <a:latin typeface="Times New Roman" pitchFamily="18" charset="0"/>
                <a:cs typeface="Times New Roman" pitchFamily="18" charset="0"/>
              </a:rPr>
              <a:t>It could mitigate the anxiety, however it can't eliminate it. </a:t>
            </a:r>
          </a:p>
          <a:p>
            <a:pPr>
              <a:buFont typeface="Wingdings" pitchFamily="2" charset="2"/>
              <a:buChar char="Ø"/>
            </a:pPr>
            <a:endParaRPr lang="en-US" sz="1800" dirty="0">
              <a:solidFill>
                <a:schemeClr val="tx1"/>
              </a:solidFill>
              <a:latin typeface="Times New Roman" pitchFamily="18" charset="0"/>
              <a:cs typeface="Times New Roman" pitchFamily="18" charset="0"/>
            </a:endParaRPr>
          </a:p>
          <a:p>
            <a:pPr>
              <a:buFont typeface="Wingdings" pitchFamily="2" charset="2"/>
              <a:buChar char="Ø"/>
            </a:pPr>
            <a:endParaRPr lang="en-US" sz="1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731565392"/>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53DE5-A64C-0D39-899D-FCA04B64BC92}"/>
              </a:ext>
            </a:extLst>
          </p:cNvPr>
          <p:cNvSpPr>
            <a:spLocks noGrp="1"/>
          </p:cNvSpPr>
          <p:nvPr>
            <p:ph type="title"/>
          </p:nvPr>
        </p:nvSpPr>
        <p:spPr>
          <a:xfrm>
            <a:off x="609600" y="139485"/>
            <a:ext cx="10972800" cy="681926"/>
          </a:xfrm>
        </p:spPr>
        <p:txBody>
          <a:bodyPr>
            <a:noAutofit/>
          </a:bodyPr>
          <a:lstStyle/>
          <a:p>
            <a:pPr algn="ctr">
              <a:lnSpc>
                <a:spcPct val="150000"/>
              </a:lnSpc>
            </a:pPr>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REFERENCES</a:t>
            </a:r>
            <a:endParaRPr lang="en-US" sz="6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AB9FA0D3-E1BE-5DD7-A6D4-787A8D55D972}"/>
              </a:ext>
            </a:extLst>
          </p:cNvPr>
          <p:cNvSpPr>
            <a:spLocks noGrp="1"/>
          </p:cNvSpPr>
          <p:nvPr>
            <p:ph idx="1"/>
          </p:nvPr>
        </p:nvSpPr>
        <p:spPr>
          <a:xfrm>
            <a:off x="495947" y="1053886"/>
            <a:ext cx="11143280" cy="4999596"/>
          </a:xfrm>
        </p:spPr>
        <p:txBody>
          <a:bodyPr>
            <a:normAutofit/>
          </a:bodyPr>
          <a:lstStyle/>
          <a:p>
            <a:pPr lvl="0" algn="just">
              <a:lnSpc>
                <a:spcPct val="150000"/>
              </a:lnSpc>
              <a:buFont typeface="Wingdings" pitchFamily="2" charset="2"/>
              <a:buChar char="ü"/>
            </a:pPr>
            <a:r>
              <a:rPr lang="en-US" sz="1800" dirty="0">
                <a:solidFill>
                  <a:schemeClr val="tx1"/>
                </a:solidFill>
                <a:latin typeface="Times New Roman" pitchFamily="18" charset="0"/>
                <a:cs typeface="Times New Roman" pitchFamily="18" charset="0"/>
              </a:rPr>
              <a:t>Kumar, A., &amp; Singh, R. (2022). Evaluating reforms in the Indian juvenile justice system: A 20-year review. Journal of Juvenile Justice Studies, 18(2), 45-64. </a:t>
            </a:r>
          </a:p>
          <a:p>
            <a:pPr lvl="0" algn="just">
              <a:lnSpc>
                <a:spcPct val="150000"/>
              </a:lnSpc>
              <a:buFont typeface="Wingdings" pitchFamily="2" charset="2"/>
              <a:buChar char="ü"/>
            </a:pPr>
            <a:r>
              <a:rPr lang="en-US" sz="1800" dirty="0" err="1">
                <a:solidFill>
                  <a:schemeClr val="tx1"/>
                </a:solidFill>
                <a:latin typeface="Times New Roman" pitchFamily="18" charset="0"/>
                <a:cs typeface="Times New Roman" pitchFamily="18" charset="0"/>
              </a:rPr>
              <a:t>Mehra</a:t>
            </a:r>
            <a:r>
              <a:rPr lang="en-US" sz="1800" dirty="0">
                <a:solidFill>
                  <a:schemeClr val="tx1"/>
                </a:solidFill>
                <a:latin typeface="Times New Roman" pitchFamily="18" charset="0"/>
                <a:cs typeface="Times New Roman" pitchFamily="18" charset="0"/>
              </a:rPr>
              <a:t>, B. (2021). Impact of the JJ Act, 2000 on rehabilitation outcomes for juveniles in conflict with the law in India. Indian Journal of Criminal Law Review, 7(3), 234-250.</a:t>
            </a:r>
          </a:p>
          <a:p>
            <a:pPr lvl="0" algn="just">
              <a:lnSpc>
                <a:spcPct val="150000"/>
              </a:lnSpc>
              <a:buFont typeface="Wingdings" pitchFamily="2" charset="2"/>
              <a:buChar char="ü"/>
            </a:pPr>
            <a:r>
              <a:rPr lang="en-US" sz="1800" dirty="0">
                <a:solidFill>
                  <a:schemeClr val="tx1"/>
                </a:solidFill>
                <a:latin typeface="Times New Roman" pitchFamily="18" charset="0"/>
                <a:cs typeface="Times New Roman" pitchFamily="18" charset="0"/>
              </a:rPr>
              <a:t>Patel, V., &amp; Sharma, D. (2020). Juvenile delinquency in India: Understanding the JJ Act, 2000 through a lens of social justice. Social Work and Criminal Justice, 15(4), 112-129. </a:t>
            </a:r>
          </a:p>
          <a:p>
            <a:pPr lvl="0" algn="just">
              <a:lnSpc>
                <a:spcPct val="150000"/>
              </a:lnSpc>
              <a:buFont typeface="Wingdings" pitchFamily="2" charset="2"/>
              <a:buChar char="ü"/>
            </a:pPr>
            <a:r>
              <a:rPr lang="en-US" sz="1800" dirty="0">
                <a:solidFill>
                  <a:schemeClr val="tx1"/>
                </a:solidFill>
                <a:latin typeface="Times New Roman" pitchFamily="18" charset="0"/>
                <a:cs typeface="Times New Roman" pitchFamily="18" charset="0"/>
              </a:rPr>
              <a:t>Singh, J., &amp; </a:t>
            </a:r>
            <a:r>
              <a:rPr lang="en-US" sz="1800" dirty="0" err="1">
                <a:solidFill>
                  <a:schemeClr val="tx1"/>
                </a:solidFill>
                <a:latin typeface="Times New Roman" pitchFamily="18" charset="0"/>
                <a:cs typeface="Times New Roman" pitchFamily="18" charset="0"/>
              </a:rPr>
              <a:t>Kaur</a:t>
            </a:r>
            <a:r>
              <a:rPr lang="en-US" sz="1800" dirty="0">
                <a:solidFill>
                  <a:schemeClr val="tx1"/>
                </a:solidFill>
                <a:latin typeface="Times New Roman" pitchFamily="18" charset="0"/>
                <a:cs typeface="Times New Roman" pitchFamily="18" charset="0"/>
              </a:rPr>
              <a:t>, H. (2019). A decade of the Juvenile Justice Act in India: A critical analysis of its implementation and impact. Law and Society Review, 33(1), 75-92.</a:t>
            </a:r>
          </a:p>
          <a:p>
            <a:pPr lvl="0" algn="just">
              <a:lnSpc>
                <a:spcPct val="150000"/>
              </a:lnSpc>
              <a:buFont typeface="Wingdings" pitchFamily="2" charset="2"/>
              <a:buChar char="ü"/>
            </a:pPr>
            <a:r>
              <a:rPr lang="en-US" sz="1800" dirty="0">
                <a:solidFill>
                  <a:schemeClr val="tx1"/>
                </a:solidFill>
                <a:latin typeface="Times New Roman" pitchFamily="18" charset="0"/>
                <a:cs typeface="Times New Roman" pitchFamily="18" charset="0"/>
              </a:rPr>
              <a:t>Thakur, R. (2023). The effectiveness of the Juvenile Justice System under the JJ Act, 2000: A comprehensive analysis. Contemporary Law Review, 25(1), 88-107.</a:t>
            </a:r>
          </a:p>
          <a:p>
            <a:pPr>
              <a:buFont typeface="Wingdings" pitchFamily="2" charset="2"/>
              <a:buChar char="ü"/>
            </a:pPr>
            <a:endParaRPr lang="en-US" dirty="0"/>
          </a:p>
        </p:txBody>
      </p:sp>
    </p:spTree>
    <p:extLst>
      <p:ext uri="{BB962C8B-B14F-4D97-AF65-F5344CB8AC3E}">
        <p14:creationId xmlns:p14="http://schemas.microsoft.com/office/powerpoint/2010/main" val="2132084311"/>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5A1B3-E494-07BB-CA05-FA1004830C1F}"/>
              </a:ext>
            </a:extLst>
          </p:cNvPr>
          <p:cNvSpPr>
            <a:spLocks noGrp="1"/>
          </p:cNvSpPr>
          <p:nvPr>
            <p:ph type="title"/>
          </p:nvPr>
        </p:nvSpPr>
        <p:spPr>
          <a:xfrm>
            <a:off x="2975676" y="1301858"/>
            <a:ext cx="6819253" cy="4014061"/>
          </a:xfrm>
        </p:spPr>
        <p:txBody>
          <a:bodyPr>
            <a:normAutofit fontScale="90000"/>
          </a:bodyPr>
          <a:lstStyle/>
          <a:p>
            <a:pPr algn="ctr">
              <a:lnSpc>
                <a:spcPct val="150000"/>
              </a:lnSpc>
            </a:pPr>
            <a:r>
              <a:rPr lang="en-US" sz="10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3774105162"/>
      </p:ext>
    </p:extLst>
  </p:cSld>
  <p:clrMapOvr>
    <a:masterClrMapping/>
  </p:clrMapOvr>
  <p:transition spd="slow">
    <p:wip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35</TotalTime>
  <Words>1113</Words>
  <Application>Microsoft Office PowerPoint</Application>
  <PresentationFormat>Widescreen</PresentationFormat>
  <Paragraphs>43</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Century Gothic</vt:lpstr>
      <vt:lpstr>Courier New</vt:lpstr>
      <vt:lpstr>Palatino Linotype</vt:lpstr>
      <vt:lpstr>Times New Roman</vt:lpstr>
      <vt:lpstr>Wingdings</vt:lpstr>
      <vt:lpstr>Executive</vt:lpstr>
      <vt:lpstr>EVALUATING THE IMPACT: A COMPREHENSIVE REVIEW OF THE JUVENILE JUSTICE SYSTEM UNDER THE JJ ACT, 2000 IN INDIA</vt:lpstr>
      <vt:lpstr>INTRODUCTION</vt:lpstr>
      <vt:lpstr>LITERATURE REVIEW </vt:lpstr>
      <vt:lpstr>DEBATES OF JUVENILE JUSTICE ACT, 2015 IN INDIA</vt:lpstr>
      <vt:lpstr>PROCESSES AND PROCEDURES UNDER THE JJ ACT </vt:lpstr>
      <vt:lpstr>CONCLUSION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 THE STRUCTURE OF ALOE VERA AND ITS MEDICINAL BENEFITS</dc:title>
  <dc:creator>intel</dc:creator>
  <cp:lastModifiedBy>intel</cp:lastModifiedBy>
  <cp:revision>13</cp:revision>
  <dcterms:created xsi:type="dcterms:W3CDTF">2024-03-09T10:24:34Z</dcterms:created>
  <dcterms:modified xsi:type="dcterms:W3CDTF">2024-04-11T00:13:00Z</dcterms:modified>
</cp:coreProperties>
</file>