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p:scale>
          <a:sx n="61" d="100"/>
          <a:sy n="61" d="100"/>
        </p:scale>
        <p:origin x="-1248" y="-74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87084" y="69756"/>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727200" y="3200400"/>
            <a:ext cx="85344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E641256-FC39-4C15-AEFA-8ACDCD373108}" type="datetimeFigureOut">
              <a:rPr lang="en-US" smtClean="0"/>
              <a:pPr/>
              <a:t>3/11/2024</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F3D22A03-5635-4C52-80F1-1610B6181A61}" type="slidenum">
              <a:rPr lang="en-US" smtClean="0"/>
              <a:pPr/>
              <a:t>‹#›</a:t>
            </a:fld>
            <a:endParaRPr lang="en-US"/>
          </a:p>
        </p:txBody>
      </p:sp>
      <p:sp>
        <p:nvSpPr>
          <p:cNvPr id="7" name="Rectangle 6"/>
          <p:cNvSpPr/>
          <p:nvPr/>
        </p:nvSpPr>
        <p:spPr>
          <a:xfrm>
            <a:off x="83909" y="1449304"/>
            <a:ext cx="12028716"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83909" y="1396720"/>
            <a:ext cx="12028716"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83909" y="2976649"/>
            <a:ext cx="12028716"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609600" y="1505931"/>
            <a:ext cx="109728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E641256-FC39-4C15-AEFA-8ACDCD37310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pPr/>
              <a:t>‹#›</a:t>
            </a:fld>
            <a:endParaRPr lang="en-US"/>
          </a:p>
        </p:txBody>
      </p:sp>
      <p:sp>
        <p:nvSpPr>
          <p:cNvPr id="8" name="Content Placeholder 7"/>
          <p:cNvSpPr>
            <a:spLocks noGrp="1"/>
          </p:cNvSpPr>
          <p:nvPr>
            <p:ph sz="quarter" idx="1"/>
          </p:nvPr>
        </p:nvSpPr>
        <p:spPr>
          <a:xfrm>
            <a:off x="1219200" y="1447800"/>
            <a:ext cx="103632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87084" y="69756"/>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63084" y="952501"/>
            <a:ext cx="103632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63084" y="2547938"/>
            <a:ext cx="103632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E641256-FC39-4C15-AEFA-8ACDCD373108}" type="datetimeFigureOut">
              <a:rPr lang="en-US" smtClean="0"/>
              <a:pPr/>
              <a:t>3/11/2024</a:t>
            </a:fld>
            <a:endParaRPr lang="en-US"/>
          </a:p>
        </p:txBody>
      </p:sp>
      <p:sp>
        <p:nvSpPr>
          <p:cNvPr id="5" name="Footer Placeholder 4"/>
          <p:cNvSpPr>
            <a:spLocks noGrp="1"/>
          </p:cNvSpPr>
          <p:nvPr>
            <p:ph type="ftr" sz="quarter" idx="11"/>
          </p:nvPr>
        </p:nvSpPr>
        <p:spPr>
          <a:xfrm>
            <a:off x="1066800" y="6172200"/>
            <a:ext cx="5334000" cy="457200"/>
          </a:xfrm>
        </p:spPr>
        <p:txBody>
          <a:bodyPr/>
          <a:lstStyle/>
          <a:p>
            <a:endParaRPr lang="en-US"/>
          </a:p>
        </p:txBody>
      </p:sp>
      <p:sp>
        <p:nvSpPr>
          <p:cNvPr id="7" name="Rectangle 6"/>
          <p:cNvSpPr/>
          <p:nvPr/>
        </p:nvSpPr>
        <p:spPr>
          <a:xfrm flipV="1">
            <a:off x="92550" y="2376830"/>
            <a:ext cx="120180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2195" y="2341476"/>
            <a:ext cx="12018375"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075" y="2468880"/>
            <a:ext cx="12019495"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95072" y="6208776"/>
            <a:ext cx="609600" cy="457200"/>
          </a:xfrm>
        </p:spPr>
        <p:txBody>
          <a:bodyPr/>
          <a:lstStyle/>
          <a:p>
            <a:fld id="{F3D22A03-5635-4C52-80F1-1610B6181A61}"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E641256-FC39-4C15-AEFA-8ACDCD373108}"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22A03-5635-4C52-80F1-1610B6181A61}" type="slidenum">
              <a:rPr lang="en-US" smtClean="0"/>
              <a:pPr/>
              <a:t>‹#›</a:t>
            </a:fld>
            <a:endParaRPr lang="en-US"/>
          </a:p>
        </p:txBody>
      </p:sp>
      <p:sp>
        <p:nvSpPr>
          <p:cNvPr id="9" name="Content Placeholder 8"/>
          <p:cNvSpPr>
            <a:spLocks noGrp="1"/>
          </p:cNvSpPr>
          <p:nvPr>
            <p:ph sz="quarter" idx="1"/>
          </p:nvPr>
        </p:nvSpPr>
        <p:spPr>
          <a:xfrm>
            <a:off x="1219200" y="1447800"/>
            <a:ext cx="499872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6578600" y="1447800"/>
            <a:ext cx="499872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273050"/>
            <a:ext cx="103632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192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6040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E641256-FC39-4C15-AEFA-8ACDCD373108}" type="datetimeFigureOut">
              <a:rPr lang="en-US" smtClean="0"/>
              <a:pPr/>
              <a:t>3/11/2024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D22A03-5635-4C52-80F1-1610B6181A61}" type="slidenum">
              <a:rPr lang="en-US" smtClean="0"/>
              <a:pPr/>
              <a:t>‹#›</a:t>
            </a:fld>
            <a:endParaRPr lang="en-US"/>
          </a:p>
        </p:txBody>
      </p:sp>
      <p:sp>
        <p:nvSpPr>
          <p:cNvPr id="11" name="Content Placeholder 10"/>
          <p:cNvSpPr>
            <a:spLocks noGrp="1"/>
          </p:cNvSpPr>
          <p:nvPr>
            <p:ph sz="half" idx="2"/>
          </p:nvPr>
        </p:nvSpPr>
        <p:spPr>
          <a:xfrm>
            <a:off x="1219200" y="2247900"/>
            <a:ext cx="49784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6604000" y="2247900"/>
            <a:ext cx="49784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E641256-FC39-4C15-AEFA-8ACDCD373108}" type="datetimeFigureOut">
              <a:rPr lang="en-US" smtClean="0"/>
              <a:pPr/>
              <a:t>3/11/2024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D22A03-5635-4C52-80F1-1610B6181A61}" type="slidenum">
              <a:rPr lang="en-US" smtClean="0"/>
              <a:pPr/>
              <a:t>‹#›</a:t>
            </a:fld>
            <a:endParaRPr lang="en-US"/>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641256-FC39-4C15-AEFA-8ACDCD373108}" type="datetimeFigureOut">
              <a:rPr lang="en-US" smtClean="0"/>
              <a:pPr/>
              <a:t>3/11/2024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D22A03-5635-4C52-80F1-1610B6181A61}" type="slidenum">
              <a:rPr lang="en-US" smtClean="0"/>
              <a:pPr/>
              <a:t>‹#›</a:t>
            </a:fld>
            <a:endParaRPr lang="en-US"/>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219200" y="273050"/>
            <a:ext cx="103632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219200" y="1600200"/>
            <a:ext cx="2540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E641256-FC39-4C15-AEFA-8ACDCD373108}"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22A03-5635-4C52-80F1-1610B6181A61}" type="slidenum">
              <a:rPr lang="en-US" smtClean="0"/>
              <a:pPr/>
              <a:t>‹#›</a:t>
            </a:fld>
            <a:endParaRPr lang="en-US"/>
          </a:p>
        </p:txBody>
      </p:sp>
      <p:sp>
        <p:nvSpPr>
          <p:cNvPr id="11" name="Content Placeholder 10"/>
          <p:cNvSpPr>
            <a:spLocks noGrp="1"/>
          </p:cNvSpPr>
          <p:nvPr>
            <p:ph sz="quarter" idx="1"/>
          </p:nvPr>
        </p:nvSpPr>
        <p:spPr>
          <a:xfrm>
            <a:off x="3962400" y="1600200"/>
            <a:ext cx="7620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900550"/>
            <a:ext cx="97536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1219200" y="5445825"/>
            <a:ext cx="97536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E641256-FC39-4C15-AEFA-8ACDCD373108}" type="datetimeFigureOut">
              <a:rPr lang="en-US" smtClean="0"/>
              <a:pPr/>
              <a:t>3/11/2024</a:t>
            </a:fld>
            <a:endParaRPr lang="en-US"/>
          </a:p>
        </p:txBody>
      </p:sp>
      <p:sp>
        <p:nvSpPr>
          <p:cNvPr id="6" name="Footer Placeholder 5"/>
          <p:cNvSpPr>
            <a:spLocks noGrp="1"/>
          </p:cNvSpPr>
          <p:nvPr>
            <p:ph type="ftr" sz="quarter" idx="11"/>
          </p:nvPr>
        </p:nvSpPr>
        <p:spPr>
          <a:xfrm>
            <a:off x="1219200" y="6172200"/>
            <a:ext cx="5181600" cy="457200"/>
          </a:xfrm>
        </p:spPr>
        <p:txBody>
          <a:bodyPr/>
          <a:lstStyle/>
          <a:p>
            <a:endParaRPr lang="en-US"/>
          </a:p>
        </p:txBody>
      </p:sp>
      <p:sp>
        <p:nvSpPr>
          <p:cNvPr id="7" name="Slide Number Placeholder 6"/>
          <p:cNvSpPr>
            <a:spLocks noGrp="1"/>
          </p:cNvSpPr>
          <p:nvPr>
            <p:ph type="sldNum" sz="quarter" idx="12"/>
          </p:nvPr>
        </p:nvSpPr>
        <p:spPr>
          <a:xfrm>
            <a:off x="195072" y="6208776"/>
            <a:ext cx="609600" cy="457200"/>
          </a:xfrm>
        </p:spPr>
        <p:txBody>
          <a:bodyPr/>
          <a:lstStyle/>
          <a:p>
            <a:fld id="{F3D22A03-5635-4C52-80F1-1610B6181A61}" type="slidenum">
              <a:rPr lang="en-US" smtClean="0"/>
              <a:pPr/>
              <a:t>‹#›</a:t>
            </a:fld>
            <a:endParaRPr lang="en-US"/>
          </a:p>
        </p:txBody>
      </p:sp>
      <p:sp>
        <p:nvSpPr>
          <p:cNvPr id="11" name="Rectangle 10"/>
          <p:cNvSpPr/>
          <p:nvPr/>
        </p:nvSpPr>
        <p:spPr>
          <a:xfrm flipV="1">
            <a:off x="91076" y="4683555"/>
            <a:ext cx="120091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91345" y="4650475"/>
            <a:ext cx="12008852"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91348" y="4773225"/>
            <a:ext cx="12008849"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91078" y="66676"/>
            <a:ext cx="12002497"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E641256-FC39-4C15-AEFA-8ACDCD37310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pPr/>
              <a:t>‹#›</a:t>
            </a:fld>
            <a:endParaRPr lang="en-US"/>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2"/>
            <a:ext cx="268224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219200" y="274641"/>
            <a:ext cx="7416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E641256-FC39-4C15-AEFA-8ACDCD37310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pPr/>
              <a:t>‹#›</a:t>
            </a:fld>
            <a:endParaRPr lang="en-US"/>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1219200" y="274638"/>
            <a:ext cx="103632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1219200" y="1447800"/>
            <a:ext cx="103632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8229600" y="6191250"/>
            <a:ext cx="3302000" cy="476250"/>
          </a:xfrm>
          <a:prstGeom prst="rect">
            <a:avLst/>
          </a:prstGeom>
        </p:spPr>
        <p:txBody>
          <a:bodyPr anchor="ctr" anchorCtr="0"/>
          <a:lstStyle>
            <a:lvl1pPr algn="r" eaLnBrk="1" latinLnBrk="0" hangingPunct="1">
              <a:defRPr kumimoji="0" sz="1400">
                <a:solidFill>
                  <a:schemeClr val="tx2"/>
                </a:solidFill>
              </a:defRPr>
            </a:lvl1pPr>
          </a:lstStyle>
          <a:p>
            <a:fld id="{6E641256-FC39-4C15-AEFA-8ACDCD373108}" type="datetimeFigureOut">
              <a:rPr lang="en-US" smtClean="0"/>
              <a:pPr/>
              <a:t>3/11/2024</a:t>
            </a:fld>
            <a:endParaRPr lang="en-US"/>
          </a:p>
        </p:txBody>
      </p:sp>
      <p:sp>
        <p:nvSpPr>
          <p:cNvPr id="3" name="Footer Placeholder 2"/>
          <p:cNvSpPr>
            <a:spLocks noGrp="1"/>
          </p:cNvSpPr>
          <p:nvPr>
            <p:ph type="ftr" sz="quarter" idx="3"/>
          </p:nvPr>
        </p:nvSpPr>
        <p:spPr>
          <a:xfrm>
            <a:off x="1219200" y="6172200"/>
            <a:ext cx="52832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95072" y="6210300"/>
            <a:ext cx="6096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F3D22A03-5635-4C52-80F1-1610B6181A6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7708CD-F806-1A44-3A0D-B5D5421E557A}"/>
              </a:ext>
            </a:extLst>
          </p:cNvPr>
          <p:cNvSpPr>
            <a:spLocks noGrp="1"/>
          </p:cNvSpPr>
          <p:nvPr>
            <p:ph type="ctrTitle"/>
          </p:nvPr>
        </p:nvSpPr>
        <p:spPr>
          <a:xfrm>
            <a:off x="609600" y="1487837"/>
            <a:ext cx="10972800" cy="1565329"/>
          </a:xfrm>
        </p:spPr>
        <p:txBody>
          <a:bodyPr>
            <a:noAutofit/>
          </a:bodyPr>
          <a:lstStyle/>
          <a:p>
            <a:pPr>
              <a:lnSpc>
                <a:spcPct val="115000"/>
              </a:lnSpc>
              <a:spcBef>
                <a:spcPts val="0"/>
              </a:spcBef>
              <a:spcAft>
                <a:spcPts val="800"/>
              </a:spcAft>
            </a:pPr>
            <a:r>
              <a:rPr lang="en-US" sz="3200" b="1" kern="100" dirty="0">
                <a:latin typeface="Times New Roman" panose="02020603050405020304" pitchFamily="18" charset="0"/>
                <a:ea typeface="Calibri" panose="020F0502020204030204" pitchFamily="34" charset="0"/>
                <a:cs typeface="Mangal" panose="00000400000000000000" pitchFamily="2"/>
              </a:rPr>
              <a:t>NEW EDUCATION POLICY 2020: PROSPECT AND PROSPERITY IN THE HIGHER EDUCATION SCENARIO OF THE COUNTRY</a:t>
            </a:r>
            <a:endParaRPr lang="en-US" sz="3200" dirty="0"/>
          </a:p>
        </p:txBody>
      </p:sp>
      <p:sp>
        <p:nvSpPr>
          <p:cNvPr id="3" name="Rectangle 2"/>
          <p:cNvSpPr/>
          <p:nvPr/>
        </p:nvSpPr>
        <p:spPr>
          <a:xfrm>
            <a:off x="221524" y="5212619"/>
            <a:ext cx="2711704" cy="523220"/>
          </a:xfrm>
          <a:prstGeom prst="rect">
            <a:avLst/>
          </a:prstGeom>
        </p:spPr>
        <p:txBody>
          <a:bodyPr wrap="none">
            <a:spAutoFit/>
          </a:bodyPr>
          <a:lstStyle/>
          <a:p>
            <a:r>
              <a:rPr lang="en-US" sz="2800" b="1" dirty="0" smtClean="0"/>
              <a:t>Manika Kar Paik</a:t>
            </a:r>
            <a:endParaRPr lang="en-US" sz="2800" b="1" dirty="0"/>
          </a:p>
        </p:txBody>
      </p:sp>
      <p:sp>
        <p:nvSpPr>
          <p:cNvPr id="4" name="Rectangle 3"/>
          <p:cNvSpPr/>
          <p:nvPr/>
        </p:nvSpPr>
        <p:spPr>
          <a:xfrm>
            <a:off x="215395" y="5693067"/>
            <a:ext cx="2721514" cy="461665"/>
          </a:xfrm>
          <a:prstGeom prst="rect">
            <a:avLst/>
          </a:prstGeom>
        </p:spPr>
        <p:txBody>
          <a:bodyPr wrap="none">
            <a:spAutoFit/>
          </a:bodyPr>
          <a:lstStyle/>
          <a:p>
            <a:r>
              <a:rPr lang="en-US" sz="2400" b="1" dirty="0" smtClean="0"/>
              <a:t>Subject: Geography</a:t>
            </a:r>
            <a:endParaRPr lang="en-US" sz="2400" b="1" dirty="0"/>
          </a:p>
        </p:txBody>
      </p:sp>
    </p:spTree>
    <p:extLst>
      <p:ext uri="{BB962C8B-B14F-4D97-AF65-F5344CB8AC3E}">
        <p14:creationId xmlns:p14="http://schemas.microsoft.com/office/powerpoint/2010/main" xmlns="" val="186503869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1F6598-BE8B-6D4D-F02D-05467117E81A}"/>
              </a:ext>
            </a:extLst>
          </p:cNvPr>
          <p:cNvSpPr>
            <a:spLocks noGrp="1"/>
          </p:cNvSpPr>
          <p:nvPr>
            <p:ph type="title"/>
          </p:nvPr>
        </p:nvSpPr>
        <p:spPr>
          <a:xfrm>
            <a:off x="1188204" y="201478"/>
            <a:ext cx="10363200" cy="821410"/>
          </a:xfrm>
        </p:spPr>
        <p:txBody>
          <a:bodyPr>
            <a:noAutofit/>
          </a:bodyPr>
          <a:lstStyle/>
          <a:p>
            <a:pPr algn="ctr">
              <a:lnSpc>
                <a:spcPct val="150000"/>
              </a:lnSpc>
            </a:pPr>
            <a:r>
              <a:rPr lang="en-US" b="1" kern="100" cap="none"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INTRODUCTION</a:t>
            </a:r>
            <a:endParaRPr lang="en-US" sz="6000" cap="none"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AAF7B7EA-5220-72E2-5DAE-0B725B10FC06}"/>
              </a:ext>
            </a:extLst>
          </p:cNvPr>
          <p:cNvSpPr>
            <a:spLocks noGrp="1"/>
          </p:cNvSpPr>
          <p:nvPr>
            <p:ph sz="quarter" idx="1"/>
          </p:nvPr>
        </p:nvSpPr>
        <p:spPr>
          <a:xfrm>
            <a:off x="557939" y="1208868"/>
            <a:ext cx="11024461" cy="4810932"/>
          </a:xfrm>
        </p:spPr>
        <p:txBody>
          <a:bodyPr>
            <a:normAutofit/>
          </a:bodyPr>
          <a:lstStyle/>
          <a:p>
            <a:pPr algn="just">
              <a:lnSpc>
                <a:spcPct val="150000"/>
              </a:lnSpc>
            </a:pPr>
            <a:r>
              <a:rPr lang="en-US" sz="1800" dirty="0"/>
              <a:t>The Public authority of India fostered the National Policy on Education (NPE) determined to empower education among Indian residents. </a:t>
            </a:r>
            <a:endParaRPr lang="en-US" sz="1800" dirty="0" smtClean="0"/>
          </a:p>
          <a:p>
            <a:pPr algn="just">
              <a:lnSpc>
                <a:spcPct val="150000"/>
              </a:lnSpc>
            </a:pPr>
            <a:r>
              <a:rPr lang="en-US" sz="1800" dirty="0"/>
              <a:t>India's policy traverses both country and urban regions for essential education through school. </a:t>
            </a:r>
            <a:endParaRPr lang="en-US" sz="1800" dirty="0" smtClean="0"/>
          </a:p>
          <a:p>
            <a:pPr algn="just">
              <a:lnSpc>
                <a:spcPct val="150000"/>
              </a:lnSpc>
            </a:pPr>
            <a:r>
              <a:rPr lang="en-US" sz="1800" dirty="0"/>
              <a:t>Heads of the state Indira Gandhi, Rajiv Gandhi, and Narendra Modi gave the first, second, and third NPEs for the benefit of the Indian government, separately, in 1968, 1986, and 2020.</a:t>
            </a:r>
          </a:p>
          <a:p>
            <a:pPr algn="just">
              <a:lnSpc>
                <a:spcPct val="150000"/>
              </a:lnSpc>
            </a:pPr>
            <a:r>
              <a:rPr lang="en-US" sz="1800" dirty="0"/>
              <a:t>The hold back nothing education framework is illustrated in the National Education Policy 2020 (NEP 2020), which was embraced by the Association Bureau of India on July 29, 2020. </a:t>
            </a:r>
            <a:endParaRPr lang="en-US" sz="1800" dirty="0" smtClean="0"/>
          </a:p>
          <a:p>
            <a:pPr algn="just">
              <a:lnSpc>
                <a:spcPct val="150000"/>
              </a:lnSpc>
            </a:pPr>
            <a:r>
              <a:rPr lang="en-US" sz="1800" dirty="0"/>
              <a:t>The National Policy on Education, 1986, has been supplanted by the ongoing policy. </a:t>
            </a:r>
            <a:endParaRPr lang="en-US" sz="1800" dirty="0" smtClean="0"/>
          </a:p>
          <a:p>
            <a:pPr algn="just">
              <a:lnSpc>
                <a:spcPct val="150000"/>
              </a:lnSpc>
            </a:pPr>
            <a:r>
              <a:rPr lang="en-US" sz="1800" dirty="0"/>
              <a:t>The procedure gives an exhaustive system to professional preparation and education from primary school to higher education in both rustic and urban areas of India</a:t>
            </a:r>
            <a:r>
              <a:rPr lang="en-US" sz="1800" dirty="0" smtClean="0"/>
              <a:t>.</a:t>
            </a:r>
          </a:p>
        </p:txBody>
      </p:sp>
    </p:spTree>
    <p:extLst>
      <p:ext uri="{BB962C8B-B14F-4D97-AF65-F5344CB8AC3E}">
        <p14:creationId xmlns:p14="http://schemas.microsoft.com/office/powerpoint/2010/main" xmlns="" val="252673801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C086D6-6B9C-4518-1246-788BDDB186B5}"/>
              </a:ext>
            </a:extLst>
          </p:cNvPr>
          <p:cNvSpPr>
            <a:spLocks noGrp="1"/>
          </p:cNvSpPr>
          <p:nvPr>
            <p:ph type="title"/>
          </p:nvPr>
        </p:nvSpPr>
        <p:spPr>
          <a:xfrm>
            <a:off x="1219200" y="201478"/>
            <a:ext cx="10363200" cy="743919"/>
          </a:xfrm>
        </p:spPr>
        <p:txBody>
          <a:bodyPr>
            <a:noAutofit/>
          </a:bodyPr>
          <a:lstStyle/>
          <a:p>
            <a:pPr algn="ctr">
              <a:lnSpc>
                <a:spcPct val="150000"/>
              </a:lnSpc>
            </a:pPr>
            <a:r>
              <a:rPr lang="en-US" b="1" kern="100"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LITERATURE </a:t>
            </a:r>
            <a:r>
              <a:rPr lang="en-US" sz="4400" b="1" kern="100"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REVIEW </a:t>
            </a:r>
            <a:endParaRPr lang="en-US" sz="60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AA3A28E5-9DF1-0D98-7ED8-5CDB8A4E6A6E}"/>
              </a:ext>
            </a:extLst>
          </p:cNvPr>
          <p:cNvSpPr>
            <a:spLocks noGrp="1"/>
          </p:cNvSpPr>
          <p:nvPr>
            <p:ph sz="quarter" idx="1"/>
          </p:nvPr>
        </p:nvSpPr>
        <p:spPr>
          <a:xfrm>
            <a:off x="464949" y="1038385"/>
            <a:ext cx="11019295" cy="5021451"/>
          </a:xfrm>
        </p:spPr>
        <p:txBody>
          <a:bodyPr>
            <a:normAutofit lnSpcReduction="10000"/>
          </a:bodyPr>
          <a:lstStyle/>
          <a:p>
            <a:pPr algn="just">
              <a:lnSpc>
                <a:spcPct val="150000"/>
              </a:lnSpc>
            </a:pPr>
            <a:r>
              <a:rPr lang="en-US" sz="1800" b="1" dirty="0"/>
              <a:t>Kumar (2020)</a:t>
            </a:r>
            <a:r>
              <a:rPr lang="en-US" sz="1800" dirty="0"/>
              <a:t> highlights the revolutionary potential of the NEP and examines how it could serve as a catalyst for a paradigm shift in the Indian higher education sector. The author examines how the policy affects teaching methods and </a:t>
            </a:r>
            <a:r>
              <a:rPr lang="en-US" sz="1800" dirty="0" err="1"/>
              <a:t>emphasises</a:t>
            </a:r>
            <a:r>
              <a:rPr lang="en-US" sz="1800" dirty="0"/>
              <a:t> the importance of having a thorough grasp of the modifications made.</a:t>
            </a:r>
          </a:p>
          <a:p>
            <a:pPr algn="just">
              <a:lnSpc>
                <a:spcPct val="150000"/>
              </a:lnSpc>
            </a:pPr>
            <a:r>
              <a:rPr lang="en-US" sz="1800" b="1" dirty="0"/>
              <a:t>Sharma and Kumar (2020)</a:t>
            </a:r>
            <a:r>
              <a:rPr lang="en-US" sz="1800" dirty="0"/>
              <a:t> add to the conversation. Their analysis explores the particular tactics mentioned in the policy paper, </a:t>
            </a:r>
            <a:r>
              <a:rPr lang="en-US" sz="1800" dirty="0" smtClean="0"/>
              <a:t>emphasizing </a:t>
            </a:r>
            <a:r>
              <a:rPr lang="en-US" sz="1800" dirty="0"/>
              <a:t>important areas that require change. The NEP, according to the authors, provides a comprehensive plan to solve current issues and open the door for a more dynamic educational environment.</a:t>
            </a:r>
          </a:p>
          <a:p>
            <a:pPr algn="just">
              <a:lnSpc>
                <a:spcPct val="150000"/>
              </a:lnSpc>
            </a:pPr>
            <a:r>
              <a:rPr lang="en-US" sz="1800" b="1" dirty="0"/>
              <a:t>Shah (2020)</a:t>
            </a:r>
            <a:r>
              <a:rPr lang="en-US" sz="1800" dirty="0"/>
              <a:t> The author examines the possible effects of the policy on a range of stakeholders, including students, teachers, and institutions, through a thorough examination. Shah's research illuminates the wider ramifications of the NEP and provides insightful information on its complex effects.</a:t>
            </a:r>
          </a:p>
          <a:p>
            <a:pPr algn="just">
              <a:lnSpc>
                <a:spcPct val="150000"/>
              </a:lnSpc>
            </a:pPr>
            <a:r>
              <a:rPr lang="en-US" sz="1800" b="1" dirty="0"/>
              <a:t>Singh (2020)</a:t>
            </a:r>
            <a:r>
              <a:rPr lang="en-US" sz="1800" dirty="0"/>
              <a:t> offers a roadmap for reviving higher education in India. The author looks over the policy's contents and lists important implementation tactics. Singh stresses that in order to promote beneficial changes in the higher education scene, institutional actions must be in line with the NEP objectives.</a:t>
            </a:r>
          </a:p>
          <a:p>
            <a:pPr>
              <a:buFont typeface="Wingdings" pitchFamily="2" charset="2"/>
              <a:buChar char="q"/>
            </a:pPr>
            <a:endParaRPr lang="en-US" dirty="0"/>
          </a:p>
        </p:txBody>
      </p:sp>
    </p:spTree>
    <p:extLst>
      <p:ext uri="{BB962C8B-B14F-4D97-AF65-F5344CB8AC3E}">
        <p14:creationId xmlns:p14="http://schemas.microsoft.com/office/powerpoint/2010/main" xmlns="" val="62471457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4EC818-3681-2DD9-3BCF-7991B52AC91A}"/>
              </a:ext>
            </a:extLst>
          </p:cNvPr>
          <p:cNvSpPr>
            <a:spLocks noGrp="1"/>
          </p:cNvSpPr>
          <p:nvPr>
            <p:ph type="title"/>
          </p:nvPr>
        </p:nvSpPr>
        <p:spPr>
          <a:xfrm>
            <a:off x="1250197" y="170482"/>
            <a:ext cx="10363200" cy="743918"/>
          </a:xfrm>
        </p:spPr>
        <p:txBody>
          <a:bodyPr>
            <a:noAutofit/>
          </a:bodyPr>
          <a:lstStyle/>
          <a:p>
            <a:pPr lvl="0" algn="ctr">
              <a:lnSpc>
                <a:spcPct val="150000"/>
              </a:lnSpc>
            </a:pPr>
            <a:r>
              <a:rPr lang="en-US" b="1" dirty="0" smtClean="0">
                <a:latin typeface="Times New Roman" pitchFamily="18" charset="0"/>
                <a:cs typeface="Times New Roman" pitchFamily="18" charset="0"/>
              </a:rPr>
              <a:t>SKILLED </a:t>
            </a:r>
            <a:r>
              <a:rPr lang="en-US" b="1" dirty="0">
                <a:latin typeface="Times New Roman" pitchFamily="18" charset="0"/>
                <a:cs typeface="Times New Roman" pitchFamily="18" charset="0"/>
              </a:rPr>
              <a:t>TEACHER</a:t>
            </a:r>
            <a:endParaRPr lang="en-US" b="1" dirty="0" smtClean="0">
              <a:latin typeface="Times New Roman" pitchFamily="18" charset="0"/>
              <a:cs typeface="Times New Roman" pitchFamily="18" charset="0"/>
            </a:endParaRPr>
          </a:p>
        </p:txBody>
      </p:sp>
      <p:sp>
        <p:nvSpPr>
          <p:cNvPr id="3" name="Content Placeholder 2">
            <a:extLst>
              <a:ext uri="{FF2B5EF4-FFF2-40B4-BE49-F238E27FC236}">
                <a16:creationId xmlns:a16="http://schemas.microsoft.com/office/drawing/2014/main" xmlns="" id="{701FCA89-4421-EC0D-D2BE-7815615CD6E3}"/>
              </a:ext>
            </a:extLst>
          </p:cNvPr>
          <p:cNvSpPr>
            <a:spLocks noGrp="1"/>
          </p:cNvSpPr>
          <p:nvPr>
            <p:ph sz="quarter" idx="1"/>
          </p:nvPr>
        </p:nvSpPr>
        <p:spPr>
          <a:xfrm>
            <a:off x="1219200" y="1007390"/>
            <a:ext cx="10363200" cy="5012410"/>
          </a:xfrm>
        </p:spPr>
        <p:txBody>
          <a:bodyPr/>
          <a:lstStyle/>
          <a:p>
            <a:pPr algn="just">
              <a:lnSpc>
                <a:spcPct val="150000"/>
              </a:lnSpc>
              <a:buFont typeface="Wingdings" pitchFamily="2" charset="2"/>
              <a:buChar char="q"/>
            </a:pPr>
            <a:r>
              <a:rPr lang="en-US" sz="1800" dirty="0">
                <a:latin typeface="Times New Roman" pitchFamily="18" charset="0"/>
                <a:cs typeface="Times New Roman" pitchFamily="18" charset="0"/>
              </a:rPr>
              <a:t>In India, the typical teacher acquires around Rs 200,000 every year, making it one of the most reduced procuring callings.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q"/>
            </a:pPr>
            <a:r>
              <a:rPr lang="en-US" sz="1800" dirty="0">
                <a:latin typeface="Times New Roman" pitchFamily="18" charset="0"/>
                <a:cs typeface="Times New Roman" pitchFamily="18" charset="0"/>
              </a:rPr>
              <a:t>It will be hard to substitute the current popular printed content-situated showing techniques with experience learning and idea arranged education given these requirements</a:t>
            </a:r>
            <a:r>
              <a:rPr lang="en-US" sz="1800" dirty="0" smtClean="0">
                <a:latin typeface="Times New Roman" pitchFamily="18" charset="0"/>
                <a:cs typeface="Times New Roman" pitchFamily="18" charset="0"/>
              </a:rPr>
              <a:t>.</a:t>
            </a:r>
          </a:p>
          <a:p>
            <a:pPr algn="just">
              <a:lnSpc>
                <a:spcPct val="150000"/>
              </a:lnSpc>
              <a:buFont typeface="Wingdings" pitchFamily="2" charset="2"/>
              <a:buChar char="q"/>
            </a:pPr>
            <a:r>
              <a:rPr lang="en-US" sz="1800" dirty="0">
                <a:latin typeface="Times New Roman" pitchFamily="18" charset="0"/>
                <a:cs typeface="Times New Roman" pitchFamily="18" charset="0"/>
              </a:rPr>
              <a:t>To make a gifted and painstakingly picked pool of teachers who can offer understudies first class guidance, the NEP has likewise declared a thorough National Educational plan System for Teacher Education notwithstanding Teacher Eligibility Tests (TETs).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q"/>
            </a:pPr>
            <a:r>
              <a:rPr lang="en-US" sz="1800" dirty="0">
                <a:latin typeface="Times New Roman" pitchFamily="18" charset="0"/>
                <a:cs typeface="Times New Roman" pitchFamily="18" charset="0"/>
              </a:rPr>
              <a:t>Then again, the current pool of instructors should be situated towards these academic methodologies</a:t>
            </a:r>
            <a:r>
              <a:rPr lang="en-US" sz="1800" dirty="0" smtClean="0">
                <a:latin typeface="Times New Roman" pitchFamily="18" charset="0"/>
                <a:cs typeface="Times New Roman" pitchFamily="18" charset="0"/>
              </a:rPr>
              <a:t>.</a:t>
            </a:r>
            <a:endParaRPr lang="en-US" dirty="0"/>
          </a:p>
          <a:p>
            <a:pPr algn="just">
              <a:lnSpc>
                <a:spcPct val="150000"/>
              </a:lnSpc>
              <a:buFont typeface="Wingdings" pitchFamily="2" charset="2"/>
              <a:buChar char="q"/>
            </a:pPr>
            <a:r>
              <a:rPr lang="en-US" sz="1800" dirty="0">
                <a:latin typeface="Times New Roman" pitchFamily="18" charset="0"/>
                <a:cs typeface="Times New Roman" pitchFamily="18" charset="0"/>
              </a:rPr>
              <a:t>However long the primary boundary to teacher pay in the educational biological system isn't tended to, the NEP's execution will keep on introducing difficulties in both structure and soul. </a:t>
            </a:r>
          </a:p>
        </p:txBody>
      </p:sp>
    </p:spTree>
    <p:extLst>
      <p:ext uri="{BB962C8B-B14F-4D97-AF65-F5344CB8AC3E}">
        <p14:creationId xmlns:p14="http://schemas.microsoft.com/office/powerpoint/2010/main" xmlns="" val="259558769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7CD80A-6D45-747D-4B08-AAEF564E0E97}"/>
              </a:ext>
            </a:extLst>
          </p:cNvPr>
          <p:cNvSpPr>
            <a:spLocks noGrp="1"/>
          </p:cNvSpPr>
          <p:nvPr>
            <p:ph type="title"/>
          </p:nvPr>
        </p:nvSpPr>
        <p:spPr>
          <a:xfrm>
            <a:off x="1219200" y="123986"/>
            <a:ext cx="10363200" cy="774917"/>
          </a:xfrm>
        </p:spPr>
        <p:txBody>
          <a:bodyPr>
            <a:normAutofit fontScale="90000"/>
          </a:bodyPr>
          <a:lstStyle/>
          <a:p>
            <a:pPr algn="ctr">
              <a:lnSpc>
                <a:spcPct val="150000"/>
              </a:lnSpc>
            </a:pPr>
            <a:r>
              <a:rPr lang="en-US" b="1" kern="100"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ASSESSMENT </a:t>
            </a:r>
            <a:r>
              <a:rPr lang="en-US"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OF INFRASTRUCTURE</a:t>
            </a:r>
            <a:endParaRPr lang="en-US" sz="60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5517E553-D7FF-7732-3EC7-CA26FC1976D4}"/>
              </a:ext>
            </a:extLst>
          </p:cNvPr>
          <p:cNvSpPr>
            <a:spLocks noGrp="1"/>
          </p:cNvSpPr>
          <p:nvPr>
            <p:ph sz="quarter" idx="1"/>
          </p:nvPr>
        </p:nvSpPr>
        <p:spPr>
          <a:xfrm>
            <a:off x="464949" y="960895"/>
            <a:ext cx="11117451" cy="5058905"/>
          </a:xfrm>
        </p:spPr>
        <p:txBody>
          <a:bodyPr>
            <a:normAutofit/>
          </a:bodyPr>
          <a:lstStyle/>
          <a:p>
            <a:pPr algn="just">
              <a:lnSpc>
                <a:spcPct val="150000"/>
              </a:lnSpc>
              <a:buFont typeface="Wingdings" pitchFamily="2" charset="2"/>
              <a:buChar char="v"/>
            </a:pPr>
            <a:r>
              <a:rPr lang="en-US" sz="1800" dirty="0">
                <a:latin typeface="Times New Roman" pitchFamily="18" charset="0"/>
                <a:cs typeface="Times New Roman" pitchFamily="18" charset="0"/>
              </a:rPr>
              <a:t>Under the NEP, tests are asked to move to an appraisal culture with continuous observing of learning results, an accentuation on essential and higher request abilities, and progress following utilizing artificial intelligence based devices to help understudies in pursuing the best profession decisions.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v"/>
            </a:pPr>
            <a:r>
              <a:rPr lang="en-US" sz="1800" dirty="0">
                <a:latin typeface="Times New Roman" pitchFamily="18" charset="0"/>
                <a:cs typeface="Times New Roman" pitchFamily="18" charset="0"/>
              </a:rPr>
              <a:t>To apply ceaseless appraisal, instructors should devise imaginative ways of assessing understudies and make troublesome schoolwork errands.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v"/>
            </a:pPr>
            <a:r>
              <a:rPr lang="en-US" sz="1800" dirty="0">
                <a:latin typeface="Times New Roman" pitchFamily="18" charset="0"/>
                <a:cs typeface="Times New Roman" pitchFamily="18" charset="0"/>
              </a:rPr>
              <a:t>Out of the 400,000 non-public schools that stay, just 15,000 (under 1% of all schools) can uphold the foundation expected to conceptualize and direct such evaluations.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v"/>
            </a:pPr>
            <a:r>
              <a:rPr lang="en-US" sz="1800" dirty="0">
                <a:latin typeface="Times New Roman" pitchFamily="18" charset="0"/>
                <a:cs typeface="Times New Roman" pitchFamily="18" charset="0"/>
              </a:rPr>
              <a:t>Around 80% of these schools are delegated "Spending plan Non-public schools," implying that their month to month charges range from Rs 500 to Rs 1,000.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v"/>
            </a:pPr>
            <a:r>
              <a:rPr lang="en-US" sz="1800" dirty="0">
                <a:latin typeface="Times New Roman" pitchFamily="18" charset="0"/>
                <a:cs typeface="Times New Roman" pitchFamily="18" charset="0"/>
              </a:rPr>
              <a:t>The NEP 2020 drafting council has embraced a thorough cycle that thinks about input from partners, proficient decisions, state/UT organizations, international prescribed procedures, and certifiable experience. </a:t>
            </a:r>
          </a:p>
        </p:txBody>
      </p:sp>
    </p:spTree>
    <p:extLst>
      <p:ext uri="{BB962C8B-B14F-4D97-AF65-F5344CB8AC3E}">
        <p14:creationId xmlns:p14="http://schemas.microsoft.com/office/powerpoint/2010/main" xmlns="" val="271472188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9E7DDB-506F-26B0-5C2E-8DD99ED564E5}"/>
              </a:ext>
            </a:extLst>
          </p:cNvPr>
          <p:cNvSpPr>
            <a:spLocks noGrp="1"/>
          </p:cNvSpPr>
          <p:nvPr>
            <p:ph type="title"/>
          </p:nvPr>
        </p:nvSpPr>
        <p:spPr>
          <a:xfrm>
            <a:off x="1219200" y="274638"/>
            <a:ext cx="10363200" cy="670759"/>
          </a:xfrm>
        </p:spPr>
        <p:txBody>
          <a:bodyPr>
            <a:normAutofit fontScale="90000"/>
          </a:bodyPr>
          <a:lstStyle/>
          <a:p>
            <a:pPr algn="ctr">
              <a:lnSpc>
                <a:spcPct val="150000"/>
              </a:lnSpc>
            </a:pPr>
            <a:r>
              <a:rPr lang="en-US" sz="4400" b="1" kern="100"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CONCLUSION</a:t>
            </a:r>
            <a:endParaRPr lang="en-US" sz="6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F454C1D5-C99D-85C3-69D2-84C64678F3AC}"/>
              </a:ext>
            </a:extLst>
          </p:cNvPr>
          <p:cNvSpPr>
            <a:spLocks noGrp="1"/>
          </p:cNvSpPr>
          <p:nvPr>
            <p:ph sz="quarter" idx="1"/>
          </p:nvPr>
        </p:nvSpPr>
        <p:spPr>
          <a:xfrm>
            <a:off x="542441" y="1053885"/>
            <a:ext cx="11008963" cy="5253925"/>
          </a:xfrm>
        </p:spPr>
        <p:txBody>
          <a:bodyPr>
            <a:normAutofit/>
          </a:bodyPr>
          <a:lstStyle/>
          <a:p>
            <a:pPr algn="just">
              <a:lnSpc>
                <a:spcPct val="150000"/>
              </a:lnSpc>
            </a:pPr>
            <a:r>
              <a:rPr lang="en-US" sz="1800" dirty="0">
                <a:latin typeface="Times New Roman" pitchFamily="18" charset="0"/>
                <a:cs typeface="Times New Roman" pitchFamily="18" charset="0"/>
              </a:rPr>
              <a:t>At last, after much pausing, the NEP appeared. The NEP, 2020 addresses the educational hole in India. </a:t>
            </a:r>
            <a:endParaRPr lang="en-US" sz="1800" dirty="0" smtClean="0">
              <a:latin typeface="Times New Roman" pitchFamily="18" charset="0"/>
              <a:cs typeface="Times New Roman" pitchFamily="18" charset="0"/>
            </a:endParaRPr>
          </a:p>
          <a:p>
            <a:pPr algn="just">
              <a:lnSpc>
                <a:spcPct val="150000"/>
              </a:lnSpc>
            </a:pPr>
            <a:r>
              <a:rPr lang="en-US" sz="1800" dirty="0">
                <a:latin typeface="Times New Roman" pitchFamily="18" charset="0"/>
                <a:cs typeface="Times New Roman" pitchFamily="18" charset="0"/>
              </a:rPr>
              <a:t>This plan expects to achieve SGDs by 2030 by giving evenhanded, comprehensive, and excellent education to all.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The </a:t>
            </a:r>
            <a:r>
              <a:rPr lang="en-US" sz="1800" dirty="0">
                <a:latin typeface="Times New Roman" pitchFamily="18" charset="0"/>
                <a:cs typeface="Times New Roman" pitchFamily="18" charset="0"/>
              </a:rPr>
              <a:t>progress of the NEP relies upon the middle and the states cooperating</a:t>
            </a:r>
            <a:r>
              <a:rPr lang="en-US" sz="1800" dirty="0" smtClean="0">
                <a:latin typeface="Times New Roman" pitchFamily="18" charset="0"/>
                <a:cs typeface="Times New Roman" pitchFamily="18" charset="0"/>
              </a:rPr>
              <a:t>.</a:t>
            </a:r>
          </a:p>
          <a:p>
            <a:pPr algn="just">
              <a:lnSpc>
                <a:spcPct val="150000"/>
              </a:lnSpc>
            </a:pPr>
            <a:r>
              <a:rPr lang="en-US" sz="1800" dirty="0">
                <a:latin typeface="Times New Roman" pitchFamily="18" charset="0"/>
                <a:cs typeface="Times New Roman" pitchFamily="18" charset="0"/>
              </a:rPr>
              <a:t>To accomplish the general objectives of the NEP, subsidizing should be expanded promptly to rebuild the educational framework and carry it into consistence with international standards</a:t>
            </a:r>
            <a:r>
              <a:rPr lang="en-US" sz="1800" dirty="0" smtClean="0">
                <a:latin typeface="Times New Roman" pitchFamily="18" charset="0"/>
                <a:cs typeface="Times New Roman" pitchFamily="18" charset="0"/>
              </a:rPr>
              <a:t>.</a:t>
            </a:r>
            <a:r>
              <a:rPr lang="en-US" sz="1800" dirty="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The </a:t>
            </a:r>
            <a:r>
              <a:rPr lang="en-US" sz="1800" dirty="0">
                <a:latin typeface="Times New Roman" pitchFamily="18" charset="0"/>
                <a:cs typeface="Times New Roman" pitchFamily="18" charset="0"/>
              </a:rPr>
              <a:t>execution of the expected alterations in the educational framework and the production of </a:t>
            </a:r>
            <a:r>
              <a:rPr lang="en-US" sz="1800" dirty="0" smtClean="0">
                <a:latin typeface="Times New Roman" pitchFamily="18" charset="0"/>
                <a:cs typeface="Times New Roman" pitchFamily="18" charset="0"/>
              </a:rPr>
              <a:t>chances </a:t>
            </a:r>
            <a:r>
              <a:rPr lang="en-US" sz="1800" dirty="0">
                <a:latin typeface="Times New Roman" pitchFamily="18" charset="0"/>
                <a:cs typeface="Times New Roman" pitchFamily="18" charset="0"/>
              </a:rPr>
              <a:t>for fundamental change have been made possible by this NEP. </a:t>
            </a:r>
            <a:endParaRPr lang="en-US" sz="1800" dirty="0" smtClean="0">
              <a:latin typeface="Times New Roman" pitchFamily="18" charset="0"/>
              <a:cs typeface="Times New Roman" pitchFamily="18" charset="0"/>
            </a:endParaRPr>
          </a:p>
          <a:p>
            <a:pPr algn="just">
              <a:lnSpc>
                <a:spcPct val="150000"/>
              </a:lnSpc>
            </a:pPr>
            <a:r>
              <a:rPr lang="en-US" sz="1800" dirty="0">
                <a:latin typeface="Times New Roman" pitchFamily="18" charset="0"/>
                <a:cs typeface="Times New Roman" pitchFamily="18" charset="0"/>
              </a:rPr>
              <a:t>There are a few difficulties while endeavoring to modify the framework overall. We want to set over these impediments up to make possibilities.</a:t>
            </a:r>
          </a:p>
          <a:p>
            <a:pPr algn="just">
              <a:lnSpc>
                <a:spcPct val="150000"/>
              </a:lnSpc>
            </a:pPr>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xmlns="" val="273156539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653DE5-A64C-0D39-899D-FCA04B64BC92}"/>
              </a:ext>
            </a:extLst>
          </p:cNvPr>
          <p:cNvSpPr>
            <a:spLocks noGrp="1"/>
          </p:cNvSpPr>
          <p:nvPr>
            <p:ph type="title"/>
          </p:nvPr>
        </p:nvSpPr>
        <p:spPr>
          <a:xfrm>
            <a:off x="1219200" y="274638"/>
            <a:ext cx="10363200" cy="639762"/>
          </a:xfrm>
        </p:spPr>
        <p:txBody>
          <a:bodyPr>
            <a:normAutofit fontScale="90000"/>
          </a:bodyPr>
          <a:lstStyle/>
          <a:p>
            <a:pPr algn="ctr">
              <a:lnSpc>
                <a:spcPct val="150000"/>
              </a:lnSpc>
            </a:pPr>
            <a:r>
              <a:rPr lang="en-US" sz="4400" b="1" kern="100"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REFERENCES</a:t>
            </a:r>
            <a:endParaRPr lang="en-US" sz="6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AB9FA0D3-E1BE-5DD7-A6D4-787A8D55D972}"/>
              </a:ext>
            </a:extLst>
          </p:cNvPr>
          <p:cNvSpPr>
            <a:spLocks noGrp="1"/>
          </p:cNvSpPr>
          <p:nvPr>
            <p:ph sz="quarter" idx="1"/>
          </p:nvPr>
        </p:nvSpPr>
        <p:spPr>
          <a:xfrm>
            <a:off x="635431" y="1084881"/>
            <a:ext cx="11034793" cy="5284921"/>
          </a:xfrm>
        </p:spPr>
        <p:txBody>
          <a:bodyPr>
            <a:normAutofit/>
          </a:bodyPr>
          <a:lstStyle/>
          <a:p>
            <a:pPr lvl="0" algn="just">
              <a:lnSpc>
                <a:spcPct val="150000"/>
              </a:lnSpc>
              <a:buFont typeface="Courier New" pitchFamily="49" charset="0"/>
              <a:buChar char="o"/>
            </a:pPr>
            <a:r>
              <a:rPr lang="en-US" sz="1800" dirty="0">
                <a:latin typeface="Times New Roman" pitchFamily="18" charset="0"/>
                <a:cs typeface="Times New Roman" pitchFamily="18" charset="0"/>
              </a:rPr>
              <a:t>Chakraborty, D. B. ( 13 January 2022.). THE ROLE OF ICT IN ACHIEVING GOALS OF NATIONAL EDUCATION POLICY – 2020. Research Gate ISBN : 978-81-952651-0-7 , 9-21.</a:t>
            </a:r>
          </a:p>
          <a:p>
            <a:pPr lvl="0" algn="just">
              <a:lnSpc>
                <a:spcPct val="150000"/>
              </a:lnSpc>
              <a:buFont typeface="Courier New" pitchFamily="49" charset="0"/>
              <a:buChar char="o"/>
            </a:pPr>
            <a:r>
              <a:rPr lang="en-US" sz="1800" dirty="0">
                <a:latin typeface="Times New Roman" pitchFamily="18" charset="0"/>
                <a:cs typeface="Times New Roman" pitchFamily="18" charset="0"/>
              </a:rPr>
              <a:t>Chopra, </a:t>
            </a:r>
            <a:r>
              <a:rPr lang="en-US" sz="1800" dirty="0" err="1">
                <a:latin typeface="Times New Roman" pitchFamily="18" charset="0"/>
                <a:cs typeface="Times New Roman" pitchFamily="18" charset="0"/>
              </a:rPr>
              <a:t>Ritika</a:t>
            </a:r>
            <a:r>
              <a:rPr lang="en-US" sz="1800" dirty="0">
                <a:latin typeface="Times New Roman" pitchFamily="18" charset="0"/>
                <a:cs typeface="Times New Roman" pitchFamily="18" charset="0"/>
              </a:rPr>
              <a:t> (2 August 2020). "Explained: Reading the new National Education Policy 2020". The Indian Express.</a:t>
            </a:r>
          </a:p>
          <a:p>
            <a:pPr lvl="0" algn="just">
              <a:lnSpc>
                <a:spcPct val="150000"/>
              </a:lnSpc>
              <a:buFont typeface="Courier New" pitchFamily="49" charset="0"/>
              <a:buChar char="o"/>
            </a:pPr>
            <a:r>
              <a:rPr lang="en-US" sz="1800" dirty="0" err="1">
                <a:latin typeface="Times New Roman" pitchFamily="18" charset="0"/>
                <a:cs typeface="Times New Roman" pitchFamily="18" charset="0"/>
              </a:rPr>
              <a:t>Jebaraj</a:t>
            </a:r>
            <a:r>
              <a:rPr lang="en-US" sz="1800" dirty="0">
                <a:latin typeface="Times New Roman" pitchFamily="18" charset="0"/>
                <a:cs typeface="Times New Roman" pitchFamily="18" charset="0"/>
              </a:rPr>
              <a:t>, Priscilla (2 August 2020). "The Hindu Explains | What has the National Education Policy 2020 proposed?". The Hindu. ISSN 0971-751</a:t>
            </a:r>
          </a:p>
          <a:p>
            <a:pPr lvl="0" algn="just">
              <a:lnSpc>
                <a:spcPct val="150000"/>
              </a:lnSpc>
              <a:buFont typeface="Courier New" pitchFamily="49" charset="0"/>
              <a:buChar char="o"/>
            </a:pPr>
            <a:r>
              <a:rPr lang="en-US" sz="1800" dirty="0">
                <a:latin typeface="Times New Roman" pitchFamily="18" charset="0"/>
                <a:cs typeface="Times New Roman" pitchFamily="18" charset="0"/>
              </a:rPr>
              <a:t>Krishna, </a:t>
            </a:r>
            <a:r>
              <a:rPr lang="en-US" sz="1800" dirty="0" err="1">
                <a:latin typeface="Times New Roman" pitchFamily="18" charset="0"/>
                <a:cs typeface="Times New Roman" pitchFamily="18" charset="0"/>
              </a:rPr>
              <a:t>Atul</a:t>
            </a:r>
            <a:r>
              <a:rPr lang="en-US" sz="1800" dirty="0">
                <a:latin typeface="Times New Roman" pitchFamily="18" charset="0"/>
                <a:cs typeface="Times New Roman" pitchFamily="18" charset="0"/>
              </a:rPr>
              <a:t> (29 July 2020). "NEP 2020 Highlights: School And Higher Education". NDTV.</a:t>
            </a:r>
          </a:p>
          <a:p>
            <a:pPr lvl="0" algn="just">
              <a:lnSpc>
                <a:spcPct val="150000"/>
              </a:lnSpc>
              <a:buFont typeface="Courier New" pitchFamily="49" charset="0"/>
              <a:buChar char="o"/>
            </a:pPr>
            <a:r>
              <a:rPr lang="en-US" sz="1800" dirty="0">
                <a:latin typeface="Times New Roman" pitchFamily="18" charset="0"/>
                <a:cs typeface="Times New Roman" pitchFamily="18" charset="0"/>
              </a:rPr>
              <a:t>Kumar, R. (2020). New Education Policy 2020: A Paradigm Shift in Indian Higher Education System. International Journal of Indian Psychology, 8(2), 1897-1906</a:t>
            </a:r>
            <a:r>
              <a:rPr lang="en-US" dirty="0"/>
              <a:t>.</a:t>
            </a:r>
          </a:p>
          <a:p>
            <a:pPr marR="0" lvl="0" algn="just">
              <a:lnSpc>
                <a:spcPct val="115000"/>
              </a:lnSpc>
              <a:spcBef>
                <a:spcPts val="0"/>
              </a:spcBef>
              <a:spcAft>
                <a:spcPts val="0"/>
              </a:spcAft>
              <a:buFont typeface="Wingdings" panose="05000000000000000000" pitchFamily="2" charset="2"/>
              <a:buChar char="ü"/>
              <a:tabLst>
                <a:tab pos="457200" algn="l"/>
              </a:tabLst>
            </a:pPr>
            <a:endParaRPr lang="en-US" dirty="0"/>
          </a:p>
        </p:txBody>
      </p:sp>
    </p:spTree>
    <p:extLst>
      <p:ext uri="{BB962C8B-B14F-4D97-AF65-F5344CB8AC3E}">
        <p14:creationId xmlns:p14="http://schemas.microsoft.com/office/powerpoint/2010/main" xmlns="" val="213208431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B5A1B3-E494-07BB-CA05-FA1004830C1F}"/>
              </a:ext>
            </a:extLst>
          </p:cNvPr>
          <p:cNvSpPr>
            <a:spLocks noGrp="1"/>
          </p:cNvSpPr>
          <p:nvPr>
            <p:ph type="title"/>
          </p:nvPr>
        </p:nvSpPr>
        <p:spPr>
          <a:xfrm>
            <a:off x="1560760" y="641444"/>
            <a:ext cx="9603275" cy="4313391"/>
          </a:xfrm>
        </p:spPr>
        <p:txBody>
          <a:bodyPr>
            <a:normAutofit/>
          </a:bodyPr>
          <a:lstStyle/>
          <a:p>
            <a:pPr algn="ctr"/>
            <a:r>
              <a:rPr lang="en-US" sz="10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a:t>
            </a:r>
            <a:br>
              <a:rPr lang="en-US" sz="10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10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a:t>
            </a:r>
            <a:endParaRPr lang="en-US" sz="10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77410516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33</TotalTime>
  <Words>957</Words>
  <Application>Microsoft Office PowerPoint</Application>
  <PresentationFormat>Custom</PresentationFormat>
  <Paragraphs>41</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Equity</vt:lpstr>
      <vt:lpstr>NEW EDUCATION POLICY 2020: PROSPECT AND PROSPERITY IN THE HIGHER EDUCATION SCENARIO OF THE COUNTRY</vt:lpstr>
      <vt:lpstr>INTRODUCTION</vt:lpstr>
      <vt:lpstr>LITERATURE REVIEW </vt:lpstr>
      <vt:lpstr>SKILLED TEACHER</vt:lpstr>
      <vt:lpstr>ASSESSMENT OF INFRASTRUCTURE</vt:lpstr>
      <vt:lpstr>CONCLUSION</vt:lpstr>
      <vt:lpstr>REFERENCES</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 THE STRUCTURE OF ALOE VERA AND ITS MEDICINAL BENEFITS</dc:title>
  <dc:creator>intel</dc:creator>
  <cp:lastModifiedBy>pc</cp:lastModifiedBy>
  <cp:revision>11</cp:revision>
  <dcterms:created xsi:type="dcterms:W3CDTF">2024-03-09T10:24:34Z</dcterms:created>
  <dcterms:modified xsi:type="dcterms:W3CDTF">2024-03-11T12:25:40Z</dcterms:modified>
</cp:coreProperties>
</file>