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4"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8325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20-Mar-25</a:t>
            </a:fld>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1250251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0884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20-Mar-25</a:t>
            </a:fld>
            <a:endParaRPr lang="en-US" dirty="0"/>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2798193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3108276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3680969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0378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1937536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9952596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1802147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BB79887-D4D0-4169-9242-53B15339F1FA}"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14599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361300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B79887-D4D0-4169-9242-53B15339F1FA}"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021930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3314571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1057489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BB79887-D4D0-4169-9242-53B15339F1FA}" type="slidenum">
              <a:rPr lang="en-US" smtClean="0"/>
              <a:t>‹#›</a:t>
            </a:fld>
            <a:endParaRPr lang="en-US"/>
          </a:p>
        </p:txBody>
      </p:sp>
    </p:spTree>
    <p:extLst>
      <p:ext uri="{BB962C8B-B14F-4D97-AF65-F5344CB8AC3E}">
        <p14:creationId xmlns:p14="http://schemas.microsoft.com/office/powerpoint/2010/main" val="661899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20-Mar-25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BB79887-D4D0-4169-9242-53B15339F1FA}" type="slidenum">
              <a:rPr lang="en-US" smtClean="0"/>
              <a:t>‹#›</a:t>
            </a:fld>
            <a:endParaRPr lang="en-US"/>
          </a:p>
        </p:txBody>
      </p:sp>
    </p:spTree>
    <p:extLst>
      <p:ext uri="{BB962C8B-B14F-4D97-AF65-F5344CB8AC3E}">
        <p14:creationId xmlns:p14="http://schemas.microsoft.com/office/powerpoint/2010/main" val="2679883315"/>
      </p:ext>
    </p:extLst>
  </p:cSld>
  <p:clrMap bg1="lt1" tx1="dk1" bg2="lt2" tx2="dk2" accent1="accent1" accent2="accent2" accent3="accent3" accent4="accent4" accent5="accent5" accent6="accent6" hlink="hlink" folHlink="folHlink"/>
  <p:sldLayoutIdLst>
    <p:sldLayoutId id="2147483885"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 id="2147483896" r:id="rId12"/>
    <p:sldLayoutId id="2147483897" r:id="rId13"/>
    <p:sldLayoutId id="2147483898" r:id="rId14"/>
    <p:sldLayoutId id="2147483899" r:id="rId15"/>
    <p:sldLayoutId id="214748390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4A5B9BA-C03C-448E-A499-C6513E31B24F}"/>
              </a:ext>
            </a:extLst>
          </p:cNvPr>
          <p:cNvSpPr/>
          <p:nvPr/>
        </p:nvSpPr>
        <p:spPr>
          <a:xfrm>
            <a:off x="775139" y="2767280"/>
            <a:ext cx="10402613" cy="1323439"/>
          </a:xfrm>
          <a:prstGeom prst="rect">
            <a:avLst/>
          </a:prstGeom>
        </p:spPr>
        <p:txBody>
          <a:bodyPr wrap="square">
            <a:spAutoFit/>
          </a:bodyPr>
          <a:lstStyle/>
          <a:p>
            <a:pPr algn="ctr"/>
            <a:r>
              <a:rPr lang="en-US" sz="4000" b="1" dirty="0">
                <a:latin typeface="Times New Roman" panose="02020603050405020304" pitchFamily="18" charset="0"/>
                <a:ea typeface="SimSun" panose="02010600030101010101" pitchFamily="2" charset="-122"/>
                <a:cs typeface="Times New Roman" panose="02020603050405020304" pitchFamily="18" charset="0"/>
              </a:rPr>
              <a:t>DEPICTION OF WOMEN IN CHETAN BHAGAT’S NOVELS</a:t>
            </a:r>
            <a:endParaRPr lang="en-US" sz="40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5" name="Rectangle 4">
            <a:extLst>
              <a:ext uri="{FF2B5EF4-FFF2-40B4-BE49-F238E27FC236}">
                <a16:creationId xmlns:a16="http://schemas.microsoft.com/office/drawing/2014/main" id="{D30EBE78-1694-48A3-882D-5111F3F499C0}"/>
              </a:ext>
            </a:extLst>
          </p:cNvPr>
          <p:cNvSpPr/>
          <p:nvPr/>
        </p:nvSpPr>
        <p:spPr>
          <a:xfrm>
            <a:off x="4548351" y="4371324"/>
            <a:ext cx="6096000" cy="1530162"/>
          </a:xfrm>
          <a:prstGeom prst="rect">
            <a:avLst/>
          </a:prstGeom>
        </p:spPr>
        <p:txBody>
          <a:bodyPr>
            <a:spAutoFit/>
          </a:bodyPr>
          <a:lstStyle/>
          <a:p>
            <a:pPr algn="r">
              <a:lnSpc>
                <a:spcPct val="150000"/>
              </a:lnSpc>
            </a:pPr>
            <a:r>
              <a:rPr lang="en-US" sz="1600" b="1" dirty="0" err="1">
                <a:latin typeface="Times New Roman" panose="02020603050405020304" pitchFamily="18" charset="0"/>
                <a:ea typeface="SimSun" panose="02010600030101010101" pitchFamily="2" charset="-122"/>
                <a:cs typeface="Times New Roman" panose="02020603050405020304" pitchFamily="18" charset="0"/>
              </a:rPr>
              <a:t>Kharat</a:t>
            </a:r>
            <a:r>
              <a:rPr lang="en-US" sz="1600" b="1" dirty="0">
                <a:latin typeface="Times New Roman" panose="02020603050405020304" pitchFamily="18" charset="0"/>
                <a:ea typeface="SimSun" panose="02010600030101010101" pitchFamily="2" charset="-122"/>
                <a:cs typeface="Times New Roman" panose="02020603050405020304" pitchFamily="18" charset="0"/>
              </a:rPr>
              <a:t> Uday </a:t>
            </a:r>
            <a:r>
              <a:rPr lang="en-US" sz="1600" b="1" dirty="0" err="1">
                <a:latin typeface="Times New Roman" panose="02020603050405020304" pitchFamily="18" charset="0"/>
                <a:ea typeface="SimSun" panose="02010600030101010101" pitchFamily="2" charset="-122"/>
                <a:cs typeface="Times New Roman" panose="02020603050405020304" pitchFamily="18" charset="0"/>
              </a:rPr>
              <a:t>Madhukarrao</a:t>
            </a:r>
            <a:endParaRPr lang="en-US" sz="1400" dirty="0">
              <a:latin typeface="Calibri" panose="020F0502020204030204" pitchFamily="34" charset="0"/>
              <a:ea typeface="SimSun" panose="02010600030101010101" pitchFamily="2" charset="-122"/>
              <a:cs typeface="Times New Roman" panose="02020603050405020304" pitchFamily="18" charset="0"/>
            </a:endParaRPr>
          </a:p>
          <a:p>
            <a:pPr algn="r">
              <a:lnSpc>
                <a:spcPct val="150000"/>
              </a:lnSpc>
            </a:pPr>
            <a:r>
              <a:rPr lang="en-US" sz="1600" dirty="0">
                <a:latin typeface="Times New Roman" panose="02020603050405020304" pitchFamily="18" charset="0"/>
                <a:ea typeface="SimSun" panose="02010600030101010101" pitchFamily="2" charset="-122"/>
                <a:cs typeface="Times New Roman" panose="02020603050405020304" pitchFamily="18" charset="0"/>
              </a:rPr>
              <a:t>Research Scholar</a:t>
            </a:r>
            <a:endParaRPr lang="en-US" sz="1400" dirty="0">
              <a:latin typeface="Calibri" panose="020F0502020204030204" pitchFamily="34" charset="0"/>
              <a:ea typeface="SimSun" panose="02010600030101010101" pitchFamily="2" charset="-122"/>
              <a:cs typeface="Times New Roman" panose="02020603050405020304" pitchFamily="18" charset="0"/>
            </a:endParaRPr>
          </a:p>
          <a:p>
            <a:pPr algn="r">
              <a:lnSpc>
                <a:spcPct val="150000"/>
              </a:lnSpc>
            </a:pPr>
            <a:r>
              <a:rPr lang="en-US" sz="1600" dirty="0" err="1">
                <a:latin typeface="Times New Roman" panose="02020603050405020304" pitchFamily="18" charset="0"/>
                <a:ea typeface="SimSun" panose="02010600030101010101" pitchFamily="2" charset="-122"/>
                <a:cs typeface="Times New Roman" panose="02020603050405020304" pitchFamily="18" charset="0"/>
              </a:rPr>
              <a:t>Dr.A.P.J</a:t>
            </a:r>
            <a:r>
              <a:rPr lang="en-US" sz="1600" dirty="0">
                <a:latin typeface="Times New Roman" panose="02020603050405020304" pitchFamily="18" charset="0"/>
                <a:ea typeface="SimSun" panose="02010600030101010101" pitchFamily="2" charset="-122"/>
                <a:cs typeface="Times New Roman" panose="02020603050405020304" pitchFamily="18" charset="0"/>
              </a:rPr>
              <a:t> Abdul Kalam University Indore</a:t>
            </a:r>
            <a:endParaRPr lang="en-US" sz="1400" dirty="0">
              <a:latin typeface="Calibri" panose="020F0502020204030204" pitchFamily="34" charset="0"/>
              <a:ea typeface="SimSun" panose="02010600030101010101" pitchFamily="2" charset="-122"/>
              <a:cs typeface="Times New Roman" panose="02020603050405020304" pitchFamily="18" charset="0"/>
            </a:endParaRPr>
          </a:p>
          <a:p>
            <a:pPr algn="r">
              <a:lnSpc>
                <a:spcPct val="150000"/>
              </a:lnSpc>
            </a:pPr>
            <a:r>
              <a:rPr lang="en-US" sz="1600" dirty="0">
                <a:latin typeface="Times New Roman" panose="02020603050405020304" pitchFamily="18" charset="0"/>
                <a:ea typeface="SimSun" panose="02010600030101010101" pitchFamily="2" charset="-122"/>
                <a:cs typeface="Times New Roman" panose="02020603050405020304" pitchFamily="18" charset="0"/>
              </a:rPr>
              <a:t>Madhya Pradesh (India)</a:t>
            </a:r>
            <a:endParaRPr lang="en-US" sz="1400" dirty="0">
              <a:effectLst/>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82955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7D86AA-FCFB-42FD-8C4E-CAB4452FDAF8}"/>
              </a:ext>
            </a:extLst>
          </p:cNvPr>
          <p:cNvSpPr/>
          <p:nvPr/>
        </p:nvSpPr>
        <p:spPr>
          <a:xfrm>
            <a:off x="709448" y="375010"/>
            <a:ext cx="10925503" cy="707886"/>
          </a:xfrm>
          <a:prstGeom prst="rect">
            <a:avLst/>
          </a:prstGeom>
        </p:spPr>
        <p:txBody>
          <a:bodyPr wrap="square">
            <a:spAutoFit/>
          </a:bodyPr>
          <a:lstStyle/>
          <a:p>
            <a:pPr algn="ctr"/>
            <a:r>
              <a:rPr lang="en-US" sz="4000" b="1" dirty="0">
                <a:latin typeface="Times New Roman" panose="02020603050405020304" pitchFamily="18" charset="0"/>
                <a:ea typeface="SimSun" panose="02010600030101010101" pitchFamily="2" charset="-122"/>
              </a:rPr>
              <a:t>INTRODUCTION</a:t>
            </a:r>
            <a:endParaRPr lang="en-US" sz="4000" dirty="0"/>
          </a:p>
        </p:txBody>
      </p:sp>
      <p:sp>
        <p:nvSpPr>
          <p:cNvPr id="3" name="Rectangle 2">
            <a:extLst>
              <a:ext uri="{FF2B5EF4-FFF2-40B4-BE49-F238E27FC236}">
                <a16:creationId xmlns:a16="http://schemas.microsoft.com/office/drawing/2014/main" id="{8F895AC4-6E33-46BE-882E-8005446696CF}"/>
              </a:ext>
            </a:extLst>
          </p:cNvPr>
          <p:cNvSpPr/>
          <p:nvPr/>
        </p:nvSpPr>
        <p:spPr>
          <a:xfrm>
            <a:off x="557048" y="1082896"/>
            <a:ext cx="11188261" cy="5546839"/>
          </a:xfrm>
          <a:prstGeom prst="rect">
            <a:avLst/>
          </a:prstGeom>
        </p:spPr>
        <p:txBody>
          <a:bodyPr wrap="square">
            <a:spAutoFit/>
          </a:bodyPr>
          <a:lstStyle/>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Chetan Bhagat is regarded more as a youth icon than just an author. He also writes columns for leading newspapers, emphasizing youth empowerment and national progress.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His characters are often seen as social rebels, while his female protagonists stand out for their dynamism and innate feminine strength. His novels are set against the backdrop of the hustle and chaos of metropolitan Indian cities.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The traditional perception of gender roles, where men were considered superior and women inferior, has evolved. In today’s globalized world, women, once marginalized, are now gaining the respect and position they deserve. With their intelligence and capabilities, they work alongside men as equals. They are financially independent and make their own career decisions.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For example, in the same novel, Esha moves to Delhi to pursue her ambition of becoming a model, leaving her home behind. In Chetan Bhagat’s narrative world, men and women seem to stand on equal footing.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According to Bhagat, girls are in no way inferior to boys; they are their equals in every aspect. He advocates for women's freedom and empowerment. </a:t>
            </a:r>
            <a:endParaRPr lang="en-US" sz="1600" dirty="0">
              <a:effectLst/>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346299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B6F313-B59A-4BDD-9E06-6282F0032DA4}"/>
              </a:ext>
            </a:extLst>
          </p:cNvPr>
          <p:cNvSpPr/>
          <p:nvPr/>
        </p:nvSpPr>
        <p:spPr>
          <a:xfrm>
            <a:off x="499241" y="353614"/>
            <a:ext cx="11193517" cy="6377836"/>
          </a:xfrm>
          <a:prstGeom prst="rect">
            <a:avLst/>
          </a:prstGeom>
        </p:spPr>
        <p:txBody>
          <a:bodyPr wrap="square">
            <a:spAutoFit/>
          </a:bodyPr>
          <a:lstStyle/>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In Chetan Bhagat’s novels, female characters assert their own opinions and choices, particularly in matters of marriage, which contrasts with traditional expectations.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In the past, marriageable girls were expected to marry partners chosen by their parents as a sacred duty. However, Bhagat’s characters challenge this norm. For instance, Priyanka in One Night @ the Call Centre chooses her own life partner, going against her parents’ expectations.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Similarly, Ananya in 2 States persistently persuades her parents to accept her relationship with </a:t>
            </a:r>
            <a:r>
              <a:rPr lang="en-US" dirty="0" err="1">
                <a:latin typeface="Times New Roman" panose="02020603050405020304" pitchFamily="18" charset="0"/>
                <a:ea typeface="SimSun" panose="02010600030101010101" pitchFamily="2" charset="-122"/>
                <a:cs typeface="Times New Roman" panose="02020603050405020304" pitchFamily="18" charset="0"/>
              </a:rPr>
              <a:t>Krish</a:t>
            </a:r>
            <a:r>
              <a:rPr lang="en-US" dirty="0">
                <a:latin typeface="Times New Roman" panose="02020603050405020304" pitchFamily="18" charset="0"/>
                <a:ea typeface="SimSun" panose="02010600030101010101" pitchFamily="2" charset="-122"/>
                <a:cs typeface="Times New Roman" panose="02020603050405020304" pitchFamily="18" charset="0"/>
              </a:rPr>
              <a:t>. Bhagat’s writing, in this sense, often leans toward a feminine perspective, giving prominence to his female characters over his male protagonists.  </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For Bhagat, life is invaluable, and happiness should not be an occasional episode but an essential part of existence. He acknowledges the unpredictability of life and supports the idea that individuals should embrace what brings them joy. </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His women are intelligent, independent, and fearless in making decisions, ready to accept challenges and risks. Through his novels, Bhagat encourages young men and women to face reality honestly, reject hypocrisy, and work towards societal betterment. </a:t>
            </a:r>
            <a:endParaRPr lang="en-US" sz="1600" dirty="0">
              <a:effectLst/>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89611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4D4DF0C-B89C-4AEE-92FA-48A1C11A476A}"/>
              </a:ext>
            </a:extLst>
          </p:cNvPr>
          <p:cNvSpPr/>
          <p:nvPr/>
        </p:nvSpPr>
        <p:spPr>
          <a:xfrm>
            <a:off x="570185" y="322252"/>
            <a:ext cx="11096297" cy="6213496"/>
          </a:xfrm>
          <a:prstGeom prst="rect">
            <a:avLst/>
          </a:prstGeom>
        </p:spPr>
        <p:txBody>
          <a:bodyPr wrap="square">
            <a:spAutoFit/>
          </a:bodyPr>
          <a:lstStyle/>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The novel explores modern relationship dynamics, with characters like Vroom respecting friendship despite rejection and </a:t>
            </a:r>
            <a:r>
              <a:rPr lang="en-US" dirty="0" err="1">
                <a:latin typeface="Times New Roman" panose="02020603050405020304" pitchFamily="18" charset="0"/>
                <a:ea typeface="SimSun" panose="02010600030101010101" pitchFamily="2" charset="-122"/>
                <a:cs typeface="Times New Roman" panose="02020603050405020304" pitchFamily="18" charset="0"/>
              </a:rPr>
              <a:t>Shyam</a:t>
            </a:r>
            <a:r>
              <a:rPr lang="en-US" dirty="0">
                <a:latin typeface="Times New Roman" panose="02020603050405020304" pitchFamily="18" charset="0"/>
                <a:ea typeface="SimSun" panose="02010600030101010101" pitchFamily="2" charset="-122"/>
                <a:cs typeface="Times New Roman" panose="02020603050405020304" pitchFamily="18" charset="0"/>
              </a:rPr>
              <a:t> and Priyanka navigating love and commitment changes.</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In "2 States," Ananya challenges societal barriers, valuing love over caste and embodying a progressive mindset.</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Ananya's intimate moment in "2 States" raises questions about chastity and fidelity among female students, despite Bhagat's advocacy for youth concerns.</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Riya </a:t>
            </a:r>
            <a:r>
              <a:rPr lang="en-US" dirty="0" err="1">
                <a:latin typeface="Times New Roman" panose="02020603050405020304" pitchFamily="18" charset="0"/>
                <a:ea typeface="SimSun" panose="02010600030101010101" pitchFamily="2" charset="-122"/>
                <a:cs typeface="Times New Roman" panose="02020603050405020304" pitchFamily="18" charset="0"/>
              </a:rPr>
              <a:t>Somani</a:t>
            </a:r>
            <a:r>
              <a:rPr lang="en-US" dirty="0">
                <a:latin typeface="Times New Roman" panose="02020603050405020304" pitchFamily="18" charset="0"/>
                <a:ea typeface="SimSun" panose="02010600030101010101" pitchFamily="2" charset="-122"/>
                <a:cs typeface="Times New Roman" panose="02020603050405020304" pitchFamily="18" charset="0"/>
              </a:rPr>
              <a:t> in "Half Girlfriend" represents modern individualism, emphasizing confidence and ambition while navigating her relationship with Madhav.</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Bhagat's female protagonists, including Riya and Aarti, prioritize intellect and emotional security over material wealth, embodying contemporary ideals.</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Madhav's mother, </a:t>
            </a:r>
            <a:r>
              <a:rPr lang="en-US" dirty="0" err="1">
                <a:latin typeface="Times New Roman" panose="02020603050405020304" pitchFamily="18" charset="0"/>
                <a:ea typeface="SimSun" panose="02010600030101010101" pitchFamily="2" charset="-122"/>
                <a:cs typeface="Times New Roman" panose="02020603050405020304" pitchFamily="18" charset="0"/>
              </a:rPr>
              <a:t>Ranisahiba</a:t>
            </a:r>
            <a:r>
              <a:rPr lang="en-US" dirty="0">
                <a:latin typeface="Times New Roman" panose="02020603050405020304" pitchFamily="18" charset="0"/>
                <a:ea typeface="SimSun" panose="02010600030101010101" pitchFamily="2" charset="-122"/>
                <a:cs typeface="Times New Roman" panose="02020603050405020304" pitchFamily="18" charset="0"/>
              </a:rPr>
              <a:t> Durga Jha, exemplifies women's resilience and capability in managing business and family.</a:t>
            </a:r>
          </a:p>
          <a:p>
            <a:pPr marL="285750" indent="-285750" algn="just">
              <a:lnSpc>
                <a:spcPct val="150000"/>
              </a:lnSpc>
              <a:spcAft>
                <a:spcPts val="1000"/>
              </a:spcAft>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Riya's story highlights the constraints of the Indian marriage system, leading to her forced abandonment of education and eventual divorce due to domestic abuse.</a:t>
            </a:r>
          </a:p>
        </p:txBody>
      </p:sp>
    </p:spTree>
    <p:extLst>
      <p:ext uri="{BB962C8B-B14F-4D97-AF65-F5344CB8AC3E}">
        <p14:creationId xmlns:p14="http://schemas.microsoft.com/office/powerpoint/2010/main" val="3941476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A3BF97-86C0-4058-9EC1-6DF605EDE959}"/>
              </a:ext>
            </a:extLst>
          </p:cNvPr>
          <p:cNvSpPr/>
          <p:nvPr/>
        </p:nvSpPr>
        <p:spPr>
          <a:xfrm>
            <a:off x="4281240" y="1242378"/>
            <a:ext cx="3629520" cy="916982"/>
          </a:xfrm>
          <a:prstGeom prst="rect">
            <a:avLst/>
          </a:prstGeom>
        </p:spPr>
        <p:txBody>
          <a:bodyPr wrap="none">
            <a:spAutoFit/>
          </a:bodyPr>
          <a:lstStyle/>
          <a:p>
            <a:pPr algn="just">
              <a:lnSpc>
                <a:spcPct val="150000"/>
              </a:lnSpc>
              <a:spcAft>
                <a:spcPts val="1000"/>
              </a:spcAft>
            </a:pPr>
            <a:r>
              <a:rPr lang="en-US" sz="4000" b="1" dirty="0">
                <a:latin typeface="Times New Roman" panose="02020603050405020304" pitchFamily="18" charset="0"/>
                <a:ea typeface="SimSun" panose="02010600030101010101" pitchFamily="2" charset="-122"/>
                <a:cs typeface="Times New Roman" panose="02020603050405020304" pitchFamily="18" charset="0"/>
              </a:rPr>
              <a:t>REFERENCES</a:t>
            </a:r>
            <a:endParaRPr lang="en-US" sz="40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3" name="Rectangle 2">
            <a:extLst>
              <a:ext uri="{FF2B5EF4-FFF2-40B4-BE49-F238E27FC236}">
                <a16:creationId xmlns:a16="http://schemas.microsoft.com/office/drawing/2014/main" id="{1FEF52F7-3E71-4291-91BF-B4C35BB1B7E4}"/>
              </a:ext>
            </a:extLst>
          </p:cNvPr>
          <p:cNvSpPr/>
          <p:nvPr/>
        </p:nvSpPr>
        <p:spPr>
          <a:xfrm>
            <a:off x="1529257" y="2409370"/>
            <a:ext cx="8592205" cy="2651361"/>
          </a:xfrm>
          <a:prstGeom prst="rect">
            <a:avLst/>
          </a:prstGeom>
        </p:spPr>
        <p:txBody>
          <a:bodyPr wrap="square">
            <a:spAutoFit/>
          </a:bodyPr>
          <a:lstStyle/>
          <a:p>
            <a:pPr marL="342900" indent="-342900" algn="just">
              <a:lnSpc>
                <a:spcPct val="150000"/>
              </a:lnSpc>
              <a:spcAft>
                <a:spcPts val="1000"/>
              </a:spcAft>
              <a:buFont typeface="+mj-lt"/>
              <a:buAutoNum type="arabicPeriod"/>
            </a:pPr>
            <a:r>
              <a:rPr lang="en-US" dirty="0">
                <a:latin typeface="Times New Roman" panose="02020603050405020304" pitchFamily="18" charset="0"/>
                <a:ea typeface="SimSun" panose="02010600030101010101" pitchFamily="2" charset="-122"/>
                <a:cs typeface="Times New Roman" panose="02020603050405020304" pitchFamily="18" charset="0"/>
              </a:rPr>
              <a:t>Bhagat, Chetan. Five Point Someone. Rupa &amp; Co, 2004.</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342900" indent="-342900" algn="just">
              <a:lnSpc>
                <a:spcPct val="150000"/>
              </a:lnSpc>
              <a:spcAft>
                <a:spcPts val="1000"/>
              </a:spcAft>
              <a:buFont typeface="+mj-lt"/>
              <a:buAutoNum type="arabicPeriod"/>
            </a:pPr>
            <a:r>
              <a:rPr lang="en-US" dirty="0">
                <a:latin typeface="Times New Roman" panose="02020603050405020304" pitchFamily="18" charset="0"/>
                <a:ea typeface="SimSun" panose="02010600030101010101" pitchFamily="2" charset="-122"/>
                <a:cs typeface="Times New Roman" panose="02020603050405020304" pitchFamily="18" charset="0"/>
              </a:rPr>
              <a:t>One Night @ The Call Center. Rupa &amp; Co, 2005.</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342900" indent="-342900" algn="just">
              <a:lnSpc>
                <a:spcPct val="150000"/>
              </a:lnSpc>
              <a:spcAft>
                <a:spcPts val="1000"/>
              </a:spcAft>
              <a:buFont typeface="+mj-lt"/>
              <a:buAutoNum type="arabicPeriod"/>
            </a:pPr>
            <a:r>
              <a:rPr lang="en-US" dirty="0">
                <a:latin typeface="Times New Roman" panose="02020603050405020304" pitchFamily="18" charset="0"/>
                <a:ea typeface="SimSun" panose="02010600030101010101" pitchFamily="2" charset="-122"/>
                <a:cs typeface="Times New Roman" panose="02020603050405020304" pitchFamily="18" charset="0"/>
              </a:rPr>
              <a:t>The Three Mistakes of My Life. Rupa &amp; Co, 2008.</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342900" indent="-342900" algn="just">
              <a:lnSpc>
                <a:spcPct val="150000"/>
              </a:lnSpc>
              <a:spcAft>
                <a:spcPts val="1000"/>
              </a:spcAft>
              <a:buFont typeface="+mj-lt"/>
              <a:buAutoNum type="arabicPeriod"/>
            </a:pPr>
            <a:r>
              <a:rPr lang="en-US" dirty="0">
                <a:latin typeface="Times New Roman" panose="02020603050405020304" pitchFamily="18" charset="0"/>
                <a:ea typeface="SimSun" panose="02010600030101010101" pitchFamily="2" charset="-122"/>
                <a:cs typeface="Times New Roman" panose="02020603050405020304" pitchFamily="18" charset="0"/>
              </a:rPr>
              <a:t>2 States. Rupa &amp; Co, 2009.</a:t>
            </a:r>
            <a:endParaRPr lang="en-US" sz="1600" dirty="0">
              <a:latin typeface="Calibri" panose="020F0502020204030204" pitchFamily="34" charset="0"/>
              <a:ea typeface="SimSun" panose="02010600030101010101" pitchFamily="2" charset="-122"/>
              <a:cs typeface="Times New Roman" panose="02020603050405020304" pitchFamily="18" charset="0"/>
            </a:endParaRPr>
          </a:p>
          <a:p>
            <a:pPr marL="342900" indent="-342900" algn="just">
              <a:lnSpc>
                <a:spcPct val="150000"/>
              </a:lnSpc>
              <a:spcAft>
                <a:spcPts val="1000"/>
              </a:spcAft>
              <a:buFont typeface="+mj-lt"/>
              <a:buAutoNum type="arabicPeriod"/>
            </a:pPr>
            <a:r>
              <a:rPr lang="en-US" dirty="0">
                <a:latin typeface="Times New Roman" panose="02020603050405020304" pitchFamily="18" charset="0"/>
                <a:ea typeface="SimSun" panose="02010600030101010101" pitchFamily="2" charset="-122"/>
                <a:cs typeface="Times New Roman" panose="02020603050405020304" pitchFamily="18" charset="0"/>
              </a:rPr>
              <a:t>Revolution 2020. Rupa &amp; Co, 2011.</a:t>
            </a:r>
            <a:endParaRPr lang="en-US" sz="1600" dirty="0">
              <a:effectLst/>
              <a:latin typeface="Calibri" panose="020F0502020204030204" pitchFamily="34"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833914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4" name="Picture 16" descr="Thank You Simple Text transparent PNG - StickPNG">
            <a:extLst>
              <a:ext uri="{FF2B5EF4-FFF2-40B4-BE49-F238E27FC236}">
                <a16:creationId xmlns:a16="http://schemas.microsoft.com/office/drawing/2014/main" id="{970428B4-34A1-4C5F-8DAB-2242729B45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8175" y="2733675"/>
            <a:ext cx="3295650"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544510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14</TotalTime>
  <Words>654</Words>
  <Application>Microsoft Office PowerPoint</Application>
  <PresentationFormat>Widescreen</PresentationFormat>
  <Paragraphs>29</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SimSun</vt:lpstr>
      <vt:lpstr>Arial</vt:lpstr>
      <vt:lpstr>Calibri</vt:lpstr>
      <vt:lpstr>Century Gothic</vt:lpstr>
      <vt:lpstr>Times New Roman</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25</cp:revision>
  <dcterms:created xsi:type="dcterms:W3CDTF">2025-03-20T10:34:24Z</dcterms:created>
  <dcterms:modified xsi:type="dcterms:W3CDTF">2025-03-20T10:48:41Z</dcterms:modified>
</cp:coreProperties>
</file>