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6" r:id="rId2"/>
    <p:sldId id="257" r:id="rId3"/>
    <p:sldId id="258" r:id="rId4"/>
    <p:sldId id="273" r:id="rId5"/>
    <p:sldId id="277" r:id="rId6"/>
    <p:sldId id="278" r:id="rId7"/>
    <p:sldId id="279" r:id="rId8"/>
    <p:sldId id="280"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994" autoAdjust="0"/>
    <p:restoredTop sz="94660"/>
  </p:normalViewPr>
  <p:slideViewPr>
    <p:cSldViewPr>
      <p:cViewPr varScale="1">
        <p:scale>
          <a:sx n="85" d="100"/>
          <a:sy n="85" d="100"/>
        </p:scale>
        <p:origin x="-155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DF1DC-7690-4D7C-9EFE-C0284B698A6F}" type="datetimeFigureOut">
              <a:rPr lang="en-IN" smtClean="0"/>
              <a:pPr/>
              <a:t>21-06-2024</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88BE5B-ABA3-48F7-A3E2-4C9E1C55AD29}" type="slidenum">
              <a:rPr lang="en-IN" smtClean="0"/>
              <a:pPr/>
              <a:t>‹#›</a:t>
            </a:fld>
            <a:endParaRPr lang="en-IN"/>
          </a:p>
        </p:txBody>
      </p:sp>
    </p:spTree>
    <p:extLst>
      <p:ext uri="{BB962C8B-B14F-4D97-AF65-F5344CB8AC3E}">
        <p14:creationId xmlns="" xmlns:p14="http://schemas.microsoft.com/office/powerpoint/2010/main" val="1010622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EEF46EB-803C-42A6-A459-3068A43079B9}"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1623633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3859673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305102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438384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2531719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2376926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796998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866528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3108108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2815399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3153586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456DFF-AA4F-4DA1-8C33-26829967B6D9}" type="datetimeFigureOut">
              <a:rPr lang="en-IN" smtClean="0"/>
              <a:pPr/>
              <a:t>21-06-2024</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1F81F7-5487-4D27-AE55-023DC2313922}" type="slidenum">
              <a:rPr lang="en-IN" smtClean="0"/>
              <a:pPr/>
              <a:t>‹#›</a:t>
            </a:fld>
            <a:endParaRPr lang="en-IN"/>
          </a:p>
        </p:txBody>
      </p:sp>
    </p:spTree>
    <p:extLst>
      <p:ext uri="{BB962C8B-B14F-4D97-AF65-F5344CB8AC3E}">
        <p14:creationId xmlns="" xmlns:p14="http://schemas.microsoft.com/office/powerpoint/2010/main" val="3893851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8229600" cy="2011362"/>
          </a:xfrm>
        </p:spPr>
        <p:txBody>
          <a:bodyPr>
            <a:normAutofit fontScale="90000"/>
          </a:bodyPr>
          <a:lstStyle/>
          <a:p>
            <a:r>
              <a:rPr lang="en-US" sz="3300" b="1" dirty="0">
                <a:solidFill>
                  <a:schemeClr val="accent2"/>
                </a:solidFill>
              </a:rPr>
              <a:t/>
            </a:r>
            <a:br>
              <a:rPr lang="en-US" sz="3300" b="1" dirty="0">
                <a:solidFill>
                  <a:schemeClr val="accent2"/>
                </a:solidFill>
              </a:rPr>
            </a:br>
            <a:r>
              <a:rPr lang="en-US" sz="3300" b="1" dirty="0">
                <a:solidFill>
                  <a:schemeClr val="accent2"/>
                </a:solidFill>
              </a:rPr>
              <a:t/>
            </a:r>
            <a:br>
              <a:rPr lang="en-US" sz="3300" b="1" dirty="0">
                <a:solidFill>
                  <a:schemeClr val="accent2"/>
                </a:solidFill>
              </a:rPr>
            </a:br>
            <a:r>
              <a:rPr lang="en-US" sz="3300" b="1" dirty="0">
                <a:solidFill>
                  <a:schemeClr val="accent2"/>
                </a:solidFill>
              </a:rPr>
              <a:t/>
            </a:r>
            <a:br>
              <a:rPr lang="en-US" sz="3300" b="1" dirty="0">
                <a:solidFill>
                  <a:schemeClr val="accent2"/>
                </a:solidFill>
              </a:rPr>
            </a:br>
            <a:r>
              <a:rPr lang="en-US" cap="all" dirty="0">
                <a:solidFill>
                  <a:srgbClr val="692725"/>
                </a:solidFill>
              </a:rPr>
              <a:t/>
            </a:r>
            <a:br>
              <a:rPr lang="en-US" cap="all" dirty="0">
                <a:solidFill>
                  <a:srgbClr val="692725"/>
                </a:solidFill>
              </a:rPr>
            </a:br>
            <a:endParaRPr lang="en-US" dirty="0"/>
          </a:p>
        </p:txBody>
      </p:sp>
      <p:sp>
        <p:nvSpPr>
          <p:cNvPr id="7" name="Slide Number Placeholder 6"/>
          <p:cNvSpPr>
            <a:spLocks noGrp="1"/>
          </p:cNvSpPr>
          <p:nvPr>
            <p:ph type="sldNum" sz="quarter" idx="12"/>
          </p:nvPr>
        </p:nvSpPr>
        <p:spPr/>
        <p:txBody>
          <a:bodyPr/>
          <a:lstStyle/>
          <a:p>
            <a:fld id="{5E2DCB55-F2B0-4AAE-AA90-08C17C1B6DD7}" type="slidenum">
              <a:rPr lang="en-US" sz="1400" b="1" smtClean="0">
                <a:solidFill>
                  <a:srgbClr val="4D1C72"/>
                </a:solidFill>
              </a:rPr>
              <a:pPr/>
              <a:t>1</a:t>
            </a:fld>
            <a:endParaRPr lang="en-US" sz="1400" b="1" dirty="0">
              <a:solidFill>
                <a:srgbClr val="4D1C72"/>
              </a:solidFill>
            </a:endParaRPr>
          </a:p>
        </p:txBody>
      </p:sp>
      <p:sp>
        <p:nvSpPr>
          <p:cNvPr id="5" name="Rectangle 4"/>
          <p:cNvSpPr/>
          <p:nvPr/>
        </p:nvSpPr>
        <p:spPr>
          <a:xfrm>
            <a:off x="571472" y="2643182"/>
            <a:ext cx="7507406" cy="1569660"/>
          </a:xfrm>
          <a:prstGeom prst="rect">
            <a:avLst/>
          </a:prstGeom>
        </p:spPr>
        <p:txBody>
          <a:bodyPr wrap="square">
            <a:spAutoFit/>
          </a:bodyPr>
          <a:lstStyle/>
          <a:p>
            <a:pPr algn="ctr"/>
            <a:r>
              <a:rPr lang="en-US" sz="2400" dirty="0" err="1" smtClean="0"/>
              <a:t>Mohd</a:t>
            </a:r>
            <a:r>
              <a:rPr lang="en-US" sz="2400" dirty="0" smtClean="0"/>
              <a:t>. </a:t>
            </a:r>
            <a:r>
              <a:rPr lang="en-US" sz="2400" dirty="0" err="1" smtClean="0"/>
              <a:t>Shakeb</a:t>
            </a:r>
            <a:r>
              <a:rPr lang="en-US" sz="2400" dirty="0" smtClean="0"/>
              <a:t> </a:t>
            </a:r>
            <a:r>
              <a:rPr lang="en-US" sz="2400" dirty="0" err="1" smtClean="0"/>
              <a:t>Ashraf</a:t>
            </a:r>
            <a:r>
              <a:rPr lang="en-US" sz="2400" dirty="0" smtClean="0">
                <a:solidFill>
                  <a:srgbClr val="0070C0"/>
                </a:solidFill>
                <a:latin typeface="Times New Roman" pitchFamily="18" charset="0"/>
                <a:cs typeface="Times New Roman" pitchFamily="18" charset="0"/>
              </a:rPr>
              <a:t>,</a:t>
            </a:r>
            <a:r>
              <a:rPr lang="hr-HR" sz="2400" dirty="0" smtClean="0">
                <a:latin typeface="Times New Roman" pitchFamily="18" charset="0"/>
                <a:cs typeface="Times New Roman" pitchFamily="18" charset="0"/>
              </a:rPr>
              <a:t> </a:t>
            </a:r>
            <a:r>
              <a:rPr lang="hr-HR" sz="2400" dirty="0" smtClean="0">
                <a:latin typeface="Times New Roman" pitchFamily="18" charset="0"/>
                <a:cs typeface="Times New Roman" pitchFamily="18" charset="0"/>
              </a:rPr>
              <a:t>Dr. Kishan Pal Singh</a:t>
            </a:r>
            <a:endParaRPr lang="en-US" sz="2400" dirty="0" smtClean="0">
              <a:solidFill>
                <a:srgbClr val="0070C0"/>
              </a:solidFill>
              <a:latin typeface="Times New Roman" pitchFamily="18" charset="0"/>
              <a:cs typeface="Times New Roman" pitchFamily="18" charset="0"/>
            </a:endParaRPr>
          </a:p>
          <a:p>
            <a:pPr algn="ctr"/>
            <a:r>
              <a:rPr lang="en-US" sz="2400" dirty="0" smtClean="0">
                <a:solidFill>
                  <a:srgbClr val="0070C0"/>
                </a:solidFill>
                <a:latin typeface="Times New Roman" pitchFamily="18" charset="0"/>
                <a:cs typeface="Times New Roman" pitchFamily="18" charset="0"/>
              </a:rPr>
              <a:t>Department </a:t>
            </a:r>
            <a:r>
              <a:rPr lang="en-US" sz="2400" dirty="0">
                <a:solidFill>
                  <a:srgbClr val="0070C0"/>
                </a:solidFill>
                <a:latin typeface="Times New Roman" pitchFamily="18" charset="0"/>
                <a:cs typeface="Times New Roman" pitchFamily="18" charset="0"/>
              </a:rPr>
              <a:t>of Mechanical Engineering </a:t>
            </a:r>
          </a:p>
          <a:p>
            <a:pPr algn="ctr"/>
            <a:r>
              <a:rPr lang="en-US" sz="2400" dirty="0" smtClean="0">
                <a:solidFill>
                  <a:srgbClr val="0070C0"/>
                </a:solidFill>
                <a:latin typeface="Times New Roman" pitchFamily="18" charset="0"/>
                <a:cs typeface="Times New Roman" pitchFamily="18" charset="0"/>
              </a:rPr>
              <a:t>Mangalayatan University, Aligarh </a:t>
            </a:r>
          </a:p>
          <a:p>
            <a:pPr algn="ctr"/>
            <a:endParaRPr lang="en-US" sz="2400" dirty="0">
              <a:solidFill>
                <a:srgbClr val="0070C0"/>
              </a:solidFill>
              <a:latin typeface="Times New Roman" pitchFamily="18" charset="0"/>
              <a:cs typeface="Times New Roman" pitchFamily="18" charset="0"/>
            </a:endParaRPr>
          </a:p>
        </p:txBody>
      </p:sp>
      <p:sp>
        <p:nvSpPr>
          <p:cNvPr id="12" name="Rectangle 11"/>
          <p:cNvSpPr/>
          <p:nvPr/>
        </p:nvSpPr>
        <p:spPr>
          <a:xfrm>
            <a:off x="642910" y="642918"/>
            <a:ext cx="7744374" cy="1640794"/>
          </a:xfrm>
          <a:prstGeom prst="rect">
            <a:avLst/>
          </a:prstGeom>
          <a:solidFill>
            <a:schemeClr val="accent5">
              <a:lumMod val="60000"/>
              <a:lumOff val="4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dirty="0" smtClean="0">
                <a:solidFill>
                  <a:schemeClr val="tx1"/>
                </a:solidFill>
              </a:rPr>
              <a:t>Evaluate the Relationship Between Part Mix Flexibility and Performance in Simple Integrated Flexible Manufacturing System</a:t>
            </a:r>
          </a:p>
          <a:p>
            <a:pPr algn="ctr"/>
            <a:r>
              <a:rPr lang="en-US" b="1" dirty="0">
                <a:solidFill>
                  <a:schemeClr val="tx1"/>
                </a:solidFill>
              </a:rPr>
              <a:t/>
            </a:r>
            <a:br>
              <a:rPr lang="en-US" b="1" dirty="0">
                <a:solidFill>
                  <a:schemeClr val="tx1"/>
                </a:solidFill>
              </a:rPr>
            </a:br>
            <a:endParaRPr lang="en-US" dirty="0">
              <a:solidFill>
                <a:schemeClr val="tx1"/>
              </a:solidFill>
            </a:endParaRPr>
          </a:p>
        </p:txBody>
      </p:sp>
      <p:pic>
        <p:nvPicPr>
          <p:cNvPr id="1026"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446362" y="4869160"/>
            <a:ext cx="3459707" cy="12645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225183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rmAutofit/>
          </a:bodyPr>
          <a:lstStyle/>
          <a:p>
            <a:r>
              <a:rPr lang="en-US" sz="2800" b="1" dirty="0" smtClean="0">
                <a:latin typeface="Times New Roman" pitchFamily="18" charset="0"/>
                <a:cs typeface="Times New Roman" pitchFamily="18" charset="0"/>
              </a:rPr>
              <a:t>Presentation Outline</a:t>
            </a:r>
            <a:endParaRPr lang="en-IN" sz="2800" dirty="0"/>
          </a:p>
        </p:txBody>
      </p:sp>
      <p:sp>
        <p:nvSpPr>
          <p:cNvPr id="3" name="Content Placeholder 2"/>
          <p:cNvSpPr>
            <a:spLocks noGrp="1"/>
          </p:cNvSpPr>
          <p:nvPr>
            <p:ph idx="1"/>
          </p:nvPr>
        </p:nvSpPr>
        <p:spPr>
          <a:xfrm>
            <a:off x="539552" y="1412776"/>
            <a:ext cx="7931224" cy="3921299"/>
          </a:xfrm>
        </p:spPr>
        <p:txBody>
          <a:bodyPr>
            <a:normAutofit/>
          </a:bodyPr>
          <a:lstStyle/>
          <a:p>
            <a:r>
              <a:rPr lang="en-US" sz="2400" b="1" dirty="0" smtClean="0">
                <a:latin typeface="Times New Roman" pitchFamily="18" charset="0"/>
                <a:cs typeface="Times New Roman" pitchFamily="18" charset="0"/>
              </a:rPr>
              <a:t>Introduction</a:t>
            </a:r>
          </a:p>
          <a:p>
            <a:r>
              <a:rPr lang="en-US" sz="2400" b="1" dirty="0" smtClean="0">
                <a:latin typeface="Times New Roman" pitchFamily="18" charset="0"/>
                <a:cs typeface="Times New Roman" pitchFamily="18" charset="0"/>
              </a:rPr>
              <a:t>FMS: definition and characteristics</a:t>
            </a:r>
          </a:p>
          <a:p>
            <a:pPr marL="342900" lvl="1" indent="-342900">
              <a:buFont typeface="Arial" pitchFamily="34" charset="0"/>
              <a:buChar char="•"/>
            </a:pPr>
            <a:r>
              <a:rPr lang="en-US" sz="2400" b="1" dirty="0" smtClean="0">
                <a:latin typeface="Times New Roman" pitchFamily="18" charset="0"/>
                <a:cs typeface="Times New Roman" pitchFamily="18" charset="0"/>
              </a:rPr>
              <a:t>Components of an FMS</a:t>
            </a:r>
            <a:endParaRPr lang="en-US" sz="2400" dirty="0" smtClean="0">
              <a:latin typeface="Times New Roman" pitchFamily="18" charset="0"/>
              <a:cs typeface="Times New Roman" pitchFamily="18" charset="0"/>
            </a:endParaRPr>
          </a:p>
          <a:p>
            <a:pPr lvl="0"/>
            <a:r>
              <a:rPr lang="en-US" sz="2400" b="1" dirty="0" smtClean="0">
                <a:latin typeface="Times New Roman" pitchFamily="18" charset="0"/>
                <a:cs typeface="Times New Roman" pitchFamily="18" charset="0"/>
              </a:rPr>
              <a:t>Research Methodology</a:t>
            </a:r>
            <a:endParaRPr lang="en-US" sz="2400" dirty="0" smtClean="0">
              <a:latin typeface="Times New Roman" pitchFamily="18" charset="0"/>
              <a:cs typeface="Times New Roman" pitchFamily="18" charset="0"/>
            </a:endParaRPr>
          </a:p>
          <a:p>
            <a:pPr lvl="0"/>
            <a:r>
              <a:rPr lang="en-US" sz="2400" b="1" dirty="0" smtClean="0">
                <a:latin typeface="Times New Roman" pitchFamily="18" charset="0"/>
                <a:cs typeface="Times New Roman" pitchFamily="18" charset="0"/>
              </a:rPr>
              <a:t>Results and Discussions</a:t>
            </a:r>
          </a:p>
          <a:p>
            <a:r>
              <a:rPr lang="hr-HR" sz="2400" b="1" dirty="0" smtClean="0">
                <a:latin typeface="Times New Roman" pitchFamily="18" charset="0"/>
                <a:cs typeface="Times New Roman" pitchFamily="18" charset="0"/>
              </a:rPr>
              <a:t>Conclusions</a:t>
            </a:r>
            <a:endParaRPr lang="en-US" sz="2400" b="1" dirty="0" smtClean="0">
              <a:latin typeface="Times New Roman" pitchFamily="18" charset="0"/>
              <a:cs typeface="Times New Roman" pitchFamily="18" charset="0"/>
            </a:endParaRPr>
          </a:p>
          <a:p>
            <a:r>
              <a:rPr lang="en-US" sz="2400" b="1" dirty="0" smtClean="0">
                <a:latin typeface="Times New Roman" pitchFamily="18" charset="0"/>
                <a:cs typeface="Times New Roman" pitchFamily="18" charset="0"/>
              </a:rPr>
              <a:t>References</a:t>
            </a:r>
            <a:endParaRPr lang="en-US" sz="2400" b="1" dirty="0" smtClean="0">
              <a:latin typeface="Times New Roman" pitchFamily="18" charset="0"/>
              <a:cs typeface="Times New Roman" pitchFamily="18" charset="0"/>
            </a:endParaRPr>
          </a:p>
          <a:p>
            <a:pPr marL="0" indent="0">
              <a:buNone/>
            </a:pPr>
            <a:endParaRPr lang="en-IN" sz="2400" dirty="0" smtClean="0">
              <a:latin typeface="Times New Roman" pitchFamily="18" charset="0"/>
              <a:cs typeface="Times New Roman" pitchFamily="18" charset="0"/>
            </a:endParaRPr>
          </a:p>
          <a:p>
            <a:endParaRPr lang="en-IN" dirty="0"/>
          </a:p>
        </p:txBody>
      </p:sp>
    </p:spTree>
    <p:extLst>
      <p:ext uri="{BB962C8B-B14F-4D97-AF65-F5344CB8AC3E}">
        <p14:creationId xmlns="" xmlns:p14="http://schemas.microsoft.com/office/powerpoint/2010/main" val="1116629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136904" cy="940966"/>
          </a:xfrm>
        </p:spPr>
        <p:txBody>
          <a:bodyPr>
            <a:normAutofit fontScale="90000"/>
          </a:bodyPr>
          <a:lstStyle/>
          <a:p>
            <a:r>
              <a:rPr lang="en-US" sz="3100" b="1" dirty="0" smtClean="0">
                <a:latin typeface="Times New Roman" pitchFamily="18" charset="0"/>
                <a:cs typeface="Times New Roman" pitchFamily="18" charset="0"/>
              </a:rPr>
              <a:t>Introduction</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IN" dirty="0"/>
          </a:p>
        </p:txBody>
      </p:sp>
      <p:sp>
        <p:nvSpPr>
          <p:cNvPr id="3" name="Content Placeholder 2"/>
          <p:cNvSpPr>
            <a:spLocks noGrp="1"/>
          </p:cNvSpPr>
          <p:nvPr>
            <p:ph idx="1"/>
          </p:nvPr>
        </p:nvSpPr>
        <p:spPr>
          <a:xfrm>
            <a:off x="251520" y="980728"/>
            <a:ext cx="8496944" cy="5256584"/>
          </a:xfrm>
        </p:spPr>
        <p:txBody>
          <a:bodyPr>
            <a:noAutofit/>
          </a:bodyPr>
          <a:lstStyle/>
          <a:p>
            <a:r>
              <a:rPr lang="en-US" sz="2400" dirty="0" smtClean="0"/>
              <a:t>A significant amount of money is being invested in the development of the Flexible Manufacturing System (FMS), which is being designed with the intention of generating products that combine flexibility with productivity</a:t>
            </a:r>
            <a:r>
              <a:rPr lang="en-US" sz="2400" dirty="0" smtClean="0"/>
              <a:t>.</a:t>
            </a:r>
          </a:p>
          <a:p>
            <a:r>
              <a:rPr lang="en-US" sz="2400" dirty="0" smtClean="0"/>
              <a:t> </a:t>
            </a:r>
            <a:r>
              <a:rPr lang="en-US" sz="2400" dirty="0" smtClean="0"/>
              <a:t>The design of production systems like FMS can be accomplished with the help of deterministic models, which are founded on the concept of discrete event simulation</a:t>
            </a:r>
            <a:r>
              <a:rPr lang="en-US" sz="2400" dirty="0" smtClean="0"/>
              <a:t>.</a:t>
            </a:r>
          </a:p>
          <a:p>
            <a:r>
              <a:rPr lang="en-US" sz="2400" dirty="0" smtClean="0"/>
              <a:t> </a:t>
            </a:r>
            <a:r>
              <a:rPr lang="en-US" sz="2400" dirty="0" smtClean="0"/>
              <a:t>At a strategic level, attention and care are required due to the particular design and magnitude of the hardware requirements for an FMS</a:t>
            </a:r>
            <a:r>
              <a:rPr lang="en-US" sz="2400" dirty="0" smtClean="0"/>
              <a:t>.</a:t>
            </a:r>
          </a:p>
          <a:p>
            <a:r>
              <a:rPr lang="en-US" sz="2400" dirty="0" smtClean="0"/>
              <a:t> </a:t>
            </a:r>
            <a:r>
              <a:rPr lang="en-US" sz="2400" dirty="0" smtClean="0"/>
              <a:t>When designing the layout and design of the system, it is important to keep the desired production in mind. This can guarantee that the FMS will satisfy the consistently evolving needs</a:t>
            </a:r>
            <a:endParaRPr lang="en-US" sz="2400" dirty="0"/>
          </a:p>
        </p:txBody>
      </p:sp>
    </p:spTree>
    <p:extLst>
      <p:ext uri="{BB962C8B-B14F-4D97-AF65-F5344CB8AC3E}">
        <p14:creationId xmlns="" xmlns:p14="http://schemas.microsoft.com/office/powerpoint/2010/main" val="220721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Times New Roman" pitchFamily="18" charset="0"/>
                <a:cs typeface="Times New Roman" pitchFamily="18" charset="0"/>
              </a:rPr>
              <a:t>FMS: definition and characteristics</a:t>
            </a:r>
          </a:p>
        </p:txBody>
      </p:sp>
      <p:sp>
        <p:nvSpPr>
          <p:cNvPr id="3" name="Content Placeholder 2"/>
          <p:cNvSpPr>
            <a:spLocks noGrp="1"/>
          </p:cNvSpPr>
          <p:nvPr>
            <p:ph idx="1"/>
          </p:nvPr>
        </p:nvSpPr>
        <p:spPr>
          <a:xfrm>
            <a:off x="428596" y="1142984"/>
            <a:ext cx="8286808" cy="5143536"/>
          </a:xfrm>
        </p:spPr>
        <p:txBody>
          <a:bodyPr>
            <a:noAutofit/>
          </a:bodyPr>
          <a:lstStyle/>
          <a:p>
            <a:r>
              <a:rPr lang="en-US" sz="2000" dirty="0" smtClean="0"/>
              <a:t>A material dealing with framework (FMS) is an assortment of automated handling gadgets that are associated with each other through transports and other transportation systems. </a:t>
            </a:r>
            <a:endParaRPr lang="en-US" sz="2000" dirty="0" smtClean="0"/>
          </a:p>
          <a:p>
            <a:r>
              <a:rPr lang="en-US" sz="2000" dirty="0" smtClean="0"/>
              <a:t>To </a:t>
            </a:r>
            <a:r>
              <a:rPr lang="en-US" sz="2000" dirty="0" smtClean="0"/>
              <a:t>do the manufacturing system in a FMS, it is important to have a mix of workstations and mechanical ways that are given by the material taking care of framework and examined by a programmed review unit. </a:t>
            </a:r>
            <a:endParaRPr lang="en-US" sz="2000" dirty="0" smtClean="0"/>
          </a:p>
          <a:p>
            <a:r>
              <a:rPr lang="en-US" sz="2000" dirty="0" smtClean="0"/>
              <a:t>parts </a:t>
            </a:r>
            <a:r>
              <a:rPr lang="en-US" sz="2000" dirty="0" smtClean="0"/>
              <a:t>that have been endorsed leave the FMS, though parts that have been denied should be sent back for additional handling. </a:t>
            </a:r>
            <a:endParaRPr lang="en-US" sz="2000" dirty="0" smtClean="0"/>
          </a:p>
          <a:p>
            <a:r>
              <a:rPr lang="en-US" sz="2000" dirty="0" smtClean="0"/>
              <a:t>A </a:t>
            </a:r>
            <a:r>
              <a:rPr lang="en-US" sz="2000" dirty="0" smtClean="0"/>
              <a:t>flexible manufacturing framework (FMS) can likewise be depicted as an automated manufacturing cell</a:t>
            </a:r>
            <a:r>
              <a:rPr lang="en-US" sz="2000" dirty="0" smtClean="0"/>
              <a:t>.</a:t>
            </a:r>
          </a:p>
          <a:p>
            <a:r>
              <a:rPr lang="en-US" sz="2000" dirty="0" smtClean="0"/>
              <a:t> </a:t>
            </a:r>
            <a:r>
              <a:rPr lang="en-US" sz="2000" dirty="0" smtClean="0"/>
              <a:t>This cell is comprised of an assortment of workstations that are associated with each other through automated move and taking care of units, as well as stockpiling systems, and it is overseen by a dispersed modern processing framework.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rtl="0">
              <a:spcBef>
                <a:spcPct val="0"/>
              </a:spcBef>
            </a:pPr>
            <a:r>
              <a:rPr lang="en-US" sz="2800" b="1" dirty="0" smtClean="0">
                <a:latin typeface="Times New Roman" pitchFamily="18" charset="0"/>
                <a:cs typeface="Times New Roman" pitchFamily="18" charset="0"/>
              </a:rPr>
              <a:t>Components of an FMS</a:t>
            </a:r>
            <a:br>
              <a:rPr lang="en-US" sz="2800" b="1" dirty="0" smtClean="0">
                <a:latin typeface="Times New Roman" pitchFamily="18" charset="0"/>
                <a:cs typeface="Times New Roman" pitchFamily="18" charset="0"/>
              </a:rPr>
            </a:br>
            <a:endParaRPr lang="en-US" sz="2800" b="1" dirty="0"/>
          </a:p>
        </p:txBody>
      </p:sp>
      <p:sp>
        <p:nvSpPr>
          <p:cNvPr id="3" name="Content Placeholder 2"/>
          <p:cNvSpPr>
            <a:spLocks noGrp="1"/>
          </p:cNvSpPr>
          <p:nvPr>
            <p:ph idx="1"/>
          </p:nvPr>
        </p:nvSpPr>
        <p:spPr>
          <a:xfrm>
            <a:off x="457200" y="1142984"/>
            <a:ext cx="8329642" cy="4983179"/>
          </a:xfrm>
        </p:spPr>
        <p:txBody>
          <a:bodyPr>
            <a:normAutofit fontScale="77500" lnSpcReduction="20000"/>
          </a:bodyPr>
          <a:lstStyle/>
          <a:p>
            <a:r>
              <a:rPr lang="en-US" dirty="0" smtClean="0">
                <a:latin typeface="Times New Roman" pitchFamily="18" charset="0"/>
                <a:cs typeface="Times New Roman" pitchFamily="18" charset="0"/>
              </a:rPr>
              <a:t>Machine devices that are controlled by computer numeric control (CNC) are normally remembered for a regular FMS.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These </a:t>
            </a:r>
            <a:r>
              <a:rPr lang="en-US" dirty="0" smtClean="0">
                <a:latin typeface="Times New Roman" pitchFamily="18" charset="0"/>
                <a:cs typeface="Times New Roman" pitchFamily="18" charset="0"/>
              </a:rPr>
              <a:t>machine apparatuses are associated with each other via automated material handling, storage systems, and automated review, and they are overseen by an integrated computer framework</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In the manufacturing business, a CNC machine device is a piece of gear that is utilized to shape or produce metal or different types of hard materials</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Cutting, penetrating, exhausting, crushing, processing, scratching, and shearing are the essential functional strategies that are performed on the material</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part that should be handled, the machine and its controllers, and the actual device are the three central parts that are integrated into a machine instrument</a:t>
            </a:r>
            <a:endParaRPr lang="en-US"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latin typeface="Times New Roman" pitchFamily="18" charset="0"/>
                <a:cs typeface="Times New Roman" pitchFamily="18" charset="0"/>
              </a:rPr>
              <a:t>Research Methodology</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a:xfrm>
            <a:off x="457200" y="857232"/>
            <a:ext cx="8329642" cy="5268931"/>
          </a:xfrm>
        </p:spPr>
        <p:txBody>
          <a:bodyPr>
            <a:normAutofit fontScale="62500" lnSpcReduction="20000"/>
          </a:bodyPr>
          <a:lstStyle/>
          <a:p>
            <a:pPr algn="just"/>
            <a:r>
              <a:rPr lang="en-US" dirty="0" smtClean="0"/>
              <a:t>Investigate the organization down beneath. Different kinds of hubs, including make hub, dole out hub, anticipate hub, free hub, gather hub, end hub, thug hub, and others, are used by the framework to give a depiction of the framework that is really being </a:t>
            </a:r>
            <a:r>
              <a:rPr lang="en-US" dirty="0" smtClean="0"/>
              <a:t>utilized.</a:t>
            </a:r>
          </a:p>
          <a:p>
            <a:pPr algn="just"/>
            <a:r>
              <a:rPr lang="en-US" dirty="0" smtClean="0"/>
              <a:t> </a:t>
            </a:r>
            <a:r>
              <a:rPr lang="en-US" dirty="0" smtClean="0"/>
              <a:t>At a time interval of two minutes, the framework starts the method involved with making elements. A thug hub is used to partition things in various groupings as per the functional prerequisites of the association. </a:t>
            </a:r>
            <a:endParaRPr lang="en-US" dirty="0" smtClean="0"/>
          </a:p>
          <a:p>
            <a:pPr algn="just"/>
            <a:r>
              <a:rPr lang="en-US" dirty="0" smtClean="0"/>
              <a:t>Elements </a:t>
            </a:r>
            <a:r>
              <a:rPr lang="en-US" dirty="0" smtClean="0"/>
              <a:t>trust that the assets will open up in the hub that is devoted to the pause. </a:t>
            </a:r>
            <a:endParaRPr lang="en-US" dirty="0" smtClean="0"/>
          </a:p>
          <a:p>
            <a:pPr algn="just"/>
            <a:r>
              <a:rPr lang="en-US" dirty="0" smtClean="0"/>
              <a:t>Three </a:t>
            </a:r>
            <a:r>
              <a:rPr lang="en-US" dirty="0" smtClean="0"/>
              <a:t>assets of robots, one asset of processing machine, and one asset of penetrating machine, every one of which has a limit of three, are being used by the framework. </a:t>
            </a:r>
            <a:endParaRPr lang="en-US" dirty="0" smtClean="0"/>
          </a:p>
          <a:p>
            <a:pPr algn="just"/>
            <a:r>
              <a:rPr lang="en-US" dirty="0" smtClean="0"/>
              <a:t>The </a:t>
            </a:r>
            <a:r>
              <a:rPr lang="en-US" dirty="0" smtClean="0"/>
              <a:t>framework additionally incorporates a review framework as part of its parts. </a:t>
            </a:r>
            <a:endParaRPr lang="en-US" dirty="0" smtClean="0"/>
          </a:p>
          <a:p>
            <a:pPr algn="just"/>
            <a:r>
              <a:rPr lang="en-US" dirty="0" smtClean="0"/>
              <a:t>The </a:t>
            </a:r>
            <a:r>
              <a:rPr lang="en-US" dirty="0" smtClean="0"/>
              <a:t>framework works for a sum of multi week of working hours. Stacking and dumping station, two cycle stations, review focus, and two automated vehicle vehicles are the parts that make up the framework.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latin typeface="Times New Roman" pitchFamily="18" charset="0"/>
                <a:cs typeface="Times New Roman" pitchFamily="18" charset="0"/>
              </a:rPr>
              <a:t>Results and Discussions</a:t>
            </a:r>
            <a:br>
              <a:rPr lang="en-US" b="1"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a:xfrm>
            <a:off x="428596" y="1142984"/>
            <a:ext cx="8072494" cy="4714908"/>
          </a:xfrm>
        </p:spPr>
        <p:txBody>
          <a:bodyPr>
            <a:normAutofit/>
          </a:bodyPr>
          <a:lstStyle/>
          <a:p>
            <a:pPr>
              <a:buNone/>
            </a:pPr>
            <a:endParaRPr lang="en-US" dirty="0" smtClean="0"/>
          </a:p>
          <a:p>
            <a:r>
              <a:rPr lang="en-US" sz="2000" dirty="0" smtClean="0">
                <a:latin typeface="Times New Roman" pitchFamily="18" charset="0"/>
                <a:cs typeface="Times New Roman" pitchFamily="18" charset="0"/>
              </a:rPr>
              <a:t>The accessibility of crude parts and the AVGs is expected to start a cycle.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As </a:t>
            </a:r>
            <a:r>
              <a:rPr lang="en-US" sz="2000" dirty="0" smtClean="0">
                <a:latin typeface="Times New Roman" pitchFamily="18" charset="0"/>
                <a:cs typeface="Times New Roman" pitchFamily="18" charset="0"/>
              </a:rPr>
              <a:t>per the succession that has been laid out for the different parts, the AVG transports a crude part from the stacking station to the handling station.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Yet again if an activity is done in one station, the part is moved by AVG to the ensuing station that is expected of it.</a:t>
            </a:r>
          </a:p>
          <a:p>
            <a:r>
              <a:rPr lang="en-US" sz="2000" dirty="0" smtClean="0"/>
              <a:t>To assess the performance of any FMS, there are an incredible number of ways that might be used. </a:t>
            </a:r>
            <a:endParaRPr lang="en-US" sz="2000" dirty="0" smtClean="0"/>
          </a:p>
          <a:p>
            <a:r>
              <a:rPr lang="en-US" sz="2000" dirty="0" smtClean="0"/>
              <a:t>A </a:t>
            </a:r>
            <a:r>
              <a:rPr lang="en-US" sz="2000" dirty="0" smtClean="0"/>
              <a:t>few instances of these procedures incorporate displaying methods, recreation strategies, and numerical programming-based procedures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r-HR" b="1" dirty="0" smtClean="0">
                <a:latin typeface="Times New Roman" pitchFamily="18" charset="0"/>
                <a:cs typeface="Times New Roman" pitchFamily="18" charset="0"/>
              </a:rPr>
              <a:t>Conclusions</a:t>
            </a: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p:txBody>
          <a:bodyPr>
            <a:noAutofit/>
          </a:bodyPr>
          <a:lstStyle/>
          <a:p>
            <a:pPr algn="just"/>
            <a:r>
              <a:rPr lang="en-US" sz="2400" dirty="0" smtClean="0"/>
              <a:t>To work on the performance of Flexible Manufacturing Systems (FMS), the review features the huge job that flexibility plays in the interim</a:t>
            </a:r>
            <a:r>
              <a:rPr lang="en-US" sz="2400" dirty="0" smtClean="0"/>
              <a:t>.</a:t>
            </a:r>
          </a:p>
          <a:p>
            <a:pPr algn="just"/>
            <a:r>
              <a:rPr lang="en-US" sz="2400" dirty="0" smtClean="0"/>
              <a:t> </a:t>
            </a:r>
            <a:r>
              <a:rPr lang="en-US" sz="2400" dirty="0" smtClean="0"/>
              <a:t>It is self-evident, by means of the utilization of cutting edge reproduction devices and experimental examination, that a bigger level of flexibility in part mix and directing considers a huge improvement in framework proficiency, throughput, and reaction to changes on the lookout. </a:t>
            </a:r>
            <a:endParaRPr lang="en-US" sz="2400" dirty="0" smtClean="0"/>
          </a:p>
          <a:p>
            <a:pPr algn="just"/>
            <a:r>
              <a:rPr lang="en-US" sz="2400" dirty="0" smtClean="0"/>
              <a:t>The </a:t>
            </a:r>
            <a:r>
              <a:rPr lang="en-US" sz="2400" dirty="0" smtClean="0"/>
              <a:t>discoveries feature the meaning of integrating flexibility systems into the plan and organization of FMS to amplify functional performance and keep seriousness in modern settings that are continually evolving</a:t>
            </a: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b="1" dirty="0" smtClean="0">
                <a:latin typeface="Times New Roman" pitchFamily="18" charset="0"/>
                <a:cs typeface="Times New Roman" pitchFamily="18" charset="0"/>
              </a:rPr>
              <a:t>References</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IN" dirty="0"/>
          </a:p>
        </p:txBody>
      </p:sp>
      <p:sp>
        <p:nvSpPr>
          <p:cNvPr id="3" name="Content Placeholder 2"/>
          <p:cNvSpPr>
            <a:spLocks noGrp="1"/>
          </p:cNvSpPr>
          <p:nvPr>
            <p:ph idx="1"/>
          </p:nvPr>
        </p:nvSpPr>
        <p:spPr>
          <a:xfrm>
            <a:off x="323528" y="836712"/>
            <a:ext cx="8424936" cy="5184576"/>
          </a:xfrm>
        </p:spPr>
        <p:txBody>
          <a:bodyPr>
            <a:normAutofit fontScale="55000" lnSpcReduction="20000"/>
          </a:bodyPr>
          <a:lstStyle/>
          <a:p>
            <a:pPr marL="514350" lvl="0" indent="-514350">
              <a:buAutoNum type="arabicPeriod"/>
            </a:pPr>
            <a:r>
              <a:rPr lang="en-US" dirty="0" smtClean="0"/>
              <a:t>Ahmad</a:t>
            </a:r>
            <a:r>
              <a:rPr lang="en-US" dirty="0" smtClean="0"/>
              <a:t>, M., &amp; Hassan, A. (2023). Analyzing the effects of part mix and routing flexibility on FMS performance. Flexible Services and Manufacturing Journal, 35(1), </a:t>
            </a:r>
            <a:r>
              <a:rPr lang="en-US" dirty="0" smtClean="0"/>
              <a:t>56-74.</a:t>
            </a:r>
          </a:p>
          <a:p>
            <a:pPr marL="514350" lvl="0" indent="-514350">
              <a:buAutoNum type="arabicPeriod"/>
            </a:pPr>
            <a:r>
              <a:rPr lang="en-US" dirty="0" err="1" smtClean="0"/>
              <a:t>Bruccoleri</a:t>
            </a:r>
            <a:r>
              <a:rPr lang="en-US" dirty="0" smtClean="0"/>
              <a:t>, M., Sergio, N. L., &amp; </a:t>
            </a:r>
            <a:r>
              <a:rPr lang="en-US" dirty="0" err="1" smtClean="0"/>
              <a:t>Perrone</a:t>
            </a:r>
            <a:r>
              <a:rPr lang="en-US" dirty="0" smtClean="0"/>
              <a:t>, G. (2003). An object-oriented approach for flexible manufacturing control systems analysis and design using the unified modeling language. International Journal of Flexible Manufacturing Systems, 15(3), </a:t>
            </a:r>
            <a:r>
              <a:rPr lang="en-US" dirty="0" smtClean="0"/>
              <a:t>195-216.</a:t>
            </a:r>
          </a:p>
          <a:p>
            <a:pPr marL="514350" lvl="0" indent="-514350">
              <a:buAutoNum type="arabicPeriod"/>
            </a:pPr>
            <a:r>
              <a:rPr lang="en-US" dirty="0" err="1" smtClean="0"/>
              <a:t>Buitenhek</a:t>
            </a:r>
            <a:r>
              <a:rPr lang="en-US" dirty="0" smtClean="0"/>
              <a:t>, R., </a:t>
            </a:r>
            <a:r>
              <a:rPr lang="en-US" dirty="0" err="1" smtClean="0"/>
              <a:t>Baynat</a:t>
            </a:r>
            <a:r>
              <a:rPr lang="en-US" dirty="0" smtClean="0"/>
              <a:t>, B., &amp;</a:t>
            </a:r>
            <a:r>
              <a:rPr lang="en-US" dirty="0" err="1" smtClean="0"/>
              <a:t>Dallery</a:t>
            </a:r>
            <a:r>
              <a:rPr lang="en-US" dirty="0" smtClean="0"/>
              <a:t>, Y. (2002). Production capacity of flexible manufacturing systems with fixed production ratios. International Journal of Flexible Manufacturing Systems, 14(3), </a:t>
            </a:r>
            <a:r>
              <a:rPr lang="en-US" dirty="0" smtClean="0"/>
              <a:t>203-226.</a:t>
            </a:r>
          </a:p>
          <a:p>
            <a:pPr marL="514350" lvl="0" indent="-514350">
              <a:buAutoNum type="arabicPeriod"/>
            </a:pPr>
            <a:r>
              <a:rPr lang="en-US" dirty="0" smtClean="0"/>
              <a:t>Chan</a:t>
            </a:r>
            <a:r>
              <a:rPr lang="en-US" dirty="0" smtClean="0"/>
              <a:t>, F. T. S., </a:t>
            </a:r>
            <a:r>
              <a:rPr lang="en-US" dirty="0" err="1" smtClean="0"/>
              <a:t>Bhagwat</a:t>
            </a:r>
            <a:r>
              <a:rPr lang="en-US" dirty="0" smtClean="0"/>
              <a:t>, R., &amp; </a:t>
            </a:r>
            <a:r>
              <a:rPr lang="en-US" dirty="0" err="1" smtClean="0"/>
              <a:t>Wadhwa</a:t>
            </a:r>
            <a:r>
              <a:rPr lang="en-US" dirty="0" smtClean="0"/>
              <a:t>, S. (2007). Flexibility performance: Taguchi’s method study of physical system and operating control parameters of FMS. Robotics and Computer-Integrated Manufacturing, 23, </a:t>
            </a:r>
            <a:r>
              <a:rPr lang="en-US" dirty="0" smtClean="0"/>
              <a:t>25-37.</a:t>
            </a:r>
          </a:p>
          <a:p>
            <a:pPr marL="514350" lvl="0" indent="-514350">
              <a:buAutoNum type="arabicPeriod"/>
            </a:pPr>
            <a:r>
              <a:rPr lang="en-US" dirty="0" smtClean="0"/>
              <a:t>Diaz</a:t>
            </a:r>
            <a:r>
              <a:rPr lang="en-US" dirty="0" smtClean="0"/>
              <a:t>, M. (1982). Modeling and analysis of communication and cooperation protocols using Petri net based models. Computer Networks, </a:t>
            </a:r>
            <a:r>
              <a:rPr lang="en-US" dirty="0" smtClean="0"/>
              <a:t>6.</a:t>
            </a:r>
          </a:p>
          <a:p>
            <a:pPr marL="514350" lvl="0" indent="-514350">
              <a:buAutoNum type="arabicPeriod"/>
            </a:pPr>
            <a:r>
              <a:rPr lang="en-US" dirty="0" err="1" smtClean="0"/>
              <a:t>Ge</a:t>
            </a:r>
            <a:r>
              <a:rPr lang="en-US" dirty="0" smtClean="0"/>
              <a:t>, S. S., Lee, T. H., </a:t>
            </a:r>
            <a:r>
              <a:rPr lang="en-US" dirty="0" err="1" smtClean="0"/>
              <a:t>Gu</a:t>
            </a:r>
            <a:r>
              <a:rPr lang="en-US" dirty="0" smtClean="0"/>
              <a:t>, D. L., &amp;</a:t>
            </a:r>
            <a:r>
              <a:rPr lang="en-US" dirty="0" err="1" smtClean="0"/>
              <a:t>Woon</a:t>
            </a:r>
            <a:r>
              <a:rPr lang="en-US" dirty="0" smtClean="0"/>
              <a:t>, L. C. (2000). A one stop solution in robotic control system design. IEEE Robotics &amp; Automation Magazine, 7, </a:t>
            </a:r>
            <a:r>
              <a:rPr lang="en-US" dirty="0" smtClean="0"/>
              <a:t>42-55.</a:t>
            </a:r>
          </a:p>
          <a:p>
            <a:pPr marL="514350" lvl="0" indent="-514350">
              <a:buAutoNum type="arabicPeriod"/>
            </a:pPr>
            <a:r>
              <a:rPr lang="en-US" dirty="0" err="1" smtClean="0"/>
              <a:t>Gurel</a:t>
            </a:r>
            <a:r>
              <a:rPr lang="en-US" dirty="0" smtClean="0"/>
              <a:t>, A., </a:t>
            </a:r>
            <a:r>
              <a:rPr lang="en-US" dirty="0" err="1" smtClean="0"/>
              <a:t>Bogdan</a:t>
            </a:r>
            <a:r>
              <a:rPr lang="en-US" dirty="0" smtClean="0"/>
              <a:t>, S., Lewis, F. L., &amp; Huff, B. (2000). Matrix approach to deadlock-free dispatching in multi-class finite buffer </a:t>
            </a:r>
            <a:r>
              <a:rPr lang="en-US" dirty="0" err="1" smtClean="0"/>
              <a:t>flowlines</a:t>
            </a:r>
            <a:r>
              <a:rPr lang="en-US" dirty="0" smtClean="0"/>
              <a:t>. IEEE Transactions on Automatic Control, 45(11), 2086-2090.</a:t>
            </a:r>
          </a:p>
          <a:p>
            <a:endParaRPr lang="en-IN" dirty="0"/>
          </a:p>
        </p:txBody>
      </p:sp>
    </p:spTree>
    <p:extLst>
      <p:ext uri="{BB962C8B-B14F-4D97-AF65-F5344CB8AC3E}">
        <p14:creationId xmlns="" xmlns:p14="http://schemas.microsoft.com/office/powerpoint/2010/main" val="2365614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TotalTime>
  <Words>1172</Words>
  <Application>Microsoft Office PowerPoint</Application>
  <PresentationFormat>On-screen Show (4:3)</PresentationFormat>
  <Paragraphs>59</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    </vt:lpstr>
      <vt:lpstr>Presentation Outline</vt:lpstr>
      <vt:lpstr>Introduction </vt:lpstr>
      <vt:lpstr>FMS: definition and characteristics</vt:lpstr>
      <vt:lpstr>Components of an FMS </vt:lpstr>
      <vt:lpstr>Research Methodology </vt:lpstr>
      <vt:lpstr>Results and Discussions </vt:lpstr>
      <vt:lpstr>Conclusions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Review of Electrical Discharge Machining on  various Superalloys SE=</dc:title>
  <dc:creator>HP</dc:creator>
  <cp:lastModifiedBy>Student Login</cp:lastModifiedBy>
  <cp:revision>29</cp:revision>
  <dcterms:created xsi:type="dcterms:W3CDTF">2022-04-20T16:24:08Z</dcterms:created>
  <dcterms:modified xsi:type="dcterms:W3CDTF">2024-06-21T10:02:08Z</dcterms:modified>
</cp:coreProperties>
</file>