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1"/>
  </p:sldMasterIdLst>
  <p:notesMasterIdLst>
    <p:notesMasterId r:id="rId14"/>
  </p:notesMasterIdLst>
  <p:sldIdLst>
    <p:sldId id="256" r:id="rId2"/>
    <p:sldId id="274" r:id="rId3"/>
    <p:sldId id="275" r:id="rId4"/>
    <p:sldId id="257" r:id="rId5"/>
    <p:sldId id="258" r:id="rId6"/>
    <p:sldId id="260" r:id="rId7"/>
    <p:sldId id="259" r:id="rId8"/>
    <p:sldId id="261" r:id="rId9"/>
    <p:sldId id="262" r:id="rId10"/>
    <p:sldId id="265" r:id="rId11"/>
    <p:sldId id="267" r:id="rId12"/>
    <p:sldId id="273" r:id="rId1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B26090D-3528-44EE-847B-A425FF04066C}">
  <a:tblStyle styleId="{BB26090D-3528-44EE-847B-A425FF04066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60EDFB1-D608-4A47-9AAF-1B0599E73205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5" name="Google Shape;14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6" name="Google Shape;15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5" name="Google Shape;17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35ea6c7921c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35ea6c7921c_0_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g35ea6c7921c_0_1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35ea6c7921c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35ea6c7921c_0_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g35ea6c7921c_0_3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5ea6c7921c_1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35ea6c7921c_1_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g35ea6c7921c_1_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3" name="Google Shape;343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4" name="Google Shape;344;p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3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oogle Shape;37;p4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38" name="Google Shape;38;p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 extrusionOk="0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69411"/>
              </a:schemeClr>
            </a:solidFill>
            <a:ln>
              <a:noFill/>
            </a:ln>
          </p:spPr>
        </p:sp>
        <p:cxnSp>
          <p:nvCxnSpPr>
            <p:cNvPr id="39" name="Google Shape;39;p4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411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40" name="Google Shape;40;p4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411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41" name="Google Shape;41;p4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294"/>
              </a:schemeClr>
            </a:solidFill>
            <a:ln>
              <a:noFill/>
            </a:ln>
          </p:spPr>
        </p:sp>
        <p:sp>
          <p:nvSpPr>
            <p:cNvPr id="42" name="Google Shape;42;p4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43" name="Google Shape;43;p4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16B0E3">
                <a:alpha val="654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" name="Google Shape;44;p4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411"/>
              </a:srgbClr>
            </a:solidFill>
            <a:ln>
              <a:noFill/>
            </a:ln>
          </p:spPr>
        </p:sp>
        <p:sp>
          <p:nvSpPr>
            <p:cNvPr id="45" name="Google Shape;45;p4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69411"/>
              </a:schemeClr>
            </a:solidFill>
            <a:ln>
              <a:noFill/>
            </a:ln>
          </p:spPr>
        </p:sp>
        <p:sp>
          <p:nvSpPr>
            <p:cNvPr id="46" name="Google Shape;46;p4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0000"/>
              </a:srgbClr>
            </a:solidFill>
            <a:ln>
              <a:noFill/>
            </a:ln>
          </p:spPr>
        </p:sp>
        <p:sp>
          <p:nvSpPr>
            <p:cNvPr id="47" name="Google Shape;47;p4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16B0E3">
                <a:alpha val="654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8" name="Google Shape;48;p4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4"/>
          <p:cNvSpPr txBox="1"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50" name="Google Shape;50;p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5"/>
          <p:cNvSpPr txBox="1"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sz="40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6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6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2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7"/>
          <p:cNvSpPr txBox="1"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body" idx="2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70" name="Google Shape;70;p7"/>
          <p:cNvSpPr txBox="1">
            <a:spLocks noGrp="1"/>
          </p:cNvSpPr>
          <p:nvPr>
            <p:ph type="body" idx="3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71" name="Google Shape;71;p7"/>
          <p:cNvSpPr txBox="1">
            <a:spLocks noGrp="1"/>
          </p:cNvSpPr>
          <p:nvPr>
            <p:ph type="body" idx="4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72" name="Google Shape;72;p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8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8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8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8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9"/>
          <p:cNvSpPr txBox="1"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9"/>
          <p:cNvSpPr txBox="1">
            <a:spLocks noGrp="1"/>
          </p:cNvSpPr>
          <p:nvPr>
            <p:ph type="body" idx="1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83" name="Google Shape;83;p9"/>
          <p:cNvSpPr txBox="1">
            <a:spLocks noGrp="1"/>
          </p:cNvSpPr>
          <p:nvPr>
            <p:ph type="body" idx="2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>
            <a:endParaRPr/>
          </a:p>
        </p:txBody>
      </p:sp>
      <p:sp>
        <p:nvSpPr>
          <p:cNvPr id="84" name="Google Shape;84;p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9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0"/>
          <p:cNvSpPr txBox="1"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400" b="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0"/>
          <p:cNvSpPr>
            <a:spLocks noGrp="1"/>
          </p:cNvSpPr>
          <p:nvPr>
            <p:ph type="pic" idx="2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90" name="Google Shape;90;p10"/>
          <p:cNvSpPr txBox="1">
            <a:spLocks noGrp="1"/>
          </p:cNvSpPr>
          <p:nvPr>
            <p:ph type="body" idx="1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91" name="Google Shape;91;p10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0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3" name="Google Shape;93;p1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1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1"/>
          <p:cNvSpPr txBox="1"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7" name="Google Shape;97;p1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1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2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2"/>
          <p:cNvSpPr txBox="1">
            <a:spLocks noGrp="1"/>
          </p:cNvSpPr>
          <p:nvPr>
            <p:ph type="body" idx="1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03" name="Google Shape;103;p12"/>
          <p:cNvSpPr txBox="1">
            <a:spLocks noGrp="1"/>
          </p:cNvSpPr>
          <p:nvPr>
            <p:ph type="body" idx="2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4" name="Google Shape;104;p1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7" name="Google Shape;107;p12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US" sz="8000" b="0" i="0" u="none" strike="noStrike" cap="non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2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US" sz="8000" b="0" i="0" u="none" strike="noStrike" cap="non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3"/>
          <p:cNvSpPr txBox="1"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13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2" name="Google Shape;112;p1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1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4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14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18" name="Google Shape;118;p14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9" name="Google Shape;119;p1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1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1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22" name="Google Shape;122;p14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US" sz="8000" b="0" i="0" u="none" strike="noStrike" cap="non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US" sz="8000" b="0" i="0" u="none" strike="noStrike" cap="non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5"/>
          <p:cNvSpPr txBox="1"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5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27" name="Google Shape;127;p15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8" name="Google Shape;128;p1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1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1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6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16"/>
          <p:cNvSpPr txBox="1">
            <a:spLocks noGrp="1"/>
          </p:cNvSpPr>
          <p:nvPr>
            <p:ph type="body" idx="1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4" name="Google Shape;134;p1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1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1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7"/>
          <p:cNvSpPr txBox="1">
            <a:spLocks noGrp="1"/>
          </p:cNvSpPr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17"/>
          <p:cNvSpPr txBox="1">
            <a:spLocks noGrp="1"/>
          </p:cNvSpPr>
          <p:nvPr>
            <p:ph type="body" idx="1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40" name="Google Shape;140;p1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1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1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1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Google Shape;11;p1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411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2" name="Google Shape;12;p1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411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3" name="Google Shape;13;p1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294"/>
              </a:schemeClr>
            </a:solidFill>
            <a:ln>
              <a:noFill/>
            </a:ln>
          </p:spPr>
        </p:sp>
        <p:sp>
          <p:nvSpPr>
            <p:cNvPr id="14" name="Google Shape;14;p1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5" name="Google Shape;15;p1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16B0E3">
                <a:alpha val="654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411"/>
              </a:srgbClr>
            </a:solidFill>
            <a:ln>
              <a:noFill/>
            </a:ln>
          </p:spPr>
        </p:sp>
        <p:sp>
          <p:nvSpPr>
            <p:cNvPr id="17" name="Google Shape;17;p1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69411"/>
              </a:schemeClr>
            </a:solidFill>
            <a:ln>
              <a:noFill/>
            </a:ln>
          </p:spPr>
        </p:sp>
        <p:sp>
          <p:nvSpPr>
            <p:cNvPr id="18" name="Google Shape;18;p1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0000"/>
              </a:srgbClr>
            </a:solidFill>
            <a:ln>
              <a:noFill/>
            </a:ln>
          </p:spPr>
        </p:sp>
        <p:sp>
          <p:nvSpPr>
            <p:cNvPr id="19" name="Google Shape;19;p1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16B0E3">
                <a:alpha val="654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Google Shape;20;p1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69411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" name="Google Shape;21;p1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Google Shape;22;p1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3" name="Google Shape;23;p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4" name="Google Shape;24;p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5" name="Google Shape;25;p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7" name="Google Shape;147;p18"/>
          <p:cNvCxnSpPr/>
          <p:nvPr/>
        </p:nvCxnSpPr>
        <p:spPr>
          <a:xfrm>
            <a:off x="0" y="786679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09"/>
              </a:srgbClr>
            </a:outerShdw>
          </a:effectLst>
        </p:spPr>
      </p:cxnSp>
      <p:cxnSp>
        <p:nvCxnSpPr>
          <p:cNvPr id="148" name="Google Shape;148;p18"/>
          <p:cNvCxnSpPr/>
          <p:nvPr/>
        </p:nvCxnSpPr>
        <p:spPr>
          <a:xfrm>
            <a:off x="0" y="6349181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09"/>
              </a:srgbClr>
            </a:outerShdw>
          </a:effectLst>
        </p:spPr>
      </p:cxnSp>
      <p:sp>
        <p:nvSpPr>
          <p:cNvPr id="149" name="Google Shape;149;p18"/>
          <p:cNvSpPr txBox="1"/>
          <p:nvPr/>
        </p:nvSpPr>
        <p:spPr>
          <a:xfrm>
            <a:off x="2250225" y="78798"/>
            <a:ext cx="8736000" cy="13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   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Conference 2025</a:t>
            </a:r>
            <a:endParaRPr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endParaRPr sz="4000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18"/>
          <p:cNvSpPr txBox="1"/>
          <p:nvPr/>
        </p:nvSpPr>
        <p:spPr>
          <a:xfrm>
            <a:off x="873450" y="1402401"/>
            <a:ext cx="9997200" cy="141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i="1" dirty="0">
                <a:solidFill>
                  <a:srgbClr val="47424C"/>
                </a:solidFill>
              </a:rPr>
              <a:t>Recent Research Trends of AI in Various Streams of Engineering</a:t>
            </a:r>
            <a:endParaRPr sz="2600" i="1" dirty="0">
              <a:solidFill>
                <a:srgbClr val="47424C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i="1" dirty="0">
                <a:solidFill>
                  <a:srgbClr val="47424C"/>
                </a:solidFill>
              </a:rPr>
              <a:t> and Management</a:t>
            </a:r>
            <a:endParaRPr sz="2600" i="1" dirty="0">
              <a:solidFill>
                <a:srgbClr val="47424C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18"/>
          <p:cNvSpPr txBox="1"/>
          <p:nvPr/>
        </p:nvSpPr>
        <p:spPr>
          <a:xfrm>
            <a:off x="949300" y="2574926"/>
            <a:ext cx="10232400" cy="2742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AI-Powered Ecosystem for Multilingual Diagnostics and Adaptive Specialty Mapping</a:t>
            </a:r>
            <a:endParaRPr sz="3600" dirty="0">
              <a:solidFill>
                <a:srgbClr val="FF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0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2" name="Google Shape;152;p18"/>
          <p:cNvSpPr txBox="1"/>
          <p:nvPr/>
        </p:nvSpPr>
        <p:spPr>
          <a:xfrm>
            <a:off x="3005994" y="4352530"/>
            <a:ext cx="5732100" cy="14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Presented By </a:t>
            </a:r>
            <a:endParaRPr sz="1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lang="en-US"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 J RAHUL</a:t>
            </a:r>
            <a:r>
              <a:rPr lang="en-US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</a:t>
            </a:r>
            <a:r>
              <a:rPr lang="en-US"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RITHIKA R CHETTIAR </a:t>
            </a:r>
            <a:r>
              <a:rPr lang="en-US"/>
              <a:t>       </a:t>
            </a:r>
            <a:r>
              <a:rPr lang="en-US"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A VINIT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3" name="Google Shape;153;p18"/>
          <p:cNvSpPr txBox="1"/>
          <p:nvPr/>
        </p:nvSpPr>
        <p:spPr>
          <a:xfrm>
            <a:off x="7849206" y="4497530"/>
            <a:ext cx="46323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86ED57-9D72-8770-EE1C-A5B5320C73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9010" y="1265852"/>
            <a:ext cx="9322074" cy="5488910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this paper, we propose an integrated AI-driven framework to address critical challenges in healthcare diagnostics and patient management by combining advanced natural language processing, speech recognition, and image analysis techniques.</a:t>
            </a:r>
          </a:p>
          <a:p>
            <a:pPr algn="just">
              <a:lnSpc>
                <a:spcPct val="150000"/>
              </a:lnSpc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Our framework leverages Google Cloud Vision for accurate text extraction from medical documents, Gemini AI for generating multilingual patient summaries, and OpenAI’s Whisper for real-time audio transcription to enable seamless symptom reporting.</a:t>
            </a:r>
          </a:p>
          <a:p>
            <a:pPr algn="just">
              <a:lnSpc>
                <a:spcPct val="150000"/>
              </a:lnSpc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We introduce a state-machine-based conversational system, enhanced by regex-based transcription normalization and reinforcement learning, to guide patients through symptom analysis and doctor assignment. </a:t>
            </a:r>
          </a:p>
          <a:p>
            <a:pPr algn="just">
              <a:lnSpc>
                <a:spcPct val="150000"/>
              </a:lnSpc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symptom-to-specialty mapping, we establish a reinforcement learning foundation that utilizes Firebase-stored data, periodically updated via Gemini AI, to reduce dependency on real-time external API calls while maintaining mapping accuracy. </a:t>
            </a:r>
          </a:p>
          <a:p>
            <a:pPr algn="just">
              <a:lnSpc>
                <a:spcPct val="150000"/>
              </a:lnSpc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Additionally, a Flask-based web application provides an intuitive interface for patients to upload medical records and receive personalized summaries in regional languages, such as Kannada and Tamil. </a:t>
            </a:r>
            <a:endParaRPr lang="en-IN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ECC014F-100A-1A21-69E5-AAF0F34F1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7376" y="1010493"/>
            <a:ext cx="2783622" cy="510718"/>
          </a:xfrm>
        </p:spPr>
        <p:txBody>
          <a:bodyPr>
            <a:normAutofit/>
          </a:bodyPr>
          <a:lstStyle/>
          <a:p>
            <a:r>
              <a:rPr lang="en-US" sz="2400" b="1" i="0" u="none" strike="noStrike" cap="none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ABSTRACT</a:t>
            </a:r>
            <a:endParaRPr lang="en-IN" sz="2400" dirty="0"/>
          </a:p>
        </p:txBody>
      </p:sp>
      <p:cxnSp>
        <p:nvCxnSpPr>
          <p:cNvPr id="7" name="Google Shape;158;p19">
            <a:extLst>
              <a:ext uri="{FF2B5EF4-FFF2-40B4-BE49-F238E27FC236}">
                <a16:creationId xmlns:a16="http://schemas.microsoft.com/office/drawing/2014/main" id="{8EFED48E-E1E2-6BF6-EA76-C760DD58B734}"/>
              </a:ext>
            </a:extLst>
          </p:cNvPr>
          <p:cNvCxnSpPr/>
          <p:nvPr/>
        </p:nvCxnSpPr>
        <p:spPr>
          <a:xfrm>
            <a:off x="0" y="786679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09"/>
              </a:srgb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4050732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60C527-3BF5-D6A1-BB0F-5062B4FC2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8392" y="1111606"/>
            <a:ext cx="2518150" cy="481781"/>
          </a:xfrm>
        </p:spPr>
        <p:txBody>
          <a:bodyPr>
            <a:normAutofit/>
          </a:bodyPr>
          <a:lstStyle/>
          <a:p>
            <a:r>
              <a:rPr lang="en-US" sz="2400" b="1" i="0" u="none" strike="noStrike" cap="none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ABSTRACT</a:t>
            </a:r>
            <a:endParaRPr lang="en-IN" sz="2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2C4CF3-AF93-1B51-EF6F-763535341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85489" y="1672045"/>
            <a:ext cx="8596668" cy="3880773"/>
          </a:xfrm>
        </p:spPr>
        <p:txBody>
          <a:bodyPr/>
          <a:lstStyle/>
          <a:p>
            <a:pPr algn="just">
              <a:lnSpc>
                <a:spcPct val="150000"/>
              </a:lnSpc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system ensures scalability and security through Firebase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Firestore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Google Cloud Storage integration, alongside robust user authentication. </a:t>
            </a:r>
          </a:p>
          <a:p>
            <a:pPr algn="just">
              <a:lnSpc>
                <a:spcPct val="150000"/>
              </a:lnSpc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framework offers a comprehensive toolkit for improving healthcare accessibility and operational efficiency, particularly in multilingual and resource-constrained environments. </a:t>
            </a:r>
          </a:p>
          <a:p>
            <a:pPr algn="just">
              <a:lnSpc>
                <a:spcPct val="150000"/>
              </a:lnSpc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Experimental results demonstrate enhanced accuracy in symptom mapping and streamlined patient onboarding, paving the way for scalable, patient-centric healthcare solutions.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Google Shape;158;p19">
            <a:extLst>
              <a:ext uri="{FF2B5EF4-FFF2-40B4-BE49-F238E27FC236}">
                <a16:creationId xmlns:a16="http://schemas.microsoft.com/office/drawing/2014/main" id="{709626D2-15A5-D43C-6C27-21295BF8CB90}"/>
              </a:ext>
            </a:extLst>
          </p:cNvPr>
          <p:cNvCxnSpPr/>
          <p:nvPr/>
        </p:nvCxnSpPr>
        <p:spPr>
          <a:xfrm>
            <a:off x="0" y="786679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09"/>
              </a:srgb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19168288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8" name="Google Shape;158;p19"/>
          <p:cNvCxnSpPr/>
          <p:nvPr/>
        </p:nvCxnSpPr>
        <p:spPr>
          <a:xfrm>
            <a:off x="0" y="786679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09"/>
              </a:srgbClr>
            </a:outerShdw>
          </a:effectLst>
        </p:spPr>
      </p:cxnSp>
      <p:cxnSp>
        <p:nvCxnSpPr>
          <p:cNvPr id="159" name="Google Shape;159;p19"/>
          <p:cNvCxnSpPr/>
          <p:nvPr/>
        </p:nvCxnSpPr>
        <p:spPr>
          <a:xfrm>
            <a:off x="0" y="6799638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09"/>
              </a:srgbClr>
            </a:outerShdw>
          </a:effectLst>
        </p:spPr>
      </p:cxnSp>
      <p:sp>
        <p:nvSpPr>
          <p:cNvPr id="161" name="Google Shape;161;p19"/>
          <p:cNvSpPr txBox="1"/>
          <p:nvPr/>
        </p:nvSpPr>
        <p:spPr>
          <a:xfrm>
            <a:off x="2431444" y="1433967"/>
            <a:ext cx="9212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19"/>
          <p:cNvSpPr/>
          <p:nvPr/>
        </p:nvSpPr>
        <p:spPr>
          <a:xfrm>
            <a:off x="548456" y="989350"/>
            <a:ext cx="7429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     2. INTRODUCTION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19"/>
          <p:cNvSpPr/>
          <p:nvPr/>
        </p:nvSpPr>
        <p:spPr>
          <a:xfrm>
            <a:off x="429900" y="1451068"/>
            <a:ext cx="11762100" cy="46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-114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Generative AI Platform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MedLabs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uses advanced AI to improve healthcare accessibility and efficiency.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114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Multilingual Summaries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Provides concise, accurate summaries of prescriptions and lab records in </a:t>
            </a:r>
            <a:endParaRPr sz="1800" b="0" i="0" u="none" strike="noStrike" cap="none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patients’ native languages and English.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114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Language Barrier Solution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Enhances patient understanding and supports clear communication for </a:t>
            </a:r>
            <a:endParaRPr sz="1800" b="0" i="0" u="none" strike="noStrike" cap="none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healthcare providers.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114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Intelligent Voice Bot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Multilingual AI assistant guides patients to the right doctor based on symptoms,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medical history, and care needs.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114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Enhanced Patient Engagement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Improves care coordination and optimizes healthcare workflows. </a:t>
            </a:r>
            <a:endParaRPr sz="1800" b="0" i="0" u="none" strike="noStrike" cap="none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-114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Scalable Integration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Seamlessly connects with hospitals, clinics, and telehealth platforms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for personalized, secure solutions.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0"/>
          <p:cNvSpPr txBox="1">
            <a:spLocks noGrp="1"/>
          </p:cNvSpPr>
          <p:nvPr>
            <p:ph type="body" idx="1"/>
          </p:nvPr>
        </p:nvSpPr>
        <p:spPr>
          <a:xfrm>
            <a:off x="706831" y="1763251"/>
            <a:ext cx="8596800" cy="38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-114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Improved Outcomes</a:t>
            </a:r>
            <a:r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Combines summarization and voice-enabled matching to foster better communication and patient care. </a:t>
            </a:r>
            <a:endParaRPr/>
          </a:p>
          <a:p>
            <a:pPr marL="0" marR="0" lvl="0" indent="-114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Global Accessibility</a:t>
            </a:r>
            <a:r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Focuses on inclusivity and efficiency to transform healthcare for diverse populations worldwide. 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/>
          </a:p>
        </p:txBody>
      </p:sp>
      <p:cxnSp>
        <p:nvCxnSpPr>
          <p:cNvPr id="170" name="Google Shape;170;p20"/>
          <p:cNvCxnSpPr/>
          <p:nvPr/>
        </p:nvCxnSpPr>
        <p:spPr>
          <a:xfrm>
            <a:off x="0" y="786679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09"/>
              </a:srgbClr>
            </a:outerShdw>
          </a:effectLst>
        </p:spPr>
      </p:cxnSp>
      <p:sp>
        <p:nvSpPr>
          <p:cNvPr id="171" name="Google Shape;171;p20"/>
          <p:cNvSpPr/>
          <p:nvPr/>
        </p:nvSpPr>
        <p:spPr>
          <a:xfrm>
            <a:off x="593003" y="1044112"/>
            <a:ext cx="7429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     2. INTRODUCTION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6" name="Google Shape;186;p22"/>
          <p:cNvCxnSpPr/>
          <p:nvPr/>
        </p:nvCxnSpPr>
        <p:spPr>
          <a:xfrm>
            <a:off x="0" y="786679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09"/>
              </a:srgbClr>
            </a:outerShdw>
          </a:effectLst>
        </p:spPr>
      </p:cxnSp>
      <p:cxnSp>
        <p:nvCxnSpPr>
          <p:cNvPr id="187" name="Google Shape;187;p22"/>
          <p:cNvCxnSpPr/>
          <p:nvPr/>
        </p:nvCxnSpPr>
        <p:spPr>
          <a:xfrm>
            <a:off x="0" y="6321188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09"/>
              </a:srgbClr>
            </a:outerShdw>
          </a:effectLst>
        </p:spPr>
      </p:cxnSp>
      <p:sp>
        <p:nvSpPr>
          <p:cNvPr id="188" name="Google Shape;188;p22"/>
          <p:cNvSpPr txBox="1"/>
          <p:nvPr/>
        </p:nvSpPr>
        <p:spPr>
          <a:xfrm>
            <a:off x="696035" y="891446"/>
            <a:ext cx="9212239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9" name="Google Shape;189;p22"/>
          <p:cNvSpPr/>
          <p:nvPr/>
        </p:nvSpPr>
        <p:spPr>
          <a:xfrm>
            <a:off x="3480125" y="1082725"/>
            <a:ext cx="4729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REVIEW OF LITERATURE</a:t>
            </a:r>
            <a:endParaRPr sz="2400" b="0" i="0" u="none" strike="noStrike" cap="none" dirty="0">
              <a:solidFill>
                <a:srgbClr val="00206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1" name="Google Shape;191;p22"/>
          <p:cNvSpPr txBox="1"/>
          <p:nvPr/>
        </p:nvSpPr>
        <p:spPr>
          <a:xfrm>
            <a:off x="394375" y="1832675"/>
            <a:ext cx="8438400" cy="405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00050" lvl="0" indent="-28575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global healthcare sector has witnessed significant advancements in AI-driven diagnostics and patient management, yet challenges in accessibility, multilingual support, and adaptive intelligence persist, particularly in resource-constrained and linguistically diverse regions.</a:t>
            </a:r>
            <a:endParaRPr sz="1800" dirty="0">
              <a:solidFill>
                <a:srgbClr val="3F3F3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742950" lvl="0" indent="-28575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sz="1800" dirty="0">
              <a:solidFill>
                <a:srgbClr val="3F3F3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00050" lvl="0" indent="-28575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This review examines key developments in Electronic Health Records (EHRs), AI-powered symptom checkers, teleconsultation platforms, multilingual healthcare systems, and reinforcement learning applications, highlighting their contributions and limitations to contextualize the need for an integrated, scalable, and inclusive healthcare ecosystem.</a:t>
            </a:r>
            <a:endParaRPr sz="1800" dirty="0">
              <a:solidFill>
                <a:srgbClr val="3F3F3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7" name="Google Shape;177;p21"/>
          <p:cNvCxnSpPr/>
          <p:nvPr/>
        </p:nvCxnSpPr>
        <p:spPr>
          <a:xfrm>
            <a:off x="0" y="786679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09"/>
              </a:srgbClr>
            </a:outerShdw>
          </a:effectLst>
        </p:spPr>
      </p:cxnSp>
      <p:cxnSp>
        <p:nvCxnSpPr>
          <p:cNvPr id="178" name="Google Shape;178;p21"/>
          <p:cNvCxnSpPr/>
          <p:nvPr/>
        </p:nvCxnSpPr>
        <p:spPr>
          <a:xfrm>
            <a:off x="0" y="6321188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09"/>
              </a:srgbClr>
            </a:outerShdw>
          </a:effectLst>
        </p:spPr>
      </p:cxnSp>
      <p:sp>
        <p:nvSpPr>
          <p:cNvPr id="180" name="Google Shape;180;p21"/>
          <p:cNvSpPr txBox="1"/>
          <p:nvPr/>
        </p:nvSpPr>
        <p:spPr>
          <a:xfrm>
            <a:off x="4568296" y="1113638"/>
            <a:ext cx="223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</a:t>
            </a:r>
            <a:r>
              <a:rPr lang="en-US" sz="2400" b="1" i="0" u="none" strike="noStrike" cap="none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 </a:t>
            </a:r>
            <a:r>
              <a:rPr lang="en-US" sz="2400" b="1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PURPOSE</a:t>
            </a:r>
            <a:endParaRPr sz="2400" b="0" i="0" u="none" strike="noStrike" cap="none" dirty="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81" name="Google Shape;181;p21"/>
          <p:cNvSpPr/>
          <p:nvPr/>
        </p:nvSpPr>
        <p:spPr>
          <a:xfrm>
            <a:off x="376975" y="1902325"/>
            <a:ext cx="9528600" cy="391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00050" marR="0" lvl="0" indent="-28575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project is a Flask-based web application designed to provide a healthcare assistant service.</a:t>
            </a:r>
            <a:endParaRPr lang="en-IN"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742950" marR="0" lvl="0" indent="-28575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IN"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00050" marR="0" lvl="0" indent="-28575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Its primary objective is to guide patients through a conversational interface to collect and process medical symptoms, severity, duration, and triggers, then recommend an appropriate doctor based on the symptoms. 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00050" marR="0" lvl="0" indent="-28575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It integrates Firebase for authentication and data storage, Google Cloud Storage for file handling, and AI models (OpenAI, Whisper, </a:t>
            </a:r>
            <a:r>
              <a:rPr lang="en-US" sz="1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gTTS</a:t>
            </a:r>
            <a:r>
              <a:rPr lang="en-US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for transcription, text-to-speech, and symptom analysis.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00050" marR="0" lvl="0" indent="-28575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features include user registration, audio-based symptom input, doctor assignment, and medical history processing, aiming to streamline patient triage and consultation scheduling.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3"/>
          <p:cNvSpPr txBox="1">
            <a:spLocks noGrp="1"/>
          </p:cNvSpPr>
          <p:nvPr>
            <p:ph type="ctrTitle"/>
          </p:nvPr>
        </p:nvSpPr>
        <p:spPr>
          <a:xfrm>
            <a:off x="-255639" y="777663"/>
            <a:ext cx="7766936" cy="741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</a:pP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en-US" sz="2400" b="1" dirty="0">
                <a:solidFill>
                  <a:srgbClr val="002060"/>
                </a:solidFill>
                <a:latin typeface="Times New Roman"/>
                <a:ea typeface="Trebuchet MS"/>
                <a:cs typeface="Times New Roman"/>
                <a:sym typeface="Times New Roman"/>
              </a:rPr>
              <a:t>5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METHODOLOGY </a:t>
            </a:r>
            <a:endParaRPr sz="2400" b="1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97" name="Google Shape;197;p23"/>
          <p:cNvCxnSpPr/>
          <p:nvPr/>
        </p:nvCxnSpPr>
        <p:spPr>
          <a:xfrm>
            <a:off x="0" y="6321188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09"/>
              </a:srgbClr>
            </a:outerShdw>
          </a:effectLst>
        </p:spPr>
      </p:cxnSp>
      <p:cxnSp>
        <p:nvCxnSpPr>
          <p:cNvPr id="198" name="Google Shape;198;p23"/>
          <p:cNvCxnSpPr/>
          <p:nvPr/>
        </p:nvCxnSpPr>
        <p:spPr>
          <a:xfrm>
            <a:off x="0" y="869200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09"/>
              </a:srgbClr>
            </a:outerShdw>
          </a:effectLst>
        </p:spPr>
      </p:cxnSp>
      <p:sp>
        <p:nvSpPr>
          <p:cNvPr id="200" name="Google Shape;200;p23"/>
          <p:cNvSpPr txBox="1">
            <a:spLocks noGrp="1"/>
          </p:cNvSpPr>
          <p:nvPr>
            <p:ph type="subTitle" idx="1"/>
          </p:nvPr>
        </p:nvSpPr>
        <p:spPr>
          <a:xfrm>
            <a:off x="663300" y="1519452"/>
            <a:ext cx="9050971" cy="5078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-114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Requirements Analysis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: Identify stakeholders (patients, doctors, assistants). Define functional needs: user authentication (Firebase), symptom processing (text/audio), doctor assignment, audio/image processing, data storage (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Firestore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/GCS). Ensure security, scalability, and healthcare compliance (e.g., HIPAA).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114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System Design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: Architect Flask-based system with frontend (HTML/JavaScript), backend (Flask routes, session management), AI (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LangChain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 state machine, OpenAI Whisper,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gTTS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, Gemini), and storage (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Firestore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/GCS). Implement Firebase Authentication and symptom-to-specialty mapping.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114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Implementation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: Develop Flask routes (/register, /transcribe, /dashboard), integrate AI for conversation (GPT-4o-mini), audio/image processing, and data storage. Use JavaScript for audio recording/uploads. Cache results for performance.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4"/>
          <p:cNvSpPr txBox="1">
            <a:spLocks noGrp="1"/>
          </p:cNvSpPr>
          <p:nvPr>
            <p:ph type="body" idx="1"/>
          </p:nvPr>
        </p:nvSpPr>
        <p:spPr>
          <a:xfrm>
            <a:off x="942805" y="1731064"/>
            <a:ext cx="8596800" cy="2873526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-114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b="1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Testing</a:t>
            </a:r>
            <a:r>
              <a:rPr lang="en-US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: Conduct unit, integration, security, performance, and usability tests. Validate state transitions, API reliability, and input sanitization. </a:t>
            </a:r>
            <a:endParaRPr dirty="0">
              <a:solidFill>
                <a:srgbClr val="7F7F7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-114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b="1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Deployment</a:t>
            </a:r>
            <a:r>
              <a:rPr lang="en-US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: Deploy on Google Cloud Run with </a:t>
            </a:r>
            <a:r>
              <a:rPr lang="en-US" dirty="0" err="1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Hypercorn</a:t>
            </a:r>
            <a:r>
              <a:rPr lang="en-US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. Configure auto-scaling, logging, and CI/CD (GitHub Actions). </a:t>
            </a:r>
            <a:endParaRPr dirty="0">
              <a:solidFill>
                <a:srgbClr val="7F7F7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-1143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b="1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Maintenance</a:t>
            </a:r>
            <a:r>
              <a:rPr lang="en-US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: Monitor API usage, update dependencies, clean caches, and incorporate user feedback for iterative improvements.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7" name="Google Shape;207;p24"/>
          <p:cNvSpPr txBox="1">
            <a:spLocks noGrp="1"/>
          </p:cNvSpPr>
          <p:nvPr>
            <p:ph type="ctrTitle" idx="4294967295"/>
          </p:nvPr>
        </p:nvSpPr>
        <p:spPr>
          <a:xfrm>
            <a:off x="0" y="795263"/>
            <a:ext cx="7767000" cy="74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</a:pPr>
            <a: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lang="en-US" sz="5400" dirty="0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en-US" sz="2400" b="1" dirty="0">
                <a:solidFill>
                  <a:srgbClr val="002060"/>
                </a:solidFill>
                <a:latin typeface="Times New Roman"/>
                <a:ea typeface="Trebuchet MS"/>
                <a:cs typeface="Times New Roman"/>
                <a:sym typeface="Times New Roman"/>
              </a:rPr>
              <a:t>5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METHODOLOGY </a:t>
            </a:r>
            <a:endParaRPr sz="2400" b="1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208" name="Google Shape;208;p24"/>
          <p:cNvCxnSpPr/>
          <p:nvPr/>
        </p:nvCxnSpPr>
        <p:spPr>
          <a:xfrm>
            <a:off x="0" y="869200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10"/>
              </a:srgbClr>
            </a:outerShdw>
          </a:effectLst>
        </p:spPr>
      </p:cxnSp>
      <p:cxnSp>
        <p:nvCxnSpPr>
          <p:cNvPr id="209" name="Google Shape;209;p24"/>
          <p:cNvCxnSpPr/>
          <p:nvPr/>
        </p:nvCxnSpPr>
        <p:spPr>
          <a:xfrm>
            <a:off x="0" y="6321188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10"/>
              </a:srgbClr>
            </a:outerShdw>
          </a:effectLst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7"/>
          <p:cNvSpPr txBox="1">
            <a:spLocks noGrp="1"/>
          </p:cNvSpPr>
          <p:nvPr>
            <p:ph type="body" idx="1"/>
          </p:nvPr>
        </p:nvSpPr>
        <p:spPr>
          <a:xfrm>
            <a:off x="265471" y="1613524"/>
            <a:ext cx="9635613" cy="4128511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342900" indent="-342900" algn="just">
              <a:lnSpc>
                <a:spcPct val="150000"/>
              </a:lnSpc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Symptom Normalization: </a:t>
            </a:r>
            <a:r>
              <a:rPr lang="en-US" sz="2000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Achieved reliable mapping of colloquial terms (e.g., "puking" to "vomiting") using regex and Gemini AI, validated on 1,000 conversation samples.</a:t>
            </a:r>
          </a:p>
          <a:p>
            <a:pPr marL="342900" indent="-342900" algn="just">
              <a:lnSpc>
                <a:spcPct val="150000"/>
              </a:lnSpc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Specialty Mapping: </a:t>
            </a:r>
            <a:r>
              <a:rPr lang="en-US" sz="2000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Reinforcement learning optimized patient assignments to specialties (e.g., Dermatology, Urology) with high accuracy using Firebase-stored data.</a:t>
            </a:r>
          </a:p>
          <a:p>
            <a:pPr marL="342900" indent="-342900" algn="just">
              <a:lnSpc>
                <a:spcPct val="150000"/>
              </a:lnSpc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Efficiency: </a:t>
            </a:r>
            <a:r>
              <a:rPr lang="en-US" sz="2000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 bot's state-machine workflow reduced patient onboarding time compared to manual methods.</a:t>
            </a:r>
          </a:p>
          <a:p>
            <a:pPr marL="342900" indent="-342900" algn="just">
              <a:lnSpc>
                <a:spcPct val="150000"/>
              </a:lnSpc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Usability: </a:t>
            </a:r>
            <a:r>
              <a:rPr lang="en-US" sz="2000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Surveys confirmed high satisfaction with multilingual summaries (Kannada, Tamil) across patient, doctor, and assistant roles.</a:t>
            </a:r>
          </a:p>
          <a:p>
            <a:pPr marL="342900" indent="-342900" algn="just">
              <a:lnSpc>
                <a:spcPct val="150000"/>
              </a:lnSpc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Scalability: </a:t>
            </a:r>
            <a:r>
              <a:rPr lang="en-US" sz="2000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System handled 10,000 concurrent users effectively, leveraging Firebase </a:t>
            </a:r>
            <a:r>
              <a:rPr lang="en-US" sz="2000" dirty="0" err="1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Firestore</a:t>
            </a:r>
            <a:r>
              <a:rPr lang="en-US" sz="2000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and Google Cloud Storage for robust performance.</a:t>
            </a:r>
            <a:endParaRPr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240" name="Google Shape;240;p27"/>
          <p:cNvCxnSpPr/>
          <p:nvPr/>
        </p:nvCxnSpPr>
        <p:spPr>
          <a:xfrm>
            <a:off x="0" y="786679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10"/>
              </a:srgbClr>
            </a:outerShdw>
          </a:effectLst>
        </p:spPr>
      </p:cxnSp>
      <p:cxnSp>
        <p:nvCxnSpPr>
          <p:cNvPr id="241" name="Google Shape;241;p27"/>
          <p:cNvCxnSpPr/>
          <p:nvPr/>
        </p:nvCxnSpPr>
        <p:spPr>
          <a:xfrm>
            <a:off x="0" y="6321188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10"/>
              </a:srgbClr>
            </a:outerShdw>
          </a:effectLst>
        </p:spPr>
      </p:cxnSp>
      <p:sp>
        <p:nvSpPr>
          <p:cNvPr id="244" name="Google Shape;244;p27"/>
          <p:cNvSpPr/>
          <p:nvPr/>
        </p:nvSpPr>
        <p:spPr>
          <a:xfrm>
            <a:off x="3408712" y="1115965"/>
            <a:ext cx="3783300" cy="59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6. RESULTS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0000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800" b="1" i="0" u="none" strike="noStrike" cap="none" dirty="0">
              <a:solidFill>
                <a:srgbClr val="000066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3" name="Google Shape;263;p29"/>
          <p:cNvCxnSpPr/>
          <p:nvPr/>
        </p:nvCxnSpPr>
        <p:spPr>
          <a:xfrm>
            <a:off x="0" y="6321188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10"/>
              </a:srgbClr>
            </a:outerShdw>
          </a:effectLst>
        </p:spPr>
      </p:cxnSp>
      <p:cxnSp>
        <p:nvCxnSpPr>
          <p:cNvPr id="264" name="Google Shape;264;p29"/>
          <p:cNvCxnSpPr/>
          <p:nvPr/>
        </p:nvCxnSpPr>
        <p:spPr>
          <a:xfrm>
            <a:off x="0" y="786679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10"/>
              </a:srgbClr>
            </a:outerShdw>
          </a:effectLst>
        </p:spPr>
      </p:cxnSp>
      <p:sp>
        <p:nvSpPr>
          <p:cNvPr id="268" name="Google Shape;268;p29"/>
          <p:cNvSpPr/>
          <p:nvPr/>
        </p:nvSpPr>
        <p:spPr>
          <a:xfrm>
            <a:off x="2628050" y="1180450"/>
            <a:ext cx="6190200" cy="59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7. CONCLUSION</a:t>
            </a:r>
            <a:endParaRPr sz="1800" b="1" i="0" u="none" strike="noStrike" cap="none" dirty="0">
              <a:solidFill>
                <a:srgbClr val="0000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800" b="1" i="0" u="none" strike="noStrike" cap="none" dirty="0">
              <a:solidFill>
                <a:srgbClr val="000066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Google Shape;238;p27">
            <a:extLst>
              <a:ext uri="{FF2B5EF4-FFF2-40B4-BE49-F238E27FC236}">
                <a16:creationId xmlns:a16="http://schemas.microsoft.com/office/drawing/2014/main" id="{D4B6F6C2-9A00-8A3C-6EF9-44B8A723D44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265471" y="1613524"/>
            <a:ext cx="9635613" cy="4128511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342900" lvl="0" indent="-34290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b="1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Enhanced Accessibility: </a:t>
            </a:r>
            <a:r>
              <a:rPr lang="en-US" sz="2000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Integrates AI-driven voice and text interfaces to streamline symptom reporting, making healthcare accessible in diverse, resource-constrained settings.</a:t>
            </a:r>
          </a:p>
          <a:p>
            <a:pPr marL="342900" lvl="0" indent="-34290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Multilingual Inclusivity: </a:t>
            </a:r>
            <a:r>
              <a:rPr lang="en-US" sz="2000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Supports regional languages like Kannada and Tamil, ensuring effective communication for non-English-speaking patients.</a:t>
            </a:r>
          </a:p>
          <a:p>
            <a:pPr marL="342900" lvl="0" indent="-34290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Adaptive Intelligence: </a:t>
            </a:r>
            <a:r>
              <a:rPr lang="en-US" sz="2000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Employs reinforcement learning and Firebase-stored mappings to optimize specialty assignments, reducing reliance on real-time APIs.</a:t>
            </a:r>
          </a:p>
          <a:p>
            <a:pPr marL="342900" lvl="0" indent="-34290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 Infrastructure: </a:t>
            </a:r>
            <a:r>
              <a:rPr lang="en-US" sz="2000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Combines Firebase </a:t>
            </a:r>
            <a:r>
              <a:rPr lang="en-US" sz="2000" dirty="0" err="1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Firestore</a:t>
            </a:r>
            <a:r>
              <a:rPr lang="en-US" sz="2000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and Google Cloud Storage for secure, efficient data management, supporting high user concurrency.</a:t>
            </a:r>
          </a:p>
          <a:p>
            <a:pPr marL="342900" lvl="0" indent="-34290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Future Potential: </a:t>
            </a:r>
            <a:r>
              <a:rPr lang="en-US" sz="2000" dirty="0">
                <a:solidFill>
                  <a:srgbClr val="3F3F3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Sets the stage for expanded language support, real-time doctor availability integration, and enhanced RL models to further improve global healthcare delivery.</a:t>
            </a:r>
            <a:endParaRPr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6" name="Google Shape;346;p35"/>
          <p:cNvCxnSpPr/>
          <p:nvPr/>
        </p:nvCxnSpPr>
        <p:spPr>
          <a:xfrm>
            <a:off x="0" y="786679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09"/>
              </a:srgbClr>
            </a:outerShdw>
          </a:effectLst>
        </p:spPr>
      </p:cxnSp>
      <p:cxnSp>
        <p:nvCxnSpPr>
          <p:cNvPr id="347" name="Google Shape;347;p35"/>
          <p:cNvCxnSpPr/>
          <p:nvPr/>
        </p:nvCxnSpPr>
        <p:spPr>
          <a:xfrm>
            <a:off x="0" y="6321188"/>
            <a:ext cx="12192000" cy="0"/>
          </a:xfrm>
          <a:prstGeom prst="straightConnector1">
            <a:avLst/>
          </a:prstGeom>
          <a:noFill/>
          <a:ln w="25400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38100" dist="25400" dir="5400000" rotWithShape="0">
              <a:srgbClr val="000000">
                <a:alpha val="34509"/>
              </a:srgbClr>
            </a:outerShdw>
          </a:effectLst>
        </p:spPr>
      </p:cxnSp>
      <p:sp>
        <p:nvSpPr>
          <p:cNvPr id="350" name="Google Shape;350;p35"/>
          <p:cNvSpPr txBox="1"/>
          <p:nvPr/>
        </p:nvSpPr>
        <p:spPr>
          <a:xfrm>
            <a:off x="1112673" y="1068344"/>
            <a:ext cx="9212239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</a:t>
            </a:r>
            <a:r>
              <a:rPr lang="en-US" sz="2800" b="1" i="0" u="none" strike="noStrike" cap="none" dirty="0">
                <a:solidFill>
                  <a:srgbClr val="0000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REFERENCES</a:t>
            </a:r>
            <a:endParaRPr sz="2800" b="1" i="0" u="none" strike="noStrike" cap="none" dirty="0">
              <a:solidFill>
                <a:srgbClr val="000066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1" name="Google Shape;351;p35"/>
          <p:cNvSpPr txBox="1"/>
          <p:nvPr/>
        </p:nvSpPr>
        <p:spPr>
          <a:xfrm>
            <a:off x="573205" y="1753233"/>
            <a:ext cx="643070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2" name="Google Shape;352;p35"/>
          <p:cNvSpPr txBox="1"/>
          <p:nvPr/>
        </p:nvSpPr>
        <p:spPr>
          <a:xfrm>
            <a:off x="674317" y="1520797"/>
            <a:ext cx="9347100" cy="5112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      </a:t>
            </a:r>
            <a:r>
              <a:rPr lang="en-US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[1]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Singh R., Patel K., Nair S. (2023). </a:t>
            </a:r>
            <a:r>
              <a:rPr lang="en-US" sz="1400" b="0" i="1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Multilingual Medical Summarization Using Gemini Models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. This study                 explores the use of Gemini 1.0 for summarizing medical texts in English and Hindi, providing a foundation for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MedLabs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’ multilingual summarization of prescriptions and lab records using Gemini 1.5 Pro.</a:t>
            </a:r>
            <a:endParaRPr sz="1400" b="0" i="0" u="none" strike="noStrike" cap="none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[2] Kumar V., Lee J., Rao M. (2024). </a:t>
            </a:r>
            <a:r>
              <a:rPr lang="en-US" sz="1400" b="0" i="1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Voice-Enabled Healthcare Navigation with Whisper and LLMs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. This work discusses the application of Whisper and a lightweight LLM for patient-doctor navigation in English, relevant to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MedLabs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’ implementation of Whisper and GPT-4o-mini for its English-only voice bot interactions.</a:t>
            </a:r>
          </a:p>
          <a:p>
            <a:pPr marL="45720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[3] Davenport T.,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Kalakota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R. (2019). </a:t>
            </a:r>
            <a:r>
              <a:rPr lang="en-US" sz="1400" b="0" i="1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Potential for Artificial Intelligence in Healthcare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. This paper highlights AI applications in diagnostics and patient care, offering a theoretical basis for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MedLabs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’ symptom-to-specialty matching and patient-doctor navigation features.</a:t>
            </a:r>
          </a:p>
          <a:p>
            <a:pPr marL="45720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[4]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Gonem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S., et al. (2020). </a:t>
            </a:r>
            <a:r>
              <a:rPr lang="en-US" sz="1400" b="0" i="1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Applications of Artificial Intelligence and Machine Learning in Respiratory Medicine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. This    research examines AI in diagnostics and patient care, providing insights into symptom analysis for specialty matching, a core component of </a:t>
            </a:r>
            <a:r>
              <a:rPr lang="en-US" sz="1400" b="0" i="0" u="none" strike="noStrike" cap="none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MedLabs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’ functionality.</a:t>
            </a:r>
            <a:endParaRPr sz="1400" b="0" i="0" u="none" strike="noStrike" cap="none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913</TotalTime>
  <Words>1358</Words>
  <Application>Microsoft Office PowerPoint</Application>
  <PresentationFormat>Widescreen</PresentationFormat>
  <Paragraphs>76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Noto Sans Symbols</vt:lpstr>
      <vt:lpstr>Times New Roman</vt:lpstr>
      <vt:lpstr>Trebuchet MS</vt:lpstr>
      <vt:lpstr>Facet</vt:lpstr>
      <vt:lpstr>PowerPoint Presentation</vt:lpstr>
      <vt:lpstr>1. ABSTRACT</vt:lpstr>
      <vt:lpstr>1. ABSTRACT</vt:lpstr>
      <vt:lpstr>PowerPoint Presentation</vt:lpstr>
      <vt:lpstr>PowerPoint Presentation</vt:lpstr>
      <vt:lpstr>PowerPoint Presentation</vt:lpstr>
      <vt:lpstr>PowerPoint Presentation</vt:lpstr>
      <vt:lpstr>                            5. METHODOLOGY </vt:lpstr>
      <vt:lpstr>3                            5. METHODOLOGY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Rithika R Chettiar</dc:creator>
  <cp:lastModifiedBy>Rithika R Chettiar</cp:lastModifiedBy>
  <cp:revision>4</cp:revision>
  <dcterms:modified xsi:type="dcterms:W3CDTF">2025-05-31T03:37:40Z</dcterms:modified>
</cp:coreProperties>
</file>