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E58E7D0-0E7B-45CE-A201-10049E96A44F}"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EFA4B0-042E-416A-BCBD-5B9336A634F3}"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641952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58E7D0-0E7B-45CE-A201-10049E96A44F}"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EFA4B0-042E-416A-BCBD-5B9336A634F3}" type="slidenum">
              <a:rPr lang="en-US" smtClean="0"/>
              <a:pPr/>
              <a:t>‹#›</a:t>
            </a:fld>
            <a:endParaRPr lang="en-US"/>
          </a:p>
        </p:txBody>
      </p:sp>
    </p:spTree>
    <p:extLst>
      <p:ext uri="{BB962C8B-B14F-4D97-AF65-F5344CB8AC3E}">
        <p14:creationId xmlns:p14="http://schemas.microsoft.com/office/powerpoint/2010/main" xmlns="" val="2753887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58E7D0-0E7B-45CE-A201-10049E96A44F}"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EFA4B0-042E-416A-BCBD-5B9336A634F3}"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086726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E58E7D0-0E7B-45CE-A201-10049E96A44F}"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EFA4B0-042E-416A-BCBD-5B9336A634F3}" type="slidenum">
              <a:rPr lang="en-US" smtClean="0"/>
              <a:pPr/>
              <a:t>‹#›</a:t>
            </a:fld>
            <a:endParaRPr lang="en-US"/>
          </a:p>
        </p:txBody>
      </p:sp>
    </p:spTree>
    <p:extLst>
      <p:ext uri="{BB962C8B-B14F-4D97-AF65-F5344CB8AC3E}">
        <p14:creationId xmlns:p14="http://schemas.microsoft.com/office/powerpoint/2010/main" xmlns="" val="2571949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58E7D0-0E7B-45CE-A201-10049E96A44F}"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EFA4B0-042E-416A-BCBD-5B9336A634F3}" type="slidenum">
              <a:rPr lang="en-US" smtClean="0"/>
              <a:pPr/>
              <a:t>‹#›</a:t>
            </a:fld>
            <a:endParaRPr lang="en-US"/>
          </a:p>
        </p:txBody>
      </p:sp>
    </p:spTree>
    <p:extLst>
      <p:ext uri="{BB962C8B-B14F-4D97-AF65-F5344CB8AC3E}">
        <p14:creationId xmlns:p14="http://schemas.microsoft.com/office/powerpoint/2010/main" xmlns="" val="1436613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58E7D0-0E7B-45CE-A201-10049E96A44F}"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EFA4B0-042E-416A-BCBD-5B9336A634F3}" type="slidenum">
              <a:rPr lang="en-US" smtClean="0"/>
              <a:pPr/>
              <a:t>‹#›</a:t>
            </a:fld>
            <a:endParaRPr lang="en-US"/>
          </a:p>
        </p:txBody>
      </p:sp>
    </p:spTree>
    <p:extLst>
      <p:ext uri="{BB962C8B-B14F-4D97-AF65-F5344CB8AC3E}">
        <p14:creationId xmlns:p14="http://schemas.microsoft.com/office/powerpoint/2010/main" xmlns="" val="2529051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E58E7D0-0E7B-45CE-A201-10049E96A44F}" type="datetimeFigureOut">
              <a:rPr lang="en-US" smtClean="0"/>
              <a:pPr/>
              <a:t>3/12/2024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F7EFA4B0-042E-416A-BCBD-5B9336A634F3}" type="slidenum">
              <a:rPr lang="en-US" smtClean="0"/>
              <a:pPr/>
              <a:t>‹#›</a:t>
            </a:fld>
            <a:endParaRPr lang="en-US"/>
          </a:p>
        </p:txBody>
      </p:sp>
    </p:spTree>
    <p:extLst>
      <p:ext uri="{BB962C8B-B14F-4D97-AF65-F5344CB8AC3E}">
        <p14:creationId xmlns:p14="http://schemas.microsoft.com/office/powerpoint/2010/main" xmlns="" val="3809623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E58E7D0-0E7B-45CE-A201-10049E96A44F}" type="datetimeFigureOut">
              <a:rPr lang="en-US" smtClean="0"/>
              <a:pPr/>
              <a:t>3/12/2024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7EFA4B0-042E-416A-BCBD-5B9336A634F3}" type="slidenum">
              <a:rPr lang="en-US" smtClean="0"/>
              <a:pPr/>
              <a:t>‹#›</a:t>
            </a:fld>
            <a:endParaRPr lang="en-US"/>
          </a:p>
        </p:txBody>
      </p:sp>
    </p:spTree>
    <p:extLst>
      <p:ext uri="{BB962C8B-B14F-4D97-AF65-F5344CB8AC3E}">
        <p14:creationId xmlns:p14="http://schemas.microsoft.com/office/powerpoint/2010/main" xmlns="" val="2710592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E58E7D0-0E7B-45CE-A201-10049E96A44F}"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EFA4B0-042E-416A-BCBD-5B9336A634F3}" type="slidenum">
              <a:rPr lang="en-US" smtClean="0"/>
              <a:pPr/>
              <a:t>‹#›</a:t>
            </a:fld>
            <a:endParaRPr lang="en-US"/>
          </a:p>
        </p:txBody>
      </p:sp>
    </p:spTree>
    <p:extLst>
      <p:ext uri="{BB962C8B-B14F-4D97-AF65-F5344CB8AC3E}">
        <p14:creationId xmlns:p14="http://schemas.microsoft.com/office/powerpoint/2010/main" xmlns="" val="2534472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58E7D0-0E7B-45CE-A201-10049E96A44F}"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EFA4B0-042E-416A-BCBD-5B9336A634F3}" type="slidenum">
              <a:rPr lang="en-US" smtClean="0"/>
              <a:pPr/>
              <a:t>‹#›</a:t>
            </a:fld>
            <a:endParaRPr lang="en-US"/>
          </a:p>
        </p:txBody>
      </p:sp>
    </p:spTree>
    <p:extLst>
      <p:ext uri="{BB962C8B-B14F-4D97-AF65-F5344CB8AC3E}">
        <p14:creationId xmlns:p14="http://schemas.microsoft.com/office/powerpoint/2010/main" xmlns="" val="27050788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58E7D0-0E7B-45CE-A201-10049E96A44F}"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EFA4B0-042E-416A-BCBD-5B9336A634F3}" type="slidenum">
              <a:rPr lang="en-US" smtClean="0"/>
              <a:pPr/>
              <a:t>‹#›</a:t>
            </a:fld>
            <a:endParaRPr lang="en-US"/>
          </a:p>
        </p:txBody>
      </p:sp>
    </p:spTree>
    <p:extLst>
      <p:ext uri="{BB962C8B-B14F-4D97-AF65-F5344CB8AC3E}">
        <p14:creationId xmlns:p14="http://schemas.microsoft.com/office/powerpoint/2010/main" xmlns="" val="3801551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E58E7D0-0E7B-45CE-A201-10049E96A44F}" type="datetimeFigureOut">
              <a:rPr lang="en-US" smtClean="0"/>
              <a:pPr/>
              <a:t>3/12/2024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7EFA4B0-042E-416A-BCBD-5B9336A634F3}" type="slidenum">
              <a:rPr lang="en-US" smtClean="0"/>
              <a:pPr/>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48206670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C4F2A8-95FF-0CF3-AC2E-3B2BACC50854}"/>
              </a:ext>
            </a:extLst>
          </p:cNvPr>
          <p:cNvSpPr>
            <a:spLocks noGrp="1"/>
          </p:cNvSpPr>
          <p:nvPr>
            <p:ph type="ctrTitle"/>
          </p:nvPr>
        </p:nvSpPr>
        <p:spPr>
          <a:xfrm>
            <a:off x="1097280" y="1883390"/>
            <a:ext cx="10058400" cy="2441721"/>
          </a:xfrm>
        </p:spPr>
        <p:txBody>
          <a:bodyPr>
            <a:normAutofit/>
          </a:bodyPr>
          <a:lstStyle/>
          <a:p>
            <a:pPr algn="ctr"/>
            <a:r>
              <a:rPr lang="en-US" sz="4400" b="1" kern="0" dirty="0">
                <a:solidFill>
                  <a:srgbClr val="212529"/>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angal" panose="00000400000000000000" pitchFamily="2"/>
              </a:rPr>
              <a:t>CHARACTERIZATION AND OPTIMIZATION OF MICRO-SPHERE LOADED WITH FLURBIPROFEN FOR INTRA-ARTICULAR DELIVERY</a:t>
            </a:r>
            <a:endParaRPr lang="en-US" sz="4400" dirty="0">
              <a:effectLst>
                <a:outerShdw blurRad="38100" dist="38100" dir="2700000" algn="tl">
                  <a:srgbClr val="000000">
                    <a:alpha val="43137"/>
                  </a:srgbClr>
                </a:outerShdw>
              </a:effectLst>
            </a:endParaRPr>
          </a:p>
        </p:txBody>
      </p:sp>
      <p:sp>
        <p:nvSpPr>
          <p:cNvPr id="3" name="Rectangle 2"/>
          <p:cNvSpPr/>
          <p:nvPr/>
        </p:nvSpPr>
        <p:spPr>
          <a:xfrm>
            <a:off x="0" y="5504059"/>
            <a:ext cx="1304973" cy="400110"/>
          </a:xfrm>
          <a:prstGeom prst="rect">
            <a:avLst/>
          </a:prstGeom>
        </p:spPr>
        <p:txBody>
          <a:bodyPr wrap="none">
            <a:spAutoFit/>
          </a:bodyPr>
          <a:lstStyle/>
          <a:p>
            <a:r>
              <a:rPr lang="en-US" dirty="0" smtClean="0"/>
              <a:t>Raj </a:t>
            </a:r>
            <a:r>
              <a:rPr lang="en-US" sz="2000" dirty="0" smtClean="0"/>
              <a:t>Kishore</a:t>
            </a:r>
            <a:endParaRPr lang="en-US" sz="2000" dirty="0"/>
          </a:p>
        </p:txBody>
      </p:sp>
      <p:sp>
        <p:nvSpPr>
          <p:cNvPr id="4" name="Rectangle 3"/>
          <p:cNvSpPr/>
          <p:nvPr/>
        </p:nvSpPr>
        <p:spPr>
          <a:xfrm>
            <a:off x="0" y="5882430"/>
            <a:ext cx="1922321" cy="369332"/>
          </a:xfrm>
          <a:prstGeom prst="rect">
            <a:avLst/>
          </a:prstGeom>
        </p:spPr>
        <p:txBody>
          <a:bodyPr wrap="none">
            <a:spAutoFit/>
          </a:bodyPr>
          <a:lstStyle/>
          <a:p>
            <a:r>
              <a:rPr lang="en-US" dirty="0" smtClean="0"/>
              <a:t>Subject: Pharmacy</a:t>
            </a:r>
            <a:endParaRPr lang="en-US" dirty="0"/>
          </a:p>
        </p:txBody>
      </p:sp>
    </p:spTree>
    <p:extLst>
      <p:ext uri="{BB962C8B-B14F-4D97-AF65-F5344CB8AC3E}">
        <p14:creationId xmlns:p14="http://schemas.microsoft.com/office/powerpoint/2010/main" xmlns="" val="2624073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05677A-67AB-D187-6C34-FC9937DF37DE}"/>
              </a:ext>
            </a:extLst>
          </p:cNvPr>
          <p:cNvSpPr>
            <a:spLocks noGrp="1"/>
          </p:cNvSpPr>
          <p:nvPr>
            <p:ph type="title"/>
          </p:nvPr>
        </p:nvSpPr>
        <p:spPr>
          <a:xfrm>
            <a:off x="1066800" y="614679"/>
            <a:ext cx="10058400" cy="954814"/>
          </a:xfrm>
        </p:spPr>
        <p:txBody>
          <a:bodyPr>
            <a:normAutofit/>
          </a:bodyPr>
          <a:lstStyle/>
          <a:p>
            <a:pPr algn="ctr">
              <a:lnSpc>
                <a:spcPct val="100000"/>
              </a:lnSpc>
            </a:pPr>
            <a:r>
              <a:rPr 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ABSTRACT</a:t>
            </a:r>
          </a:p>
        </p:txBody>
      </p:sp>
      <p:sp>
        <p:nvSpPr>
          <p:cNvPr id="3" name="Content Placeholder 2">
            <a:extLst>
              <a:ext uri="{FF2B5EF4-FFF2-40B4-BE49-F238E27FC236}">
                <a16:creationId xmlns:a16="http://schemas.microsoft.com/office/drawing/2014/main" xmlns="" id="{CBF57AC0-30A9-0144-B02B-6B8813290386}"/>
              </a:ext>
            </a:extLst>
          </p:cNvPr>
          <p:cNvSpPr>
            <a:spLocks noGrp="1"/>
          </p:cNvSpPr>
          <p:nvPr>
            <p:ph idx="1"/>
          </p:nvPr>
        </p:nvSpPr>
        <p:spPr/>
        <p:txBody>
          <a:bodyPr/>
          <a:lstStyle/>
          <a:p>
            <a:pPr algn="just">
              <a:lnSpc>
                <a:spcPct val="100000"/>
              </a:lnSpc>
              <a:buFont typeface="Wingdings" panose="05000000000000000000" pitchFamily="2" charset="2"/>
              <a:buChar char="§"/>
            </a:pPr>
            <a:r>
              <a:rPr lang="en-US" sz="1800" dirty="0">
                <a:solidFill>
                  <a:srgbClr val="0D0D0D"/>
                </a:solidFill>
                <a:effectLst/>
                <a:latin typeface="Times New Roman" panose="02020603050405020304" pitchFamily="18" charset="0"/>
                <a:ea typeface="Calibri" panose="020F0502020204030204" pitchFamily="34" charset="0"/>
              </a:rPr>
              <a:t>The characterization and optimisation of microspheres for the intra-articular administration of flurbiprofen, a nonsteroidal anti-inflammatory medication used to treat ailments connected to the joints, is the focus of this work. </a:t>
            </a:r>
          </a:p>
          <a:p>
            <a:pPr algn="just">
              <a:lnSpc>
                <a:spcPct val="100000"/>
              </a:lnSpc>
              <a:buFont typeface="Wingdings" panose="05000000000000000000" pitchFamily="2" charset="2"/>
              <a:buChar char="§"/>
            </a:pPr>
            <a:r>
              <a:rPr lang="en-US" sz="1800" dirty="0">
                <a:solidFill>
                  <a:srgbClr val="0D0D0D"/>
                </a:solidFill>
                <a:effectLst/>
                <a:latin typeface="Times New Roman" panose="02020603050405020304" pitchFamily="18" charset="0"/>
                <a:ea typeface="Calibri" panose="020F0502020204030204" pitchFamily="34" charset="0"/>
              </a:rPr>
              <a:t>Flurbiprofen was sustainedly released for over three weeks, as per in vitro drug release experiments, with similar short-term analgesic effects and upgraded long haul analgesic effectiveness. </a:t>
            </a:r>
          </a:p>
          <a:p>
            <a:pPr algn="just">
              <a:lnSpc>
                <a:spcPct val="100000"/>
              </a:lnSpc>
              <a:buFont typeface="Wingdings" panose="05000000000000000000" pitchFamily="2" charset="2"/>
              <a:buChar char="§"/>
            </a:pPr>
            <a:r>
              <a:rPr lang="en-US" sz="1800" dirty="0">
                <a:solidFill>
                  <a:srgbClr val="0D0D0D"/>
                </a:solidFill>
                <a:effectLst/>
                <a:latin typeface="Times New Roman" panose="02020603050405020304" pitchFamily="18" charset="0"/>
                <a:ea typeface="Calibri" panose="020F0502020204030204" pitchFamily="34" charset="0"/>
              </a:rPr>
              <a:t>The gathering that got flurbiprofen gel treatment had a decreased provocative response, which was reflected in lower levels of IL-1, IL-6, and IL-11 in joint liquid as well as down-directed expression in specific cartilages. </a:t>
            </a:r>
          </a:p>
          <a:p>
            <a:pPr algn="just">
              <a:lnSpc>
                <a:spcPct val="100000"/>
              </a:lnSpc>
              <a:buFont typeface="Wingdings" panose="05000000000000000000" pitchFamily="2" charset="2"/>
              <a:buChar char="§"/>
            </a:pPr>
            <a:r>
              <a:rPr lang="en-US" sz="1800" dirty="0">
                <a:solidFill>
                  <a:srgbClr val="0D0D0D"/>
                </a:solidFill>
                <a:effectLst/>
                <a:latin typeface="Times New Roman" panose="02020603050405020304" pitchFamily="18" charset="0"/>
                <a:ea typeface="Calibri" panose="020F0502020204030204" pitchFamily="34" charset="0"/>
              </a:rPr>
              <a:t>The findings highlight the thermosensitive copolymer PCLA-Stake PCLA's appropriateness for flurbiprofen's delayed intra-articular effects as well as its possible helpful use for further developed OA case the board</a:t>
            </a:r>
            <a:r>
              <a:rPr lang="en-US" sz="1800" dirty="0">
                <a:solidFill>
                  <a:srgbClr val="0D0D0D"/>
                </a:solidFill>
                <a:latin typeface="Times New Roman" panose="02020603050405020304" pitchFamily="18" charset="0"/>
                <a:ea typeface="Calibri" panose="020F0502020204030204" pitchFamily="34" charset="0"/>
              </a:rPr>
              <a:t>.</a:t>
            </a:r>
            <a:endParaRPr lang="en-US" dirty="0"/>
          </a:p>
        </p:txBody>
      </p:sp>
    </p:spTree>
    <p:extLst>
      <p:ext uri="{BB962C8B-B14F-4D97-AF65-F5344CB8AC3E}">
        <p14:creationId xmlns:p14="http://schemas.microsoft.com/office/powerpoint/2010/main" xmlns="" val="1586900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D7B48E-F89B-0D2C-B9A3-6E3C90EE7CBA}"/>
              </a:ext>
            </a:extLst>
          </p:cNvPr>
          <p:cNvSpPr>
            <a:spLocks noGrp="1"/>
          </p:cNvSpPr>
          <p:nvPr>
            <p:ph type="title"/>
          </p:nvPr>
        </p:nvSpPr>
        <p:spPr>
          <a:xfrm>
            <a:off x="1066800" y="456644"/>
            <a:ext cx="10058400" cy="1126496"/>
          </a:xfrm>
        </p:spPr>
        <p:txBody>
          <a:bodyPr>
            <a:normAutofit/>
          </a:bodyPr>
          <a:lstStyle/>
          <a:p>
            <a:pPr algn="ctr">
              <a:lnSpc>
                <a:spcPct val="150000"/>
              </a:lnSpc>
            </a:pPr>
            <a:r>
              <a:rPr 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xmlns="" id="{F788BA58-50CD-318E-3945-3A1F8FBAEE3A}"/>
              </a:ext>
            </a:extLst>
          </p:cNvPr>
          <p:cNvSpPr>
            <a:spLocks noGrp="1"/>
          </p:cNvSpPr>
          <p:nvPr>
            <p:ph idx="1"/>
          </p:nvPr>
        </p:nvSpPr>
        <p:spPr/>
        <p:txBody>
          <a:bodyPr/>
          <a:lstStyle/>
          <a:p>
            <a:pPr algn="just">
              <a:lnSpc>
                <a:spcPct val="150000"/>
              </a:lnSpc>
              <a:buFont typeface="Wingdings" panose="05000000000000000000" pitchFamily="2" charset="2"/>
              <a:buChar char="v"/>
            </a:pPr>
            <a:r>
              <a:rPr lang="en-US" sz="1800" kern="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Intra-articular pharmaceutical delivery, which shows a great deal of promise, has the potential to be used as a local treatment for osteoarthritis and other joint-related inflammatory illnesses.</a:t>
            </a:r>
          </a:p>
          <a:p>
            <a:pPr algn="just">
              <a:lnSpc>
                <a:spcPct val="150000"/>
              </a:lnSpc>
              <a:buFont typeface="Wingdings" panose="05000000000000000000" pitchFamily="2" charset="2"/>
              <a:buChar char="v"/>
            </a:pPr>
            <a:r>
              <a:rPr lang="en-US" sz="1800" kern="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In order to distribute flurbiprofen intra-articularly, this research intends to characterise and optimise microspheres with an emphasis on obtaining a desired drug-loading capacity, particle size distribution, and sustained release profile.</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buFont typeface="Wingdings" panose="05000000000000000000" pitchFamily="2" charset="2"/>
              <a:buChar char="v"/>
            </a:pPr>
            <a:r>
              <a:rPr lang="en-US" sz="1800" kern="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The goal of this study is to progress the development of an efficient and effective drug delivery system for the localized treatment of inflammatory disorders associated to joints by clarifying the characteristics and functionality of Flurbiprofen-loaded microspheres.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1907233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72614F-2685-F9F2-90E4-8171A93A3578}"/>
              </a:ext>
            </a:extLst>
          </p:cNvPr>
          <p:cNvSpPr>
            <a:spLocks noGrp="1"/>
          </p:cNvSpPr>
          <p:nvPr>
            <p:ph type="title"/>
          </p:nvPr>
        </p:nvSpPr>
        <p:spPr/>
        <p:txBody>
          <a:bodyPr>
            <a:normAutofit/>
          </a:bodyPr>
          <a:lstStyle/>
          <a:p>
            <a:pPr algn="ctr">
              <a:lnSpc>
                <a:spcPct val="150000"/>
              </a:lnSpc>
            </a:pPr>
            <a:r>
              <a:rPr lang="en-US" sz="4400" b="1" kern="0" dirty="0">
                <a:solidFill>
                  <a:srgbClr val="212529"/>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angal" panose="00000400000000000000" pitchFamily="2"/>
              </a:rPr>
              <a:t>LITERATURE REVIEW </a:t>
            </a:r>
            <a:endParaRPr lang="en-US" sz="4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24EB1590-0CDA-3CC9-4A2C-877D4BC927C1}"/>
              </a:ext>
            </a:extLst>
          </p:cNvPr>
          <p:cNvSpPr>
            <a:spLocks noGrp="1"/>
          </p:cNvSpPr>
          <p:nvPr>
            <p:ph idx="1"/>
          </p:nvPr>
        </p:nvSpPr>
        <p:spPr>
          <a:xfrm>
            <a:off x="1097280" y="1845733"/>
            <a:ext cx="10058400" cy="4295759"/>
          </a:xfrm>
        </p:spPr>
        <p:txBody>
          <a:bodyPr>
            <a:normAutofit/>
          </a:bodyPr>
          <a:lstStyle/>
          <a:p>
            <a:pPr marL="194310" marR="0" indent="-285750" algn="just">
              <a:lnSpc>
                <a:spcPct val="150000"/>
              </a:lnSpc>
              <a:spcBef>
                <a:spcPts val="1200"/>
              </a:spcBef>
              <a:spcAft>
                <a:spcPts val="0"/>
              </a:spcAft>
              <a:buFont typeface="Wingdings" panose="05000000000000000000" pitchFamily="2" charset="2"/>
              <a:buChar char="q"/>
            </a:pPr>
            <a:r>
              <a:rPr lang="en-US" sz="1800" b="1" kern="0" dirty="0">
                <a:solidFill>
                  <a:srgbClr val="212529"/>
                </a:solidFill>
                <a:effectLst/>
                <a:latin typeface="Times New Roman" panose="02020603050405020304" pitchFamily="18" charset="0"/>
                <a:ea typeface="Times New Roman" panose="02020603050405020304" pitchFamily="18" charset="0"/>
                <a:cs typeface="Mangal" panose="00000400000000000000" pitchFamily="2"/>
              </a:rPr>
              <a:t>Adaes et al. (2015)</a:t>
            </a:r>
            <a:r>
              <a:rPr lang="en-US" sz="1800" kern="0" dirty="0">
                <a:solidFill>
                  <a:srgbClr val="212529"/>
                </a:solidFill>
                <a:effectLst/>
                <a:latin typeface="Times New Roman" panose="02020603050405020304" pitchFamily="18" charset="0"/>
                <a:ea typeface="Times New Roman" panose="02020603050405020304" pitchFamily="18" charset="0"/>
                <a:cs typeface="Mangal" panose="00000400000000000000" pitchFamily="2"/>
              </a:rPr>
              <a:t> explored the role of primary afferent neuron injury in OA-induced pain using a collagenase-induced rat model. Their findings suggest that injury to essential afferent neurons might add to OA-associated torment. </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marL="194310" marR="0" indent="-285750" algn="just">
              <a:lnSpc>
                <a:spcPct val="150000"/>
              </a:lnSpc>
              <a:spcBef>
                <a:spcPts val="1200"/>
              </a:spcBef>
              <a:spcAft>
                <a:spcPts val="0"/>
              </a:spcAft>
              <a:buFont typeface="Wingdings" panose="05000000000000000000" pitchFamily="2" charset="2"/>
              <a:buChar char="q"/>
            </a:pPr>
            <a:r>
              <a:rPr lang="en-US" sz="1800" b="1" kern="0" dirty="0">
                <a:solidFill>
                  <a:srgbClr val="212529"/>
                </a:solidFill>
                <a:effectLst/>
                <a:latin typeface="Times New Roman" panose="02020603050405020304" pitchFamily="18" charset="0"/>
                <a:ea typeface="Times New Roman" panose="02020603050405020304" pitchFamily="18" charset="0"/>
                <a:cs typeface="Mangal" panose="00000400000000000000" pitchFamily="2"/>
              </a:rPr>
              <a:t>Bajpayee et al. (2017)</a:t>
            </a:r>
            <a:r>
              <a:rPr lang="en-US" sz="1800" kern="0" dirty="0">
                <a:solidFill>
                  <a:srgbClr val="212529"/>
                </a:solidFill>
                <a:effectLst/>
                <a:latin typeface="Times New Roman" panose="02020603050405020304" pitchFamily="18" charset="0"/>
                <a:ea typeface="Times New Roman" panose="02020603050405020304" pitchFamily="18" charset="0"/>
                <a:cs typeface="Mangal" panose="00000400000000000000" pitchFamily="2"/>
              </a:rPr>
              <a:t> studied the use of a cationic transporter to deliver low-dose dexamethasone intra-ligamentally over an extended period of time in order to alleviate terrible OA. Their research showed that this delivery strategy might help reduce inflammation and cartilage degradation in OA. </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marL="194310" marR="0" indent="-285750" algn="just">
              <a:lnSpc>
                <a:spcPct val="150000"/>
              </a:lnSpc>
              <a:spcBef>
                <a:spcPts val="1200"/>
              </a:spcBef>
              <a:spcAft>
                <a:spcPts val="0"/>
              </a:spcAft>
              <a:buFont typeface="Wingdings" panose="05000000000000000000" pitchFamily="2" charset="2"/>
              <a:buChar char="q"/>
            </a:pPr>
            <a:r>
              <a:rPr lang="en-US" sz="1800" b="1" kern="0" dirty="0">
                <a:solidFill>
                  <a:srgbClr val="212529"/>
                </a:solidFill>
                <a:effectLst/>
                <a:latin typeface="Times New Roman" panose="02020603050405020304" pitchFamily="18" charset="0"/>
                <a:ea typeface="Times New Roman" panose="02020603050405020304" pitchFamily="18" charset="0"/>
                <a:cs typeface="Mangal" panose="00000400000000000000" pitchFamily="2"/>
              </a:rPr>
              <a:t>Bhadra et al. (2017)</a:t>
            </a:r>
            <a:r>
              <a:rPr lang="en-US" sz="1800" kern="0" dirty="0">
                <a:solidFill>
                  <a:srgbClr val="212529"/>
                </a:solidFill>
                <a:effectLst/>
                <a:latin typeface="Times New Roman" panose="02020603050405020304" pitchFamily="18" charset="0"/>
                <a:ea typeface="Times New Roman" panose="02020603050405020304" pitchFamily="18" charset="0"/>
                <a:cs typeface="Mangal" panose="00000400000000000000" pitchFamily="2"/>
              </a:rPr>
              <a:t> designed appropriate dosing protocols for hyaluronic acid for the treatment of osteoarthritis of the knee in the United States. Their criteria aim to optimize the selection of patients for hyaluronic acid therapy based on clinical evidence and patient characteristics.</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marL="0" indent="0">
              <a:buNone/>
            </a:pPr>
            <a:endParaRPr lang="en-US" dirty="0"/>
          </a:p>
        </p:txBody>
      </p:sp>
    </p:spTree>
    <p:extLst>
      <p:ext uri="{BB962C8B-B14F-4D97-AF65-F5344CB8AC3E}">
        <p14:creationId xmlns:p14="http://schemas.microsoft.com/office/powerpoint/2010/main" xmlns="" val="1854583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2FF01E-DD9B-1267-93B3-4DAF355DC425}"/>
              </a:ext>
            </a:extLst>
          </p:cNvPr>
          <p:cNvSpPr>
            <a:spLocks noGrp="1"/>
          </p:cNvSpPr>
          <p:nvPr>
            <p:ph type="title"/>
          </p:nvPr>
        </p:nvSpPr>
        <p:spPr/>
        <p:txBody>
          <a:bodyPr/>
          <a:lstStyle/>
          <a:p>
            <a:pPr algn="ctr"/>
            <a:r>
              <a:rPr lang="en-US" sz="4400" b="1" kern="0" dirty="0">
                <a:solidFill>
                  <a:srgbClr val="212529"/>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angal" panose="00000400000000000000" pitchFamily="2"/>
              </a:rPr>
              <a:t>MATERIALS AND METHODS </a:t>
            </a:r>
            <a:endParaRPr lang="en-US"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0D556B42-8408-5857-1041-0D59AF1F6E56}"/>
              </a:ext>
            </a:extLst>
          </p:cNvPr>
          <p:cNvSpPr>
            <a:spLocks noGrp="1"/>
          </p:cNvSpPr>
          <p:nvPr>
            <p:ph idx="1"/>
          </p:nvPr>
        </p:nvSpPr>
        <p:spPr/>
        <p:txBody>
          <a:bodyPr/>
          <a:lstStyle/>
          <a:p>
            <a:pPr algn="just">
              <a:lnSpc>
                <a:spcPct val="150000"/>
              </a:lnSpc>
              <a:buFont typeface="Wingdings" panose="05000000000000000000" pitchFamily="2" charset="2"/>
              <a:buChar char="v"/>
            </a:pPr>
            <a:r>
              <a:rPr lang="en-US" sz="1800" kern="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Stake, molecular weight 1500, DL-lactide (LA), and e-caprolactone (CL). Sulphonous octoate (Sn (Oct)2) and all of the other chemicals were bought from Sigma-Aldrich.</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White blood cell counts, fractionation, and analysis of inflammatory components were performed on joint fluid collected 80 hours post-treatment. Animals were put to death 80 hours after care.</a:t>
            </a:r>
          </a:p>
          <a:p>
            <a:pPr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exploratory data was analysed using the statistical programme SPSS 13.0 and shown as mean ± standard deviation. </a:t>
            </a:r>
          </a:p>
          <a:p>
            <a:pPr algn="just">
              <a:lnSpc>
                <a:spcPct val="150000"/>
              </a:lnSpc>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Statistical significance was determined using a p-value less than.05.</a:t>
            </a:r>
          </a:p>
          <a:p>
            <a:endParaRPr lang="en-US" dirty="0"/>
          </a:p>
        </p:txBody>
      </p:sp>
    </p:spTree>
    <p:extLst>
      <p:ext uri="{BB962C8B-B14F-4D97-AF65-F5344CB8AC3E}">
        <p14:creationId xmlns:p14="http://schemas.microsoft.com/office/powerpoint/2010/main" xmlns="" val="32626654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957E34-7413-1B2A-5CBA-588B79FA3496}"/>
              </a:ext>
            </a:extLst>
          </p:cNvPr>
          <p:cNvSpPr>
            <a:spLocks noGrp="1"/>
          </p:cNvSpPr>
          <p:nvPr>
            <p:ph type="title"/>
          </p:nvPr>
        </p:nvSpPr>
        <p:spPr/>
        <p:txBody>
          <a:bodyPr/>
          <a:lstStyle/>
          <a:p>
            <a:pPr algn="ct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RESULTS AND DISCUSSION</a:t>
            </a:r>
            <a:endParaRPr lang="en-US" dirty="0"/>
          </a:p>
        </p:txBody>
      </p:sp>
      <p:sp>
        <p:nvSpPr>
          <p:cNvPr id="3" name="Content Placeholder 2">
            <a:extLst>
              <a:ext uri="{FF2B5EF4-FFF2-40B4-BE49-F238E27FC236}">
                <a16:creationId xmlns:a16="http://schemas.microsoft.com/office/drawing/2014/main" xmlns="" id="{8B9C3333-A3E2-FF0D-6B2B-83B6521D1179}"/>
              </a:ext>
            </a:extLst>
          </p:cNvPr>
          <p:cNvSpPr>
            <a:spLocks noGrp="1"/>
          </p:cNvSpPr>
          <p:nvPr>
            <p:ph idx="1"/>
          </p:nvPr>
        </p:nvSpPr>
        <p:spPr/>
        <p:txBody>
          <a:bodyPr/>
          <a:lstStyle/>
          <a:p>
            <a:pPr algn="just">
              <a:lnSpc>
                <a:spcPct val="100000"/>
              </a:lnSpc>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In order to create the PCLA-Stake PCLA triblock copolymer, CL and LA underwent ring-opening polymerization with Stake as the initiator and Sn (Oct)2 as the catalyst. </a:t>
            </a:r>
          </a:p>
          <a:p>
            <a:pPr algn="just">
              <a:lnSpc>
                <a:spcPct val="100000"/>
              </a:lnSpc>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chemical structure was determined using 1 H NMR and FTIR spectra. </a:t>
            </a:r>
          </a:p>
          <a:p>
            <a:pPr algn="just">
              <a:lnSpc>
                <a:spcPct val="10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clinical applications, the sol-to-gel phase transition of the PCLA-Stake PCLA copolymer-based thermosensitive gel enables delayed release of flurbiprofen. </a:t>
            </a:r>
            <a:endParaRPr lang="en-US" sz="1800" kern="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expression of OA-promoting factors in specific cartilages from the experimental groups was studied. </a:t>
            </a:r>
          </a:p>
          <a:p>
            <a:pPr algn="just">
              <a:lnSpc>
                <a:spcPct val="100000"/>
              </a:lnSpc>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findings revealed that the groups who received flurbiprofen and HA had lower levels, whereas the groups that did not get treatment had higher amounts.</a:t>
            </a:r>
          </a:p>
          <a:p>
            <a:pPr algn="just">
              <a:lnSpc>
                <a:spcPct val="100000"/>
              </a:lnSpc>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Strong NSAID for OA, flurbiprofen gel, has been studied for its analgesic and anti-inflammatory properties; when compared to HA, it demonstrated superior pain remission and lower levels of inflammatory factors</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Mangal" panose="00000400000000000000" pitchFamily="2"/>
            </a:endParaRPr>
          </a:p>
          <a:p>
            <a:endParaRPr lang="en-US" sz="1800" kern="100" dirty="0">
              <a:effectLst/>
              <a:latin typeface="Calibri" panose="020F0502020204030204" pitchFamily="34" charset="0"/>
              <a:ea typeface="Calibri" panose="020F0502020204030204" pitchFamily="34" charset="0"/>
              <a:cs typeface="Mangal" panose="00000400000000000000" pitchFamily="2"/>
            </a:endParaRPr>
          </a:p>
          <a:p>
            <a:endParaRPr lang="en-US" dirty="0"/>
          </a:p>
        </p:txBody>
      </p:sp>
    </p:spTree>
    <p:extLst>
      <p:ext uri="{BB962C8B-B14F-4D97-AF65-F5344CB8AC3E}">
        <p14:creationId xmlns:p14="http://schemas.microsoft.com/office/powerpoint/2010/main" xmlns="" val="3104271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28E84E-8195-189F-8567-B37259A3D827}"/>
              </a:ext>
            </a:extLst>
          </p:cNvPr>
          <p:cNvSpPr>
            <a:spLocks noGrp="1"/>
          </p:cNvSpPr>
          <p:nvPr>
            <p:ph type="title"/>
          </p:nvPr>
        </p:nvSpPr>
        <p:spPr/>
        <p:txBody>
          <a:bodyPr>
            <a:normAutofit/>
          </a:bodyPr>
          <a:lstStyle/>
          <a:p>
            <a:pPr algn="ctr"/>
            <a:r>
              <a:rPr 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CONCLUSION </a:t>
            </a:r>
          </a:p>
        </p:txBody>
      </p:sp>
      <p:sp>
        <p:nvSpPr>
          <p:cNvPr id="3" name="Content Placeholder 2">
            <a:extLst>
              <a:ext uri="{FF2B5EF4-FFF2-40B4-BE49-F238E27FC236}">
                <a16:creationId xmlns:a16="http://schemas.microsoft.com/office/drawing/2014/main" xmlns="" id="{BA44BE7A-6651-5CF0-FE22-1DA9E60C4980}"/>
              </a:ext>
            </a:extLst>
          </p:cNvPr>
          <p:cNvSpPr>
            <a:spLocks noGrp="1"/>
          </p:cNvSpPr>
          <p:nvPr>
            <p:ph idx="1"/>
          </p:nvPr>
        </p:nvSpPr>
        <p:spPr>
          <a:xfrm>
            <a:off x="1097280" y="1845733"/>
            <a:ext cx="10058400" cy="4254815"/>
          </a:xfrm>
        </p:spPr>
        <p:txBody>
          <a:bodyPr>
            <a:normAutofit/>
          </a:bodyPr>
          <a:lstStyle/>
          <a:p>
            <a:pPr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experiment was conducted with the intention of constructing and testing a flurbiprofen thermosensitive gel that was based on a triblock copolymer made of PCLA, Stake, and PCLA. </a:t>
            </a:r>
          </a:p>
          <a:p>
            <a:pPr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gel was intended to be used for delayed intra-articular drug delivery. </a:t>
            </a:r>
          </a:p>
          <a:p>
            <a:pPr algn="just">
              <a:lnSpc>
                <a:spcPct val="150000"/>
              </a:lnSpc>
              <a:buFont typeface="Wingdings" panose="05000000000000000000" pitchFamily="2" charset="2"/>
              <a:buChar char="q"/>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findings of this work offer an exploratory starting point for the possible helpful use of this flurbiprofen hydrogel to all the more likely treat osteoarthritis patients. </a:t>
            </a:r>
          </a:p>
          <a:p>
            <a:pPr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was accomplished by downregulating the expression of inflammatory markers.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buFont typeface="Wingdings" panose="05000000000000000000" pitchFamily="2" charset="2"/>
              <a:buChar char="q"/>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results of the present investigation uncover that thermosensitive copolymer PCLA-Stake PCLA is suitable for drawn out intra-articular effects of flurbiprofen.</a:t>
            </a:r>
          </a:p>
          <a:p>
            <a:endParaRPr lang="en-US" dirty="0"/>
          </a:p>
        </p:txBody>
      </p:sp>
    </p:spTree>
    <p:extLst>
      <p:ext uri="{BB962C8B-B14F-4D97-AF65-F5344CB8AC3E}">
        <p14:creationId xmlns:p14="http://schemas.microsoft.com/office/powerpoint/2010/main" xmlns="" val="3727621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FA43A8-BCFF-89C4-A320-A3341737E479}"/>
              </a:ext>
            </a:extLst>
          </p:cNvPr>
          <p:cNvSpPr>
            <a:spLocks noGrp="1"/>
          </p:cNvSpPr>
          <p:nvPr>
            <p:ph type="title"/>
          </p:nvPr>
        </p:nvSpPr>
        <p:spPr>
          <a:xfrm>
            <a:off x="1097280" y="95534"/>
            <a:ext cx="10058400" cy="1450757"/>
          </a:xfrm>
        </p:spPr>
        <p:txBody>
          <a:bodyPr>
            <a:normAutofit/>
          </a:bodyPr>
          <a:lstStyle/>
          <a:p>
            <a:pPr algn="ct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REFERENCES</a:t>
            </a:r>
            <a:endParaRPr lang="en-US" sz="4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87C5E46B-34FE-563B-E4C5-225BD5C9F7C7}"/>
              </a:ext>
            </a:extLst>
          </p:cNvPr>
          <p:cNvSpPr>
            <a:spLocks noGrp="1"/>
          </p:cNvSpPr>
          <p:nvPr>
            <p:ph idx="1"/>
          </p:nvPr>
        </p:nvSpPr>
        <p:spPr>
          <a:xfrm>
            <a:off x="1097280" y="1774209"/>
            <a:ext cx="10058400" cy="4490113"/>
          </a:xfrm>
        </p:spPr>
        <p:txBody>
          <a:bodyPr>
            <a:normAutofit fontScale="92500"/>
          </a:bodyPr>
          <a:lstStyle/>
          <a:p>
            <a:pPr algn="just">
              <a:lnSpc>
                <a:spcPct val="110000"/>
              </a:lnSpc>
              <a:buFont typeface="Wingdings" panose="05000000000000000000" pitchFamily="2" charset="2"/>
              <a:buChar char="Ø"/>
            </a:pPr>
            <a:r>
              <a:rPr lang="en-US" sz="1900" dirty="0">
                <a:latin typeface="Times New Roman" panose="02020603050405020304" pitchFamily="18" charset="0"/>
                <a:cs typeface="Times New Roman" panose="02020603050405020304" pitchFamily="18" charset="0"/>
              </a:rPr>
              <a:t>Adaes S, Ferreira-Gomes J, Mendonca M, et al. (2015). Injury of primary afferent neurons may contribute to osteoarthritis induced pain: an experimental study using the collagenase model in rats. Osteoarthritis Cartilage 23:914–24. </a:t>
            </a:r>
          </a:p>
          <a:p>
            <a:pPr algn="just">
              <a:lnSpc>
                <a:spcPct val="110000"/>
              </a:lnSpc>
              <a:buFont typeface="Wingdings" panose="05000000000000000000" pitchFamily="2" charset="2"/>
              <a:buChar char="Ø"/>
            </a:pPr>
            <a:r>
              <a:rPr lang="en-US" sz="1900" dirty="0">
                <a:latin typeface="Times New Roman" panose="02020603050405020304" pitchFamily="18" charset="0"/>
                <a:cs typeface="Times New Roman" panose="02020603050405020304" pitchFamily="18" charset="0"/>
              </a:rPr>
              <a:t>Bajpayee AG, De la Vega RE, Scheu M, et al. (2017). Sustained intra-cartilage delivery of low dose dexamethasone using a cationic carrier for treatment of post traumatic osteoarthritis. </a:t>
            </a:r>
            <a:r>
              <a:rPr lang="en-US" sz="1900" dirty="0" err="1">
                <a:latin typeface="Times New Roman" panose="02020603050405020304" pitchFamily="18" charset="0"/>
                <a:cs typeface="Times New Roman" panose="02020603050405020304" pitchFamily="18" charset="0"/>
              </a:rPr>
              <a:t>Eur</a:t>
            </a:r>
            <a:r>
              <a:rPr lang="en-US" sz="1900" dirty="0">
                <a:latin typeface="Times New Roman" panose="02020603050405020304" pitchFamily="18" charset="0"/>
                <a:cs typeface="Times New Roman" panose="02020603050405020304" pitchFamily="18" charset="0"/>
              </a:rPr>
              <a:t> Cell Mater 34:341–64. </a:t>
            </a:r>
          </a:p>
          <a:p>
            <a:pPr algn="just">
              <a:lnSpc>
                <a:spcPct val="110000"/>
              </a:lnSpc>
              <a:buFont typeface="Wingdings" panose="05000000000000000000" pitchFamily="2" charset="2"/>
              <a:buChar char="Ø"/>
            </a:pPr>
            <a:r>
              <a:rPr lang="en-US" sz="1900" dirty="0">
                <a:latin typeface="Times New Roman" panose="02020603050405020304" pitchFamily="18" charset="0"/>
                <a:cs typeface="Times New Roman" panose="02020603050405020304" pitchFamily="18" charset="0"/>
              </a:rPr>
              <a:t>Bhadra AK, Altman R, Dasa V, et al. (2017). Appropriate use criteria for hyaluronic acid in the treatment of knee osteoarthritis in the United States. Cartilage 8:234–54.</a:t>
            </a:r>
          </a:p>
          <a:p>
            <a:pPr algn="just">
              <a:lnSpc>
                <a:spcPct val="110000"/>
              </a:lnSpc>
              <a:buFont typeface="Wingdings" panose="05000000000000000000" pitchFamily="2" charset="2"/>
              <a:buChar char="Ø"/>
            </a:pPr>
            <a:r>
              <a:rPr lang="en-US" sz="1900" dirty="0">
                <a:latin typeface="Times New Roman" panose="02020603050405020304" pitchFamily="18" charset="0"/>
                <a:cs typeface="Times New Roman" panose="02020603050405020304" pitchFamily="18" charset="0"/>
              </a:rPr>
              <a:t>Fukumoto A, Tajima K, Hori M, et al. (2018). Analgesic effect of S (þ)-flurbiprofen plaster in a rat model of knee arthritis: analysis of gait and synovial fluid prostaglandin E2 levels. J Pharm Pharmacol 70:929–36.</a:t>
            </a:r>
          </a:p>
          <a:p>
            <a:pPr algn="just">
              <a:lnSpc>
                <a:spcPct val="110000"/>
              </a:lnSpc>
              <a:buFont typeface="Wingdings" panose="05000000000000000000" pitchFamily="2" charset="2"/>
              <a:buChar char="Ø"/>
            </a:pPr>
            <a:r>
              <a:rPr lang="en-US" sz="1900" dirty="0">
                <a:latin typeface="Times New Roman" panose="02020603050405020304" pitchFamily="18" charset="0"/>
                <a:cs typeface="Times New Roman" panose="02020603050405020304" pitchFamily="18" charset="0"/>
              </a:rPr>
              <a:t>Liang, L. S., et al. (2005). Pharmacokinetic study of methotrexate following intra-articular injection of methotrexate loaded poly(l-lactic acid) microspheres in rabbits. Journal of Pharmaceutical Sciences.</a:t>
            </a:r>
          </a:p>
          <a:p>
            <a:endParaRPr lang="en-US" dirty="0"/>
          </a:p>
        </p:txBody>
      </p:sp>
    </p:spTree>
    <p:extLst>
      <p:ext uri="{BB962C8B-B14F-4D97-AF65-F5344CB8AC3E}">
        <p14:creationId xmlns:p14="http://schemas.microsoft.com/office/powerpoint/2010/main" xmlns="" val="2163625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5D93BC2-A3E5-B705-835A-3DBEB4F969F6}"/>
              </a:ext>
            </a:extLst>
          </p:cNvPr>
          <p:cNvSpPr>
            <a:spLocks noGrp="1"/>
          </p:cNvSpPr>
          <p:nvPr>
            <p:ph idx="1"/>
          </p:nvPr>
        </p:nvSpPr>
        <p:spPr/>
        <p:txBody>
          <a:bodyPr>
            <a:normAutofit/>
          </a:bodyPr>
          <a:lstStyle/>
          <a:p>
            <a:pPr algn="ctr"/>
            <a:r>
              <a:rPr lang="en-US" sz="125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xmlns="" val="751188400"/>
      </p:ext>
    </p:extLst>
  </p:cSld>
  <p:clrMapOvr>
    <a:masterClrMapping/>
  </p:clrMapOvr>
</p:sld>
</file>

<file path=ppt/theme/theme1.xml><?xml version="1.0" encoding="utf-8"?>
<a:theme xmlns:a="http://schemas.openxmlformats.org/drawingml/2006/main" name="Retrospect">
  <a:themeElements>
    <a:clrScheme name="Retrospect">
      <a:dk1>
        <a:srgbClr val="000000"/>
      </a:dk1>
      <a:lt1>
        <a:srgbClr val="FFFFFF"/>
      </a:lt1>
      <a:dk2>
        <a:srgbClr val="46464A"/>
      </a:dk2>
      <a:lt2>
        <a:srgbClr val="D1D9E1"/>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BAB94BD4-5D6D-4148-AB57-A4CCF1FD4E0C}"/>
    </a:ext>
  </a:extLst>
</a:theme>
</file>

<file path=docProps/app.xml><?xml version="1.0" encoding="utf-8"?>
<Properties xmlns="http://schemas.openxmlformats.org/officeDocument/2006/extended-properties" xmlns:vt="http://schemas.openxmlformats.org/officeDocument/2006/docPropsVTypes">
  <Template>Retrospect</Template>
  <TotalTime>15</TotalTime>
  <Words>933</Words>
  <Application>Microsoft Office PowerPoint</Application>
  <PresentationFormat>Custom</PresentationFormat>
  <Paragraphs>42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Retrospect</vt:lpstr>
      <vt:lpstr>CHARACTERIZATION AND OPTIMIZATION OF MICRO-SPHERE LOADED WITH FLURBIPROFEN FOR INTRA-ARTICULAR DELIVERY</vt:lpstr>
      <vt:lpstr>ABSTRACT</vt:lpstr>
      <vt:lpstr>INTRODUCTION</vt:lpstr>
      <vt:lpstr>LITERATURE REVIEW </vt:lpstr>
      <vt:lpstr>MATERIALS AND METHODS </vt:lpstr>
      <vt:lpstr>RESULTS AND DISCUSSION</vt:lpstr>
      <vt:lpstr>CONCLUSION </vt:lpstr>
      <vt:lpstr>REFERENCES</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AND OPTIMIZATION OF MICRO-SPHERE LOADED WITH FLURBIPROFEN FOR INTRA-ARTICULAR DELIVERY</dc:title>
  <dc:creator>intel</dc:creator>
  <cp:lastModifiedBy>pc</cp:lastModifiedBy>
  <cp:revision>2</cp:revision>
  <dcterms:created xsi:type="dcterms:W3CDTF">2024-03-11T12:54:01Z</dcterms:created>
  <dcterms:modified xsi:type="dcterms:W3CDTF">2024-03-12T06:51:28Z</dcterms:modified>
</cp:coreProperties>
</file>