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2" r:id="rId1"/>
  </p:sldMasterIdLst>
  <p:notesMasterIdLst>
    <p:notesMasterId r:id="rId23"/>
  </p:notesMasterIdLst>
  <p:sldIdLst>
    <p:sldId id="308" r:id="rId2"/>
    <p:sldId id="310" r:id="rId3"/>
    <p:sldId id="312" r:id="rId4"/>
    <p:sldId id="326" r:id="rId5"/>
    <p:sldId id="346" r:id="rId6"/>
    <p:sldId id="314" r:id="rId7"/>
    <p:sldId id="340" r:id="rId8"/>
    <p:sldId id="341" r:id="rId9"/>
    <p:sldId id="315" r:id="rId10"/>
    <p:sldId id="316" r:id="rId11"/>
    <p:sldId id="317" r:id="rId12"/>
    <p:sldId id="318" r:id="rId13"/>
    <p:sldId id="319" r:id="rId14"/>
    <p:sldId id="320" r:id="rId15"/>
    <p:sldId id="344" r:id="rId16"/>
    <p:sldId id="321" r:id="rId17"/>
    <p:sldId id="322" r:id="rId18"/>
    <p:sldId id="327" r:id="rId19"/>
    <p:sldId id="328" r:id="rId20"/>
    <p:sldId id="329" r:id="rId21"/>
    <p:sldId id="345" r:id="rId22"/>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5033" autoAdjust="0"/>
  </p:normalViewPr>
  <p:slideViewPr>
    <p:cSldViewPr>
      <p:cViewPr>
        <p:scale>
          <a:sx n="75" d="100"/>
          <a:sy n="75" d="100"/>
        </p:scale>
        <p:origin x="-1236" y="42"/>
      </p:cViewPr>
      <p:guideLst>
        <p:guide orient="horz" pos="2880"/>
        <p:guide pos="2160"/>
      </p:guideLst>
    </p:cSldViewPr>
  </p:slideViewPr>
  <p:notesTextViewPr>
    <p:cViewPr>
      <p:scale>
        <a:sx n="100" d="100"/>
        <a:sy n="100" d="100"/>
      </p:scale>
      <p:origin x="0" y="0"/>
    </p:cViewPr>
  </p:notesTextViewPr>
  <p:notesViewPr>
    <p:cSldViewPr>
      <p:cViewPr varScale="1">
        <p:scale>
          <a:sx n="75" d="100"/>
          <a:sy n="75" d="100"/>
        </p:scale>
        <p:origin x="864" y="66"/>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9267463-9BCD-4A33-AA37-7A8B040CABA3}" type="datetimeFigureOut">
              <a:rPr lang="en-US" smtClean="0"/>
              <a:pPr/>
              <a:t>3/11/2025</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9B3D55B0-1FAE-4DF0-AFF2-F988BAED505B}" type="slidenum">
              <a:rPr lang="en-US" smtClean="0"/>
              <a:pPr/>
              <a:t>‹#›</a:t>
            </a:fld>
            <a:endParaRPr lang="en-US"/>
          </a:p>
        </p:txBody>
      </p:sp>
    </p:spTree>
    <p:extLst>
      <p:ext uri="{BB962C8B-B14F-4D97-AF65-F5344CB8AC3E}">
        <p14:creationId xmlns="" xmlns:p14="http://schemas.microsoft.com/office/powerpoint/2010/main" val="2179784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914400" y="3300412"/>
            <a:ext cx="7315200" cy="270033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dt" idx="10"/>
          </p:nvPr>
        </p:nvSpPr>
        <p:spPr>
          <a:xfrm>
            <a:off x="5179484" y="0"/>
            <a:ext cx="3962400" cy="344091"/>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IN"/>
              <a:t>25/08/2020</a:t>
            </a:r>
            <a:endParaRPr/>
          </a:p>
        </p:txBody>
      </p:sp>
      <p:sp>
        <p:nvSpPr>
          <p:cNvPr id="88" name="Google Shape;88;p1:notes"/>
          <p:cNvSpPr txBox="1">
            <a:spLocks noGrp="1"/>
          </p:cNvSpPr>
          <p:nvPr>
            <p:ph type="sldNum" idx="12"/>
          </p:nvPr>
        </p:nvSpPr>
        <p:spPr>
          <a:xfrm>
            <a:off x="5179484" y="6513910"/>
            <a:ext cx="3962400" cy="34409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1</a:t>
            </a:fld>
            <a:endParaRPr/>
          </a:p>
        </p:txBody>
      </p:sp>
      <p:sp>
        <p:nvSpPr>
          <p:cNvPr id="89" name="Google Shape;89;p1:notes"/>
          <p:cNvSpPr txBox="1">
            <a:spLocks noGrp="1"/>
          </p:cNvSpPr>
          <p:nvPr>
            <p:ph type="ftr" idx="11"/>
          </p:nvPr>
        </p:nvSpPr>
        <p:spPr>
          <a:xfrm>
            <a:off x="0" y="6513910"/>
            <a:ext cx="3962400" cy="34409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IN"/>
              <a:t>Disease detection for oil seeds with prescription recommendation - IR : 1</a:t>
            </a:r>
            <a:endParaRPr/>
          </a:p>
        </p:txBody>
      </p:sp>
    </p:spTree>
    <p:extLst>
      <p:ext uri="{BB962C8B-B14F-4D97-AF65-F5344CB8AC3E}">
        <p14:creationId xmlns="" xmlns:p14="http://schemas.microsoft.com/office/powerpoint/2010/main" val="1075228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27fdfe036ba_0_2:notes"/>
          <p:cNvSpPr txBox="1">
            <a:spLocks noGrp="1"/>
          </p:cNvSpPr>
          <p:nvPr>
            <p:ph type="body" idx="1"/>
          </p:nvPr>
        </p:nvSpPr>
        <p:spPr>
          <a:xfrm>
            <a:off x="914400" y="3300413"/>
            <a:ext cx="7315200" cy="27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g27fdfe036ba_0_2:notes"/>
          <p:cNvSpPr>
            <a:spLocks noGrp="1" noRot="1" noChangeAspect="1"/>
          </p:cNvSpPr>
          <p:nvPr>
            <p:ph type="sldImg" idx="2"/>
          </p:nvPr>
        </p:nvSpPr>
        <p:spPr>
          <a:xfrm>
            <a:off x="3028950" y="857250"/>
            <a:ext cx="3086100" cy="231457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003112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10/08/2024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10/08/2024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10/08/2024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10/08/2024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10/08/2024</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10/08/2024</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10/08/2024</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10/08/2024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10/08/2024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10/08/2024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10/08/2024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p:cSld name="1_Title and Content">
    <p:spTree>
      <p:nvGrpSpPr>
        <p:cNvPr id="1" name="Shape 13"/>
        <p:cNvGrpSpPr/>
        <p:nvPr/>
      </p:nvGrpSpPr>
      <p:grpSpPr>
        <a:xfrm>
          <a:off x="0" y="0"/>
          <a:ext cx="0" cy="0"/>
          <a:chOff x="0" y="0"/>
          <a:chExt cx="0" cy="0"/>
        </a:xfrm>
      </p:grpSpPr>
      <p:sp>
        <p:nvSpPr>
          <p:cNvPr id="14" name="Google Shape;14;p23"/>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Font typeface="Noto Sans Symbols"/>
              <a:buChar char="❖"/>
              <a:defRPr sz="1800">
                <a:latin typeface="Times New Roman"/>
                <a:ea typeface="Times New Roman"/>
                <a:cs typeface="Times New Roman"/>
                <a:sym typeface="Times New Roman"/>
              </a:defRPr>
            </a:lvl1pPr>
            <a:lvl2pPr marL="914400" lvl="1" indent="-355600" algn="l">
              <a:lnSpc>
                <a:spcPct val="90000"/>
              </a:lnSpc>
              <a:spcBef>
                <a:spcPts val="500"/>
              </a:spcBef>
              <a:spcAft>
                <a:spcPts val="0"/>
              </a:spcAft>
              <a:buClr>
                <a:schemeClr val="dk1"/>
              </a:buClr>
              <a:buSzPts val="2000"/>
              <a:buFont typeface="Noto Sans Symbols"/>
              <a:buChar char="▪"/>
              <a:defRPr sz="2000">
                <a:latin typeface="Times New Roman"/>
                <a:ea typeface="Times New Roman"/>
                <a:cs typeface="Times New Roman"/>
                <a:sym typeface="Times New Roman"/>
              </a:defRPr>
            </a:lvl2pPr>
            <a:lvl3pPr marL="1371600" lvl="2" indent="-342900" algn="l">
              <a:lnSpc>
                <a:spcPct val="90000"/>
              </a:lnSpc>
              <a:spcBef>
                <a:spcPts val="500"/>
              </a:spcBef>
              <a:spcAft>
                <a:spcPts val="0"/>
              </a:spcAft>
              <a:buClr>
                <a:schemeClr val="dk1"/>
              </a:buClr>
              <a:buSzPts val="1800"/>
              <a:buFont typeface="Noto Sans Symbols"/>
              <a:buChar char="❖"/>
              <a:defRPr sz="1800">
                <a:latin typeface="Times New Roman"/>
                <a:ea typeface="Times New Roman"/>
                <a:cs typeface="Times New Roman"/>
                <a:sym typeface="Times New Roman"/>
              </a:defRPr>
            </a:lvl3pPr>
            <a:lvl4pPr marL="1828800" lvl="3" indent="-342900" algn="l">
              <a:lnSpc>
                <a:spcPct val="90000"/>
              </a:lnSpc>
              <a:spcBef>
                <a:spcPts val="500"/>
              </a:spcBef>
              <a:spcAft>
                <a:spcPts val="0"/>
              </a:spcAft>
              <a:buClr>
                <a:schemeClr val="dk1"/>
              </a:buClr>
              <a:buSzPts val="1800"/>
              <a:buFont typeface="Noto Sans Symbols"/>
              <a:buChar char="❖"/>
              <a:defRPr>
                <a:latin typeface="Times New Roman"/>
                <a:ea typeface="Times New Roman"/>
                <a:cs typeface="Times New Roman"/>
                <a:sym typeface="Times New Roman"/>
              </a:defRPr>
            </a:lvl4pPr>
            <a:lvl5pPr marL="2286000" lvl="4" indent="-342900" algn="l">
              <a:lnSpc>
                <a:spcPct val="90000"/>
              </a:lnSpc>
              <a:spcBef>
                <a:spcPts val="500"/>
              </a:spcBef>
              <a:spcAft>
                <a:spcPts val="0"/>
              </a:spcAft>
              <a:buClr>
                <a:schemeClr val="dk1"/>
              </a:buClr>
              <a:buSzPts val="1800"/>
              <a:buFont typeface="Noto Sans Symbols"/>
              <a:buChar char="❖"/>
              <a:defRPr>
                <a:latin typeface="Times New Roman"/>
                <a:ea typeface="Times New Roman"/>
                <a:cs typeface="Times New Roman"/>
                <a:sym typeface="Times New Roman"/>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15" name="Google Shape;15;p2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1E4E79"/>
              </a:buClr>
              <a:buSzPts val="4000"/>
              <a:buFont typeface="Times New Roman"/>
              <a:buNone/>
              <a:defRPr sz="4000" b="1" cap="none">
                <a:solidFill>
                  <a:srgbClr val="1E4E79"/>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rgbClr val="FF0000"/>
                </a:solidFill>
                <a:latin typeface="Times New Roman"/>
                <a:ea typeface="Times New Roman"/>
                <a:cs typeface="Times New Roman"/>
                <a:sym typeface="Times New Roman"/>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r>
              <a:rPr lang="en-US" smtClean="0"/>
              <a:t>10/08/2024</a:t>
            </a:r>
            <a:endParaRPr/>
          </a:p>
        </p:txBody>
      </p:sp>
      <p:sp>
        <p:nvSpPr>
          <p:cNvPr id="17" name="Google Shape;17;p2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3"/>
          <p:cNvSpPr txBox="1">
            <a:spLocks noGrp="1"/>
          </p:cNvSpPr>
          <p:nvPr>
            <p:ph type="sldNum" idx="12"/>
          </p:nvPr>
        </p:nvSpPr>
        <p:spPr>
          <a:xfrm>
            <a:off x="8115300" y="6356350"/>
            <a:ext cx="20574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2400" b="0" i="0" u="none" strike="noStrike" cap="none">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Calibri"/>
              </a:defRPr>
            </a:lvl1pPr>
            <a:lvl2pPr marL="0" marR="0" lvl="1" indent="0" algn="l" rtl="0">
              <a:spcBef>
                <a:spcPts val="0"/>
              </a:spcBef>
              <a:buNone/>
              <a:defRPr sz="1400" b="0" i="0" u="none" strike="noStrike" cap="none">
                <a:solidFill>
                  <a:srgbClr val="FF0000"/>
                </a:solidFill>
                <a:latin typeface="Calibri"/>
                <a:ea typeface="Calibri"/>
                <a:cs typeface="Calibri"/>
                <a:sym typeface="Calibri"/>
              </a:defRPr>
            </a:lvl2pPr>
            <a:lvl3pPr marL="0" marR="0" lvl="2" indent="0" algn="l" rtl="0">
              <a:spcBef>
                <a:spcPts val="0"/>
              </a:spcBef>
              <a:buNone/>
              <a:defRPr sz="1400" b="0" i="0" u="none" strike="noStrike" cap="none">
                <a:solidFill>
                  <a:srgbClr val="FF0000"/>
                </a:solidFill>
                <a:latin typeface="Calibri"/>
                <a:ea typeface="Calibri"/>
                <a:cs typeface="Calibri"/>
                <a:sym typeface="Calibri"/>
              </a:defRPr>
            </a:lvl3pPr>
            <a:lvl4pPr marL="0" marR="0" lvl="3" indent="0" algn="l" rtl="0">
              <a:spcBef>
                <a:spcPts val="0"/>
              </a:spcBef>
              <a:buNone/>
              <a:defRPr sz="1400" b="0" i="0" u="none" strike="noStrike" cap="none">
                <a:solidFill>
                  <a:srgbClr val="FF0000"/>
                </a:solidFill>
                <a:latin typeface="Calibri"/>
                <a:ea typeface="Calibri"/>
                <a:cs typeface="Calibri"/>
                <a:sym typeface="Calibri"/>
              </a:defRPr>
            </a:lvl4pPr>
            <a:lvl5pPr marL="0" marR="0" lvl="4" indent="0" algn="l" rtl="0">
              <a:spcBef>
                <a:spcPts val="0"/>
              </a:spcBef>
              <a:buNone/>
              <a:defRPr sz="1400" b="0" i="0" u="none" strike="noStrike" cap="none">
                <a:solidFill>
                  <a:srgbClr val="FF0000"/>
                </a:solidFill>
                <a:latin typeface="Calibri"/>
                <a:ea typeface="Calibri"/>
                <a:cs typeface="Calibri"/>
                <a:sym typeface="Calibri"/>
              </a:defRPr>
            </a:lvl5pPr>
            <a:lvl6pPr marL="0" marR="0" lvl="5" indent="0" algn="l" rtl="0">
              <a:spcBef>
                <a:spcPts val="0"/>
              </a:spcBef>
              <a:buNone/>
              <a:defRPr sz="1400" b="0" i="0" u="none" strike="noStrike" cap="none">
                <a:solidFill>
                  <a:srgbClr val="FF0000"/>
                </a:solidFill>
                <a:latin typeface="Calibri"/>
                <a:ea typeface="Calibri"/>
                <a:cs typeface="Calibri"/>
                <a:sym typeface="Calibri"/>
              </a:defRPr>
            </a:lvl6pPr>
            <a:lvl7pPr marL="0" marR="0" lvl="6" indent="0" algn="l" rtl="0">
              <a:spcBef>
                <a:spcPts val="0"/>
              </a:spcBef>
              <a:buNone/>
              <a:defRPr sz="1400" b="0" i="0" u="none" strike="noStrike" cap="none">
                <a:solidFill>
                  <a:srgbClr val="FF0000"/>
                </a:solidFill>
                <a:latin typeface="Calibri"/>
                <a:ea typeface="Calibri"/>
                <a:cs typeface="Calibri"/>
                <a:sym typeface="Calibri"/>
              </a:defRPr>
            </a:lvl7pPr>
            <a:lvl8pPr marL="0" marR="0" lvl="7" indent="0" algn="l" rtl="0">
              <a:spcBef>
                <a:spcPts val="0"/>
              </a:spcBef>
              <a:buNone/>
              <a:defRPr sz="1400" b="0" i="0" u="none" strike="noStrike" cap="none">
                <a:solidFill>
                  <a:srgbClr val="FF0000"/>
                </a:solidFill>
                <a:latin typeface="Calibri"/>
                <a:ea typeface="Calibri"/>
                <a:cs typeface="Calibri"/>
                <a:sym typeface="Calibri"/>
              </a:defRPr>
            </a:lvl8pPr>
            <a:lvl9pPr marL="0" marR="0" lvl="8" indent="0" algn="l" rtl="0">
              <a:spcBef>
                <a:spcPts val="0"/>
              </a:spcBef>
              <a:buNone/>
              <a:defRPr sz="1400" b="0" i="0" u="none" strike="noStrike" cap="none">
                <a:solidFill>
                  <a:srgbClr val="FF0000"/>
                </a:solidFill>
                <a:latin typeface="Calibri"/>
                <a:ea typeface="Calibri"/>
                <a:cs typeface="Calibri"/>
                <a:sym typeface="Calibri"/>
              </a:defRPr>
            </a:lvl9pPr>
          </a:lstStyle>
          <a:p>
            <a:fld id="{00000000-1234-1234-1234-123412341234}" type="slidenum">
              <a:rPr lang="en-IN" smtClean="0"/>
              <a:pPr/>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10/08/2024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hyperlink" Target="https://link.springer.com/article/10.1186/s40537-023-00817-1" TargetMode="External"/><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https://link.springer.com/article/10.1186/s12911-024-02620-1" TargetMode="External"/><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orld-heart-federation.org/news/deaths-from-cardiovascular-disease-surged-60-globally-over-the-last-30-years-report/" TargetMode="External"/><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2" name="Google Shape;92;p1"/>
          <p:cNvSpPr txBox="1">
            <a:spLocks noGrp="1"/>
          </p:cNvSpPr>
          <p:nvPr>
            <p:ph type="title"/>
          </p:nvPr>
        </p:nvSpPr>
        <p:spPr>
          <a:xfrm>
            <a:off x="152400" y="0"/>
            <a:ext cx="8763000" cy="1392000"/>
          </a:xfrm>
          <a:prstGeom prst="rect">
            <a:avLst/>
          </a:prstGeom>
          <a:ln>
            <a:noFill/>
          </a:ln>
        </p:spPr>
        <p:style>
          <a:lnRef idx="2">
            <a:schemeClr val="accent1"/>
          </a:lnRef>
          <a:fillRef idx="1">
            <a:schemeClr val="lt1"/>
          </a:fillRef>
          <a:effectRef idx="0">
            <a:schemeClr val="accent1"/>
          </a:effectRef>
          <a:fontRef idx="minor">
            <a:schemeClr val="dk1"/>
          </a:fontRef>
        </p:style>
        <p:txBody>
          <a:bodyPr spcFirstLastPara="1" wrap="square" lIns="91425" tIns="45700" rIns="91425" bIns="45700" anchor="ctr" anchorCtr="0">
            <a:normAutofit/>
          </a:bodyPr>
          <a:lstStyle/>
          <a:p>
            <a:pPr marL="914400" lvl="0" indent="457200" algn="l" rtl="0">
              <a:lnSpc>
                <a:spcPct val="90000"/>
              </a:lnSpc>
              <a:spcBef>
                <a:spcPts val="0"/>
              </a:spcBef>
              <a:spcAft>
                <a:spcPts val="0"/>
              </a:spcAft>
              <a:buClr>
                <a:srgbClr val="C00000"/>
              </a:buClr>
              <a:buSzPts val="2400"/>
              <a:buFont typeface="Times New Roman"/>
              <a:buNone/>
            </a:pPr>
            <a:r>
              <a:rPr lang="en-IN" sz="2400" dirty="0">
                <a:solidFill>
                  <a:srgbClr val="C00000"/>
                </a:solidFill>
              </a:rPr>
              <a:t>        </a:t>
            </a:r>
            <a:endParaRPr sz="2800">
              <a:solidFill>
                <a:srgbClr val="222A35"/>
              </a:solidFill>
            </a:endParaRPr>
          </a:p>
        </p:txBody>
      </p:sp>
      <p:sp>
        <p:nvSpPr>
          <p:cNvPr id="93" name="Google Shape;93;p1"/>
          <p:cNvSpPr txBox="1"/>
          <p:nvPr/>
        </p:nvSpPr>
        <p:spPr>
          <a:xfrm>
            <a:off x="152400" y="1295400"/>
            <a:ext cx="8763000" cy="3262391"/>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spAutoFit/>
          </a:bodyPr>
          <a:lstStyle/>
          <a:p>
            <a:pPr lvl="0" algn="ctr"/>
            <a:r>
              <a:rPr lang="en-US" sz="2500" b="1" u="sng" dirty="0" smtClean="0">
                <a:solidFill>
                  <a:schemeClr val="accent1">
                    <a:lumMod val="75000"/>
                  </a:schemeClr>
                </a:solidFill>
                <a:cs typeface="Times New Roman" panose="02020603050405020304" pitchFamily="18" charset="0"/>
              </a:rPr>
              <a:t>Early </a:t>
            </a:r>
            <a:r>
              <a:rPr lang="en-US" sz="2500" b="1" u="sng" dirty="0" smtClean="0">
                <a:solidFill>
                  <a:schemeClr val="accent1">
                    <a:lumMod val="75000"/>
                  </a:schemeClr>
                </a:solidFill>
                <a:cs typeface="Times New Roman" panose="02020603050405020304" pitchFamily="18" charset="0"/>
              </a:rPr>
              <a:t>Detection of Coronary Artery Disease using </a:t>
            </a:r>
          </a:p>
          <a:p>
            <a:pPr lvl="0" algn="ctr"/>
            <a:r>
              <a:rPr lang="en-US" sz="2500" b="1" u="sng" dirty="0" smtClean="0">
                <a:solidFill>
                  <a:schemeClr val="accent1">
                    <a:lumMod val="75000"/>
                  </a:schemeClr>
                </a:solidFill>
                <a:cs typeface="Times New Roman" panose="02020603050405020304" pitchFamily="18" charset="0"/>
              </a:rPr>
              <a:t>Machine Learning Models based on symptoms </a:t>
            </a:r>
            <a:endParaRPr lang="en-US" sz="2500" b="1" u="sng" dirty="0" smtClean="0">
              <a:solidFill>
                <a:schemeClr val="accent1">
                  <a:lumMod val="75000"/>
                </a:schemeClr>
              </a:solidFill>
              <a:ea typeface="Times New Roman"/>
              <a:cs typeface="Times New Roman"/>
              <a:sym typeface="Times New Roman"/>
            </a:endParaRPr>
          </a:p>
          <a:p>
            <a:pPr marL="0" marR="0" lvl="0" indent="0" algn="ctr" rtl="0">
              <a:spcBef>
                <a:spcPts val="0"/>
              </a:spcBef>
              <a:spcAft>
                <a:spcPts val="0"/>
              </a:spcAft>
              <a:buNone/>
            </a:pPr>
            <a:endParaRPr lang="en-IN" sz="2000" b="1" u="none" strike="noStrike" cap="none" dirty="0" smtClean="0">
              <a:solidFill>
                <a:schemeClr val="accent1">
                  <a:lumMod val="75000"/>
                </a:schemeClr>
              </a:solidFill>
              <a:ea typeface="Times New Roman"/>
              <a:cs typeface="Times New Roman"/>
              <a:sym typeface="Times New Roman"/>
            </a:endParaRPr>
          </a:p>
          <a:p>
            <a:pPr marL="0" marR="0" lvl="0" indent="0" algn="ctr" rtl="0">
              <a:spcBef>
                <a:spcPts val="0"/>
              </a:spcBef>
              <a:spcAft>
                <a:spcPts val="0"/>
              </a:spcAft>
              <a:buNone/>
            </a:pPr>
            <a:r>
              <a:rPr lang="en-IN" sz="2000" b="1" u="none" strike="noStrike" cap="none" dirty="0" smtClean="0">
                <a:solidFill>
                  <a:schemeClr val="accent1">
                    <a:lumMod val="75000"/>
                  </a:schemeClr>
                </a:solidFill>
                <a:ea typeface="Times New Roman"/>
                <a:cs typeface="Times New Roman"/>
                <a:sym typeface="Times New Roman"/>
              </a:rPr>
              <a:t>Master </a:t>
            </a:r>
            <a:r>
              <a:rPr lang="en-IN" sz="2000" b="1" u="none" strike="noStrike" cap="none" dirty="0">
                <a:solidFill>
                  <a:schemeClr val="accent1">
                    <a:lumMod val="75000"/>
                  </a:schemeClr>
                </a:solidFill>
                <a:ea typeface="Times New Roman"/>
                <a:cs typeface="Times New Roman"/>
                <a:sym typeface="Times New Roman"/>
              </a:rPr>
              <a:t>of Engineering </a:t>
            </a:r>
            <a:endParaRPr sz="2000" dirty="0">
              <a:solidFill>
                <a:schemeClr val="accent1">
                  <a:lumMod val="75000"/>
                </a:schemeClr>
              </a:solidFill>
            </a:endParaRPr>
          </a:p>
          <a:p>
            <a:pPr marL="0" marR="0" lvl="0" indent="0" algn="ctr" rtl="0">
              <a:spcBef>
                <a:spcPts val="0"/>
              </a:spcBef>
              <a:spcAft>
                <a:spcPts val="0"/>
              </a:spcAft>
              <a:buNone/>
            </a:pPr>
            <a:r>
              <a:rPr lang="en-IN" sz="2000" b="1" u="none" strike="noStrike" cap="none" dirty="0">
                <a:solidFill>
                  <a:schemeClr val="accent1">
                    <a:lumMod val="75000"/>
                  </a:schemeClr>
                </a:solidFill>
                <a:ea typeface="Times New Roman"/>
                <a:cs typeface="Times New Roman"/>
                <a:sym typeface="Times New Roman"/>
              </a:rPr>
              <a:t>in </a:t>
            </a:r>
            <a:endParaRPr sz="2000" dirty="0">
              <a:solidFill>
                <a:schemeClr val="accent1">
                  <a:lumMod val="75000"/>
                </a:schemeClr>
              </a:solidFill>
            </a:endParaRPr>
          </a:p>
          <a:p>
            <a:pPr marL="0" marR="0" lvl="0" indent="0" algn="ctr" rtl="0">
              <a:spcBef>
                <a:spcPts val="0"/>
              </a:spcBef>
              <a:spcAft>
                <a:spcPts val="0"/>
              </a:spcAft>
              <a:buNone/>
            </a:pPr>
            <a:r>
              <a:rPr lang="en-IN" sz="2000" b="1" dirty="0">
                <a:solidFill>
                  <a:schemeClr val="accent1">
                    <a:lumMod val="75000"/>
                  </a:schemeClr>
                </a:solidFill>
                <a:ea typeface="Times New Roman"/>
                <a:cs typeface="Times New Roman"/>
                <a:sym typeface="Times New Roman"/>
              </a:rPr>
              <a:t>Computer</a:t>
            </a:r>
            <a:r>
              <a:rPr lang="en-IN" sz="2000" b="1" u="none" strike="noStrike" cap="none" dirty="0">
                <a:solidFill>
                  <a:schemeClr val="accent1">
                    <a:lumMod val="75000"/>
                  </a:schemeClr>
                </a:solidFill>
                <a:ea typeface="Times New Roman"/>
                <a:cs typeface="Times New Roman"/>
                <a:sym typeface="Times New Roman"/>
              </a:rPr>
              <a:t> Engineering</a:t>
            </a:r>
            <a:endParaRPr sz="2000" dirty="0">
              <a:solidFill>
                <a:schemeClr val="accent1">
                  <a:lumMod val="75000"/>
                </a:schemeClr>
              </a:solidFill>
            </a:endParaRPr>
          </a:p>
          <a:p>
            <a:pPr marL="0" marR="0" lvl="0" indent="0" algn="ctr" rtl="0">
              <a:spcBef>
                <a:spcPts val="0"/>
              </a:spcBef>
              <a:spcAft>
                <a:spcPts val="0"/>
              </a:spcAft>
              <a:buNone/>
            </a:pPr>
            <a:r>
              <a:rPr lang="en-IN" sz="2000" b="0" u="none" strike="noStrike" cap="none" dirty="0">
                <a:solidFill>
                  <a:schemeClr val="accent1">
                    <a:lumMod val="75000"/>
                  </a:schemeClr>
                </a:solidFill>
                <a:ea typeface="Times New Roman"/>
                <a:cs typeface="Times New Roman"/>
                <a:sym typeface="Times New Roman"/>
              </a:rPr>
              <a:t>(</a:t>
            </a:r>
            <a:r>
              <a:rPr lang="en-IN" sz="2000" dirty="0">
                <a:solidFill>
                  <a:schemeClr val="accent1">
                    <a:lumMod val="75000"/>
                  </a:schemeClr>
                </a:solidFill>
                <a:ea typeface="Times New Roman"/>
                <a:cs typeface="Times New Roman"/>
                <a:sym typeface="Times New Roman"/>
              </a:rPr>
              <a:t>Software Engineering</a:t>
            </a:r>
            <a:r>
              <a:rPr lang="en-IN" sz="2000" b="0" u="none" strike="noStrike" cap="none" dirty="0" smtClean="0">
                <a:solidFill>
                  <a:schemeClr val="accent1">
                    <a:lumMod val="75000"/>
                  </a:schemeClr>
                </a:solidFill>
                <a:ea typeface="Times New Roman"/>
                <a:cs typeface="Times New Roman"/>
                <a:sym typeface="Times New Roman"/>
              </a:rPr>
              <a:t>)</a:t>
            </a:r>
          </a:p>
          <a:p>
            <a:pPr marL="0" marR="0" lvl="0" indent="0" algn="ctr" rtl="0">
              <a:spcBef>
                <a:spcPts val="0"/>
              </a:spcBef>
              <a:spcAft>
                <a:spcPts val="0"/>
              </a:spcAft>
              <a:buNone/>
            </a:pPr>
            <a:endParaRPr lang="en-IN" sz="2000" b="0" u="none" strike="noStrike" cap="none" dirty="0" smtClean="0">
              <a:solidFill>
                <a:schemeClr val="accent1">
                  <a:lumMod val="75000"/>
                </a:schemeClr>
              </a:solidFill>
              <a:ea typeface="Times New Roman"/>
              <a:cs typeface="Times New Roman"/>
              <a:sym typeface="Times New Roman"/>
            </a:endParaRPr>
          </a:p>
          <a:p>
            <a:pPr lvl="0" algn="ctr"/>
            <a:r>
              <a:rPr lang="en-IN" b="1" dirty="0" smtClean="0">
                <a:solidFill>
                  <a:schemeClr val="accent1">
                    <a:lumMod val="75000"/>
                  </a:schemeClr>
                </a:solidFill>
                <a:ea typeface="Times New Roman"/>
                <a:cs typeface="Times New Roman"/>
                <a:sym typeface="Times New Roman"/>
              </a:rPr>
              <a:t>Prepared by : </a:t>
            </a:r>
            <a:r>
              <a:rPr lang="en-IN" b="1" dirty="0" err="1" smtClean="0">
                <a:solidFill>
                  <a:schemeClr val="accent1">
                    <a:lumMod val="75000"/>
                  </a:schemeClr>
                </a:solidFill>
                <a:ea typeface="Times New Roman"/>
                <a:cs typeface="Times New Roman"/>
                <a:sym typeface="Times New Roman"/>
              </a:rPr>
              <a:t>Dishita</a:t>
            </a:r>
            <a:r>
              <a:rPr lang="en-IN" b="1" dirty="0" smtClean="0">
                <a:solidFill>
                  <a:schemeClr val="accent1">
                    <a:lumMod val="75000"/>
                  </a:schemeClr>
                </a:solidFill>
                <a:ea typeface="Times New Roman"/>
                <a:cs typeface="Times New Roman"/>
                <a:sym typeface="Times New Roman"/>
              </a:rPr>
              <a:t> </a:t>
            </a:r>
            <a:r>
              <a:rPr lang="en-IN" b="1" dirty="0" err="1" smtClean="0">
                <a:solidFill>
                  <a:schemeClr val="accent1">
                    <a:lumMod val="75000"/>
                  </a:schemeClr>
                </a:solidFill>
                <a:ea typeface="Times New Roman"/>
                <a:cs typeface="Times New Roman"/>
                <a:sym typeface="Times New Roman"/>
              </a:rPr>
              <a:t>Upadhyay</a:t>
            </a:r>
            <a:endParaRPr lang="en-IN" b="1" dirty="0" smtClean="0">
              <a:solidFill>
                <a:schemeClr val="accent1">
                  <a:lumMod val="75000"/>
                </a:schemeClr>
              </a:solidFill>
              <a:ea typeface="Times New Roman"/>
              <a:cs typeface="Times New Roman"/>
              <a:sym typeface="Times New Roman"/>
            </a:endParaRPr>
          </a:p>
          <a:p>
            <a:pPr lvl="0" algn="ctr"/>
            <a:endParaRPr lang="en-IN" sz="1800" b="0" u="none" strike="noStrike" cap="none" dirty="0" smtClean="0">
              <a:solidFill>
                <a:schemeClr val="accent1">
                  <a:lumMod val="75000"/>
                </a:schemeClr>
              </a:solidFill>
              <a:ea typeface="Times New Roman"/>
              <a:cs typeface="Times New Roman"/>
              <a:sym typeface="Times New Roman"/>
            </a:endParaRPr>
          </a:p>
        </p:txBody>
      </p:sp>
      <p:sp>
        <p:nvSpPr>
          <p:cNvPr id="8" name="Slide Number Placeholder 7"/>
          <p:cNvSpPr>
            <a:spLocks noGrp="1"/>
          </p:cNvSpPr>
          <p:nvPr>
            <p:ph type="sldNum" idx="12"/>
          </p:nvPr>
        </p:nvSpPr>
        <p:spPr/>
        <p:txBody>
          <a:bodyPr/>
          <a:lstStyle/>
          <a:p>
            <a:r>
              <a:rPr lang="en-IN" dirty="0" smtClean="0">
                <a:solidFill>
                  <a:schemeClr val="bg1"/>
                </a:solidFill>
              </a:rPr>
              <a:t>1</a:t>
            </a:r>
            <a:endParaRPr lang="en-IN"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endParaRPr dirty="0"/>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2</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Outline</a:t>
            </a:r>
          </a:p>
        </p:txBody>
      </p:sp>
      <p:graphicFrame>
        <p:nvGraphicFramePr>
          <p:cNvPr id="6" name="Table 5"/>
          <p:cNvGraphicFramePr>
            <a:graphicFrameLocks noGrp="1"/>
          </p:cNvGraphicFramePr>
          <p:nvPr/>
        </p:nvGraphicFramePr>
        <p:xfrm>
          <a:off x="457200" y="1219200"/>
          <a:ext cx="8153400" cy="4754880"/>
        </p:xfrm>
        <a:graphic>
          <a:graphicData uri="http://schemas.openxmlformats.org/drawingml/2006/table">
            <a:tbl>
              <a:tblPr firstRow="1">
                <a:tableStyleId>{073A0DAA-6AF3-43AB-8588-CEC1D06C72B9}</a:tableStyleId>
              </a:tblPr>
              <a:tblGrid>
                <a:gridCol w="8153400"/>
              </a:tblGrid>
              <a:tr h="354874">
                <a:tc>
                  <a:txBody>
                    <a:bodyPr/>
                    <a:lstStyle/>
                    <a:p>
                      <a:pPr>
                        <a:buFont typeface="Wingdings" pitchFamily="2" charset="2"/>
                        <a:buNone/>
                      </a:pPr>
                      <a:endParaRPr lang="en-US" b="0" dirty="0">
                        <a:solidFill>
                          <a:schemeClr val="tx1"/>
                        </a:solidFill>
                      </a:endParaRPr>
                    </a:p>
                  </a:txBody>
                  <a:tcPr>
                    <a:solidFill>
                      <a:schemeClr val="bg1">
                        <a:lumMod val="85000"/>
                      </a:schemeClr>
                    </a:solidFill>
                  </a:tcPr>
                </a:tc>
              </a:tr>
              <a:tr h="354874">
                <a:tc>
                  <a:txBody>
                    <a:bodyPr/>
                    <a:lstStyle/>
                    <a:p>
                      <a:pPr>
                        <a:buFont typeface="Wingdings" pitchFamily="2" charset="2"/>
                        <a:buChar char="Ø"/>
                      </a:pPr>
                      <a:r>
                        <a:rPr lang="en-US" dirty="0" smtClean="0"/>
                        <a:t> Introduction </a:t>
                      </a:r>
                      <a:endParaRPr lang="en-US" dirty="0"/>
                    </a:p>
                  </a:txBody>
                  <a:tcPr>
                    <a:solidFill>
                      <a:schemeClr val="bg1">
                        <a:lumMod val="85000"/>
                      </a:schemeClr>
                    </a:solidFill>
                  </a:tcPr>
                </a:tc>
              </a:tr>
              <a:tr h="354874">
                <a:tc>
                  <a:txBody>
                    <a:bodyPr/>
                    <a:lstStyle/>
                    <a:p>
                      <a:pPr>
                        <a:buFont typeface="Wingdings" pitchFamily="2" charset="2"/>
                        <a:buChar char="Ø"/>
                      </a:pPr>
                      <a:r>
                        <a:rPr lang="en-US" sz="1800" kern="1200" dirty="0" smtClean="0">
                          <a:solidFill>
                            <a:schemeClr val="dk1"/>
                          </a:solidFill>
                          <a:latin typeface="+mn-lt"/>
                          <a:ea typeface="+mn-ea"/>
                          <a:cs typeface="+mn-cs"/>
                        </a:rPr>
                        <a:t> Literature Review</a:t>
                      </a:r>
                    </a:p>
                  </a:txBody>
                  <a:tcPr>
                    <a:solidFill>
                      <a:schemeClr val="bg1">
                        <a:lumMod val="85000"/>
                      </a:schemeClr>
                    </a:solidFill>
                  </a:tcPr>
                </a:tc>
              </a:tr>
              <a:tr h="354874">
                <a:tc>
                  <a:txBody>
                    <a:bodyPr/>
                    <a:lstStyle/>
                    <a:p>
                      <a:pPr>
                        <a:buFont typeface="Wingdings" pitchFamily="2" charset="2"/>
                        <a:buChar char="Ø"/>
                      </a:pPr>
                      <a:r>
                        <a:rPr lang="en-US" dirty="0" smtClean="0"/>
                        <a:t> Motivation</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Identified Issue (Research Gap)</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Problem Statement</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Abstract</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Objectives</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Scope</a:t>
                      </a:r>
                      <a:r>
                        <a:rPr lang="en-US" baseline="0" dirty="0" smtClean="0"/>
                        <a:t> of Proposed Work</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Proposed Model</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Expected Outcome</a:t>
                      </a:r>
                      <a:endParaRPr lang="en-US" dirty="0"/>
                    </a:p>
                  </a:txBody>
                  <a:tcPr>
                    <a:solidFill>
                      <a:schemeClr val="bg1">
                        <a:lumMod val="85000"/>
                      </a:schemeClr>
                    </a:solidFill>
                  </a:tcPr>
                </a:tc>
              </a:tr>
              <a:tr h="354874">
                <a:tc>
                  <a:txBody>
                    <a:bodyPr/>
                    <a:lstStyle/>
                    <a:p>
                      <a:pPr>
                        <a:buFont typeface="Wingdings" pitchFamily="2" charset="2"/>
                        <a:buChar char="Ø"/>
                      </a:pPr>
                      <a:r>
                        <a:rPr lang="en-US" dirty="0" smtClean="0"/>
                        <a:t> Timeline Chart</a:t>
                      </a:r>
                      <a:endParaRPr lang="en-US" dirty="0"/>
                    </a:p>
                  </a:txBody>
                  <a:tcPr>
                    <a:solidFill>
                      <a:schemeClr val="bg1">
                        <a:lumMod val="85000"/>
                      </a:schemeClr>
                    </a:solidFill>
                  </a:tcPr>
                </a:tc>
              </a:tr>
              <a:tr h="354874">
                <a:tc>
                  <a:txBody>
                    <a:bodyPr/>
                    <a:lstStyle/>
                    <a:p>
                      <a:pPr>
                        <a:buFont typeface="Wingdings" pitchFamily="2" charset="2"/>
                        <a:buChar char="Ø"/>
                      </a:pPr>
                      <a:r>
                        <a:rPr lang="en-US" sz="1800" kern="1200" dirty="0" smtClean="0">
                          <a:solidFill>
                            <a:schemeClr val="dk1"/>
                          </a:solidFill>
                          <a:latin typeface="+mn-lt"/>
                          <a:ea typeface="+mn-ea"/>
                          <a:cs typeface="+mn-cs"/>
                        </a:rPr>
                        <a:t> References </a:t>
                      </a:r>
                    </a:p>
                  </a:txBody>
                  <a:tcPr>
                    <a:solidFill>
                      <a:schemeClr val="bg1">
                        <a:lumMod val="85000"/>
                      </a:schemeClr>
                    </a:solidFill>
                  </a:tcPr>
                </a:tc>
              </a:tr>
            </a:tbl>
          </a:graphicData>
        </a:graphic>
      </p:graphicFrame>
    </p:spTree>
    <p:extLst>
      <p:ext uri="{BB962C8B-B14F-4D97-AF65-F5344CB8AC3E}">
        <p14:creationId xmlns="" xmlns:p14="http://schemas.microsoft.com/office/powerpoint/2010/main" val="44099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marL="228600" lvl="0" indent="-228600" algn="just">
              <a:lnSpc>
                <a:spcPct val="120000"/>
              </a:lnSpc>
              <a:spcBef>
                <a:spcPts val="0"/>
              </a:spcBef>
              <a:buFont typeface="Wingdings" pitchFamily="2" charset="2"/>
              <a:buChar char="q"/>
            </a:pPr>
            <a:r>
              <a:rPr lang="en-US" sz="2000" dirty="0" smtClean="0">
                <a:latin typeface="+mn-lt"/>
                <a:cs typeface="Times New Roman" pitchFamily="18" charset="0"/>
              </a:rPr>
              <a:t>Coronary Artery Disease (CAD) is the most common type of heart disease and has the highest mortality rate </a:t>
            </a:r>
            <a:r>
              <a:rPr lang="en-US" sz="2000" dirty="0" err="1" smtClean="0">
                <a:latin typeface="+mn-lt"/>
                <a:cs typeface="Times New Roman" pitchFamily="18" charset="0"/>
              </a:rPr>
              <a:t>worldwide.Coronary</a:t>
            </a:r>
            <a:r>
              <a:rPr lang="en-US" sz="2000" dirty="0" smtClean="0">
                <a:latin typeface="+mn-lt"/>
                <a:cs typeface="Times New Roman" pitchFamily="18" charset="0"/>
              </a:rPr>
              <a:t> Artery Disease (CAD) occurs when the coronary vessels become hardened and narrowed, limiting blood flow to the heart muscles. Early diagnosis of CAD can prevent the disease from progressing and can make treatment easier.</a:t>
            </a:r>
          </a:p>
          <a:p>
            <a:pPr marL="228600" lvl="0" indent="-228600" algn="just">
              <a:lnSpc>
                <a:spcPct val="120000"/>
              </a:lnSpc>
              <a:spcBef>
                <a:spcPts val="0"/>
              </a:spcBef>
              <a:buNone/>
            </a:pPr>
            <a:endParaRPr lang="en-US" sz="2000" dirty="0" smtClean="0">
              <a:solidFill>
                <a:schemeClr val="tx1"/>
              </a:solidFill>
              <a:latin typeface="+mn-lt"/>
            </a:endParaRPr>
          </a:p>
          <a:p>
            <a:pPr marL="228600" lvl="0" indent="-228600" algn="just">
              <a:lnSpc>
                <a:spcPct val="120000"/>
              </a:lnSpc>
              <a:spcBef>
                <a:spcPts val="0"/>
              </a:spcBef>
              <a:buFont typeface="Wingdings" pitchFamily="2" charset="2"/>
              <a:buChar char="q"/>
            </a:pPr>
            <a:r>
              <a:rPr lang="en-US" sz="2000" dirty="0" smtClean="0">
                <a:latin typeface="+mn-lt"/>
                <a:cs typeface="Times New Roman" pitchFamily="18" charset="0"/>
              </a:rPr>
              <a:t>Traditional diagnostic methods, like angiography and stress tests, are invasive and expensive</a:t>
            </a:r>
            <a:r>
              <a:rPr lang="en-US" sz="2000" dirty="0" smtClean="0">
                <a:solidFill>
                  <a:schemeClr val="tx1"/>
                </a:solidFill>
                <a:latin typeface="+mn-lt"/>
              </a:rPr>
              <a:t>.</a:t>
            </a:r>
          </a:p>
          <a:p>
            <a:pPr marL="228600" lvl="0" indent="-228600" algn="just">
              <a:lnSpc>
                <a:spcPct val="120000"/>
              </a:lnSpc>
              <a:spcBef>
                <a:spcPts val="0"/>
              </a:spcBef>
              <a:buFont typeface="Wingdings" pitchFamily="2" charset="2"/>
              <a:buChar char="q"/>
            </a:pPr>
            <a:endParaRPr lang="en-US" sz="2000" dirty="0" smtClean="0">
              <a:solidFill>
                <a:schemeClr val="tx1"/>
              </a:solidFill>
              <a:latin typeface="+mn-lt"/>
            </a:endParaRPr>
          </a:p>
          <a:p>
            <a:pPr marL="228600" lvl="0" indent="-228600" algn="just">
              <a:lnSpc>
                <a:spcPct val="120000"/>
              </a:lnSpc>
              <a:spcBef>
                <a:spcPts val="0"/>
              </a:spcBef>
              <a:buFont typeface="Wingdings" pitchFamily="2" charset="2"/>
              <a:buChar char="q"/>
            </a:pPr>
            <a:r>
              <a:rPr lang="en-US" sz="2000" dirty="0" smtClean="0">
                <a:latin typeface="+mn-lt"/>
                <a:cs typeface="Times New Roman" pitchFamily="18" charset="0"/>
              </a:rPr>
              <a:t>This study aims to evaluate the effectiveness of various machine learning models in detecting CAD </a:t>
            </a:r>
            <a:r>
              <a:rPr lang="en-US" sz="2000" dirty="0" smtClean="0">
                <a:solidFill>
                  <a:schemeClr val="tx1"/>
                </a:solidFill>
                <a:latin typeface="+mn-lt"/>
              </a:rPr>
              <a:t>more quickly and accurately.</a:t>
            </a:r>
            <a:endParaRPr sz="2000" dirty="0">
              <a:solidFill>
                <a:schemeClr val="tx1"/>
              </a:solidFill>
              <a:latin typeface="+mn-lt"/>
            </a:endParaRPr>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3</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Introduction</a:t>
            </a:r>
          </a:p>
        </p:txBody>
      </p:sp>
    </p:spTree>
    <p:extLst>
      <p:ext uri="{BB962C8B-B14F-4D97-AF65-F5344CB8AC3E}">
        <p14:creationId xmlns="" xmlns:p14="http://schemas.microsoft.com/office/powerpoint/2010/main" val="44099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4</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Introduction</a:t>
            </a:r>
          </a:p>
        </p:txBody>
      </p:sp>
      <p:sp>
        <p:nvSpPr>
          <p:cNvPr id="7" name="TextBox 6"/>
          <p:cNvSpPr txBox="1"/>
          <p:nvPr/>
        </p:nvSpPr>
        <p:spPr>
          <a:xfrm>
            <a:off x="6324600" y="5867400"/>
            <a:ext cx="2133600" cy="369332"/>
          </a:xfrm>
          <a:prstGeom prst="rect">
            <a:avLst/>
          </a:prstGeom>
          <a:noFill/>
        </p:spPr>
        <p:txBody>
          <a:bodyPr wrap="square" rtlCol="0">
            <a:spAutoFit/>
          </a:bodyPr>
          <a:lstStyle/>
          <a:p>
            <a:r>
              <a:rPr lang="en-US" dirty="0" smtClean="0"/>
              <a:t>Image [11]</a:t>
            </a:r>
            <a:endParaRPr lang="en-US" dirty="0"/>
          </a:p>
        </p:txBody>
      </p:sp>
      <p:pic>
        <p:nvPicPr>
          <p:cNvPr id="64514" name="Picture 2" descr="369 Blood Flow Oxygen Stock Vectors, Images &amp; Vector Art | Shutterstock"/>
          <p:cNvPicPr>
            <a:picLocks noChangeAspect="1" noChangeArrowheads="1"/>
          </p:cNvPicPr>
          <p:nvPr/>
        </p:nvPicPr>
        <p:blipFill>
          <a:blip r:embed="rId3"/>
          <a:srcRect/>
          <a:stretch>
            <a:fillRect/>
          </a:stretch>
        </p:blipFill>
        <p:spPr bwMode="auto">
          <a:xfrm>
            <a:off x="304800" y="1143000"/>
            <a:ext cx="7620000" cy="4648200"/>
          </a:xfrm>
          <a:prstGeom prst="rect">
            <a:avLst/>
          </a:prstGeom>
          <a:noFill/>
        </p:spPr>
      </p:pic>
    </p:spTree>
    <p:extLst>
      <p:ext uri="{BB962C8B-B14F-4D97-AF65-F5344CB8AC3E}">
        <p14:creationId xmlns="" xmlns:p14="http://schemas.microsoft.com/office/powerpoint/2010/main" val="44099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5</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Introduction</a:t>
            </a:r>
          </a:p>
        </p:txBody>
      </p:sp>
      <p:sp>
        <p:nvSpPr>
          <p:cNvPr id="7" name="TextBox 6"/>
          <p:cNvSpPr txBox="1"/>
          <p:nvPr/>
        </p:nvSpPr>
        <p:spPr>
          <a:xfrm>
            <a:off x="6324600" y="5867400"/>
            <a:ext cx="2133600" cy="369332"/>
          </a:xfrm>
          <a:prstGeom prst="rect">
            <a:avLst/>
          </a:prstGeom>
          <a:noFill/>
        </p:spPr>
        <p:txBody>
          <a:bodyPr wrap="square" rtlCol="0">
            <a:spAutoFit/>
          </a:bodyPr>
          <a:lstStyle/>
          <a:p>
            <a:r>
              <a:rPr lang="en-US" dirty="0" smtClean="0"/>
              <a:t>               Image [12]</a:t>
            </a:r>
            <a:endParaRPr lang="en-US" dirty="0"/>
          </a:p>
        </p:txBody>
      </p:sp>
      <p:pic>
        <p:nvPicPr>
          <p:cNvPr id="62466" name="Picture 2" descr="Warning signs of heart disease"/>
          <p:cNvPicPr>
            <a:picLocks noChangeAspect="1" noChangeArrowheads="1"/>
          </p:cNvPicPr>
          <p:nvPr/>
        </p:nvPicPr>
        <p:blipFill>
          <a:blip r:embed="rId3"/>
          <a:srcRect/>
          <a:stretch>
            <a:fillRect/>
          </a:stretch>
        </p:blipFill>
        <p:spPr bwMode="auto">
          <a:xfrm>
            <a:off x="304800" y="1143000"/>
            <a:ext cx="5715000" cy="5105400"/>
          </a:xfrm>
          <a:prstGeom prst="rect">
            <a:avLst/>
          </a:prstGeom>
          <a:noFill/>
        </p:spPr>
      </p:pic>
    </p:spTree>
    <p:extLst>
      <p:ext uri="{BB962C8B-B14F-4D97-AF65-F5344CB8AC3E}">
        <p14:creationId xmlns="" xmlns:p14="http://schemas.microsoft.com/office/powerpoint/2010/main" val="44099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endParaRPr dirty="0"/>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6</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Comparison Study</a:t>
            </a:r>
          </a:p>
        </p:txBody>
      </p:sp>
      <p:graphicFrame>
        <p:nvGraphicFramePr>
          <p:cNvPr id="6" name="Table 5"/>
          <p:cNvGraphicFramePr>
            <a:graphicFrameLocks noGrp="1"/>
          </p:cNvGraphicFramePr>
          <p:nvPr/>
        </p:nvGraphicFramePr>
        <p:xfrm>
          <a:off x="381000" y="1219200"/>
          <a:ext cx="8229600" cy="4907280"/>
        </p:xfrm>
        <a:graphic>
          <a:graphicData uri="http://schemas.openxmlformats.org/drawingml/2006/table">
            <a:tbl>
              <a:tblPr firstRow="1" bandRow="1">
                <a:tableStyleId>{5C22544A-7EE6-4342-B048-85BDC9FD1C3A}</a:tableStyleId>
              </a:tblPr>
              <a:tblGrid>
                <a:gridCol w="543464"/>
                <a:gridCol w="1361536"/>
                <a:gridCol w="1181100"/>
                <a:gridCol w="1494526"/>
                <a:gridCol w="3648974"/>
              </a:tblGrid>
              <a:tr h="370840">
                <a:tc>
                  <a:txBody>
                    <a:bodyPr/>
                    <a:lstStyle/>
                    <a:p>
                      <a:pPr algn="ctr"/>
                      <a:r>
                        <a:rPr lang="en-US" dirty="0" smtClean="0">
                          <a:solidFill>
                            <a:schemeClr val="tx1"/>
                          </a:solidFill>
                        </a:rPr>
                        <a:t>Sr. No.</a:t>
                      </a:r>
                      <a:endParaRPr lang="en-US" dirty="0">
                        <a:solidFill>
                          <a:schemeClr val="tx1"/>
                        </a:solidFill>
                      </a:endParaRPr>
                    </a:p>
                  </a:txBody>
                  <a:tcPr anchor="ctr">
                    <a:solidFill>
                      <a:schemeClr val="bg1">
                        <a:lumMod val="65000"/>
                      </a:schemeClr>
                    </a:solidFill>
                  </a:tcPr>
                </a:tc>
                <a:tc>
                  <a:txBody>
                    <a:bodyPr/>
                    <a:lstStyle/>
                    <a:p>
                      <a:pPr algn="ctr"/>
                      <a:r>
                        <a:rPr lang="en-US" baseline="0" dirty="0" smtClean="0">
                          <a:solidFill>
                            <a:schemeClr val="tx1"/>
                          </a:solidFill>
                        </a:rPr>
                        <a:t>Publication</a:t>
                      </a:r>
                    </a:p>
                    <a:p>
                      <a:pPr algn="ctr"/>
                      <a:r>
                        <a:rPr lang="en-US" dirty="0" smtClean="0">
                          <a:solidFill>
                            <a:schemeClr val="tx1"/>
                          </a:solidFill>
                        </a:rPr>
                        <a:t>&amp; Year</a:t>
                      </a:r>
                      <a:r>
                        <a:rPr lang="en-US" baseline="0" dirty="0" smtClean="0">
                          <a:solidFill>
                            <a:schemeClr val="tx1"/>
                          </a:solidFill>
                        </a:rPr>
                        <a:t> </a:t>
                      </a:r>
                      <a:endParaRPr lang="en-US" dirty="0" smtClean="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Author</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Model</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Outcome</a:t>
                      </a:r>
                      <a:endParaRPr lang="en-US" dirty="0">
                        <a:solidFill>
                          <a:schemeClr val="tx1"/>
                        </a:solidFill>
                      </a:endParaRPr>
                    </a:p>
                  </a:txBody>
                  <a:tcPr anchor="ctr">
                    <a:solidFill>
                      <a:schemeClr val="bg1">
                        <a:lumMod val="65000"/>
                      </a:schemeClr>
                    </a:solidFill>
                  </a:tcPr>
                </a:tc>
              </a:tr>
              <a:tr h="370840">
                <a:tc>
                  <a:txBody>
                    <a:bodyPr/>
                    <a:lstStyle/>
                    <a:p>
                      <a:r>
                        <a:rPr lang="en-US" sz="1600" dirty="0" smtClean="0"/>
                        <a:t>1</a:t>
                      </a:r>
                      <a:endParaRPr lang="en-US" sz="1600" dirty="0"/>
                    </a:p>
                  </a:txBody>
                  <a:tcPr>
                    <a:solidFill>
                      <a:schemeClr val="bg1">
                        <a:lumMod val="85000"/>
                      </a:schemeClr>
                    </a:solidFill>
                  </a:tcPr>
                </a:tc>
                <a:tc>
                  <a:txBody>
                    <a:bodyPr/>
                    <a:lstStyle/>
                    <a:p>
                      <a:r>
                        <a:rPr lang="en-US" sz="1600" dirty="0" smtClean="0"/>
                        <a:t>2021, </a:t>
                      </a:r>
                      <a:r>
                        <a:rPr lang="en-US" sz="1600" dirty="0" err="1" smtClean="0"/>
                        <a:t>ResearchGate</a:t>
                      </a:r>
                      <a:endParaRPr lang="en-US" sz="1600" dirty="0"/>
                    </a:p>
                  </a:txBody>
                  <a:tcPr>
                    <a:solidFill>
                      <a:schemeClr val="bg1">
                        <a:lumMod val="85000"/>
                      </a:schemeClr>
                    </a:solidFill>
                  </a:tcPr>
                </a:tc>
                <a:tc>
                  <a:txBody>
                    <a:bodyPr/>
                    <a:lstStyle/>
                    <a:p>
                      <a:r>
                        <a:rPr lang="en-US" sz="1600" dirty="0" err="1" smtClean="0"/>
                        <a:t>Hengjinda</a:t>
                      </a:r>
                      <a:r>
                        <a:rPr lang="en-US" sz="1600" dirty="0" smtClean="0"/>
                        <a:t> et al.</a:t>
                      </a:r>
                      <a:endParaRPr lang="en-US" sz="1600" dirty="0"/>
                    </a:p>
                  </a:txBody>
                  <a:tcPr>
                    <a:solidFill>
                      <a:schemeClr val="bg1">
                        <a:lumMod val="85000"/>
                      </a:schemeClr>
                    </a:solidFill>
                  </a:tcPr>
                </a:tc>
                <a:tc>
                  <a:txBody>
                    <a:bodyPr/>
                    <a:lstStyle/>
                    <a:p>
                      <a:r>
                        <a:rPr lang="en-US" sz="1600" dirty="0" smtClean="0"/>
                        <a:t>Comparative Study of ML Methods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Random Forest achieved the highest accuracy of 92%, outperforming other models in predicting CAD in early stages</a:t>
                      </a:r>
                    </a:p>
                  </a:txBody>
                  <a:tcPr>
                    <a:solidFill>
                      <a:schemeClr val="bg1">
                        <a:lumMod val="85000"/>
                      </a:schemeClr>
                    </a:solidFill>
                  </a:tcPr>
                </a:tc>
              </a:tr>
              <a:tr h="370840">
                <a:tc>
                  <a:txBody>
                    <a:bodyPr/>
                    <a:lstStyle/>
                    <a:p>
                      <a:r>
                        <a:rPr lang="en-US" sz="1600" dirty="0" smtClean="0"/>
                        <a:t>2</a:t>
                      </a:r>
                      <a:endParaRPr lang="en-US" sz="1600" dirty="0"/>
                    </a:p>
                  </a:txBody>
                  <a:tcPr>
                    <a:solidFill>
                      <a:schemeClr val="bg1">
                        <a:lumMod val="85000"/>
                      </a:schemeClr>
                    </a:solidFill>
                  </a:tcPr>
                </a:tc>
                <a:tc>
                  <a:txBody>
                    <a:bodyPr/>
                    <a:lstStyle/>
                    <a:p>
                      <a:r>
                        <a:rPr lang="en-US" sz="1600" dirty="0" smtClean="0"/>
                        <a:t>2022, Elsevier Computers in Biology and Medicine</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Huang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ML-Based Risk Prediction Model</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Deep learning-based model analyzing coronary artery calcification scores achieved 93% accuracy, proving robust for CAD prediction.</a:t>
                      </a:r>
                      <a:endParaRPr lang="en-US" sz="1600" dirty="0"/>
                    </a:p>
                  </a:txBody>
                  <a:tcPr>
                    <a:solidFill>
                      <a:schemeClr val="bg1">
                        <a:lumMod val="85000"/>
                      </a:schemeClr>
                    </a:solidFill>
                  </a:tcPr>
                </a:tc>
              </a:tr>
              <a:tr h="370840">
                <a:tc>
                  <a:txBody>
                    <a:bodyPr/>
                    <a:lstStyle/>
                    <a:p>
                      <a:r>
                        <a:rPr lang="en-US" sz="1600" dirty="0" smtClean="0"/>
                        <a:t>3</a:t>
                      </a:r>
                      <a:endParaRPr lang="en-US" sz="1600" dirty="0"/>
                    </a:p>
                  </a:txBody>
                  <a:tcPr>
                    <a:solidFill>
                      <a:schemeClr val="bg1">
                        <a:lumMod val="85000"/>
                      </a:schemeClr>
                    </a:solidFill>
                  </a:tcPr>
                </a:tc>
                <a:tc>
                  <a:txBody>
                    <a:bodyPr/>
                    <a:lstStyle/>
                    <a:p>
                      <a:r>
                        <a:rPr lang="en-US" sz="1600" dirty="0" smtClean="0"/>
                        <a:t>2019, IEEE Access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Singh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Supervised ML Algorithms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Random Forest achieved the highest accuracy of 92%, demonstrating its effectiveness over SVM and logistic regression for heart disease prediction.</a:t>
                      </a:r>
                      <a:endParaRPr lang="en-US" sz="1600" dirty="0"/>
                    </a:p>
                  </a:txBody>
                  <a:tcPr>
                    <a:solidFill>
                      <a:schemeClr val="bg1">
                        <a:lumMod val="85000"/>
                      </a:schemeClr>
                    </a:solidFill>
                  </a:tcPr>
                </a:tc>
              </a:tr>
              <a:tr h="370840">
                <a:tc>
                  <a:txBody>
                    <a:bodyPr/>
                    <a:lstStyle/>
                    <a:p>
                      <a:r>
                        <a:rPr lang="en-US" sz="1600" dirty="0" smtClean="0"/>
                        <a:t>4</a:t>
                      </a:r>
                      <a:endParaRPr lang="en-US" sz="1600" dirty="0"/>
                    </a:p>
                  </a:txBody>
                  <a:tcPr>
                    <a:solidFill>
                      <a:schemeClr val="bg1">
                        <a:lumMod val="85000"/>
                      </a:schemeClr>
                    </a:solidFill>
                  </a:tcPr>
                </a:tc>
                <a:tc>
                  <a:txBody>
                    <a:bodyPr/>
                    <a:lstStyle/>
                    <a:p>
                      <a:r>
                        <a:rPr lang="en-US" sz="1600" dirty="0" smtClean="0"/>
                        <a:t>2021, </a:t>
                      </a:r>
                      <a:r>
                        <a:rPr lang="en-US" sz="1600" dirty="0" err="1" smtClean="0"/>
                        <a:t>ResearchGate</a:t>
                      </a:r>
                      <a:r>
                        <a:rPr lang="en-US" sz="1600" dirty="0" smtClean="0"/>
                        <a:t> Journal of Artificial Intelligence</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Chen &amp; </a:t>
                      </a:r>
                      <a:r>
                        <a:rPr lang="en-US" sz="1600" dirty="0" err="1" smtClean="0"/>
                        <a:t>Hengjinda</a:t>
                      </a:r>
                      <a:endParaRPr lang="en-US" sz="1600" dirty="0" smtClean="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ML-Based Comparative Study</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Random Forest stood out, achieving the highest accuracy of 90% compared to other supervised ML techniques used in CAD prediction.</a:t>
                      </a:r>
                      <a:endParaRPr lang="en-US" sz="1600" dirty="0"/>
                    </a:p>
                  </a:txBody>
                  <a:tcPr>
                    <a:solidFill>
                      <a:schemeClr val="bg1">
                        <a:lumMod val="85000"/>
                      </a:schemeClr>
                    </a:solidFill>
                  </a:tcPr>
                </a:tc>
              </a:tr>
            </a:tbl>
          </a:graphicData>
        </a:graphic>
      </p:graphicFrame>
    </p:spTree>
    <p:extLst>
      <p:ext uri="{BB962C8B-B14F-4D97-AF65-F5344CB8AC3E}">
        <p14:creationId xmlns="" xmlns:p14="http://schemas.microsoft.com/office/powerpoint/2010/main" val="44099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endParaRPr dirty="0"/>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7</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Comparison Study</a:t>
            </a:r>
          </a:p>
        </p:txBody>
      </p:sp>
      <p:graphicFrame>
        <p:nvGraphicFramePr>
          <p:cNvPr id="6" name="Table 5"/>
          <p:cNvGraphicFramePr>
            <a:graphicFrameLocks noGrp="1"/>
          </p:cNvGraphicFramePr>
          <p:nvPr/>
        </p:nvGraphicFramePr>
        <p:xfrm>
          <a:off x="304800" y="1143000"/>
          <a:ext cx="8305800" cy="4693920"/>
        </p:xfrm>
        <a:graphic>
          <a:graphicData uri="http://schemas.openxmlformats.org/drawingml/2006/table">
            <a:tbl>
              <a:tblPr firstRow="1" bandRow="1">
                <a:tableStyleId>{5C22544A-7EE6-4342-B048-85BDC9FD1C3A}</a:tableStyleId>
              </a:tblPr>
              <a:tblGrid>
                <a:gridCol w="548496"/>
                <a:gridCol w="1432704"/>
                <a:gridCol w="1133475"/>
                <a:gridCol w="1228725"/>
                <a:gridCol w="3962400"/>
              </a:tblGrid>
              <a:tr h="370840">
                <a:tc>
                  <a:txBody>
                    <a:bodyPr/>
                    <a:lstStyle/>
                    <a:p>
                      <a:pPr algn="ctr"/>
                      <a:r>
                        <a:rPr lang="en-US" dirty="0" smtClean="0">
                          <a:solidFill>
                            <a:schemeClr val="tx1"/>
                          </a:solidFill>
                        </a:rPr>
                        <a:t>Sr. No.</a:t>
                      </a:r>
                      <a:endParaRPr lang="en-US" dirty="0">
                        <a:solidFill>
                          <a:schemeClr val="tx1"/>
                        </a:solidFill>
                      </a:endParaRPr>
                    </a:p>
                  </a:txBody>
                  <a:tcPr anchor="ctr">
                    <a:solidFill>
                      <a:schemeClr val="bg1">
                        <a:lumMod val="65000"/>
                      </a:schemeClr>
                    </a:solidFill>
                  </a:tcPr>
                </a:tc>
                <a:tc>
                  <a:txBody>
                    <a:bodyPr/>
                    <a:lstStyle/>
                    <a:p>
                      <a:pPr algn="ctr"/>
                      <a:r>
                        <a:rPr lang="en-US" baseline="0" dirty="0" smtClean="0">
                          <a:solidFill>
                            <a:schemeClr val="tx1"/>
                          </a:solidFill>
                        </a:rPr>
                        <a:t>Publication</a:t>
                      </a:r>
                    </a:p>
                    <a:p>
                      <a:pPr algn="ctr"/>
                      <a:r>
                        <a:rPr lang="en-US" dirty="0" smtClean="0">
                          <a:solidFill>
                            <a:schemeClr val="tx1"/>
                          </a:solidFill>
                        </a:rPr>
                        <a:t>&amp; Year</a:t>
                      </a:r>
                      <a:r>
                        <a:rPr lang="en-US" baseline="0" dirty="0" smtClean="0">
                          <a:solidFill>
                            <a:schemeClr val="tx1"/>
                          </a:solidFill>
                        </a:rPr>
                        <a:t> </a:t>
                      </a:r>
                      <a:endParaRPr lang="en-US" dirty="0" smtClean="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Author</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Model</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Outcome</a:t>
                      </a:r>
                      <a:endParaRPr lang="en-US" dirty="0">
                        <a:solidFill>
                          <a:schemeClr val="tx1"/>
                        </a:solidFill>
                      </a:endParaRPr>
                    </a:p>
                  </a:txBody>
                  <a:tcPr anchor="ctr">
                    <a:solidFill>
                      <a:schemeClr val="bg1">
                        <a:lumMod val="65000"/>
                      </a:schemeClr>
                    </a:solidFill>
                  </a:tcPr>
                </a:tc>
              </a:tr>
              <a:tr h="1188720">
                <a:tc>
                  <a:txBody>
                    <a:bodyPr/>
                    <a:lstStyle/>
                    <a:p>
                      <a:r>
                        <a:rPr lang="en-US" sz="1600" dirty="0" smtClean="0"/>
                        <a:t>5</a:t>
                      </a:r>
                      <a:endParaRPr lang="en-US" sz="1600" dirty="0"/>
                    </a:p>
                  </a:txBody>
                  <a:tcPr>
                    <a:solidFill>
                      <a:schemeClr val="bg1">
                        <a:lumMod val="85000"/>
                      </a:schemeClr>
                    </a:solidFill>
                  </a:tcPr>
                </a:tc>
                <a:tc>
                  <a:txBody>
                    <a:bodyPr/>
                    <a:lstStyle/>
                    <a:p>
                      <a:r>
                        <a:rPr lang="en-US" sz="1600" dirty="0" smtClean="0"/>
                        <a:t>2023, Springer Journal of Big Data</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Baghdadi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Advanced ML Techniques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Ensemble learning models (e.g., gradient boosting) achieved above 95% accuracy, demonstrating strong potential for real-time CAD detection</a:t>
                      </a:r>
                      <a:endParaRPr lang="en-US" sz="1600" dirty="0"/>
                    </a:p>
                  </a:txBody>
                  <a:tcPr>
                    <a:solidFill>
                      <a:schemeClr val="bg1">
                        <a:lumMod val="85000"/>
                      </a:schemeClr>
                    </a:solidFill>
                  </a:tcPr>
                </a:tc>
              </a:tr>
              <a:tr h="370840">
                <a:tc>
                  <a:txBody>
                    <a:bodyPr/>
                    <a:lstStyle/>
                    <a:p>
                      <a:r>
                        <a:rPr lang="en-US" sz="1600" dirty="0" smtClean="0"/>
                        <a:t>6</a:t>
                      </a:r>
                      <a:endParaRPr lang="en-US" sz="1600" dirty="0"/>
                    </a:p>
                  </a:txBody>
                  <a:tcPr>
                    <a:solidFill>
                      <a:schemeClr val="bg1">
                        <a:lumMod val="85000"/>
                      </a:schemeClr>
                    </a:solidFill>
                  </a:tcPr>
                </a:tc>
                <a:tc>
                  <a:txBody>
                    <a:bodyPr/>
                    <a:lstStyle/>
                    <a:p>
                      <a:r>
                        <a:rPr lang="en-US" sz="1600" dirty="0" smtClean="0"/>
                        <a:t>2024,Springer  Journal of Medical Informatics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Zhang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ML with High-Frequency QRS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Gradient Boosting and </a:t>
                      </a:r>
                      <a:r>
                        <a:rPr lang="en-US" sz="1600" dirty="0" err="1" smtClean="0"/>
                        <a:t>XGBoost</a:t>
                      </a:r>
                      <a:r>
                        <a:rPr lang="en-US" sz="1600" dirty="0" smtClean="0"/>
                        <a:t> achieved the highest accuracies, both exceeding 95%, showcasing their applicability in clinical environments.</a:t>
                      </a:r>
                      <a:endParaRPr lang="en-US" sz="1600" b="0" dirty="0" smtClean="0">
                        <a:solidFill>
                          <a:schemeClr val="tx1"/>
                        </a:solidFill>
                      </a:endParaRPr>
                    </a:p>
                  </a:txBody>
                  <a:tcPr>
                    <a:solidFill>
                      <a:schemeClr val="bg1">
                        <a:lumMod val="85000"/>
                      </a:schemeClr>
                    </a:solidFill>
                  </a:tcPr>
                </a:tc>
              </a:tr>
              <a:tr h="370840">
                <a:tc>
                  <a:txBody>
                    <a:bodyPr/>
                    <a:lstStyle/>
                    <a:p>
                      <a:r>
                        <a:rPr lang="en-US" sz="1600" dirty="0" smtClean="0"/>
                        <a:t>7</a:t>
                      </a:r>
                      <a:endParaRPr lang="en-US" sz="1600" dirty="0"/>
                    </a:p>
                  </a:txBody>
                  <a:tcPr>
                    <a:solidFill>
                      <a:schemeClr val="bg1">
                        <a:lumMod val="85000"/>
                      </a:schemeClr>
                    </a:solidFill>
                  </a:tcPr>
                </a:tc>
                <a:tc>
                  <a:txBody>
                    <a:bodyPr/>
                    <a:lstStyle/>
                    <a:p>
                      <a:r>
                        <a:rPr lang="en-US" sz="1600" dirty="0" smtClean="0"/>
                        <a:t>2019, Elsevier (science Direct) Computers in Biology and Medicine</a:t>
                      </a:r>
                    </a:p>
                    <a:p>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err="1" smtClean="0"/>
                        <a:t>Alizadehsani</a:t>
                      </a:r>
                      <a:r>
                        <a:rPr lang="en-US" sz="1600" dirty="0" smtClean="0"/>
                        <a:t>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Comprehensive ML Review</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Deep neural networks achieved the highest accuracy of 96%, outperforming logistic regression and SVM in CAD diagnosis.</a:t>
                      </a:r>
                    </a:p>
                  </a:txBody>
                  <a:tcPr>
                    <a:solidFill>
                      <a:schemeClr val="bg1">
                        <a:lumMod val="85000"/>
                      </a:schemeClr>
                    </a:solidFill>
                  </a:tcPr>
                </a:tc>
              </a:tr>
            </a:tbl>
          </a:graphicData>
        </a:graphic>
      </p:graphicFrame>
    </p:spTree>
    <p:extLst>
      <p:ext uri="{BB962C8B-B14F-4D97-AF65-F5344CB8AC3E}">
        <p14:creationId xmlns="" xmlns:p14="http://schemas.microsoft.com/office/powerpoint/2010/main" val="440997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endParaRPr dirty="0"/>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8</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Comparison Study</a:t>
            </a:r>
          </a:p>
        </p:txBody>
      </p:sp>
      <p:graphicFrame>
        <p:nvGraphicFramePr>
          <p:cNvPr id="6" name="Table 5"/>
          <p:cNvGraphicFramePr>
            <a:graphicFrameLocks noGrp="1"/>
          </p:cNvGraphicFramePr>
          <p:nvPr/>
        </p:nvGraphicFramePr>
        <p:xfrm>
          <a:off x="304800" y="1143000"/>
          <a:ext cx="8305800" cy="3840480"/>
        </p:xfrm>
        <a:graphic>
          <a:graphicData uri="http://schemas.openxmlformats.org/drawingml/2006/table">
            <a:tbl>
              <a:tblPr firstRow="1" bandRow="1">
                <a:tableStyleId>{5C22544A-7EE6-4342-B048-85BDC9FD1C3A}</a:tableStyleId>
              </a:tblPr>
              <a:tblGrid>
                <a:gridCol w="548496"/>
                <a:gridCol w="1332062"/>
                <a:gridCol w="1234117"/>
                <a:gridCol w="1152525"/>
                <a:gridCol w="4038600"/>
              </a:tblGrid>
              <a:tr h="370840">
                <a:tc>
                  <a:txBody>
                    <a:bodyPr/>
                    <a:lstStyle/>
                    <a:p>
                      <a:pPr algn="ctr"/>
                      <a:r>
                        <a:rPr lang="en-US" dirty="0" smtClean="0">
                          <a:solidFill>
                            <a:schemeClr val="tx1"/>
                          </a:solidFill>
                        </a:rPr>
                        <a:t>Sr. No.</a:t>
                      </a:r>
                      <a:endParaRPr lang="en-US" dirty="0">
                        <a:solidFill>
                          <a:schemeClr val="tx1"/>
                        </a:solidFill>
                      </a:endParaRPr>
                    </a:p>
                  </a:txBody>
                  <a:tcPr anchor="ctr">
                    <a:solidFill>
                      <a:schemeClr val="bg1">
                        <a:lumMod val="65000"/>
                      </a:schemeClr>
                    </a:solidFill>
                  </a:tcPr>
                </a:tc>
                <a:tc>
                  <a:txBody>
                    <a:bodyPr/>
                    <a:lstStyle/>
                    <a:p>
                      <a:pPr algn="ctr"/>
                      <a:r>
                        <a:rPr lang="en-US" baseline="0" dirty="0" smtClean="0">
                          <a:solidFill>
                            <a:schemeClr val="tx1"/>
                          </a:solidFill>
                        </a:rPr>
                        <a:t>Publication</a:t>
                      </a:r>
                    </a:p>
                    <a:p>
                      <a:pPr algn="ctr"/>
                      <a:r>
                        <a:rPr lang="en-US" dirty="0" smtClean="0">
                          <a:solidFill>
                            <a:schemeClr val="tx1"/>
                          </a:solidFill>
                        </a:rPr>
                        <a:t>&amp; Year</a:t>
                      </a:r>
                      <a:r>
                        <a:rPr lang="en-US" baseline="0" dirty="0" smtClean="0">
                          <a:solidFill>
                            <a:schemeClr val="tx1"/>
                          </a:solidFill>
                        </a:rPr>
                        <a:t> </a:t>
                      </a:r>
                      <a:endParaRPr lang="en-US" dirty="0" smtClean="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Author</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Model</a:t>
                      </a:r>
                      <a:endParaRPr lang="en-US" dirty="0">
                        <a:solidFill>
                          <a:schemeClr val="tx1"/>
                        </a:solidFill>
                      </a:endParaRPr>
                    </a:p>
                  </a:txBody>
                  <a:tcPr anchor="ctr">
                    <a:solidFill>
                      <a:schemeClr val="bg1">
                        <a:lumMod val="65000"/>
                      </a:schemeClr>
                    </a:solidFill>
                  </a:tcPr>
                </a:tc>
                <a:tc>
                  <a:txBody>
                    <a:bodyPr/>
                    <a:lstStyle/>
                    <a:p>
                      <a:pPr algn="ctr"/>
                      <a:r>
                        <a:rPr lang="en-US" dirty="0" smtClean="0">
                          <a:solidFill>
                            <a:schemeClr val="tx1"/>
                          </a:solidFill>
                        </a:rPr>
                        <a:t>Outcome</a:t>
                      </a:r>
                      <a:endParaRPr lang="en-US" dirty="0">
                        <a:solidFill>
                          <a:schemeClr val="tx1"/>
                        </a:solidFill>
                      </a:endParaRPr>
                    </a:p>
                  </a:txBody>
                  <a:tcPr anchor="ctr">
                    <a:solidFill>
                      <a:schemeClr val="bg1">
                        <a:lumMod val="65000"/>
                      </a:schemeClr>
                    </a:solidFill>
                  </a:tcPr>
                </a:tc>
              </a:tr>
              <a:tr h="370840">
                <a:tc>
                  <a:txBody>
                    <a:bodyPr/>
                    <a:lstStyle/>
                    <a:p>
                      <a:r>
                        <a:rPr lang="en-US" sz="1600" dirty="0" smtClean="0"/>
                        <a:t>8</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2020, </a:t>
                      </a:r>
                      <a:r>
                        <a:rPr lang="fr-FR" sz="1600" dirty="0" err="1" smtClean="0"/>
                        <a:t>ResearchGate</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err="1" smtClean="0"/>
                        <a:t>Perumal</a:t>
                      </a:r>
                      <a:r>
                        <a:rPr lang="en-US" sz="1600" dirty="0" smtClean="0"/>
                        <a:t> &amp; </a:t>
                      </a:r>
                      <a:r>
                        <a:rPr lang="en-US" sz="1600" dirty="0" err="1" smtClean="0"/>
                        <a:t>Kaladevi</a:t>
                      </a:r>
                      <a:endParaRPr lang="en-US" sz="1600" dirty="0" smtClean="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ML Techniques on Cleveland Dataset</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Support Vector Machines (SVM) achieved the highest accuracy of 89% on the Cleveland dataset for CAD prediction.</a:t>
                      </a:r>
                    </a:p>
                  </a:txBody>
                  <a:tcPr>
                    <a:solidFill>
                      <a:schemeClr val="bg1">
                        <a:lumMod val="85000"/>
                      </a:schemeClr>
                    </a:solidFill>
                  </a:tcPr>
                </a:tc>
              </a:tr>
              <a:tr h="370840">
                <a:tc>
                  <a:txBody>
                    <a:bodyPr/>
                    <a:lstStyle/>
                    <a:p>
                      <a:r>
                        <a:rPr lang="en-US" sz="1600" dirty="0" smtClean="0"/>
                        <a:t>9</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2020, IEEE International Conference</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err="1" smtClean="0"/>
                        <a:t>Katarya</a:t>
                      </a:r>
                      <a:r>
                        <a:rPr lang="en-US" sz="1600" dirty="0" smtClean="0"/>
                        <a:t> &amp; </a:t>
                      </a:r>
                      <a:r>
                        <a:rPr lang="en-US" sz="1600" dirty="0" err="1" smtClean="0"/>
                        <a:t>Srinivas</a:t>
                      </a:r>
                      <a:endParaRPr lang="en-US" sz="1600" dirty="0" smtClean="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Survey of ML Models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Neural networks achieved the highest accuracy of 94%, emphasizing their capability in early-stage CAD prediction</a:t>
                      </a:r>
                    </a:p>
                  </a:txBody>
                  <a:tcPr>
                    <a:solidFill>
                      <a:schemeClr val="bg1">
                        <a:lumMod val="85000"/>
                      </a:schemeClr>
                    </a:solidFill>
                  </a:tcPr>
                </a:tc>
              </a:tr>
              <a:tr h="370840">
                <a:tc>
                  <a:txBody>
                    <a:bodyPr/>
                    <a:lstStyle/>
                    <a:p>
                      <a:r>
                        <a:rPr lang="en-US" sz="1600" dirty="0" smtClean="0"/>
                        <a:t>10</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2019, IEEE Access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Mohan et al.</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Hybrid ML Techniques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Hybrid approaches combining Random Forest and Logistic Regression achieved 87% accuracy, offering a balance between efficiency and accuracy</a:t>
                      </a:r>
                    </a:p>
                  </a:txBody>
                  <a:tcPr>
                    <a:solidFill>
                      <a:schemeClr val="bg1">
                        <a:lumMod val="85000"/>
                      </a:schemeClr>
                    </a:solidFill>
                  </a:tcPr>
                </a:tc>
              </a:tr>
            </a:tbl>
          </a:graphicData>
        </a:graphic>
      </p:graphicFrame>
    </p:spTree>
    <p:extLst>
      <p:ext uri="{BB962C8B-B14F-4D97-AF65-F5344CB8AC3E}">
        <p14:creationId xmlns="" xmlns:p14="http://schemas.microsoft.com/office/powerpoint/2010/main" val="44099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lvl="0" algn="just">
              <a:lnSpc>
                <a:spcPct val="150000"/>
              </a:lnSpc>
              <a:spcBef>
                <a:spcPts val="0"/>
              </a:spcBef>
              <a:buFont typeface="Wingdings" pitchFamily="2" charset="2"/>
              <a:buChar char="q"/>
            </a:pPr>
            <a:r>
              <a:rPr lang="en-US" dirty="0" smtClean="0">
                <a:latin typeface="Calibri" pitchFamily="34" charset="0"/>
                <a:cs typeface="Calibri" pitchFamily="34" charset="0"/>
              </a:rPr>
              <a:t>The </a:t>
            </a:r>
            <a:r>
              <a:rPr lang="en-US" dirty="0" smtClean="0">
                <a:latin typeface="Times New Roman" pitchFamily="18" charset="0"/>
                <a:cs typeface="Times New Roman" pitchFamily="18" charset="0"/>
              </a:rPr>
              <a:t>Coronary artery disease often goes undetected until advanced stages, leading to serious health consequences. Traditional diagnostic methods are invasive, costly, and not always accessible, highlighting the need for alternative approaches. </a:t>
            </a:r>
          </a:p>
          <a:p>
            <a:pPr lvl="0" algn="just">
              <a:lnSpc>
                <a:spcPct val="150000"/>
              </a:lnSpc>
              <a:spcBef>
                <a:spcPts val="0"/>
              </a:spcBef>
              <a:buFont typeface="Wingdings" pitchFamily="2" charset="2"/>
              <a:buChar char="q"/>
            </a:pPr>
            <a:r>
              <a:rPr lang="en-US" dirty="0" smtClean="0">
                <a:latin typeface="Times New Roman" pitchFamily="18" charset="0"/>
                <a:cs typeface="Times New Roman" pitchFamily="18" charset="0"/>
              </a:rPr>
              <a:t>This research is motivated by the potential to improve early detection, enabling timely treatment and reducing the mortality rate associated with CAD. </a:t>
            </a:r>
          </a:p>
          <a:p>
            <a:pPr lvl="0" algn="just">
              <a:lnSpc>
                <a:spcPct val="150000"/>
              </a:lnSpc>
              <a:spcBef>
                <a:spcPts val="0"/>
              </a:spcBef>
              <a:buFont typeface="Wingdings" pitchFamily="2" charset="2"/>
              <a:buChar char="q"/>
            </a:pPr>
            <a:r>
              <a:rPr lang="en-US" dirty="0" smtClean="0">
                <a:latin typeface="Times New Roman" pitchFamily="18" charset="0"/>
                <a:cs typeface="Times New Roman" pitchFamily="18" charset="0"/>
              </a:rPr>
              <a:t>The goal is to leverage machine learning models to create a more accessible, accurate, and cost-effective diagnostic tool for CAD.</a:t>
            </a:r>
          </a:p>
          <a:p>
            <a:pPr algn="just">
              <a:lnSpc>
                <a:spcPct val="150000"/>
              </a:lnSpc>
              <a:spcBef>
                <a:spcPts val="0"/>
              </a:spcBef>
              <a:buFont typeface="Wingdings" pitchFamily="2" charset="2"/>
              <a:buChar char="q"/>
            </a:pPr>
            <a:r>
              <a:rPr lang="en-US" dirty="0" smtClean="0"/>
              <a:t>Deaths from cardiovascular disease (CVD) jumped globally from 12.1 million in 1990 to 20.5 million in 2021, according to a new report from the World Heart Federation (WHF).Coronary Artery Disease (CAD) was responsible for Globally, CAD contributes significantly to mortality rates; it is estimated that cardiovascular diseases account for approximately 17.9 million deaths each year worldwide.[13]</a:t>
            </a:r>
            <a:endParaRPr lang="en-US" dirty="0" smtClean="0">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9</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Motivation </a:t>
            </a:r>
          </a:p>
        </p:txBody>
      </p:sp>
    </p:spTree>
    <p:extLst>
      <p:ext uri="{BB962C8B-B14F-4D97-AF65-F5344CB8AC3E}">
        <p14:creationId xmlns="" xmlns:p14="http://schemas.microsoft.com/office/powerpoint/2010/main" val="44099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lnSpc>
                <a:spcPct val="150000"/>
              </a:lnSpc>
              <a:spcBef>
                <a:spcPts val="0"/>
              </a:spcBef>
              <a:buFont typeface="Wingdings" pitchFamily="2" charset="2"/>
              <a:buChar char="q"/>
            </a:pPr>
            <a:r>
              <a:rPr lang="en-US" b="1" dirty="0" smtClean="0"/>
              <a:t>Limited Availability of Symptom-Based Datasets</a:t>
            </a:r>
            <a:r>
              <a:rPr lang="en-US" dirty="0" smtClean="0"/>
              <a:t>: Existing research heavily relies on imaging data, while symptom-based datasets remain scarce and often lack standardization or comprehensive annotation.</a:t>
            </a:r>
          </a:p>
          <a:p>
            <a:pPr algn="just">
              <a:lnSpc>
                <a:spcPct val="150000"/>
              </a:lnSpc>
              <a:spcBef>
                <a:spcPts val="0"/>
              </a:spcBef>
              <a:buFont typeface="Wingdings" pitchFamily="2" charset="2"/>
              <a:buChar char="q"/>
            </a:pPr>
            <a:r>
              <a:rPr lang="en-US" b="1" dirty="0" smtClean="0"/>
              <a:t>Model Interpretability</a:t>
            </a:r>
            <a:r>
              <a:rPr lang="en-US" dirty="0" smtClean="0"/>
              <a:t>: Many machine learning models act as "black boxes," making it difficult for clinicians to understand how predictions are made, reducing trust and adoption in healthcare settings.</a:t>
            </a:r>
          </a:p>
          <a:p>
            <a:pPr algn="just">
              <a:lnSpc>
                <a:spcPct val="150000"/>
              </a:lnSpc>
              <a:spcBef>
                <a:spcPts val="0"/>
              </a:spcBef>
              <a:buFont typeface="Wingdings" pitchFamily="2" charset="2"/>
              <a:buChar char="q"/>
            </a:pPr>
            <a:r>
              <a:rPr lang="en-US" b="1" dirty="0" smtClean="0"/>
              <a:t>Generalization to Diverse Populations</a:t>
            </a:r>
            <a:r>
              <a:rPr lang="en-US" dirty="0" smtClean="0"/>
              <a:t>: Models trained on specific demographic data may not generalize well to populations with different lifestyles, genetics, or healthcare access.</a:t>
            </a:r>
          </a:p>
          <a:p>
            <a:pPr algn="just">
              <a:lnSpc>
                <a:spcPct val="150000"/>
              </a:lnSpc>
              <a:spcBef>
                <a:spcPts val="0"/>
              </a:spcBef>
              <a:buFont typeface="Wingdings" pitchFamily="2" charset="2"/>
              <a:buChar char="q"/>
            </a:pPr>
            <a:r>
              <a:rPr lang="en-US" b="1" dirty="0" smtClean="0"/>
              <a:t>Integration with Clinical Workflows</a:t>
            </a:r>
            <a:r>
              <a:rPr lang="en-US" dirty="0" smtClean="0"/>
              <a:t>: Challenges persist in embedding machine learning solutions into real-world clinical settings for continuous monitoring and decision-making.</a:t>
            </a:r>
            <a:endParaRPr lang="en-US" dirty="0">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10</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Identified Issue (Research Gap)</a:t>
            </a:r>
          </a:p>
        </p:txBody>
      </p:sp>
    </p:spTree>
    <p:extLst>
      <p:ext uri="{BB962C8B-B14F-4D97-AF65-F5344CB8AC3E}">
        <p14:creationId xmlns="" xmlns:p14="http://schemas.microsoft.com/office/powerpoint/2010/main" val="44099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lnSpc>
                <a:spcPct val="150000"/>
              </a:lnSpc>
              <a:buFont typeface="Wingdings" pitchFamily="2" charset="2"/>
              <a:buChar char="q"/>
            </a:pPr>
            <a:r>
              <a:rPr lang="en-US" dirty="0" smtClean="0">
                <a:latin typeface="Times New Roman" pitchFamily="18" charset="0"/>
                <a:cs typeface="Times New Roman" pitchFamily="18" charset="0"/>
              </a:rPr>
              <a:t>Despite advancements in medical technology, early detection of CAD remains challenging. Traditional diagnostic methods are invasive, costly, and not suitable for large-scale screening. There is a need for a non-invasive, cost-effective, and accurate diagnostic tool for early CAD detection based on symptoms.</a:t>
            </a:r>
            <a:endParaRPr lang="en-US" dirty="0">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11</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Problem Statement</a:t>
            </a:r>
          </a:p>
        </p:txBody>
      </p:sp>
    </p:spTree>
    <p:extLst>
      <p:ext uri="{BB962C8B-B14F-4D97-AF65-F5344CB8AC3E}">
        <p14:creationId xmlns="" xmlns:p14="http://schemas.microsoft.com/office/powerpoint/2010/main" val="44099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lnSpc>
                <a:spcPct val="150000"/>
              </a:lnSpc>
              <a:buFont typeface="Wingdings" pitchFamily="2" charset="2"/>
              <a:buChar char="q"/>
            </a:pPr>
            <a:r>
              <a:rPr lang="en-US" dirty="0" smtClean="0"/>
              <a:t> </a:t>
            </a:r>
            <a:r>
              <a:rPr lang="en-US" dirty="0" smtClean="0">
                <a:latin typeface="Times New Roman" pitchFamily="18" charset="0"/>
                <a:cs typeface="Times New Roman" pitchFamily="18" charset="0"/>
              </a:rPr>
              <a:t>This research explores the use of machine learning techniques for the early detection of Coronary Artery Disease (CAD) based on symptoms. </a:t>
            </a:r>
          </a:p>
          <a:p>
            <a:pPr algn="just">
              <a:lnSpc>
                <a:spcPct val="150000"/>
              </a:lnSpc>
              <a:buFont typeface="Wingdings" pitchFamily="2" charset="2"/>
              <a:buChar char="q"/>
            </a:pPr>
            <a:r>
              <a:rPr lang="en-US" dirty="0" smtClean="0">
                <a:latin typeface="Times New Roman" pitchFamily="18" charset="0"/>
                <a:cs typeface="Times New Roman" pitchFamily="18" charset="0"/>
              </a:rPr>
              <a:t>The study aims to enhance diagnostic accuracy and facilitate timely interventions by analyzing symptomatic data using advanced machine learning models. Various algorithms are evaluated for their effectiveness in predicting CAD. </a:t>
            </a:r>
          </a:p>
          <a:p>
            <a:pPr algn="just">
              <a:lnSpc>
                <a:spcPct val="150000"/>
              </a:lnSpc>
              <a:buFont typeface="Wingdings" pitchFamily="2" charset="2"/>
              <a:buChar char="q"/>
            </a:pPr>
            <a:r>
              <a:rPr lang="en-US" dirty="0" smtClean="0">
                <a:latin typeface="Times New Roman" pitchFamily="18" charset="0"/>
                <a:cs typeface="Times New Roman" pitchFamily="18" charset="0"/>
              </a:rPr>
              <a:t>The research identifies key features and datasets used in these models and discusses future research directions and potential improvements in the field.</a:t>
            </a:r>
            <a:r>
              <a:rPr lang="en-IN" dirty="0" smtClean="0">
                <a:solidFill>
                  <a:schemeClr val="tx1"/>
                </a:solidFill>
                <a:latin typeface="Times New Roman" pitchFamily="18" charset="0"/>
                <a:cs typeface="Times New Roman" pitchFamily="18" charset="0"/>
              </a:rPr>
              <a:t>The objective of this paper is to analyse the various research works done on coronary artery disease .</a:t>
            </a:r>
          </a:p>
          <a:p>
            <a:pPr algn="just">
              <a:lnSpc>
                <a:spcPct val="150000"/>
              </a:lnSpc>
              <a:buFont typeface="Wingdings" pitchFamily="2" charset="2"/>
              <a:buChar char="q"/>
            </a:pPr>
            <a:r>
              <a:rPr lang="en-US" dirty="0" smtClean="0"/>
              <a:t>The study focuses on optimizing models for low-resource environments and enhancing their interpretability to support clinicians in decision-making, ensuring accessible, efficient, and scalable CAD detection solutions.</a:t>
            </a:r>
            <a:r>
              <a:rPr lang="en-IN" dirty="0" smtClean="0">
                <a:solidFill>
                  <a:schemeClr val="tx1"/>
                </a:solidFill>
                <a:latin typeface="Times New Roman" pitchFamily="18" charset="0"/>
                <a:cs typeface="Times New Roman" pitchFamily="18" charset="0"/>
              </a:rPr>
              <a:t>.</a:t>
            </a:r>
            <a:endParaRPr lang="en-US" dirty="0">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12</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Abstract</a:t>
            </a:r>
          </a:p>
        </p:txBody>
      </p:sp>
    </p:spTree>
    <p:extLst>
      <p:ext uri="{BB962C8B-B14F-4D97-AF65-F5344CB8AC3E}">
        <p14:creationId xmlns="" xmlns:p14="http://schemas.microsoft.com/office/powerpoint/2010/main" val="440997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r>
              <a:rPr lang="en-US" b="1" dirty="0" smtClean="0"/>
              <a:t>Develop Symptom-Based Machine Learning Models for CAD Detection</a:t>
            </a:r>
            <a:r>
              <a:rPr lang="en-US" dirty="0" smtClean="0"/>
              <a:t/>
            </a:r>
            <a:br>
              <a:rPr lang="en-US" dirty="0" smtClean="0"/>
            </a:br>
            <a:r>
              <a:rPr lang="en-US" dirty="0" smtClean="0"/>
              <a:t>Train algorithms like Logistic Regression, Random Forests, and Deep Neural Networks using datasets comprising patient symptoms and clinical features.</a:t>
            </a:r>
          </a:p>
          <a:p>
            <a:r>
              <a:rPr lang="en-US" b="1" dirty="0" smtClean="0"/>
              <a:t>Evaluate Model Performance Across Algorithms</a:t>
            </a:r>
            <a:r>
              <a:rPr lang="en-US" dirty="0" smtClean="0"/>
              <a:t/>
            </a:r>
            <a:br>
              <a:rPr lang="en-US" dirty="0" smtClean="0"/>
            </a:br>
            <a:r>
              <a:rPr lang="en-US" dirty="0" smtClean="0"/>
              <a:t>Compare the efficacy of machine learning models such as Decision Trees, Support Vector Machines (SVMs), and ensemble techniques in detecting CAD based on symptoms.</a:t>
            </a:r>
          </a:p>
          <a:p>
            <a:r>
              <a:rPr lang="en-US" b="1" dirty="0" smtClean="0"/>
              <a:t>Optimize Models for Clinical Applicability</a:t>
            </a:r>
            <a:r>
              <a:rPr lang="en-US" dirty="0" smtClean="0"/>
              <a:t/>
            </a:r>
            <a:br>
              <a:rPr lang="en-US" dirty="0" smtClean="0"/>
            </a:br>
            <a:r>
              <a:rPr lang="en-US" dirty="0" smtClean="0"/>
              <a:t>Ensure that the models are computationally efficient and scalable for deployment in resource-constrained environments.</a:t>
            </a:r>
          </a:p>
          <a:p>
            <a:r>
              <a:rPr lang="en-US" b="1" dirty="0" smtClean="0"/>
              <a:t>Enhance Model Interpretability</a:t>
            </a:r>
            <a:r>
              <a:rPr lang="en-US" dirty="0" smtClean="0"/>
              <a:t/>
            </a:r>
            <a:br>
              <a:rPr lang="en-US" dirty="0" smtClean="0"/>
            </a:br>
            <a:r>
              <a:rPr lang="en-US" dirty="0" smtClean="0"/>
              <a:t>Focus on creating interpretable models to provide clinicians with insights into how symptoms contribute to predictions.</a:t>
            </a:r>
            <a:endParaRPr lang="en-US"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13</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Objectives</a:t>
            </a:r>
          </a:p>
        </p:txBody>
      </p:sp>
    </p:spTree>
    <p:extLst>
      <p:ext uri="{BB962C8B-B14F-4D97-AF65-F5344CB8AC3E}">
        <p14:creationId xmlns="" xmlns:p14="http://schemas.microsoft.com/office/powerpoint/2010/main" val="44099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Autofit/>
          </a:bodyPr>
          <a:lstStyle/>
          <a:p>
            <a:r>
              <a:rPr lang="en-US" b="1" dirty="0" smtClean="0"/>
              <a:t>Dataset Acquisition and Preprocessing</a:t>
            </a:r>
            <a:endParaRPr lang="en-US" dirty="0" smtClean="0"/>
          </a:p>
          <a:p>
            <a:pPr>
              <a:buNone/>
            </a:pPr>
            <a:r>
              <a:rPr lang="en-US" dirty="0" smtClean="0"/>
              <a:t>	Gather publicly available datasets, such as Cleveland Heart Disease or similar repositories, containing symptoms-based patient data like chest pain type, cholesterol levels, blood pressure, and medical history.</a:t>
            </a:r>
          </a:p>
          <a:p>
            <a:pPr>
              <a:buNone/>
            </a:pPr>
            <a:r>
              <a:rPr lang="en-US" dirty="0" smtClean="0"/>
              <a:t>	Address issues such as missing values, feature selection, and class imbalance through data preprocessing techniques to ensure high-quality input for machine learning models.</a:t>
            </a:r>
          </a:p>
          <a:p>
            <a:r>
              <a:rPr lang="en-US" b="1" dirty="0" smtClean="0"/>
              <a:t>Development of Machine Learning Models</a:t>
            </a:r>
            <a:endParaRPr lang="en-US" dirty="0" smtClean="0"/>
          </a:p>
          <a:p>
            <a:pPr>
              <a:buNone/>
            </a:pPr>
            <a:r>
              <a:rPr lang="en-US" dirty="0" smtClean="0"/>
              <a:t>	Design and train machine learning algorithms, including Logistic Regression, Decision Trees, Random Forests, and Neural Networks, to detect CAD based on symptoms.</a:t>
            </a:r>
          </a:p>
          <a:p>
            <a:r>
              <a:rPr lang="en-US" b="1" dirty="0" smtClean="0">
                <a:latin typeface="Calibri" pitchFamily="34" charset="0"/>
                <a:cs typeface="Calibri" pitchFamily="34" charset="0"/>
              </a:rPr>
              <a:t> </a:t>
            </a:r>
            <a:r>
              <a:rPr lang="en-US" b="1" dirty="0" smtClean="0"/>
              <a:t>Evaluation and Comparison of Models</a:t>
            </a:r>
            <a:endParaRPr lang="en-US" dirty="0" smtClean="0"/>
          </a:p>
          <a:p>
            <a:pPr>
              <a:buNone/>
            </a:pPr>
            <a:r>
              <a:rPr lang="en-US" dirty="0" smtClean="0"/>
              <a:t>      Compare the performance of different machine learning models using metrics such as accuracy, precision, recall, F1-score, and AUROC.</a:t>
            </a:r>
          </a:p>
          <a:p>
            <a:pPr>
              <a:buNone/>
            </a:pPr>
            <a:r>
              <a:rPr lang="en-US" dirty="0" smtClean="0"/>
              <a:t>      Evaluate the robustness of models and testing on external datasets to ensure </a:t>
            </a:r>
            <a:r>
              <a:rPr lang="en-US" dirty="0" err="1" smtClean="0"/>
              <a:t>generalizability</a:t>
            </a:r>
            <a:r>
              <a:rPr lang="en-US" dirty="0" smtClean="0"/>
              <a:t>.</a:t>
            </a:r>
          </a:p>
          <a:p>
            <a:pPr>
              <a:buFont typeface="Wingdings" pitchFamily="2" charset="2"/>
              <a:buChar char="v"/>
            </a:pPr>
            <a:endParaRPr lang="en-US" dirty="0" smtClean="0"/>
          </a:p>
          <a:p>
            <a:pPr algn="just">
              <a:lnSpc>
                <a:spcPct val="150000"/>
              </a:lnSpc>
              <a:spcBef>
                <a:spcPts val="0"/>
              </a:spcBef>
              <a:buFont typeface="Noto Sans Symbols"/>
              <a:buNone/>
            </a:pPr>
            <a:r>
              <a:rPr lang="en-US" dirty="0" smtClean="0">
                <a:latin typeface="Calibri" pitchFamily="34" charset="0"/>
                <a:cs typeface="Calibri" pitchFamily="34" charset="0"/>
              </a:rPr>
              <a:t>. </a:t>
            </a: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14</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Scope of Proposed Work </a:t>
            </a:r>
          </a:p>
        </p:txBody>
      </p:sp>
    </p:spTree>
    <p:extLst>
      <p:ext uri="{BB962C8B-B14F-4D97-AF65-F5344CB8AC3E}">
        <p14:creationId xmlns="" xmlns:p14="http://schemas.microsoft.com/office/powerpoint/2010/main" val="44099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48640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Autofit/>
          </a:bodyPr>
          <a:lstStyle/>
          <a:p>
            <a:r>
              <a:rPr lang="en-US" b="1" dirty="0" smtClean="0"/>
              <a:t>Real-World Application</a:t>
            </a:r>
            <a:endParaRPr lang="en-US" dirty="0" smtClean="0"/>
          </a:p>
          <a:p>
            <a:pPr>
              <a:buNone/>
            </a:pPr>
            <a:r>
              <a:rPr lang="en-US" dirty="0" smtClean="0"/>
              <a:t>      The study will look for ways to make the solution easy to use and affordable, focusing on practical applications. </a:t>
            </a:r>
          </a:p>
          <a:p>
            <a:pPr>
              <a:buNone/>
            </a:pPr>
            <a:r>
              <a:rPr lang="en-US" dirty="0" smtClean="0"/>
              <a:t>	This will help improve access to healthcare in areas with limited resources and reduce the gap in medical services for underprivileged communities.</a:t>
            </a:r>
          </a:p>
          <a:p>
            <a:r>
              <a:rPr lang="en-US" b="1" dirty="0" smtClean="0"/>
              <a:t>Model Interpretability</a:t>
            </a:r>
            <a:endParaRPr lang="en-US" dirty="0" smtClean="0"/>
          </a:p>
          <a:p>
            <a:pPr>
              <a:buNone/>
            </a:pPr>
            <a:r>
              <a:rPr lang="en-US" dirty="0" smtClean="0"/>
              <a:t>	Develop interpretable machine learning frameworks that provide clear explanations of the predictions, enabling informed decision-making.</a:t>
            </a:r>
          </a:p>
          <a:p>
            <a:pPr>
              <a:buNone/>
            </a:pPr>
            <a:endParaRPr lang="en-US"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15</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Scope of Proposed Work </a:t>
            </a:r>
          </a:p>
        </p:txBody>
      </p:sp>
    </p:spTree>
    <p:extLst>
      <p:ext uri="{BB962C8B-B14F-4D97-AF65-F5344CB8AC3E}">
        <p14:creationId xmlns="" xmlns:p14="http://schemas.microsoft.com/office/powerpoint/2010/main" val="44099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endParaRPr dirty="0"/>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16</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Proposed Model</a:t>
            </a:r>
          </a:p>
        </p:txBody>
      </p:sp>
      <p:sp>
        <p:nvSpPr>
          <p:cNvPr id="58417" name="AutoShape 49"/>
          <p:cNvSpPr>
            <a:spLocks noChangeArrowheads="1"/>
          </p:cNvSpPr>
          <p:nvPr/>
        </p:nvSpPr>
        <p:spPr bwMode="auto">
          <a:xfrm>
            <a:off x="2895600" y="1143000"/>
            <a:ext cx="4038600" cy="492125"/>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dirty="0" smtClean="0">
                <a:solidFill>
                  <a:srgbClr val="000000"/>
                </a:solidFill>
                <a:cs typeface="Arial" pitchFamily="34" charset="0"/>
              </a:rPr>
              <a:t>Input raw Dataset</a:t>
            </a:r>
            <a:endParaRPr kumimoji="0" lang="en-US" b="0" i="0" u="none" strike="noStrike" cap="none" normalizeH="0" baseline="0" dirty="0" smtClean="0">
              <a:ln>
                <a:noFill/>
              </a:ln>
              <a:solidFill>
                <a:schemeClr val="tx1"/>
              </a:solidFill>
              <a:effectLst/>
              <a:cs typeface="Arial" pitchFamily="34" charset="0"/>
            </a:endParaRPr>
          </a:p>
        </p:txBody>
      </p:sp>
      <p:sp>
        <p:nvSpPr>
          <p:cNvPr id="58416" name="AutoShape 48"/>
          <p:cNvSpPr>
            <a:spLocks noChangeShapeType="1"/>
          </p:cNvSpPr>
          <p:nvPr/>
        </p:nvSpPr>
        <p:spPr bwMode="auto">
          <a:xfrm>
            <a:off x="4800600" y="1676400"/>
            <a:ext cx="0" cy="35083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8415" name="AutoShape 47"/>
          <p:cNvSpPr>
            <a:spLocks noChangeArrowheads="1"/>
          </p:cNvSpPr>
          <p:nvPr/>
        </p:nvSpPr>
        <p:spPr bwMode="auto">
          <a:xfrm>
            <a:off x="2895600" y="1981200"/>
            <a:ext cx="4038600" cy="492125"/>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ea typeface="Times New Roman" pitchFamily="18" charset="0"/>
                <a:cs typeface="Arial" pitchFamily="34" charset="0"/>
              </a:rPr>
              <a:t> Pre-Processing </a:t>
            </a:r>
            <a:endParaRPr kumimoji="0" lang="en-US"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8414" name="AutoShape 46"/>
          <p:cNvSpPr>
            <a:spLocks noChangeShapeType="1"/>
          </p:cNvSpPr>
          <p:nvPr/>
        </p:nvSpPr>
        <p:spPr bwMode="auto">
          <a:xfrm>
            <a:off x="4800600" y="2438400"/>
            <a:ext cx="0" cy="35083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8413" name="AutoShape 45"/>
          <p:cNvSpPr>
            <a:spLocks noChangeArrowheads="1"/>
          </p:cNvSpPr>
          <p:nvPr/>
        </p:nvSpPr>
        <p:spPr bwMode="auto">
          <a:xfrm>
            <a:off x="2819400" y="2819400"/>
            <a:ext cx="4114800" cy="457199"/>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dirty="0" smtClean="0">
                <a:solidFill>
                  <a:srgbClr val="000000"/>
                </a:solidFill>
                <a:cs typeface="Arial" pitchFamily="34" charset="0"/>
              </a:rPr>
              <a:t>Feature Extraction</a:t>
            </a:r>
            <a:endParaRPr kumimoji="0" lang="en-US"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cs typeface="Arial" pitchFamily="34" charset="0"/>
            </a:endParaRPr>
          </a:p>
        </p:txBody>
      </p:sp>
      <p:sp>
        <p:nvSpPr>
          <p:cNvPr id="58412" name="AutoShape 44"/>
          <p:cNvSpPr>
            <a:spLocks noChangeShapeType="1"/>
          </p:cNvSpPr>
          <p:nvPr/>
        </p:nvSpPr>
        <p:spPr bwMode="auto">
          <a:xfrm>
            <a:off x="4800600" y="3276600"/>
            <a:ext cx="0" cy="35083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8411" name="AutoShape 43"/>
          <p:cNvSpPr>
            <a:spLocks noChangeArrowheads="1"/>
          </p:cNvSpPr>
          <p:nvPr/>
        </p:nvSpPr>
        <p:spPr bwMode="auto">
          <a:xfrm>
            <a:off x="2743200" y="3657600"/>
            <a:ext cx="4267200" cy="533400"/>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cs typeface="Arial" pitchFamily="34" charset="0"/>
              </a:rPr>
              <a:t>Classification</a:t>
            </a:r>
          </a:p>
        </p:txBody>
      </p:sp>
      <p:sp>
        <p:nvSpPr>
          <p:cNvPr id="58410" name="AutoShape 42"/>
          <p:cNvSpPr>
            <a:spLocks noChangeShapeType="1"/>
          </p:cNvSpPr>
          <p:nvPr/>
        </p:nvSpPr>
        <p:spPr bwMode="auto">
          <a:xfrm>
            <a:off x="4800600" y="4221162"/>
            <a:ext cx="0" cy="35083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8409" name="AutoShape 41"/>
          <p:cNvSpPr>
            <a:spLocks noChangeArrowheads="1"/>
          </p:cNvSpPr>
          <p:nvPr/>
        </p:nvSpPr>
        <p:spPr bwMode="auto">
          <a:xfrm>
            <a:off x="2743200" y="4572000"/>
            <a:ext cx="4267200" cy="492125"/>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dirty="0" smtClean="0">
                <a:solidFill>
                  <a:srgbClr val="000000"/>
                </a:solidFill>
                <a:ea typeface="Times New Roman" pitchFamily="18" charset="0"/>
                <a:cs typeface="Arial" pitchFamily="34" charset="0"/>
              </a:rPr>
              <a:t>Performance Evaluation </a:t>
            </a:r>
            <a:r>
              <a:rPr kumimoji="0" lang="en-US" b="0" i="0" u="none" strike="noStrike" cap="none" normalizeH="0" baseline="0" dirty="0" smtClean="0">
                <a:ln>
                  <a:noFill/>
                </a:ln>
                <a:solidFill>
                  <a:srgbClr val="000000"/>
                </a:solidFill>
                <a:effectLst/>
                <a:ea typeface="Times New Roman" pitchFamily="18" charset="0"/>
                <a:cs typeface="Arial" pitchFamily="34" charset="0"/>
              </a:rPr>
              <a:t> </a:t>
            </a:r>
            <a:endParaRPr kumimoji="0" lang="en-US" b="0" i="0" u="none" strike="noStrike" cap="none" normalizeH="0" baseline="0" dirty="0" smtClean="0">
              <a:ln>
                <a:noFill/>
              </a:ln>
              <a:solidFill>
                <a:schemeClr val="tx1"/>
              </a:solidFill>
              <a:effectLst/>
              <a:cs typeface="Arial" pitchFamily="34" charset="0"/>
            </a:endParaRPr>
          </a:p>
        </p:txBody>
      </p:sp>
      <p:sp>
        <p:nvSpPr>
          <p:cNvPr id="58408" name="AutoShape 40"/>
          <p:cNvSpPr>
            <a:spLocks noChangeShapeType="1"/>
          </p:cNvSpPr>
          <p:nvPr/>
        </p:nvSpPr>
        <p:spPr bwMode="auto">
          <a:xfrm>
            <a:off x="4800600" y="5029200"/>
            <a:ext cx="0" cy="350838"/>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8407" name="AutoShape 39"/>
          <p:cNvSpPr>
            <a:spLocks noChangeArrowheads="1"/>
          </p:cNvSpPr>
          <p:nvPr/>
        </p:nvSpPr>
        <p:spPr bwMode="auto">
          <a:xfrm>
            <a:off x="2667000" y="5410200"/>
            <a:ext cx="4267200" cy="492125"/>
          </a:xfrm>
          <a:prstGeom prst="roundRect">
            <a:avLst>
              <a:gd name="adj" fmla="val 16667"/>
            </a:avLst>
          </a:prstGeom>
          <a:solidFill>
            <a:srgbClr val="95B3D7"/>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ea typeface="Times New Roman" pitchFamily="18" charset="0"/>
                <a:cs typeface="Arial" pitchFamily="34" charset="0"/>
              </a:rPr>
              <a:t>Best Result</a:t>
            </a:r>
            <a:endParaRPr kumimoji="0" lang="en-US"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cs typeface="Arial" pitchFamily="34" charset="0"/>
            </a:endParaRPr>
          </a:p>
        </p:txBody>
      </p:sp>
      <p:sp>
        <p:nvSpPr>
          <p:cNvPr id="58418" name="Rectangle 5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8425" name="Rectangle 57"/>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44099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Autofit/>
          </a:bodyPr>
          <a:lstStyle/>
          <a:p>
            <a:r>
              <a:rPr lang="en-US" b="1" dirty="0" smtClean="0"/>
              <a:t>Early CAD Detection and Prediction</a:t>
            </a:r>
            <a:endParaRPr lang="en-US" dirty="0" smtClean="0"/>
          </a:p>
          <a:p>
            <a:pPr>
              <a:buNone/>
            </a:pPr>
            <a:r>
              <a:rPr lang="en-US" dirty="0" smtClean="0"/>
              <a:t>      Provide a system capable of flagging high-risk patients based on symptoms, enabling timely medical intervention.</a:t>
            </a:r>
          </a:p>
          <a:p>
            <a:r>
              <a:rPr lang="en-US" b="1" dirty="0" smtClean="0"/>
              <a:t>High Diagnostic Accuracy</a:t>
            </a:r>
            <a:endParaRPr lang="en-US" dirty="0" smtClean="0"/>
          </a:p>
          <a:p>
            <a:pPr>
              <a:buNone/>
            </a:pPr>
            <a:r>
              <a:rPr lang="en-US" dirty="0" smtClean="0"/>
              <a:t>	Achieve accuracy comparable to or exceeding that of traditional diagnostic methods, targeting an accuracy range of 85-95%.</a:t>
            </a:r>
          </a:p>
          <a:p>
            <a:r>
              <a:rPr lang="en-US" b="1" dirty="0" smtClean="0"/>
              <a:t>Real-Time Decision Support</a:t>
            </a:r>
            <a:endParaRPr lang="en-US" dirty="0" smtClean="0"/>
          </a:p>
          <a:p>
            <a:pPr>
              <a:buNone/>
            </a:pPr>
            <a:r>
              <a:rPr lang="en-US" dirty="0" smtClean="0"/>
              <a:t>	Develop a system capable of delivering predictions within seconds, aiding rapid decision-making in clinical environments.</a:t>
            </a:r>
          </a:p>
          <a:p>
            <a:r>
              <a:rPr lang="en-US" b="1" dirty="0" smtClean="0"/>
              <a:t>Adaptability and Continuous Learning</a:t>
            </a:r>
            <a:endParaRPr lang="en-US" dirty="0" smtClean="0"/>
          </a:p>
          <a:p>
            <a:pPr>
              <a:buNone/>
            </a:pPr>
            <a:r>
              <a:rPr lang="en-US" dirty="0" smtClean="0"/>
              <a:t>	Implement retraining mechanisms for the model to adapt to new data, ensuring consistent performance over time.</a:t>
            </a:r>
            <a:endParaRPr lang="en-US"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17</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Expected Outcome</a:t>
            </a:r>
          </a:p>
        </p:txBody>
      </p:sp>
    </p:spTree>
    <p:extLst>
      <p:ext uri="{BB962C8B-B14F-4D97-AF65-F5344CB8AC3E}">
        <p14:creationId xmlns="" xmlns:p14="http://schemas.microsoft.com/office/powerpoint/2010/main" val="44099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r>
              <a:rPr lang="en-US" dirty="0" smtClean="0">
                <a:latin typeface="+mn-lt"/>
              </a:rPr>
              <a:t>[1] </a:t>
            </a:r>
            <a:r>
              <a:rPr lang="en-US" dirty="0" err="1" smtClean="0"/>
              <a:t>Hengjinda</a:t>
            </a:r>
            <a:r>
              <a:rPr lang="en-US" dirty="0" smtClean="0"/>
              <a:t>, P., </a:t>
            </a:r>
            <a:r>
              <a:rPr lang="en-US" dirty="0" err="1" smtClean="0"/>
              <a:t>Yodphat</a:t>
            </a:r>
            <a:r>
              <a:rPr lang="en-US" dirty="0" smtClean="0"/>
              <a:t>, P., </a:t>
            </a:r>
            <a:r>
              <a:rPr lang="en-US" dirty="0" err="1" smtClean="0"/>
              <a:t>Promwong</a:t>
            </a:r>
            <a:r>
              <a:rPr lang="en-US" dirty="0" smtClean="0"/>
              <a:t>, C., &amp; </a:t>
            </a:r>
            <a:r>
              <a:rPr lang="en-US" dirty="0" err="1" smtClean="0"/>
              <a:t>Laokul</a:t>
            </a:r>
            <a:r>
              <a:rPr lang="en-US" dirty="0" smtClean="0"/>
              <a:t>, P. (2021). Early prediction of coronary artery disease (CAD) by machine learning method – A comparative study. </a:t>
            </a:r>
            <a:r>
              <a:rPr lang="en-US" i="1" dirty="0" err="1" smtClean="0"/>
              <a:t>ResearchGate</a:t>
            </a:r>
            <a:r>
              <a:rPr lang="en-US" dirty="0" smtClean="0"/>
              <a:t>. </a:t>
            </a:r>
            <a:endParaRPr lang="en-US" dirty="0" smtClean="0">
              <a:latin typeface="+mn-lt"/>
            </a:endParaRPr>
          </a:p>
          <a:p>
            <a:pPr algn="just">
              <a:buNone/>
            </a:pPr>
            <a:r>
              <a:rPr lang="en-US" dirty="0" smtClean="0">
                <a:latin typeface="+mn-lt"/>
              </a:rPr>
              <a:t>[2] </a:t>
            </a:r>
            <a:r>
              <a:rPr lang="en-US" dirty="0" smtClean="0"/>
              <a:t>Huang, Y., </a:t>
            </a:r>
            <a:r>
              <a:rPr lang="en-US" dirty="0" err="1" smtClean="0"/>
              <a:t>Ren</a:t>
            </a:r>
            <a:r>
              <a:rPr lang="en-US" dirty="0" smtClean="0"/>
              <a:t>, Y., Yang, H., Ding, Y., Liu, Y., Yang, Y., ... &amp; Zhang, Y. (2022). Using a machine learning-based risk prediction model to analyze the coronary artery calcification score and predict coronary heart disease and risk assessment. </a:t>
            </a:r>
            <a:r>
              <a:rPr lang="en-US" i="1" dirty="0" smtClean="0"/>
              <a:t>Computers in Biology and Medicine</a:t>
            </a:r>
            <a:r>
              <a:rPr lang="en-US" dirty="0" smtClean="0"/>
              <a:t>, </a:t>
            </a:r>
            <a:r>
              <a:rPr lang="en-US" i="1" dirty="0" smtClean="0"/>
              <a:t>151</a:t>
            </a:r>
            <a:r>
              <a:rPr lang="en-US" dirty="0" smtClean="0"/>
              <a:t>, 106297.</a:t>
            </a:r>
            <a:endParaRPr lang="en-US" dirty="0" smtClean="0">
              <a:latin typeface="+mn-lt"/>
            </a:endParaRPr>
          </a:p>
          <a:p>
            <a:pPr algn="just">
              <a:buNone/>
            </a:pPr>
            <a:r>
              <a:rPr lang="en-US" dirty="0" smtClean="0">
                <a:latin typeface="+mn-lt"/>
              </a:rPr>
              <a:t>[3] </a:t>
            </a:r>
            <a:r>
              <a:rPr lang="en-US" dirty="0" smtClean="0"/>
              <a:t>Singh, R. P., Nene, M. J., &amp; </a:t>
            </a:r>
            <a:r>
              <a:rPr lang="en-US" dirty="0" err="1" smtClean="0"/>
              <a:t>Padole</a:t>
            </a:r>
            <a:r>
              <a:rPr lang="en-US" dirty="0" smtClean="0"/>
              <a:t>, M. Y. (2019). Predicting heart disease using supervised machine learning algorithms. </a:t>
            </a:r>
            <a:r>
              <a:rPr lang="en-US" i="1" dirty="0" smtClean="0"/>
              <a:t>IEEEAccess,7,</a:t>
            </a:r>
            <a:r>
              <a:rPr lang="en-US" dirty="0" smtClean="0"/>
              <a:t>34938-34948. </a:t>
            </a:r>
            <a:endParaRPr lang="en-US" dirty="0" smtClean="0">
              <a:latin typeface="+mn-lt"/>
            </a:endParaRPr>
          </a:p>
          <a:p>
            <a:pPr algn="just">
              <a:buNone/>
            </a:pPr>
            <a:r>
              <a:rPr lang="en-US" dirty="0" smtClean="0">
                <a:latin typeface="+mn-lt"/>
              </a:rPr>
              <a:t>[4] </a:t>
            </a:r>
            <a:r>
              <a:rPr lang="en-US" dirty="0" smtClean="0"/>
              <a:t>Chen, J. I. Z., &amp; </a:t>
            </a:r>
            <a:r>
              <a:rPr lang="en-US" dirty="0" err="1" smtClean="0"/>
              <a:t>Hengjinda</a:t>
            </a:r>
            <a:r>
              <a:rPr lang="en-US" dirty="0" smtClean="0"/>
              <a:t>, P. (2021). Early prediction of coronary artery disease (CAD) by machine learning method-a comparative study. </a:t>
            </a:r>
            <a:r>
              <a:rPr lang="en-US" i="1" dirty="0" smtClean="0"/>
              <a:t>Journal of Artificial Intelligence</a:t>
            </a:r>
            <a:r>
              <a:rPr lang="en-US" dirty="0" smtClean="0"/>
              <a:t>, </a:t>
            </a:r>
            <a:r>
              <a:rPr lang="en-US" i="1" dirty="0" smtClean="0"/>
              <a:t>3</a:t>
            </a:r>
            <a:r>
              <a:rPr lang="en-US" dirty="0" smtClean="0"/>
              <a:t>(01), 17-33.</a:t>
            </a:r>
            <a:endParaRPr lang="en-US" dirty="0" smtClean="0">
              <a:latin typeface="+mn-lt"/>
            </a:endParaRPr>
          </a:p>
          <a:p>
            <a:pPr algn="just">
              <a:buNone/>
            </a:pPr>
            <a:r>
              <a:rPr lang="en-US" dirty="0" smtClean="0">
                <a:latin typeface="+mn-lt"/>
              </a:rPr>
              <a:t>[5] </a:t>
            </a:r>
            <a:r>
              <a:rPr lang="en-US" dirty="0" smtClean="0"/>
              <a:t>Baghdadi, N. A., </a:t>
            </a:r>
            <a:r>
              <a:rPr lang="en-US" dirty="0" err="1" smtClean="0"/>
              <a:t>Abdelaliem</a:t>
            </a:r>
            <a:r>
              <a:rPr lang="en-US" dirty="0" smtClean="0"/>
              <a:t>, S. M. F., &amp; </a:t>
            </a:r>
            <a:r>
              <a:rPr lang="en-US" dirty="0" err="1" smtClean="0"/>
              <a:t>Malki</a:t>
            </a:r>
            <a:r>
              <a:rPr lang="en-US" dirty="0" smtClean="0"/>
              <a:t>, A. (2023). Advanced machine learning techniques for cardiovascular disease early detection and diagnosis. </a:t>
            </a:r>
            <a:r>
              <a:rPr lang="en-US" i="1" dirty="0" smtClean="0"/>
              <a:t>Journal of Big Data</a:t>
            </a:r>
            <a:r>
              <a:rPr lang="en-US" dirty="0" smtClean="0"/>
              <a:t>. Retrieved from </a:t>
            </a:r>
            <a:r>
              <a:rPr lang="en-US" dirty="0" smtClean="0">
                <a:hlinkClick r:id="rId3"/>
              </a:rPr>
              <a:t>Springer</a:t>
            </a:r>
            <a:r>
              <a:rPr lang="en-US" dirty="0" smtClean="0"/>
              <a:t>.</a:t>
            </a:r>
            <a:endParaRPr dirty="0">
              <a:latin typeface="+mn-lt"/>
            </a:endParaRPr>
          </a:p>
          <a:p>
            <a:pPr marL="228600" lvl="0" indent="-228600" algn="l" rtl="0">
              <a:lnSpc>
                <a:spcPct val="90000"/>
              </a:lnSpc>
              <a:spcBef>
                <a:spcPts val="1000"/>
              </a:spcBef>
              <a:spcAft>
                <a:spcPts val="0"/>
              </a:spcAft>
              <a:buClr>
                <a:schemeClr val="dk1"/>
              </a:buClr>
              <a:buSzPts val="1800"/>
              <a:buFont typeface="Noto Sans Symbols"/>
              <a:buChar char="▪"/>
            </a:pPr>
            <a:endParaRPr dirty="0"/>
          </a:p>
          <a:p>
            <a:pPr marL="228600" lvl="0" indent="-127000" algn="l" rtl="0">
              <a:lnSpc>
                <a:spcPct val="90000"/>
              </a:lnSpc>
              <a:spcBef>
                <a:spcPts val="1000"/>
              </a:spcBef>
              <a:spcAft>
                <a:spcPts val="0"/>
              </a:spcAft>
              <a:buClr>
                <a:schemeClr val="dk1"/>
              </a:buClr>
              <a:buSzPts val="1600"/>
              <a:buFont typeface="Noto Sans Symbols"/>
              <a:buNone/>
            </a:pPr>
            <a:endParaRPr sz="1600" dirty="0"/>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18</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References</a:t>
            </a:r>
          </a:p>
        </p:txBody>
      </p:sp>
    </p:spTree>
    <p:extLst>
      <p:ext uri="{BB962C8B-B14F-4D97-AF65-F5344CB8AC3E}">
        <p14:creationId xmlns="" xmlns:p14="http://schemas.microsoft.com/office/powerpoint/2010/main" val="44099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248194" y="1066800"/>
            <a:ext cx="8490900"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r>
              <a:rPr lang="en-US" dirty="0" smtClean="0">
                <a:latin typeface="Calibri" pitchFamily="34" charset="0"/>
                <a:cs typeface="Calibri" pitchFamily="34" charset="0"/>
              </a:rPr>
              <a:t>[6] </a:t>
            </a:r>
            <a:r>
              <a:rPr lang="en-US" dirty="0" smtClean="0"/>
              <a:t>Zhang, J., Zhang, H., Wei, T., Kang, P., &amp; Tang, B. (2024). Predicting angiographic coronary artery disease using machine learning and high-frequency QRS. </a:t>
            </a:r>
            <a:r>
              <a:rPr lang="en-US" i="1" dirty="0" smtClean="0"/>
              <a:t>Journal of Medical Informatics</a:t>
            </a:r>
            <a:r>
              <a:rPr lang="en-US" dirty="0" smtClean="0"/>
              <a:t>. Retrieved from </a:t>
            </a:r>
            <a:r>
              <a:rPr lang="en-US" dirty="0" smtClean="0">
                <a:hlinkClick r:id="rId3"/>
              </a:rPr>
              <a:t>Springer</a:t>
            </a:r>
            <a:r>
              <a:rPr lang="en-US" dirty="0" smtClean="0"/>
              <a:t>.</a:t>
            </a:r>
            <a:endParaRPr lang="en-US" dirty="0" smtClean="0">
              <a:latin typeface="Calibri" pitchFamily="34" charset="0"/>
              <a:cs typeface="Calibri" pitchFamily="34" charset="0"/>
            </a:endParaRPr>
          </a:p>
          <a:p>
            <a:pPr algn="just">
              <a:buNone/>
            </a:pPr>
            <a:r>
              <a:rPr lang="en-US" dirty="0" smtClean="0">
                <a:latin typeface="Calibri" pitchFamily="34" charset="0"/>
                <a:cs typeface="Calibri" pitchFamily="34" charset="0"/>
              </a:rPr>
              <a:t>[7] </a:t>
            </a:r>
            <a:r>
              <a:rPr lang="en-US" dirty="0" err="1" smtClean="0"/>
              <a:t>Alizadehsani</a:t>
            </a:r>
            <a:r>
              <a:rPr lang="en-US" dirty="0" smtClean="0"/>
              <a:t>, R., </a:t>
            </a:r>
            <a:r>
              <a:rPr lang="en-US" dirty="0" err="1" smtClean="0"/>
              <a:t>Abdar</a:t>
            </a:r>
            <a:r>
              <a:rPr lang="en-US" dirty="0" smtClean="0"/>
              <a:t>, M., </a:t>
            </a:r>
            <a:r>
              <a:rPr lang="en-US" dirty="0" err="1" smtClean="0"/>
              <a:t>Roshanzamir</a:t>
            </a:r>
            <a:r>
              <a:rPr lang="en-US" dirty="0" smtClean="0"/>
              <a:t>, M., </a:t>
            </a:r>
            <a:r>
              <a:rPr lang="en-US" dirty="0" err="1" smtClean="0"/>
              <a:t>Khosravi</a:t>
            </a:r>
            <a:r>
              <a:rPr lang="en-US" dirty="0" smtClean="0"/>
              <a:t>, A., </a:t>
            </a:r>
            <a:r>
              <a:rPr lang="en-US" dirty="0" err="1" smtClean="0"/>
              <a:t>Kebria</a:t>
            </a:r>
            <a:r>
              <a:rPr lang="en-US" dirty="0" smtClean="0"/>
              <a:t>, P. M., </a:t>
            </a:r>
            <a:r>
              <a:rPr lang="en-US" dirty="0" err="1" smtClean="0"/>
              <a:t>Khozeimeh</a:t>
            </a:r>
            <a:r>
              <a:rPr lang="en-US" dirty="0" smtClean="0"/>
              <a:t>, F., ... &amp; </a:t>
            </a:r>
            <a:r>
              <a:rPr lang="en-US" dirty="0" err="1" smtClean="0"/>
              <a:t>Acharya</a:t>
            </a:r>
            <a:r>
              <a:rPr lang="en-US" dirty="0" smtClean="0"/>
              <a:t>, U. R. (2019). Machine learning-based coronary artery disease diagnosis: A comprehensive review. </a:t>
            </a:r>
            <a:r>
              <a:rPr lang="en-US" i="1" dirty="0" smtClean="0"/>
              <a:t>Computers in biology and medicine</a:t>
            </a:r>
            <a:r>
              <a:rPr lang="en-US" dirty="0" smtClean="0"/>
              <a:t>, </a:t>
            </a:r>
            <a:r>
              <a:rPr lang="en-US" i="1" dirty="0" smtClean="0"/>
              <a:t>111</a:t>
            </a:r>
            <a:r>
              <a:rPr lang="en-US" dirty="0" smtClean="0"/>
              <a:t>, 103346.</a:t>
            </a:r>
            <a:endParaRPr lang="en-US" dirty="0" smtClean="0">
              <a:latin typeface="Calibri" pitchFamily="34" charset="0"/>
              <a:cs typeface="Calibri" pitchFamily="34" charset="0"/>
            </a:endParaRPr>
          </a:p>
          <a:p>
            <a:pPr algn="just">
              <a:buNone/>
            </a:pPr>
            <a:r>
              <a:rPr lang="en-US" dirty="0" smtClean="0">
                <a:latin typeface="Calibri" pitchFamily="34" charset="0"/>
                <a:cs typeface="Calibri" pitchFamily="34" charset="0"/>
              </a:rPr>
              <a:t>[8] </a:t>
            </a:r>
            <a:r>
              <a:rPr lang="en-US" dirty="0" err="1" smtClean="0"/>
              <a:t>Perumal</a:t>
            </a:r>
            <a:r>
              <a:rPr lang="en-US" dirty="0" smtClean="0"/>
              <a:t>, R., &amp; </a:t>
            </a:r>
            <a:r>
              <a:rPr lang="en-US" dirty="0" err="1" smtClean="0"/>
              <a:t>Kaladevi</a:t>
            </a:r>
            <a:r>
              <a:rPr lang="en-US" dirty="0" smtClean="0"/>
              <a:t>, A. C. (2020). Early prediction of coronary heart disease from </a:t>
            </a:r>
            <a:r>
              <a:rPr lang="en-US" dirty="0" err="1" smtClean="0"/>
              <a:t>cleveland</a:t>
            </a:r>
            <a:r>
              <a:rPr lang="en-US" dirty="0" smtClean="0"/>
              <a:t> dataset using machine learning techniques. </a:t>
            </a:r>
            <a:r>
              <a:rPr lang="en-US" i="1" dirty="0" smtClean="0"/>
              <a:t>Int. J. Adv. Sci. </a:t>
            </a:r>
            <a:r>
              <a:rPr lang="en-US" i="1" dirty="0" err="1" smtClean="0"/>
              <a:t>Technol</a:t>
            </a:r>
            <a:r>
              <a:rPr lang="en-US" dirty="0" smtClean="0"/>
              <a:t>, </a:t>
            </a:r>
            <a:r>
              <a:rPr lang="en-US" i="1" dirty="0" smtClean="0"/>
              <a:t>29</a:t>
            </a:r>
            <a:r>
              <a:rPr lang="en-US" dirty="0" smtClean="0"/>
              <a:t>(06), 4225-4234.</a:t>
            </a:r>
            <a:endParaRPr lang="en-US" dirty="0" smtClean="0">
              <a:latin typeface="Calibri" pitchFamily="34" charset="0"/>
              <a:cs typeface="Calibri" pitchFamily="34" charset="0"/>
            </a:endParaRPr>
          </a:p>
          <a:p>
            <a:pPr algn="just">
              <a:buNone/>
            </a:pPr>
            <a:r>
              <a:rPr lang="en-US" dirty="0" smtClean="0">
                <a:latin typeface="Calibri" pitchFamily="34" charset="0"/>
                <a:cs typeface="Calibri" pitchFamily="34" charset="0"/>
              </a:rPr>
              <a:t>[9] </a:t>
            </a:r>
            <a:r>
              <a:rPr lang="en-US" dirty="0" err="1" smtClean="0"/>
              <a:t>Katarya</a:t>
            </a:r>
            <a:r>
              <a:rPr lang="en-US" dirty="0" smtClean="0"/>
              <a:t>, R., &amp; </a:t>
            </a:r>
            <a:r>
              <a:rPr lang="en-US" dirty="0" err="1" smtClean="0"/>
              <a:t>Srinivas</a:t>
            </a:r>
            <a:r>
              <a:rPr lang="en-US" dirty="0" smtClean="0"/>
              <a:t>, P. (2020, July). Predicting heart disease at early stages using machine learning: a survey. In </a:t>
            </a:r>
            <a:r>
              <a:rPr lang="en-US" i="1" dirty="0" smtClean="0"/>
              <a:t>2020 International Conference on Electronics and Sustainable Communication Systems (ICESC)</a:t>
            </a:r>
            <a:r>
              <a:rPr lang="en-US" dirty="0" smtClean="0"/>
              <a:t> (pp. 302-305). IEEE.</a:t>
            </a:r>
            <a:endParaRPr lang="en-US" dirty="0" smtClean="0">
              <a:latin typeface="Calibri" pitchFamily="34" charset="0"/>
              <a:cs typeface="Calibri" pitchFamily="34" charset="0"/>
            </a:endParaRPr>
          </a:p>
          <a:p>
            <a:pPr lvl="0" algn="just">
              <a:buNone/>
            </a:pPr>
            <a:r>
              <a:rPr lang="en-US" dirty="0" smtClean="0">
                <a:latin typeface="Calibri" pitchFamily="34" charset="0"/>
                <a:cs typeface="Calibri" pitchFamily="34" charset="0"/>
              </a:rPr>
              <a:t>[10] </a:t>
            </a:r>
            <a:r>
              <a:rPr lang="en-US" dirty="0" smtClean="0"/>
              <a:t>Mohan, S., </a:t>
            </a:r>
            <a:r>
              <a:rPr lang="en-US" dirty="0" err="1" smtClean="0"/>
              <a:t>Thirumalai</a:t>
            </a:r>
            <a:r>
              <a:rPr lang="en-US" dirty="0" smtClean="0"/>
              <a:t>, C., &amp; </a:t>
            </a:r>
            <a:r>
              <a:rPr lang="en-US" dirty="0" err="1" smtClean="0"/>
              <a:t>Srivastava</a:t>
            </a:r>
            <a:r>
              <a:rPr lang="en-US" dirty="0" smtClean="0"/>
              <a:t>, G. (2019). Effective heart disease prediction using hybrid machine learning techniques. </a:t>
            </a:r>
            <a:r>
              <a:rPr lang="en-US" i="1" dirty="0" smtClean="0"/>
              <a:t>IEEE access</a:t>
            </a:r>
            <a:r>
              <a:rPr lang="en-US" dirty="0" smtClean="0"/>
              <a:t>, </a:t>
            </a:r>
            <a:r>
              <a:rPr lang="en-US" i="1" dirty="0" smtClean="0"/>
              <a:t>7</a:t>
            </a:r>
            <a:r>
              <a:rPr lang="en-US" dirty="0" smtClean="0"/>
              <a:t>, 81542-81554.</a:t>
            </a:r>
            <a:endParaRPr lang="en-US" dirty="0" smtClean="0">
              <a:latin typeface="Times New Roman" pitchFamily="18" charset="0"/>
              <a:cs typeface="Times New Roman" pitchFamily="18" charset="0"/>
            </a:endParaRPr>
          </a:p>
          <a:p>
            <a:pPr algn="just">
              <a:buNone/>
            </a:pPr>
            <a:endParaRPr lang="en-US" dirty="0" smtClean="0">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19</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References</a:t>
            </a:r>
          </a:p>
        </p:txBody>
      </p:sp>
    </p:spTree>
    <p:extLst>
      <p:ext uri="{BB962C8B-B14F-4D97-AF65-F5344CB8AC3E}">
        <p14:creationId xmlns="" xmlns:p14="http://schemas.microsoft.com/office/powerpoint/2010/main" val="44099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g27fdfe036ba_0_2"/>
          <p:cNvSpPr/>
          <p:nvPr/>
        </p:nvSpPr>
        <p:spPr>
          <a:xfrm>
            <a:off x="248194" y="182880"/>
            <a:ext cx="8490900" cy="807720"/>
          </a:xfrm>
          <a:prstGeom prst="roundRect">
            <a:avLst>
              <a:gd name="adj" fmla="val 16667"/>
            </a:avLst>
          </a:prstGeom>
          <a:solidFill>
            <a:schemeClr val="bg1">
              <a:lumMod val="75000"/>
            </a:scheme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4000" b="1" dirty="0">
              <a:solidFill>
                <a:schemeClr val="lt1"/>
              </a:solidFill>
              <a:latin typeface="Times New Roman"/>
              <a:ea typeface="Times New Roman"/>
              <a:cs typeface="Times New Roman"/>
              <a:sym typeface="Times New Roman"/>
            </a:endParaRPr>
          </a:p>
          <a:p>
            <a:pPr marL="0" marR="0" lvl="0" indent="0" algn="l" rtl="0">
              <a:spcBef>
                <a:spcPts val="0"/>
              </a:spcBef>
              <a:spcAft>
                <a:spcPts val="0"/>
              </a:spcAft>
              <a:buNone/>
            </a:pPr>
            <a:r>
              <a:rPr lang="en-IN" sz="4000" b="1" dirty="0" smtClean="0">
                <a:solidFill>
                  <a:srgbClr val="C00000"/>
                </a:solidFill>
                <a:latin typeface="Times New Roman"/>
                <a:ea typeface="Times New Roman"/>
                <a:cs typeface="Times New Roman"/>
                <a:sym typeface="Times New Roman"/>
              </a:rPr>
              <a:t> </a:t>
            </a:r>
            <a:endParaRPr sz="4000" b="1" dirty="0">
              <a:solidFill>
                <a:srgbClr val="C00000"/>
              </a:solidFill>
              <a:latin typeface="Times New Roman"/>
              <a:ea typeface="Times New Roman"/>
              <a:cs typeface="Times New Roman"/>
              <a:sym typeface="Times New Roman"/>
            </a:endParaRPr>
          </a:p>
        </p:txBody>
      </p:sp>
      <p:sp>
        <p:nvSpPr>
          <p:cNvPr id="223" name="Google Shape;223;g27fdfe036ba_0_2"/>
          <p:cNvSpPr txBox="1">
            <a:spLocks noGrp="1"/>
          </p:cNvSpPr>
          <p:nvPr>
            <p:ph type="body" idx="1"/>
          </p:nvPr>
        </p:nvSpPr>
        <p:spPr>
          <a:xfrm>
            <a:off x="152400" y="1066800"/>
            <a:ext cx="8586694" cy="5289550"/>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spcFirstLastPara="1" wrap="square" lIns="91425" tIns="45700" rIns="91425" bIns="45700" anchor="t" anchorCtr="0">
            <a:normAutofit/>
          </a:bodyPr>
          <a:lstStyle/>
          <a:p>
            <a:pPr algn="just">
              <a:buNone/>
            </a:pPr>
            <a:r>
              <a:rPr lang="en-US" dirty="0" smtClean="0"/>
              <a:t>[11]https://thumbs.dreamstime.com/b/coronary-artery-disease-concept-healthy-narrowed-arteries-plaques-accumulation-cholesterol-blood-vessels-180136382.jpg</a:t>
            </a:r>
          </a:p>
          <a:p>
            <a:pPr algn="just">
              <a:buNone/>
            </a:pPr>
            <a:r>
              <a:rPr lang="en-US" dirty="0" smtClean="0"/>
              <a:t>[12]https://th.bing.com/th/id/OIP.QYdLAgVAMe87pDX15amn9gAAAA?rs=1&amp;pid=ImgDetMain</a:t>
            </a:r>
          </a:p>
          <a:p>
            <a:pPr algn="just">
              <a:buNone/>
            </a:pPr>
            <a:r>
              <a:rPr lang="en-US" dirty="0" smtClean="0">
                <a:solidFill>
                  <a:schemeClr val="tx1"/>
                </a:solidFill>
                <a:latin typeface="Calibri" pitchFamily="34" charset="0"/>
                <a:cs typeface="Calibri" pitchFamily="34" charset="0"/>
              </a:rPr>
              <a:t>[13]</a:t>
            </a:r>
            <a:r>
              <a:rPr lang="en-US" dirty="0" smtClean="0">
                <a:hlinkClick r:id="rId3"/>
              </a:rPr>
              <a:t>Deaths from cardiovascular disease surged 60% globally over the last 30 years: Report - World Heart Federation</a:t>
            </a:r>
            <a:r>
              <a:rPr lang="en-US" dirty="0" smtClean="0"/>
              <a:t> </a:t>
            </a:r>
            <a:endParaRPr lang="en-US" dirty="0">
              <a:solidFill>
                <a:schemeClr val="tx1"/>
              </a:solidFill>
              <a:latin typeface="Calibri" pitchFamily="34" charset="0"/>
              <a:cs typeface="Calibri" pitchFamily="34" charset="0"/>
            </a:endParaRPr>
          </a:p>
        </p:txBody>
      </p:sp>
      <p:sp>
        <p:nvSpPr>
          <p:cNvPr id="4" name="Slide Number Placeholder 3">
            <a:extLst>
              <a:ext uri="{FF2B5EF4-FFF2-40B4-BE49-F238E27FC236}">
                <a16:creationId xmlns="" xmlns:a16="http://schemas.microsoft.com/office/drawing/2014/main" id="{69EFF267-986A-39AA-B780-801FFE3B1680}"/>
              </a:ext>
            </a:extLst>
          </p:cNvPr>
          <p:cNvSpPr>
            <a:spLocks noGrp="1"/>
          </p:cNvSpPr>
          <p:nvPr>
            <p:ph type="sldNum" idx="12"/>
          </p:nvPr>
        </p:nvSpPr>
        <p:spPr/>
        <p:txBody>
          <a:bodyPr/>
          <a:lstStyle/>
          <a:p>
            <a:pPr marL="0" lvl="0" indent="0" algn="l" rtl="0">
              <a:spcBef>
                <a:spcPts val="0"/>
              </a:spcBef>
              <a:spcAft>
                <a:spcPts val="0"/>
              </a:spcAft>
              <a:buNone/>
            </a:pPr>
            <a:fld id="{00000000-1234-1234-1234-123412341234}" type="slidenum">
              <a:rPr lang="en-IN" smtClean="0"/>
              <a:pPr marL="0" lvl="0" indent="0" algn="l" rtl="0">
                <a:spcBef>
                  <a:spcPts val="0"/>
                </a:spcBef>
                <a:spcAft>
                  <a:spcPts val="0"/>
                </a:spcAft>
                <a:buNone/>
              </a:pPr>
              <a:t>20</a:t>
            </a:fld>
            <a:endParaRPr lang="en-IN" dirty="0"/>
          </a:p>
        </p:txBody>
      </p:sp>
      <p:sp>
        <p:nvSpPr>
          <p:cNvPr id="5" name="TextBox 4"/>
          <p:cNvSpPr txBox="1"/>
          <p:nvPr/>
        </p:nvSpPr>
        <p:spPr>
          <a:xfrm>
            <a:off x="304800" y="228600"/>
            <a:ext cx="8382000" cy="707886"/>
          </a:xfrm>
          <a:prstGeom prst="rect">
            <a:avLst/>
          </a:prstGeom>
          <a:noFill/>
        </p:spPr>
        <p:txBody>
          <a:bodyPr wrap="square" rtlCol="0">
            <a:spAutoFit/>
          </a:bodyPr>
          <a:lstStyle/>
          <a:p>
            <a:r>
              <a:rPr lang="en-US" sz="4000" b="1" dirty="0" smtClean="0">
                <a:solidFill>
                  <a:schemeClr val="dk1"/>
                </a:solidFill>
                <a:ea typeface="Times New Roman"/>
                <a:cs typeface="Times New Roman"/>
                <a:sym typeface="Times New Roman"/>
              </a:rPr>
              <a:t>References</a:t>
            </a:r>
          </a:p>
        </p:txBody>
      </p:sp>
    </p:spTree>
    <p:extLst>
      <p:ext uri="{BB962C8B-B14F-4D97-AF65-F5344CB8AC3E}">
        <p14:creationId xmlns="" xmlns:p14="http://schemas.microsoft.com/office/powerpoint/2010/main" val="440997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lvl="0"/>
            <a:fld id="{00000000-1234-1234-1234-123412341234}" type="slidenum">
              <a:rPr lang="en-IN" sz="2400" smtClean="0">
                <a:solidFill>
                  <a:schemeClr val="tx2">
                    <a:lumMod val="60000"/>
                    <a:lumOff val="40000"/>
                  </a:schemeClr>
                </a:solidFill>
                <a:latin typeface="Times New Roman" pitchFamily="18" charset="0"/>
                <a:cs typeface="Times New Roman" pitchFamily="18" charset="0"/>
              </a:rPr>
              <a:pPr lvl="0"/>
              <a:t>21</a:t>
            </a:fld>
            <a:endParaRPr lang="en-IN" sz="2400" dirty="0" smtClean="0">
              <a:solidFill>
                <a:schemeClr val="tx2">
                  <a:lumMod val="60000"/>
                  <a:lumOff val="40000"/>
                </a:schemeClr>
              </a:solidFill>
              <a:latin typeface="Times New Roman" pitchFamily="18" charset="0"/>
              <a:cs typeface="Times New Roman" pitchFamily="18" charset="0"/>
            </a:endParaRPr>
          </a:p>
        </p:txBody>
      </p:sp>
      <p:sp>
        <p:nvSpPr>
          <p:cNvPr id="3" name="Rectangle 2"/>
          <p:cNvSpPr/>
          <p:nvPr/>
        </p:nvSpPr>
        <p:spPr>
          <a:xfrm>
            <a:off x="228600" y="228600"/>
            <a:ext cx="8686800" cy="6172200"/>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Thank </a:t>
            </a:r>
            <a:endParaRPr lang="en-US" dirty="0"/>
          </a:p>
        </p:txBody>
      </p:sp>
      <p:sp>
        <p:nvSpPr>
          <p:cNvPr id="5" name="TextBox 4"/>
          <p:cNvSpPr txBox="1"/>
          <p:nvPr/>
        </p:nvSpPr>
        <p:spPr>
          <a:xfrm>
            <a:off x="381000" y="1524000"/>
            <a:ext cx="8229600" cy="3477875"/>
          </a:xfrm>
          <a:prstGeom prst="rect">
            <a:avLst/>
          </a:prstGeom>
          <a:noFill/>
          <a:effectLst>
            <a:outerShdw blurRad="50800" dist="38100" dir="5400000" algn="t" rotWithShape="0">
              <a:prstClr val="black">
                <a:alpha val="40000"/>
              </a:prstClr>
            </a:outerShdw>
          </a:effectLst>
        </p:spPr>
        <p:txBody>
          <a:bodyPr wrap="square" rtlCol="0" anchor="ctr">
            <a:spAutoFit/>
          </a:bodyPr>
          <a:lstStyle/>
          <a:p>
            <a:pPr algn="ctr"/>
            <a:r>
              <a:rPr lang="en-US" sz="11000" b="1" dirty="0" smtClean="0">
                <a:solidFill>
                  <a:schemeClr val="bg1">
                    <a:lumMod val="50000"/>
                  </a:schemeClr>
                </a:solidFill>
              </a:rPr>
              <a:t>Thank </a:t>
            </a:r>
          </a:p>
          <a:p>
            <a:pPr algn="ctr"/>
            <a:r>
              <a:rPr lang="en-US" sz="11000" b="1" dirty="0" smtClean="0">
                <a:solidFill>
                  <a:schemeClr val="bg1">
                    <a:lumMod val="50000"/>
                  </a:schemeClr>
                </a:solidFill>
              </a:rPr>
              <a:t>You</a:t>
            </a:r>
            <a:endParaRPr lang="en-US" sz="11000" b="1" dirty="0">
              <a:solidFill>
                <a:schemeClr val="bg1">
                  <a:lumMod val="50000"/>
                </a:schemeClr>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3729</TotalTime>
  <Words>1348</Words>
  <Application>Microsoft Office PowerPoint</Application>
  <PresentationFormat>On-screen Show (4:3)</PresentationFormat>
  <Paragraphs>245</Paragraphs>
  <Slides>21</Slides>
  <Notes>20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Salting Hashed Passwords to Improve Login Process in Web Applications</dc:title>
  <dc:creator>ADMIN</dc:creator>
  <cp:lastModifiedBy>Dishu</cp:lastModifiedBy>
  <cp:revision>678</cp:revision>
  <dcterms:created xsi:type="dcterms:W3CDTF">2023-09-22T04:02:54Z</dcterms:created>
  <dcterms:modified xsi:type="dcterms:W3CDTF">2025-03-11T12:44:35Z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2023-01-20T00:00:00Z</vt:filetime>
  </property>
  <property fmtid="{D5CDD505-2E9C-101B-9397-08002B2CF9AE}" pid="3" name="Creator">
    <vt:lpwstr>Microsoft® PowerPoint® 2010</vt:lpwstr>
  </property>
  <property fmtid="{D5CDD505-2E9C-101B-9397-08002B2CF9AE}" pid="4" name="LastSaved">
    <vt:filetime>2023-09-22T00:00:00Z</vt:filetime>
  </property>
</Properties>
</file>