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1" r:id="rId2"/>
    <p:sldId id="256"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2"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71" autoAdjust="0"/>
    <p:restoredTop sz="94660"/>
  </p:normalViewPr>
  <p:slideViewPr>
    <p:cSldViewPr snapToGrid="0">
      <p:cViewPr varScale="1">
        <p:scale>
          <a:sx n="72" d="100"/>
          <a:sy n="72" d="100"/>
        </p:scale>
        <p:origin x="64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IN"/>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fld id="{E68D6054-157F-4E29-A416-FA8F6077A4A5}" type="datetimeFigureOut">
              <a:rPr lang="en-IN" smtClean="0"/>
              <a:t>07-03-2025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86A763-46F8-4E54-817D-37F57DBEE6DB}" type="slidenum">
              <a:rPr lang="en-IN" smtClean="0"/>
              <a:t>‹#›</a:t>
            </a:fld>
            <a:endParaRPr lang="en-IN"/>
          </a:p>
        </p:txBody>
      </p:sp>
    </p:spTree>
    <p:extLst>
      <p:ext uri="{BB962C8B-B14F-4D97-AF65-F5344CB8AC3E}">
        <p14:creationId xmlns:p14="http://schemas.microsoft.com/office/powerpoint/2010/main" val="7050273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E68D6054-157F-4E29-A416-FA8F6077A4A5}" type="datetimeFigureOut">
              <a:rPr lang="en-IN" smtClean="0"/>
              <a:t>07-03-2025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86A763-46F8-4E54-817D-37F57DBEE6DB}" type="slidenum">
              <a:rPr lang="en-IN" smtClean="0"/>
              <a:t>‹#›</a:t>
            </a:fld>
            <a:endParaRPr lang="en-IN"/>
          </a:p>
        </p:txBody>
      </p:sp>
    </p:spTree>
    <p:extLst>
      <p:ext uri="{BB962C8B-B14F-4D97-AF65-F5344CB8AC3E}">
        <p14:creationId xmlns:p14="http://schemas.microsoft.com/office/powerpoint/2010/main" val="4170196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IN"/>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68D6054-157F-4E29-A416-FA8F6077A4A5}" type="datetimeFigureOut">
              <a:rPr lang="en-IN" smtClean="0"/>
              <a:t>07-03-2025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86A763-46F8-4E54-817D-37F57DBEE6DB}" type="slidenum">
              <a:rPr lang="en-IN" smtClean="0"/>
              <a:t>‹#›</a:t>
            </a:fld>
            <a:endParaRPr lang="en-IN"/>
          </a:p>
        </p:txBody>
      </p:sp>
    </p:spTree>
    <p:extLst>
      <p:ext uri="{BB962C8B-B14F-4D97-AF65-F5344CB8AC3E}">
        <p14:creationId xmlns:p14="http://schemas.microsoft.com/office/powerpoint/2010/main" val="8641834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Date Placeholder 4"/>
          <p:cNvSpPr>
            <a:spLocks noGrp="1"/>
          </p:cNvSpPr>
          <p:nvPr>
            <p:ph type="dt" sz="half" idx="10"/>
          </p:nvPr>
        </p:nvSpPr>
        <p:spPr/>
        <p:txBody>
          <a:bodyPr/>
          <a:lstStyle/>
          <a:p>
            <a:fld id="{E68D6054-157F-4E29-A416-FA8F6077A4A5}" type="datetimeFigureOut">
              <a:rPr lang="en-IN" smtClean="0"/>
              <a:t>07-03-2025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D86A763-46F8-4E54-817D-37F57DBEE6DB}" type="slidenum">
              <a:rPr lang="en-IN" smtClean="0"/>
              <a:t>‹#›</a:t>
            </a:fld>
            <a:endParaRPr lang="en-IN"/>
          </a:p>
        </p:txBody>
      </p:sp>
    </p:spTree>
    <p:extLst>
      <p:ext uri="{BB962C8B-B14F-4D97-AF65-F5344CB8AC3E}">
        <p14:creationId xmlns:p14="http://schemas.microsoft.com/office/powerpoint/2010/main" val="364867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IN"/>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Date Placeholder 6"/>
          <p:cNvSpPr>
            <a:spLocks noGrp="1"/>
          </p:cNvSpPr>
          <p:nvPr>
            <p:ph type="dt" sz="half" idx="10"/>
          </p:nvPr>
        </p:nvSpPr>
        <p:spPr/>
        <p:txBody>
          <a:bodyPr/>
          <a:lstStyle/>
          <a:p>
            <a:fld id="{E68D6054-157F-4E29-A416-FA8F6077A4A5}" type="datetimeFigureOut">
              <a:rPr lang="en-IN" smtClean="0"/>
              <a:t>07-03-2025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6D86A763-46F8-4E54-817D-37F57DBEE6DB}" type="slidenum">
              <a:rPr lang="en-IN" smtClean="0"/>
              <a:t>‹#›</a:t>
            </a:fld>
            <a:endParaRPr lang="en-IN"/>
          </a:p>
        </p:txBody>
      </p:sp>
    </p:spTree>
    <p:extLst>
      <p:ext uri="{BB962C8B-B14F-4D97-AF65-F5344CB8AC3E}">
        <p14:creationId xmlns:p14="http://schemas.microsoft.com/office/powerpoint/2010/main" val="39449785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Date Placeholder 2"/>
          <p:cNvSpPr>
            <a:spLocks noGrp="1"/>
          </p:cNvSpPr>
          <p:nvPr>
            <p:ph type="dt" sz="half" idx="10"/>
          </p:nvPr>
        </p:nvSpPr>
        <p:spPr/>
        <p:txBody>
          <a:bodyPr/>
          <a:lstStyle/>
          <a:p>
            <a:fld id="{E68D6054-157F-4E29-A416-FA8F6077A4A5}" type="datetimeFigureOut">
              <a:rPr lang="en-IN" smtClean="0"/>
              <a:t>07-03-2025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D86A763-46F8-4E54-817D-37F57DBEE6DB}" type="slidenum">
              <a:rPr lang="en-IN" smtClean="0"/>
              <a:t>‹#›</a:t>
            </a:fld>
            <a:endParaRPr lang="en-IN"/>
          </a:p>
        </p:txBody>
      </p:sp>
    </p:spTree>
    <p:extLst>
      <p:ext uri="{BB962C8B-B14F-4D97-AF65-F5344CB8AC3E}">
        <p14:creationId xmlns:p14="http://schemas.microsoft.com/office/powerpoint/2010/main" val="8677113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8D6054-157F-4E29-A416-FA8F6077A4A5}" type="datetimeFigureOut">
              <a:rPr lang="en-IN" smtClean="0"/>
              <a:t>07-03-2025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6D86A763-46F8-4E54-817D-37F57DBEE6DB}" type="slidenum">
              <a:rPr lang="en-IN" smtClean="0"/>
              <a:t>‹#›</a:t>
            </a:fld>
            <a:endParaRPr lang="en-IN"/>
          </a:p>
        </p:txBody>
      </p:sp>
    </p:spTree>
    <p:extLst>
      <p:ext uri="{BB962C8B-B14F-4D97-AF65-F5344CB8AC3E}">
        <p14:creationId xmlns:p14="http://schemas.microsoft.com/office/powerpoint/2010/main" val="3540080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IN"/>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68D6054-157F-4E29-A416-FA8F6077A4A5}" type="datetimeFigureOut">
              <a:rPr lang="en-IN" smtClean="0"/>
              <a:t>07-03-2025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D86A763-46F8-4E54-817D-37F57DBEE6DB}" type="slidenum">
              <a:rPr lang="en-IN" smtClean="0"/>
              <a:t>‹#›</a:t>
            </a:fld>
            <a:endParaRPr lang="en-IN"/>
          </a:p>
        </p:txBody>
      </p:sp>
    </p:spTree>
    <p:extLst>
      <p:ext uri="{BB962C8B-B14F-4D97-AF65-F5344CB8AC3E}">
        <p14:creationId xmlns:p14="http://schemas.microsoft.com/office/powerpoint/2010/main" val="28206536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IN"/>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68D6054-157F-4E29-A416-FA8F6077A4A5}" type="datetimeFigureOut">
              <a:rPr lang="en-IN" smtClean="0"/>
              <a:t>07-03-2025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D86A763-46F8-4E54-817D-37F57DBEE6DB}" type="slidenum">
              <a:rPr lang="en-IN" smtClean="0"/>
              <a:t>‹#›</a:t>
            </a:fld>
            <a:endParaRPr lang="en-IN"/>
          </a:p>
        </p:txBody>
      </p:sp>
    </p:spTree>
    <p:extLst>
      <p:ext uri="{BB962C8B-B14F-4D97-AF65-F5344CB8AC3E}">
        <p14:creationId xmlns:p14="http://schemas.microsoft.com/office/powerpoint/2010/main" val="3394539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E68D6054-157F-4E29-A416-FA8F6077A4A5}" type="datetimeFigureOut">
              <a:rPr lang="en-IN" smtClean="0"/>
              <a:t>07-03-2025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86A763-46F8-4E54-817D-37F57DBEE6DB}" type="slidenum">
              <a:rPr lang="en-IN" smtClean="0"/>
              <a:t>‹#›</a:t>
            </a:fld>
            <a:endParaRPr lang="en-IN"/>
          </a:p>
        </p:txBody>
      </p:sp>
    </p:spTree>
    <p:extLst>
      <p:ext uri="{BB962C8B-B14F-4D97-AF65-F5344CB8AC3E}">
        <p14:creationId xmlns:p14="http://schemas.microsoft.com/office/powerpoint/2010/main" val="19074731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E68D6054-157F-4E29-A416-FA8F6077A4A5}" type="datetimeFigureOut">
              <a:rPr lang="en-IN" smtClean="0"/>
              <a:t>07-03-2025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86A763-46F8-4E54-817D-37F57DBEE6DB}" type="slidenum">
              <a:rPr lang="en-IN" smtClean="0"/>
              <a:t>‹#›</a:t>
            </a:fld>
            <a:endParaRPr lang="en-IN"/>
          </a:p>
        </p:txBody>
      </p:sp>
    </p:spTree>
    <p:extLst>
      <p:ext uri="{BB962C8B-B14F-4D97-AF65-F5344CB8AC3E}">
        <p14:creationId xmlns:p14="http://schemas.microsoft.com/office/powerpoint/2010/main" val="1219700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8D6054-157F-4E29-A416-FA8F6077A4A5}" type="datetimeFigureOut">
              <a:rPr lang="en-IN" smtClean="0"/>
              <a:t>07-03-2025</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86A763-46F8-4E54-817D-37F57DBEE6DB}" type="slidenum">
              <a:rPr lang="en-IN" smtClean="0"/>
              <a:t>‹#›</a:t>
            </a:fld>
            <a:endParaRPr lang="en-IN"/>
          </a:p>
        </p:txBody>
      </p:sp>
    </p:spTree>
    <p:extLst>
      <p:ext uri="{BB962C8B-B14F-4D97-AF65-F5344CB8AC3E}">
        <p14:creationId xmlns:p14="http://schemas.microsoft.com/office/powerpoint/2010/main" val="11096729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solidFill>
                  <a:schemeClr val="accent1">
                    <a:lumMod val="75000"/>
                  </a:schemeClr>
                </a:solidFill>
              </a:rPr>
              <a:t>NAME OF AUTHORS</a:t>
            </a:r>
            <a:endParaRPr lang="en-IN" dirty="0">
              <a:solidFill>
                <a:schemeClr val="accent1">
                  <a:lumMod val="75000"/>
                </a:schemeClr>
              </a:solidFill>
            </a:endParaRPr>
          </a:p>
        </p:txBody>
      </p:sp>
      <p:sp>
        <p:nvSpPr>
          <p:cNvPr id="3" name="Content Placeholder 2"/>
          <p:cNvSpPr>
            <a:spLocks noGrp="1"/>
          </p:cNvSpPr>
          <p:nvPr>
            <p:ph sz="half" idx="1"/>
          </p:nvPr>
        </p:nvSpPr>
        <p:spPr/>
        <p:txBody>
          <a:bodyPr>
            <a:normAutofit/>
          </a:bodyPr>
          <a:lstStyle/>
          <a:p>
            <a:pPr marL="0" indent="0">
              <a:buNone/>
            </a:pPr>
            <a:r>
              <a:rPr lang="en-IN" sz="3200" dirty="0" smtClean="0"/>
              <a:t>1- SAIYAD AFZAL ALI</a:t>
            </a:r>
          </a:p>
          <a:p>
            <a:pPr marL="0" indent="0">
              <a:buNone/>
            </a:pPr>
            <a:r>
              <a:rPr lang="en-IN" sz="3200" dirty="0" smtClean="0"/>
              <a:t> </a:t>
            </a:r>
          </a:p>
          <a:p>
            <a:pPr marL="0" indent="0">
              <a:buNone/>
            </a:pPr>
            <a:r>
              <a:rPr lang="en-IN" sz="3200" dirty="0" smtClean="0"/>
              <a:t>PhD IN ISLAMIC STUDIES </a:t>
            </a:r>
          </a:p>
          <a:p>
            <a:pPr marL="0" indent="0">
              <a:buNone/>
            </a:pPr>
            <a:r>
              <a:rPr lang="en-IN" sz="3200" dirty="0" smtClean="0"/>
              <a:t>ALIGARH MUSLIM UNIVERSITY, </a:t>
            </a:r>
          </a:p>
          <a:p>
            <a:pPr marL="0" indent="0">
              <a:buNone/>
            </a:pPr>
            <a:r>
              <a:rPr lang="en-IN" sz="3200" dirty="0" smtClean="0"/>
              <a:t>ALIGARH</a:t>
            </a:r>
            <a:endParaRPr lang="en-IN" sz="3200" dirty="0"/>
          </a:p>
        </p:txBody>
      </p:sp>
      <p:sp>
        <p:nvSpPr>
          <p:cNvPr id="4" name="Content Placeholder 3"/>
          <p:cNvSpPr>
            <a:spLocks noGrp="1"/>
          </p:cNvSpPr>
          <p:nvPr>
            <p:ph sz="half" idx="2"/>
          </p:nvPr>
        </p:nvSpPr>
        <p:spPr/>
        <p:txBody>
          <a:bodyPr>
            <a:normAutofit/>
          </a:bodyPr>
          <a:lstStyle/>
          <a:p>
            <a:pPr marL="0" indent="0">
              <a:buNone/>
            </a:pPr>
            <a:r>
              <a:rPr lang="en-IN" sz="3200" dirty="0" smtClean="0"/>
              <a:t>2- MOHAMMAD FARAZ AHMED</a:t>
            </a:r>
          </a:p>
          <a:p>
            <a:pPr marL="0" indent="0">
              <a:buNone/>
            </a:pPr>
            <a:endParaRPr lang="en-IN" sz="3200" dirty="0" smtClean="0"/>
          </a:p>
          <a:p>
            <a:pPr marL="0" indent="0">
              <a:buNone/>
            </a:pPr>
            <a:r>
              <a:rPr lang="en-IN" sz="3200" dirty="0" smtClean="0"/>
              <a:t>PhD RESEARCH SCHOLAR</a:t>
            </a:r>
          </a:p>
          <a:p>
            <a:pPr marL="0" indent="0">
              <a:buNone/>
            </a:pPr>
            <a:r>
              <a:rPr lang="en-IN" sz="3200" dirty="0" smtClean="0"/>
              <a:t>DEPARTMENT OF CIVIL ENGINEERING</a:t>
            </a:r>
          </a:p>
          <a:p>
            <a:pPr marL="0" indent="0">
              <a:buNone/>
            </a:pPr>
            <a:r>
              <a:rPr lang="en-IN" sz="3200" dirty="0" smtClean="0"/>
              <a:t>MANGALAYATAN UNIVERSITY ,</a:t>
            </a:r>
          </a:p>
          <a:p>
            <a:pPr marL="0" indent="0">
              <a:buNone/>
            </a:pPr>
            <a:r>
              <a:rPr lang="en-IN" sz="3200" dirty="0" smtClean="0"/>
              <a:t>ALIGARH</a:t>
            </a:r>
            <a:endParaRPr lang="en-IN" sz="3200" dirty="0"/>
          </a:p>
        </p:txBody>
      </p:sp>
    </p:spTree>
    <p:extLst>
      <p:ext uri="{BB962C8B-B14F-4D97-AF65-F5344CB8AC3E}">
        <p14:creationId xmlns:p14="http://schemas.microsoft.com/office/powerpoint/2010/main" val="14712096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IN" dirty="0">
                <a:solidFill>
                  <a:srgbClr val="FF0000"/>
                </a:solidFill>
              </a:rPr>
              <a:t>The Taj Mahal: A Symbol of Love, Legacy, and Mughal Architectural Excellence</a:t>
            </a:r>
          </a:p>
        </p:txBody>
      </p:sp>
      <p:sp>
        <p:nvSpPr>
          <p:cNvPr id="3" name="Subtitle 2"/>
          <p:cNvSpPr>
            <a:spLocks noGrp="1"/>
          </p:cNvSpPr>
          <p:nvPr>
            <p:ph type="subTitle" idx="1"/>
          </p:nvPr>
        </p:nvSpPr>
        <p:spPr>
          <a:xfrm>
            <a:off x="1524000" y="4373216"/>
            <a:ext cx="9144000" cy="884583"/>
          </a:xfrm>
        </p:spPr>
        <p:txBody>
          <a:bodyPr>
            <a:noAutofit/>
          </a:bodyPr>
          <a:lstStyle/>
          <a:p>
            <a:r>
              <a:rPr lang="en-IN" sz="3600" dirty="0"/>
              <a:t>An Exploration of its History, Architecture, and Engineering Mastery</a:t>
            </a:r>
          </a:p>
        </p:txBody>
      </p:sp>
    </p:spTree>
    <p:extLst>
      <p:ext uri="{BB962C8B-B14F-4D97-AF65-F5344CB8AC3E}">
        <p14:creationId xmlns:p14="http://schemas.microsoft.com/office/powerpoint/2010/main" val="14250277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b="1" dirty="0">
                <a:solidFill>
                  <a:srgbClr val="00B050"/>
                </a:solidFill>
              </a:rPr>
              <a:t>Introduction</a:t>
            </a:r>
            <a:r>
              <a:rPr lang="en-IN" dirty="0"/>
              <a:t/>
            </a:r>
            <a:br>
              <a:rPr lang="en-IN" dirty="0"/>
            </a:br>
            <a:endParaRPr lang="en-IN" dirty="0"/>
          </a:p>
        </p:txBody>
      </p:sp>
      <p:sp>
        <p:nvSpPr>
          <p:cNvPr id="3" name="Content Placeholder 2"/>
          <p:cNvSpPr>
            <a:spLocks noGrp="1"/>
          </p:cNvSpPr>
          <p:nvPr>
            <p:ph idx="1"/>
          </p:nvPr>
        </p:nvSpPr>
        <p:spPr/>
        <p:txBody>
          <a:bodyPr>
            <a:normAutofit fontScale="92500" lnSpcReduction="10000"/>
          </a:bodyPr>
          <a:lstStyle/>
          <a:p>
            <a:r>
              <a:rPr lang="en-IN" b="1" dirty="0"/>
              <a:t>The Taj Mahal</a:t>
            </a:r>
            <a:r>
              <a:rPr lang="en-IN" dirty="0"/>
              <a:t>: An iconic symbol of love and architectural brilliance, one of the most admired monuments in the world</a:t>
            </a:r>
            <a:r>
              <a:rPr lang="en-IN" dirty="0" smtClean="0"/>
              <a:t>.</a:t>
            </a:r>
          </a:p>
          <a:p>
            <a:endParaRPr lang="en-IN" dirty="0" smtClean="0"/>
          </a:p>
          <a:p>
            <a:r>
              <a:rPr lang="en-IN" dirty="0"/>
              <a:t>The Taj Mahal, a </a:t>
            </a:r>
            <a:r>
              <a:rPr lang="en-IN" dirty="0" smtClean="0"/>
              <a:t>breath-taking monument </a:t>
            </a:r>
            <a:r>
              <a:rPr lang="en-IN" dirty="0"/>
              <a:t>of gleaming white marble set against the vast Indian sky, is not merely an architectural feat; it encapsulates a profound story of love, loss, artistry, and remarkable engineering. </a:t>
            </a:r>
            <a:endParaRPr lang="en-IN" dirty="0" smtClean="0"/>
          </a:p>
          <a:p>
            <a:endParaRPr lang="en-IN" dirty="0"/>
          </a:p>
          <a:p>
            <a:r>
              <a:rPr lang="en-IN" dirty="0" smtClean="0"/>
              <a:t>The </a:t>
            </a:r>
            <a:r>
              <a:rPr lang="en-IN" dirty="0"/>
              <a:t>Taj Mahal, located in Agra, India, is a 17th-century white marble mausoleum commissioned by Mughal emperor Shah Jahan in </a:t>
            </a:r>
            <a:r>
              <a:rPr lang="en-IN" dirty="0" smtClean="0"/>
              <a:t>memory </a:t>
            </a:r>
            <a:r>
              <a:rPr lang="en-IN" dirty="0"/>
              <a:t>of his </a:t>
            </a:r>
            <a:r>
              <a:rPr lang="en-IN" dirty="0" smtClean="0"/>
              <a:t>favourite  </a:t>
            </a:r>
            <a:r>
              <a:rPr lang="en-IN" dirty="0"/>
              <a:t>wife, </a:t>
            </a:r>
            <a:r>
              <a:rPr lang="en-IN" dirty="0" smtClean="0"/>
              <a:t>Mumtaz </a:t>
            </a:r>
            <a:r>
              <a:rPr lang="en-IN" dirty="0"/>
              <a:t>Mahal. </a:t>
            </a:r>
            <a:endParaRPr lang="en-IN" dirty="0" smtClean="0"/>
          </a:p>
          <a:p>
            <a:endParaRPr lang="en-IN" dirty="0" smtClean="0"/>
          </a:p>
          <a:p>
            <a:pPr marL="0" indent="0">
              <a:buNone/>
            </a:pPr>
            <a:endParaRPr lang="en-IN" dirty="0"/>
          </a:p>
        </p:txBody>
      </p:sp>
    </p:spTree>
    <p:extLst>
      <p:ext uri="{BB962C8B-B14F-4D97-AF65-F5344CB8AC3E}">
        <p14:creationId xmlns:p14="http://schemas.microsoft.com/office/powerpoint/2010/main" val="35188946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49275"/>
          </a:xfrm>
        </p:spPr>
        <p:txBody>
          <a:bodyPr>
            <a:normAutofit fontScale="90000"/>
          </a:bodyPr>
          <a:lstStyle/>
          <a:p>
            <a:r>
              <a:rPr lang="en-IN" dirty="0" smtClean="0"/>
              <a:t>CONTINUE…</a:t>
            </a:r>
            <a:endParaRPr lang="en-IN" dirty="0"/>
          </a:p>
        </p:txBody>
      </p:sp>
      <p:sp>
        <p:nvSpPr>
          <p:cNvPr id="3" name="Content Placeholder 2"/>
          <p:cNvSpPr>
            <a:spLocks noGrp="1"/>
          </p:cNvSpPr>
          <p:nvPr>
            <p:ph idx="1"/>
          </p:nvPr>
        </p:nvSpPr>
        <p:spPr/>
        <p:txBody>
          <a:bodyPr/>
          <a:lstStyle/>
          <a:p>
            <a:r>
              <a:rPr lang="en-IN" b="1" dirty="0" smtClean="0"/>
              <a:t>Significance</a:t>
            </a:r>
            <a:r>
              <a:rPr lang="en-IN" dirty="0" smtClean="0"/>
              <a:t>: Recognized as a masterpiece of Islamic architecture, it combines elements from Timurid, Safavid, and Italian craftsmanship.</a:t>
            </a:r>
          </a:p>
          <a:p>
            <a:r>
              <a:rPr lang="en-IN" dirty="0" smtClean="0"/>
              <a:t>From </a:t>
            </a:r>
            <a:r>
              <a:rPr lang="en-IN" dirty="0"/>
              <a:t>the deeply emotional love story that inspired its construction to the talented artisans and engineers who brought it to life, the Taj Mahal stands as a harmonious blend of cultural influences and artistic traditions. </a:t>
            </a:r>
            <a:endParaRPr lang="en-IN" dirty="0" smtClean="0"/>
          </a:p>
          <a:p>
            <a:r>
              <a:rPr lang="en-IN" dirty="0" smtClean="0"/>
              <a:t>It </a:t>
            </a:r>
            <a:r>
              <a:rPr lang="en-IN" dirty="0"/>
              <a:t>explores the intricate history of the Taj Mahal, examining the historical events that led to its creation, the visionary design and architectural brilliance behind its construction, and the ongoing challenges of preserving this iconic structure for future generations.</a:t>
            </a:r>
          </a:p>
        </p:txBody>
      </p:sp>
    </p:spTree>
    <p:extLst>
      <p:ext uri="{BB962C8B-B14F-4D97-AF65-F5344CB8AC3E}">
        <p14:creationId xmlns:p14="http://schemas.microsoft.com/office/powerpoint/2010/main" val="12859211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solidFill>
                  <a:srgbClr val="0070C0"/>
                </a:solidFill>
              </a:rPr>
              <a:t>LITERATURE REVIEW</a:t>
            </a:r>
            <a:endParaRPr lang="en-IN" dirty="0">
              <a:solidFill>
                <a:srgbClr val="0070C0"/>
              </a:solidFill>
            </a:endParaRPr>
          </a:p>
        </p:txBody>
      </p:sp>
      <p:sp>
        <p:nvSpPr>
          <p:cNvPr id="3" name="Content Placeholder 2"/>
          <p:cNvSpPr>
            <a:spLocks noGrp="1"/>
          </p:cNvSpPr>
          <p:nvPr>
            <p:ph idx="1"/>
          </p:nvPr>
        </p:nvSpPr>
        <p:spPr/>
        <p:txBody>
          <a:bodyPr>
            <a:normAutofit fontScale="92500"/>
          </a:bodyPr>
          <a:lstStyle/>
          <a:p>
            <a:r>
              <a:rPr lang="en-IN" dirty="0"/>
              <a:t>The Taj Mahal, a renowned UNESCO World Heritage Site, has been widely studied for its architectural magnificence, historical importance, and cultural heritage. This paper offers a thorough examination of the Taj Mahal, focusing on its historical context, design features, engineering innovations, and the challenges it faces in terms of preservation</a:t>
            </a:r>
            <a:r>
              <a:rPr lang="en-IN" dirty="0" smtClean="0"/>
              <a:t>.</a:t>
            </a:r>
          </a:p>
          <a:p>
            <a:endParaRPr lang="en-IN" dirty="0"/>
          </a:p>
          <a:p>
            <a:r>
              <a:rPr lang="en-IN" dirty="0"/>
              <a:t>Furthermore, the paper contributes to the ongoing conversation about the Taj Mahal's conservation (Bhushan, 2018; Kumar, 2020). It addresses the harmful impact of environmental pollution, mass tourism, and climate change on the monument’s physical condition and suggests measures to mitigate these threats.</a:t>
            </a:r>
          </a:p>
          <a:p>
            <a:endParaRPr lang="en-IN" dirty="0"/>
          </a:p>
        </p:txBody>
      </p:sp>
    </p:spTree>
    <p:extLst>
      <p:ext uri="{BB962C8B-B14F-4D97-AF65-F5344CB8AC3E}">
        <p14:creationId xmlns:p14="http://schemas.microsoft.com/office/powerpoint/2010/main" val="4577747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solidFill>
                  <a:srgbClr val="C00000"/>
                </a:solidFill>
              </a:rPr>
              <a:t>SCOPE</a:t>
            </a:r>
            <a:endParaRPr lang="en-IN" dirty="0">
              <a:solidFill>
                <a:srgbClr val="C00000"/>
              </a:solidFill>
            </a:endParaRPr>
          </a:p>
        </p:txBody>
      </p:sp>
      <p:sp>
        <p:nvSpPr>
          <p:cNvPr id="3" name="Content Placeholder 2"/>
          <p:cNvSpPr>
            <a:spLocks noGrp="1"/>
          </p:cNvSpPr>
          <p:nvPr>
            <p:ph idx="1"/>
          </p:nvPr>
        </p:nvSpPr>
        <p:spPr/>
        <p:txBody>
          <a:bodyPr>
            <a:normAutofit fontScale="92500" lnSpcReduction="10000"/>
          </a:bodyPr>
          <a:lstStyle/>
          <a:p>
            <a:r>
              <a:rPr lang="en-IN" dirty="0"/>
              <a:t>This paper presents a comprehensive analysis of the Taj Mahal, highlighting its significance as a masterpiece of art, architecture, and enduring love. It begins by exploring the historical context, recounting the poignant love story of Shah Jahan and Mumtaz Mahal, which served as the inspiration for this magnificent monument</a:t>
            </a:r>
            <a:r>
              <a:rPr lang="en-IN" dirty="0" smtClean="0"/>
              <a:t>.</a:t>
            </a:r>
          </a:p>
          <a:p>
            <a:pPr marL="0" indent="0">
              <a:buNone/>
            </a:pPr>
            <a:endParaRPr lang="en-IN" dirty="0" smtClean="0"/>
          </a:p>
          <a:p>
            <a:r>
              <a:rPr lang="en-IN" dirty="0" smtClean="0"/>
              <a:t> </a:t>
            </a:r>
            <a:r>
              <a:rPr lang="en-IN" dirty="0"/>
              <a:t>The study then examines the architectural brilliance of the Taj Mahal, focusing on its perfect symmetry, intricate ornamentation, and symbolic use of materials. Key architectural elements, including the iconic dome, minarets, and reflecting pools, are discussed in detail, along with the contributions of the master builders who transformed the emperor's vision into reality.</a:t>
            </a:r>
          </a:p>
          <a:p>
            <a:endParaRPr lang="en-IN" dirty="0"/>
          </a:p>
        </p:txBody>
      </p:sp>
    </p:spTree>
    <p:extLst>
      <p:ext uri="{BB962C8B-B14F-4D97-AF65-F5344CB8AC3E}">
        <p14:creationId xmlns:p14="http://schemas.microsoft.com/office/powerpoint/2010/main" val="31311590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solidFill>
                  <a:schemeClr val="accent6">
                    <a:lumMod val="50000"/>
                  </a:schemeClr>
                </a:solidFill>
              </a:rPr>
              <a:t>COMMISIONING AND CONSTRUCTION</a:t>
            </a:r>
            <a:endParaRPr lang="en-IN" dirty="0">
              <a:solidFill>
                <a:schemeClr val="accent6">
                  <a:lumMod val="50000"/>
                </a:schemeClr>
              </a:solidFill>
            </a:endParaRPr>
          </a:p>
        </p:txBody>
      </p:sp>
      <p:sp>
        <p:nvSpPr>
          <p:cNvPr id="3" name="Content Placeholder 2"/>
          <p:cNvSpPr>
            <a:spLocks noGrp="1"/>
          </p:cNvSpPr>
          <p:nvPr>
            <p:ph idx="1"/>
          </p:nvPr>
        </p:nvSpPr>
        <p:spPr/>
        <p:txBody>
          <a:bodyPr/>
          <a:lstStyle/>
          <a:p>
            <a:pPr lvl="0"/>
            <a:r>
              <a:rPr lang="en-IN" b="1" dirty="0"/>
              <a:t>Symmetry and Ornamentation</a:t>
            </a:r>
            <a:r>
              <a:rPr lang="en-IN" dirty="0"/>
              <a:t>: Impeccable symmetry and intricate detailing exemplify Mughal artistic excellence.</a:t>
            </a:r>
          </a:p>
          <a:p>
            <a:r>
              <a:rPr lang="en-IN" b="1" dirty="0"/>
              <a:t>Cultural Fusion</a:t>
            </a:r>
            <a:r>
              <a:rPr lang="en-IN" dirty="0"/>
              <a:t>: A harmonious blend of Persian, Ottoman, and Indian architectural </a:t>
            </a:r>
            <a:r>
              <a:rPr lang="en-IN" dirty="0" smtClean="0"/>
              <a:t>traditions.</a:t>
            </a:r>
          </a:p>
          <a:p>
            <a:r>
              <a:rPr lang="en-IN" b="1" dirty="0"/>
              <a:t>The Royal Palette</a:t>
            </a:r>
            <a:endParaRPr lang="en-IN" dirty="0"/>
          </a:p>
          <a:p>
            <a:pPr lvl="0"/>
            <a:r>
              <a:rPr lang="en-IN" b="1" dirty="0"/>
              <a:t>Red Stone and White Marble</a:t>
            </a:r>
            <a:r>
              <a:rPr lang="en-IN" dirty="0"/>
              <a:t>: The Taj Mahal’s contrasting materials symbolize the duality of life and death.</a:t>
            </a:r>
          </a:p>
          <a:p>
            <a:r>
              <a:rPr lang="en-IN" b="1" dirty="0"/>
              <a:t>Materials</a:t>
            </a:r>
            <a:r>
              <a:rPr lang="en-IN" dirty="0"/>
              <a:t>: Red sandstone for the base, pristine white marble for the dome and mausoleum.</a:t>
            </a:r>
          </a:p>
        </p:txBody>
      </p:sp>
    </p:spTree>
    <p:extLst>
      <p:ext uri="{BB962C8B-B14F-4D97-AF65-F5344CB8AC3E}">
        <p14:creationId xmlns:p14="http://schemas.microsoft.com/office/powerpoint/2010/main" val="1454600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Continue…</a:t>
            </a:r>
            <a:endParaRPr lang="en-IN" dirty="0"/>
          </a:p>
        </p:txBody>
      </p:sp>
      <p:sp>
        <p:nvSpPr>
          <p:cNvPr id="3" name="Content Placeholder 2"/>
          <p:cNvSpPr>
            <a:spLocks noGrp="1"/>
          </p:cNvSpPr>
          <p:nvPr>
            <p:ph idx="1"/>
          </p:nvPr>
        </p:nvSpPr>
        <p:spPr/>
        <p:txBody>
          <a:bodyPr>
            <a:normAutofit fontScale="92500" lnSpcReduction="10000"/>
          </a:bodyPr>
          <a:lstStyle/>
          <a:p>
            <a:pPr marL="0" indent="0">
              <a:buNone/>
            </a:pPr>
            <a:r>
              <a:rPr lang="en-IN" b="1" dirty="0"/>
              <a:t>Reinforcing the Ground</a:t>
            </a:r>
            <a:endParaRPr lang="en-IN" dirty="0"/>
          </a:p>
          <a:p>
            <a:pPr lvl="0"/>
            <a:r>
              <a:rPr lang="en-IN" b="1" dirty="0"/>
              <a:t>Stability for Centuries</a:t>
            </a:r>
            <a:r>
              <a:rPr lang="en-IN" dirty="0"/>
              <a:t>: A marvel of engineering to ensure the stability of the structure.</a:t>
            </a:r>
          </a:p>
          <a:p>
            <a:pPr lvl="0"/>
            <a:r>
              <a:rPr lang="en-IN" b="1" dirty="0"/>
              <a:t>Foundation Techniques</a:t>
            </a:r>
            <a:r>
              <a:rPr lang="en-IN" dirty="0"/>
              <a:t>: Ingenious methods to prevent sinking or shifting, ensuring the Taj Mahal's longevity</a:t>
            </a:r>
            <a:r>
              <a:rPr lang="en-IN" dirty="0" smtClean="0"/>
              <a:t>.</a:t>
            </a:r>
          </a:p>
          <a:p>
            <a:pPr lvl="0"/>
            <a:endParaRPr lang="en-IN" dirty="0" smtClean="0"/>
          </a:p>
          <a:p>
            <a:pPr marL="0" indent="0">
              <a:buNone/>
            </a:pPr>
            <a:r>
              <a:rPr lang="en-IN" b="1" dirty="0"/>
              <a:t>Ingenious Foundation Techniques</a:t>
            </a:r>
            <a:endParaRPr lang="en-IN" dirty="0"/>
          </a:p>
          <a:p>
            <a:pPr lvl="0"/>
            <a:r>
              <a:rPr lang="en-IN" b="1" dirty="0"/>
              <a:t>Strength and Durability</a:t>
            </a:r>
            <a:r>
              <a:rPr lang="en-IN" dirty="0"/>
              <a:t>: The foundation, built using a mix of brick, stone, and lime mortar, supports the entire structure.</a:t>
            </a:r>
          </a:p>
          <a:p>
            <a:pPr lvl="0"/>
            <a:r>
              <a:rPr lang="en-IN" b="1" dirty="0"/>
              <a:t>Innovative Design</a:t>
            </a:r>
            <a:r>
              <a:rPr lang="en-IN" dirty="0"/>
              <a:t>: The platform was reinforced with layers of materials for enhanced stability.</a:t>
            </a:r>
          </a:p>
          <a:p>
            <a:pPr lvl="0"/>
            <a:endParaRPr lang="en-IN" dirty="0"/>
          </a:p>
          <a:p>
            <a:endParaRPr lang="en-IN" dirty="0"/>
          </a:p>
        </p:txBody>
      </p:sp>
    </p:spTree>
    <p:extLst>
      <p:ext uri="{BB962C8B-B14F-4D97-AF65-F5344CB8AC3E}">
        <p14:creationId xmlns:p14="http://schemas.microsoft.com/office/powerpoint/2010/main" val="5026806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81797"/>
          </a:xfrm>
        </p:spPr>
        <p:txBody>
          <a:bodyPr>
            <a:normAutofit fontScale="90000"/>
          </a:bodyPr>
          <a:lstStyle/>
          <a:p>
            <a:r>
              <a:rPr lang="en-IN" dirty="0" smtClean="0"/>
              <a:t>Continue…</a:t>
            </a:r>
            <a:endParaRPr lang="en-IN" dirty="0"/>
          </a:p>
        </p:txBody>
      </p:sp>
      <p:sp>
        <p:nvSpPr>
          <p:cNvPr id="3" name="Content Placeholder 2"/>
          <p:cNvSpPr>
            <a:spLocks noGrp="1"/>
          </p:cNvSpPr>
          <p:nvPr>
            <p:ph idx="1"/>
          </p:nvPr>
        </p:nvSpPr>
        <p:spPr>
          <a:xfrm>
            <a:off x="838200" y="1361799"/>
            <a:ext cx="10515600" cy="4351338"/>
          </a:xfrm>
        </p:spPr>
        <p:txBody>
          <a:bodyPr>
            <a:normAutofit fontScale="92500" lnSpcReduction="10000"/>
          </a:bodyPr>
          <a:lstStyle/>
          <a:p>
            <a:pPr marL="0" indent="0">
              <a:buNone/>
            </a:pPr>
            <a:r>
              <a:rPr lang="en-IN" b="1" dirty="0" smtClean="0"/>
              <a:t>Crafting </a:t>
            </a:r>
            <a:r>
              <a:rPr lang="en-IN" b="1" dirty="0"/>
              <a:t>the Monument</a:t>
            </a:r>
            <a:endParaRPr lang="en-IN" dirty="0"/>
          </a:p>
          <a:p>
            <a:pPr lvl="0"/>
            <a:r>
              <a:rPr lang="en-IN" b="1" dirty="0"/>
              <a:t>Engineering Mastery in Every Detail</a:t>
            </a:r>
            <a:r>
              <a:rPr lang="en-IN" dirty="0"/>
              <a:t>: The Taj Mahal’s design reflects precision engineering.</a:t>
            </a:r>
          </a:p>
          <a:p>
            <a:r>
              <a:rPr lang="en-IN" b="1" dirty="0"/>
              <a:t>Detailing</a:t>
            </a:r>
            <a:r>
              <a:rPr lang="en-IN" dirty="0"/>
              <a:t>: Calligraphy, decorative elements, and </a:t>
            </a:r>
            <a:r>
              <a:rPr lang="en-IN" dirty="0" err="1"/>
              <a:t>pietra</a:t>
            </a:r>
            <a:r>
              <a:rPr lang="en-IN" dirty="0"/>
              <a:t> dura inlays showcase the craftsmanship of the </a:t>
            </a:r>
            <a:r>
              <a:rPr lang="en-IN" dirty="0" smtClean="0"/>
              <a:t>time.</a:t>
            </a:r>
          </a:p>
          <a:p>
            <a:pPr marL="0" indent="0">
              <a:buNone/>
            </a:pPr>
            <a:endParaRPr lang="en-IN" dirty="0" smtClean="0"/>
          </a:p>
          <a:p>
            <a:pPr marL="0" indent="0">
              <a:buNone/>
            </a:pPr>
            <a:r>
              <a:rPr lang="en-IN" b="1" dirty="0"/>
              <a:t>Supportive Framework</a:t>
            </a:r>
            <a:endParaRPr lang="en-IN" dirty="0"/>
          </a:p>
          <a:p>
            <a:pPr lvl="0"/>
            <a:r>
              <a:rPr lang="en-IN" b="1" dirty="0"/>
              <a:t>Strength in Walls and Arches</a:t>
            </a:r>
            <a:r>
              <a:rPr lang="en-IN" dirty="0"/>
              <a:t>: The Taj Mahal's walls and arches provide both structural integrity and aesthetic elegance.</a:t>
            </a:r>
          </a:p>
          <a:p>
            <a:pPr lvl="0"/>
            <a:r>
              <a:rPr lang="en-IN" b="1" dirty="0"/>
              <a:t>The Minarets</a:t>
            </a:r>
            <a:r>
              <a:rPr lang="en-IN" dirty="0"/>
              <a:t>: They stand at the corners, symbolizing the grandeur and balance of the monument.</a:t>
            </a:r>
          </a:p>
          <a:p>
            <a:endParaRPr lang="en-IN" dirty="0"/>
          </a:p>
        </p:txBody>
      </p:sp>
    </p:spTree>
    <p:extLst>
      <p:ext uri="{BB962C8B-B14F-4D97-AF65-F5344CB8AC3E}">
        <p14:creationId xmlns:p14="http://schemas.microsoft.com/office/powerpoint/2010/main" val="7467854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430005"/>
          </a:xfrm>
        </p:spPr>
        <p:txBody>
          <a:bodyPr>
            <a:normAutofit fontScale="90000"/>
          </a:bodyPr>
          <a:lstStyle/>
          <a:p>
            <a:r>
              <a:rPr lang="en-IN" dirty="0" smtClean="0"/>
              <a:t>Continue…</a:t>
            </a:r>
            <a:endParaRPr lang="en-IN" dirty="0"/>
          </a:p>
        </p:txBody>
      </p:sp>
      <p:sp>
        <p:nvSpPr>
          <p:cNvPr id="3" name="Content Placeholder 2"/>
          <p:cNvSpPr>
            <a:spLocks noGrp="1"/>
          </p:cNvSpPr>
          <p:nvPr>
            <p:ph idx="1"/>
          </p:nvPr>
        </p:nvSpPr>
        <p:spPr>
          <a:xfrm>
            <a:off x="838200" y="1232452"/>
            <a:ext cx="10515600" cy="4944511"/>
          </a:xfrm>
        </p:spPr>
        <p:txBody>
          <a:bodyPr>
            <a:normAutofit fontScale="92500" lnSpcReduction="10000"/>
          </a:bodyPr>
          <a:lstStyle/>
          <a:p>
            <a:pPr marL="0" indent="0">
              <a:buNone/>
            </a:pPr>
            <a:r>
              <a:rPr lang="en-IN" b="1" dirty="0" smtClean="0"/>
              <a:t>Architectural </a:t>
            </a:r>
            <a:r>
              <a:rPr lang="en-IN" b="1" dirty="0"/>
              <a:t>Innovation: The Majestic </a:t>
            </a:r>
            <a:r>
              <a:rPr lang="en-IN" b="1" dirty="0" smtClean="0"/>
              <a:t>Dome</a:t>
            </a:r>
          </a:p>
          <a:p>
            <a:pPr marL="0" indent="0">
              <a:buNone/>
            </a:pPr>
            <a:endParaRPr lang="en-IN" dirty="0"/>
          </a:p>
          <a:p>
            <a:pPr lvl="0"/>
            <a:r>
              <a:rPr lang="en-IN" b="1" dirty="0"/>
              <a:t>The Double-Shelled Dome</a:t>
            </a:r>
            <a:r>
              <a:rPr lang="en-IN" dirty="0"/>
              <a:t>: A stunning architectural feature, this dome stands as an engineering marvel.</a:t>
            </a:r>
          </a:p>
          <a:p>
            <a:pPr lvl="0"/>
            <a:r>
              <a:rPr lang="en-IN" b="1" dirty="0"/>
              <a:t>Symbolism</a:t>
            </a:r>
            <a:r>
              <a:rPr lang="en-IN" dirty="0"/>
              <a:t>: Represents the heavens and provides a visual focal point for the entire structure</a:t>
            </a:r>
            <a:r>
              <a:rPr lang="en-IN" dirty="0" smtClean="0"/>
              <a:t>.</a:t>
            </a:r>
          </a:p>
          <a:p>
            <a:pPr lvl="0"/>
            <a:endParaRPr lang="en-IN" dirty="0" smtClean="0"/>
          </a:p>
          <a:p>
            <a:pPr marL="0" indent="0">
              <a:buNone/>
            </a:pPr>
            <a:r>
              <a:rPr lang="en-IN" b="1" dirty="0"/>
              <a:t>Symbolism of Paradise</a:t>
            </a:r>
            <a:endParaRPr lang="en-IN" dirty="0"/>
          </a:p>
          <a:p>
            <a:pPr lvl="0"/>
            <a:r>
              <a:rPr lang="en-IN" b="1" dirty="0"/>
              <a:t>Garden Layout</a:t>
            </a:r>
            <a:r>
              <a:rPr lang="en-IN" dirty="0"/>
              <a:t>: The </a:t>
            </a:r>
            <a:r>
              <a:rPr lang="en-IN" dirty="0" err="1"/>
              <a:t>charbagh</a:t>
            </a:r>
            <a:r>
              <a:rPr lang="en-IN" dirty="0"/>
              <a:t> (fourfold) garden design symbolizes Paradise, with a central water channel and walkways. citeturn0search2</a:t>
            </a:r>
          </a:p>
          <a:p>
            <a:r>
              <a:rPr lang="en-IN" b="1" dirty="0"/>
              <a:t>Reflective Pools</a:t>
            </a:r>
            <a:r>
              <a:rPr lang="en-IN" dirty="0"/>
              <a:t>: Water features mirror the monument, reinforcing the theme of an earthly paradise. </a:t>
            </a:r>
          </a:p>
          <a:p>
            <a:endParaRPr lang="en-IN" dirty="0"/>
          </a:p>
        </p:txBody>
      </p:sp>
    </p:spTree>
    <p:extLst>
      <p:ext uri="{BB962C8B-B14F-4D97-AF65-F5344CB8AC3E}">
        <p14:creationId xmlns:p14="http://schemas.microsoft.com/office/powerpoint/2010/main" val="9240850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TAJ MAHAL IMAGE</a:t>
            </a:r>
            <a:endParaRPr lang="en-IN" dirty="0"/>
          </a:p>
        </p:txBody>
      </p:sp>
      <p:pic>
        <p:nvPicPr>
          <p:cNvPr id="4" name="Content Placeholder 3" descr="Taj Mahal - Wikipedia"/>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332383" y="2118461"/>
            <a:ext cx="7553739" cy="4202826"/>
          </a:xfrm>
          <a:prstGeom prst="rect">
            <a:avLst/>
          </a:prstGeom>
          <a:noFill/>
          <a:ln>
            <a:noFill/>
          </a:ln>
        </p:spPr>
      </p:pic>
    </p:spTree>
    <p:extLst>
      <p:ext uri="{BB962C8B-B14F-4D97-AF65-F5344CB8AC3E}">
        <p14:creationId xmlns:p14="http://schemas.microsoft.com/office/powerpoint/2010/main" val="38085086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b="1" dirty="0"/>
              <a:t>The Royal Palette: Red Stone and White Marble</a:t>
            </a:r>
            <a:endParaRPr lang="en-IN" dirty="0"/>
          </a:p>
        </p:txBody>
      </p:sp>
      <p:pic>
        <p:nvPicPr>
          <p:cNvPr id="4" name="Content Placeholder 3" descr="230+ Taj Mahal Interior Stock Photos, Pictures &amp; Royalty ..."/>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80591" y="2332383"/>
            <a:ext cx="8229599" cy="3896139"/>
          </a:xfrm>
          <a:prstGeom prst="rect">
            <a:avLst/>
          </a:prstGeom>
          <a:noFill/>
          <a:ln>
            <a:noFill/>
          </a:ln>
        </p:spPr>
      </p:pic>
    </p:spTree>
    <p:extLst>
      <p:ext uri="{BB962C8B-B14F-4D97-AF65-F5344CB8AC3E}">
        <p14:creationId xmlns:p14="http://schemas.microsoft.com/office/powerpoint/2010/main" val="7308604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N" b="1" dirty="0"/>
              <a:t>Ingenious Foundation Techniques: A Marvel of Engineering</a:t>
            </a:r>
            <a:r>
              <a:rPr lang="en-IN" dirty="0"/>
              <a:t/>
            </a:r>
            <a:br>
              <a:rPr lang="en-IN" dirty="0"/>
            </a:br>
            <a:endParaRPr lang="en-IN" dirty="0"/>
          </a:p>
        </p:txBody>
      </p:sp>
      <p:pic>
        <p:nvPicPr>
          <p:cNvPr id="4" name="Content Placeholder 3" descr="Decoding the Construction Techniques of the Taj Mahal Design"/>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27583" y="1825625"/>
            <a:ext cx="8097078" cy="4351338"/>
          </a:xfrm>
          <a:prstGeom prst="rect">
            <a:avLst/>
          </a:prstGeom>
          <a:noFill/>
          <a:ln>
            <a:noFill/>
          </a:ln>
        </p:spPr>
      </p:pic>
    </p:spTree>
    <p:extLst>
      <p:ext uri="{BB962C8B-B14F-4D97-AF65-F5344CB8AC3E}">
        <p14:creationId xmlns:p14="http://schemas.microsoft.com/office/powerpoint/2010/main" val="36848976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75861"/>
            <a:ext cx="10515600" cy="622853"/>
          </a:xfrm>
        </p:spPr>
        <p:txBody>
          <a:bodyPr>
            <a:normAutofit fontScale="90000"/>
          </a:bodyPr>
          <a:lstStyle/>
          <a:p>
            <a:r>
              <a:rPr lang="en-IN" b="1" dirty="0"/>
              <a:t>Reflecting Pools and Canals: Amplifying the Monument's Majesty</a:t>
            </a:r>
            <a:r>
              <a:rPr lang="en-IN" dirty="0"/>
              <a:t/>
            </a:r>
            <a:br>
              <a:rPr lang="en-IN" dirty="0"/>
            </a:br>
            <a:endParaRPr lang="en-IN" dirty="0"/>
          </a:p>
        </p:txBody>
      </p:sp>
      <p:sp>
        <p:nvSpPr>
          <p:cNvPr id="3" name="Content Placeholder 2"/>
          <p:cNvSpPr>
            <a:spLocks noGrp="1"/>
          </p:cNvSpPr>
          <p:nvPr>
            <p:ph idx="1"/>
          </p:nvPr>
        </p:nvSpPr>
        <p:spPr>
          <a:xfrm>
            <a:off x="838200" y="1298715"/>
            <a:ext cx="10515600" cy="4878248"/>
          </a:xfrm>
        </p:spPr>
        <p:txBody>
          <a:bodyPr/>
          <a:lstStyle/>
          <a:p>
            <a:r>
              <a:rPr lang="en-IN" sz="2200" dirty="0"/>
              <a:t>The reflecting pools in front of the Taj Mahal are far more than ornamental features; they serve a vital role in enhancing the monument’s visual grandeur. The still, mirror-like surface of the pool reflects the image of the mausoleum in perfect symmetry, amplifying the monument’s majestic presence and creating an almost ethereal, dreamlike effect</a:t>
            </a:r>
            <a:r>
              <a:rPr lang="en-IN" dirty="0"/>
              <a:t>. </a:t>
            </a:r>
          </a:p>
        </p:txBody>
      </p:sp>
      <p:pic>
        <p:nvPicPr>
          <p:cNvPr id="4" name="Picture 3" descr="Free Iconic Taj Mahal Image | Download at StockCake"/>
          <p:cNvPicPr/>
          <p:nvPr/>
        </p:nvPicPr>
        <p:blipFill>
          <a:blip r:embed="rId2">
            <a:extLst>
              <a:ext uri="{28A0092B-C50C-407E-A947-70E740481C1C}">
                <a14:useLocalDpi xmlns:a14="http://schemas.microsoft.com/office/drawing/2010/main" val="0"/>
              </a:ext>
            </a:extLst>
          </a:blip>
          <a:srcRect/>
          <a:stretch>
            <a:fillRect/>
          </a:stretch>
        </p:blipFill>
        <p:spPr bwMode="auto">
          <a:xfrm>
            <a:off x="1895061" y="2832446"/>
            <a:ext cx="8653669" cy="3820145"/>
          </a:xfrm>
          <a:prstGeom prst="rect">
            <a:avLst/>
          </a:prstGeom>
          <a:noFill/>
          <a:ln>
            <a:noFill/>
          </a:ln>
        </p:spPr>
      </p:pic>
    </p:spTree>
    <p:extLst>
      <p:ext uri="{BB962C8B-B14F-4D97-AF65-F5344CB8AC3E}">
        <p14:creationId xmlns:p14="http://schemas.microsoft.com/office/powerpoint/2010/main" val="30860768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34805"/>
          </a:xfrm>
        </p:spPr>
        <p:txBody>
          <a:bodyPr/>
          <a:lstStyle/>
          <a:p>
            <a:r>
              <a:rPr lang="en-IN" dirty="0" smtClean="0">
                <a:solidFill>
                  <a:schemeClr val="accent2">
                    <a:lumMod val="75000"/>
                  </a:schemeClr>
                </a:solidFill>
              </a:rPr>
              <a:t>CONCLUSION</a:t>
            </a:r>
            <a:endParaRPr lang="en-IN" dirty="0">
              <a:solidFill>
                <a:schemeClr val="accent2">
                  <a:lumMod val="75000"/>
                </a:schemeClr>
              </a:solidFill>
            </a:endParaRPr>
          </a:p>
        </p:txBody>
      </p:sp>
      <p:sp>
        <p:nvSpPr>
          <p:cNvPr id="3" name="Content Placeholder 2"/>
          <p:cNvSpPr>
            <a:spLocks noGrp="1"/>
          </p:cNvSpPr>
          <p:nvPr>
            <p:ph idx="1"/>
          </p:nvPr>
        </p:nvSpPr>
        <p:spPr>
          <a:xfrm>
            <a:off x="838200" y="1258957"/>
            <a:ext cx="10515600" cy="4918006"/>
          </a:xfrm>
        </p:spPr>
        <p:txBody>
          <a:bodyPr/>
          <a:lstStyle/>
          <a:p>
            <a:r>
              <a:rPr lang="en-IN" dirty="0"/>
              <a:t>The Taj Mahal, a monument conceived in love and brought to life through extraordinary artistry and engineering skill, stands as a potent symbol of human creativity and unwavering devotion. </a:t>
            </a:r>
            <a:endParaRPr lang="en-IN" dirty="0" smtClean="0"/>
          </a:p>
          <a:p>
            <a:pPr lvl="0"/>
            <a:r>
              <a:rPr lang="en-IN" b="1" dirty="0"/>
              <a:t>Architectural Synthesis</a:t>
            </a:r>
            <a:r>
              <a:rPr lang="en-IN" dirty="0"/>
              <a:t>: The Taj Mahal harmoniously blends Islamic design principles with local craftsmanship.</a:t>
            </a:r>
          </a:p>
          <a:p>
            <a:pPr lvl="0"/>
            <a:r>
              <a:rPr lang="en-IN" b="1" dirty="0"/>
              <a:t>Cultural Legacy</a:t>
            </a:r>
            <a:r>
              <a:rPr lang="en-IN" dirty="0"/>
              <a:t>: It stands as a testament to Mughal ingenuity and the rich tapestry of cultural influences in India.</a:t>
            </a:r>
          </a:p>
          <a:p>
            <a:r>
              <a:rPr lang="en-IN" dirty="0"/>
              <a:t>The future of the Taj Mahal hinges on our collective responsibility to strike a delicate balance between preservation and accessibility, ensuring that its magnificence continues to inspire </a:t>
            </a:r>
            <a:r>
              <a:rPr lang="en-IN" dirty="0" smtClean="0"/>
              <a:t>beautiful, </a:t>
            </a:r>
            <a:r>
              <a:rPr lang="en-IN" dirty="0"/>
              <a:t>wonder, and reflection for generations yet unborn.</a:t>
            </a:r>
          </a:p>
        </p:txBody>
      </p:sp>
    </p:spTree>
    <p:extLst>
      <p:ext uri="{BB962C8B-B14F-4D97-AF65-F5344CB8AC3E}">
        <p14:creationId xmlns:p14="http://schemas.microsoft.com/office/powerpoint/2010/main" val="39850441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20417"/>
            <a:ext cx="10515600" cy="2054087"/>
          </a:xfrm>
        </p:spPr>
        <p:txBody>
          <a:bodyPr>
            <a:normAutofit/>
          </a:bodyPr>
          <a:lstStyle/>
          <a:p>
            <a:r>
              <a:rPr lang="en-IN" sz="8800" dirty="0" smtClean="0"/>
              <a:t>         THANK YOU</a:t>
            </a:r>
            <a:endParaRPr lang="en-IN" sz="8800" dirty="0"/>
          </a:p>
        </p:txBody>
      </p:sp>
      <p:sp>
        <p:nvSpPr>
          <p:cNvPr id="3" name="Content Placeholder 2"/>
          <p:cNvSpPr>
            <a:spLocks noGrp="1"/>
          </p:cNvSpPr>
          <p:nvPr>
            <p:ph idx="1"/>
          </p:nvPr>
        </p:nvSpPr>
        <p:spPr>
          <a:xfrm>
            <a:off x="838200" y="3485321"/>
            <a:ext cx="10515600" cy="2691641"/>
          </a:xfrm>
        </p:spPr>
        <p:txBody>
          <a:bodyPr>
            <a:normAutofit/>
          </a:bodyPr>
          <a:lstStyle/>
          <a:p>
            <a:pPr marL="0" indent="0">
              <a:buNone/>
            </a:pPr>
            <a:r>
              <a:rPr lang="en-IN" sz="7200" dirty="0" smtClean="0">
                <a:solidFill>
                  <a:srgbClr val="92D050"/>
                </a:solidFill>
              </a:rPr>
              <a:t>     AND HAVE A NICE DAY </a:t>
            </a:r>
            <a:endParaRPr lang="en-IN" sz="7200" dirty="0">
              <a:solidFill>
                <a:srgbClr val="92D050"/>
              </a:solidFill>
            </a:endParaRPr>
          </a:p>
        </p:txBody>
      </p:sp>
    </p:spTree>
    <p:extLst>
      <p:ext uri="{BB962C8B-B14F-4D97-AF65-F5344CB8AC3E}">
        <p14:creationId xmlns:p14="http://schemas.microsoft.com/office/powerpoint/2010/main" val="19257273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TotalTime>
  <Words>1016</Words>
  <Application>Microsoft Office PowerPoint</Application>
  <PresentationFormat>Widescreen</PresentationFormat>
  <Paragraphs>75</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Calibri Light</vt:lpstr>
      <vt:lpstr>Office Theme</vt:lpstr>
      <vt:lpstr>NAME OF AUTHORS</vt:lpstr>
      <vt:lpstr>The Taj Mahal: A Symbol of Love, Legacy, and Mughal Architectural Excellence</vt:lpstr>
      <vt:lpstr>Introduction </vt:lpstr>
      <vt:lpstr>CONTINUE…</vt:lpstr>
      <vt:lpstr>LITERATURE REVIEW</vt:lpstr>
      <vt:lpstr>SCOPE</vt:lpstr>
      <vt:lpstr>COMMISIONING AND CONSTRUCTION</vt:lpstr>
      <vt:lpstr>Continue…</vt:lpstr>
      <vt:lpstr>Continue…</vt:lpstr>
      <vt:lpstr>Continue…</vt:lpstr>
      <vt:lpstr>TAJ MAHAL IMAGE</vt:lpstr>
      <vt:lpstr>The Royal Palette: Red Stone and White Marble</vt:lpstr>
      <vt:lpstr>Ingenious Foundation Techniques: A Marvel of Engineering </vt:lpstr>
      <vt:lpstr>Reflecting Pools and Canals: Amplifying the Monument's Majesty </vt:lpstr>
      <vt:lpstr>CONCLUSION</vt:lpstr>
      <vt:lpstr>         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Taj Mahal: A Symbol of Love, Legacy, and Mughal Architectural Excellence</dc:title>
  <dc:creator>MOHAMMAD FARAZ AHMED</dc:creator>
  <cp:lastModifiedBy>MOHAMMAD FARAZ AHMED</cp:lastModifiedBy>
  <cp:revision>33</cp:revision>
  <dcterms:created xsi:type="dcterms:W3CDTF">2025-03-07T04:56:39Z</dcterms:created>
  <dcterms:modified xsi:type="dcterms:W3CDTF">2025-03-07T06:02:06Z</dcterms:modified>
</cp:coreProperties>
</file>