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64" r:id="rId3"/>
    <p:sldId id="257" r:id="rId4"/>
    <p:sldId id="258" r:id="rId5"/>
    <p:sldId id="259" r:id="rId6"/>
    <p:sldId id="260" r:id="rId7"/>
    <p:sldId id="261" r:id="rId8"/>
    <p:sldId id="262" r:id="rId9"/>
    <p:sldId id="263"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5508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D81441-95EA-CBA9-EF2E-35C749990A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1A54014-D780-618A-9D88-38089EC2E8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D3D5D99-1F69-6DAA-8437-68973E60BF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84A7ACE-6AE3-DE22-DC8C-ACB6CF2CDBCA}"/>
              </a:ext>
            </a:extLst>
          </p:cNvPr>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4286099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hyperlink" Target="https://jmeter.apache.org/usermanual/glossary.html&#65532;%5bAccessed" TargetMode="External"/><Relationship Id="rId4" Type="http://schemas.openxmlformats.org/officeDocument/2006/relationships/hyperlink" Target="https://anywhere.epam.com/business/pros-and-cons-of-php&#65532;%5bAccess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9144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707075" y="544288"/>
            <a:ext cx="7477601" cy="2499598"/>
          </a:xfrm>
          <a:prstGeom prst="rect">
            <a:avLst/>
          </a:prstGeom>
          <a:noFill/>
          <a:ln/>
        </p:spPr>
        <p:txBody>
          <a:bodyPr wrap="square" rtlCol="0" anchor="t"/>
          <a:lstStyle/>
          <a:p>
            <a:pPr marL="0" indent="0">
              <a:lnSpc>
                <a:spcPts val="6561"/>
              </a:lnSpc>
              <a:buNone/>
            </a:pPr>
            <a:r>
              <a:rPr lang="en-US" sz="5249" dirty="0">
                <a:solidFill>
                  <a:srgbClr val="476FD6"/>
                </a:solidFill>
                <a:latin typeface="Roboto Slab" pitchFamily="34" charset="0"/>
                <a:ea typeface="Roboto Slab" pitchFamily="34" charset="-122"/>
                <a:cs typeface="Roboto Slab" pitchFamily="34" charset="-120"/>
              </a:rPr>
              <a:t>Comparison of JSP &amp; PHP Based on Page Load Time</a:t>
            </a:r>
            <a:endParaRPr lang="en-US" sz="5249" dirty="0"/>
          </a:p>
        </p:txBody>
      </p:sp>
      <p:sp>
        <p:nvSpPr>
          <p:cNvPr id="6" name="Text 3"/>
          <p:cNvSpPr/>
          <p:nvPr/>
        </p:nvSpPr>
        <p:spPr>
          <a:xfrm>
            <a:off x="833199" y="3358056"/>
            <a:ext cx="7477601" cy="3326524"/>
          </a:xfrm>
          <a:prstGeom prst="rect">
            <a:avLst/>
          </a:prstGeom>
          <a:noFill/>
          <a:ln/>
        </p:spPr>
        <p:txBody>
          <a:bodyPr wrap="square" rtlCol="0" anchor="t"/>
          <a:lstStyle/>
          <a:p>
            <a:pPr marL="0" indent="0">
              <a:lnSpc>
                <a:spcPts val="2799"/>
              </a:lnSpc>
              <a:buNone/>
            </a:pPr>
            <a:endParaRPr lang="en-US" sz="1400" dirty="0">
              <a:solidFill>
                <a:srgbClr val="15213F"/>
              </a:solidFill>
              <a:latin typeface="Roboto" pitchFamily="34" charset="0"/>
              <a:ea typeface="Roboto" pitchFamily="34" charset="-122"/>
              <a:cs typeface="Roboto" pitchFamily="34" charset="-120"/>
            </a:endParaRPr>
          </a:p>
          <a:p>
            <a:pPr marL="0" indent="0">
              <a:lnSpc>
                <a:spcPts val="2799"/>
              </a:lnSpc>
              <a:buNone/>
            </a:pPr>
            <a:r>
              <a:rPr lang="en-US" sz="1400" b="1" dirty="0" err="1">
                <a:solidFill>
                  <a:srgbClr val="15213F"/>
                </a:solidFill>
                <a:latin typeface="Roboto" pitchFamily="34" charset="0"/>
                <a:ea typeface="Roboto" pitchFamily="34" charset="-122"/>
                <a:cs typeface="Roboto" pitchFamily="34" charset="-120"/>
              </a:rPr>
              <a:t>Vatsya</a:t>
            </a:r>
            <a:r>
              <a:rPr lang="en-US" sz="1400" b="1" dirty="0">
                <a:solidFill>
                  <a:srgbClr val="15213F"/>
                </a:solidFill>
                <a:latin typeface="Roboto" pitchFamily="34" charset="0"/>
                <a:ea typeface="Roboto" pitchFamily="34" charset="-122"/>
                <a:cs typeface="Roboto" pitchFamily="34" charset="-120"/>
              </a:rPr>
              <a:t> Tiwari1, Manoj kr. Varshney2, </a:t>
            </a:r>
            <a:r>
              <a:rPr lang="en-US" sz="1400" b="1" dirty="0" err="1">
                <a:solidFill>
                  <a:srgbClr val="15213F"/>
                </a:solidFill>
                <a:latin typeface="Roboto" pitchFamily="34" charset="0"/>
                <a:ea typeface="Roboto" pitchFamily="34" charset="-122"/>
                <a:cs typeface="Roboto" pitchFamily="34" charset="-120"/>
              </a:rPr>
              <a:t>Kishan</a:t>
            </a:r>
            <a:r>
              <a:rPr lang="en-US" sz="1400" b="1" dirty="0">
                <a:solidFill>
                  <a:srgbClr val="15213F"/>
                </a:solidFill>
                <a:latin typeface="Roboto" pitchFamily="34" charset="0"/>
                <a:ea typeface="Roboto" pitchFamily="34" charset="-122"/>
                <a:cs typeface="Roboto" pitchFamily="34" charset="-120"/>
              </a:rPr>
              <a:t> Pal Singh3 and Santosh Kumar Bharti4</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Department of Computer Science &amp; Engineering, </a:t>
            </a:r>
            <a:r>
              <a:rPr lang="en-US" sz="1400" dirty="0" err="1">
                <a:solidFill>
                  <a:srgbClr val="15213F"/>
                </a:solidFill>
                <a:latin typeface="Roboto" pitchFamily="34" charset="0"/>
                <a:ea typeface="Roboto" pitchFamily="34" charset="-122"/>
                <a:cs typeface="Roboto" pitchFamily="34" charset="-120"/>
              </a:rPr>
              <a:t>Mangalayatan</a:t>
            </a:r>
            <a:r>
              <a:rPr lang="en-US" sz="1400" dirty="0">
                <a:solidFill>
                  <a:srgbClr val="15213F"/>
                </a:solidFill>
                <a:latin typeface="Roboto" pitchFamily="34" charset="0"/>
                <a:ea typeface="Roboto" pitchFamily="34" charset="-122"/>
                <a:cs typeface="Roboto" pitchFamily="34" charset="-120"/>
              </a:rPr>
              <a:t> University, Aligarh, UP </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Department of Computer Science &amp; Engineering, </a:t>
            </a:r>
            <a:r>
              <a:rPr lang="en-US" sz="1400" dirty="0" err="1">
                <a:solidFill>
                  <a:srgbClr val="15213F"/>
                </a:solidFill>
                <a:latin typeface="Roboto" pitchFamily="34" charset="0"/>
                <a:ea typeface="Roboto" pitchFamily="34" charset="-122"/>
                <a:cs typeface="Roboto" pitchFamily="34" charset="-120"/>
              </a:rPr>
              <a:t>Mangalayatan</a:t>
            </a:r>
            <a:r>
              <a:rPr lang="en-US" sz="1400" dirty="0">
                <a:solidFill>
                  <a:srgbClr val="15213F"/>
                </a:solidFill>
                <a:latin typeface="Roboto" pitchFamily="34" charset="0"/>
                <a:ea typeface="Roboto" pitchFamily="34" charset="-122"/>
                <a:cs typeface="Roboto" pitchFamily="34" charset="-120"/>
              </a:rPr>
              <a:t> University, Aligarh, UP </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Department of Mechanical Engineering, </a:t>
            </a:r>
            <a:r>
              <a:rPr lang="en-US" sz="1400" dirty="0" err="1">
                <a:solidFill>
                  <a:srgbClr val="15213F"/>
                </a:solidFill>
                <a:latin typeface="Roboto" pitchFamily="34" charset="0"/>
                <a:ea typeface="Roboto" pitchFamily="34" charset="-122"/>
                <a:cs typeface="Roboto" pitchFamily="34" charset="-120"/>
              </a:rPr>
              <a:t>Mangalayatan</a:t>
            </a:r>
            <a:r>
              <a:rPr lang="en-US" sz="1400" dirty="0">
                <a:solidFill>
                  <a:srgbClr val="15213F"/>
                </a:solidFill>
                <a:latin typeface="Roboto" pitchFamily="34" charset="0"/>
                <a:ea typeface="Roboto" pitchFamily="34" charset="-122"/>
                <a:cs typeface="Roboto" pitchFamily="34" charset="-120"/>
              </a:rPr>
              <a:t> University, Aligarh, UP </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Department of Computer Science &amp; Engineering, Pandit Deendayal Petroleum University, </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Gandhinagar, Gujrat</a:t>
            </a:r>
          </a:p>
          <a:p>
            <a:pPr marL="0" indent="0">
              <a:lnSpc>
                <a:spcPts val="2799"/>
              </a:lnSpc>
              <a:buNone/>
            </a:pPr>
            <a:r>
              <a:rPr lang="en-US" sz="1400" dirty="0">
                <a:solidFill>
                  <a:srgbClr val="15213F"/>
                </a:solidFill>
                <a:latin typeface="Roboto" pitchFamily="34" charset="0"/>
                <a:ea typeface="Roboto" pitchFamily="34" charset="-122"/>
                <a:cs typeface="Roboto" pitchFamily="34" charset="-120"/>
              </a:rPr>
              <a:t>Email: vatsyatiwari@gmail.com</a:t>
            </a: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p:txBody>
      </p:sp>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D4E7EEB-B1BB-6D38-3F5F-A29D42E7D330}"/>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xmlns="" id="{BF1872C4-EC39-99F1-1376-51BB0CEE8584}"/>
              </a:ext>
            </a:extLst>
          </p:cNvPr>
          <p:cNvSpPr/>
          <p:nvPr/>
        </p:nvSpPr>
        <p:spPr>
          <a:xfrm>
            <a:off x="0" y="0"/>
            <a:ext cx="14630400" cy="8229600"/>
          </a:xfrm>
          <a:prstGeom prst="rect">
            <a:avLst/>
          </a:prstGeom>
          <a:solidFill>
            <a:srgbClr val="EDF1F8"/>
          </a:solidFill>
          <a:ln/>
        </p:spPr>
      </p:sp>
      <p:sp>
        <p:nvSpPr>
          <p:cNvPr id="3" name="Shape 1">
            <a:extLst>
              <a:ext uri="{FF2B5EF4-FFF2-40B4-BE49-F238E27FC236}">
                <a16:creationId xmlns:a16="http://schemas.microsoft.com/office/drawing/2014/main" xmlns="" id="{D6305C04-8E73-BF9F-59AB-0D059009AC5A}"/>
              </a:ext>
            </a:extLst>
          </p:cNvPr>
          <p:cNvSpPr/>
          <p:nvPr/>
        </p:nvSpPr>
        <p:spPr>
          <a:xfrm>
            <a:off x="0" y="91440"/>
            <a:ext cx="14630400" cy="8229600"/>
          </a:xfrm>
          <a:prstGeom prst="rect">
            <a:avLst/>
          </a:prstGeom>
          <a:solidFill>
            <a:srgbClr val="FBFCFE"/>
          </a:solidFill>
          <a:ln/>
        </p:spPr>
      </p:sp>
      <p:pic>
        <p:nvPicPr>
          <p:cNvPr id="4" name="Image 0" descr="preencoded.png">
            <a:extLst>
              <a:ext uri="{FF2B5EF4-FFF2-40B4-BE49-F238E27FC236}">
                <a16:creationId xmlns:a16="http://schemas.microsoft.com/office/drawing/2014/main" xmlns="" id="{C94FDFE7-E771-1803-3B14-C85CE36F4C97}"/>
              </a:ext>
            </a:extLst>
          </p:cNvPr>
          <p:cNvPicPr>
            <a:picLocks noChangeAspect="1"/>
          </p:cNvPicPr>
          <p:nvPr/>
        </p:nvPicPr>
        <p:blipFill>
          <a:blip r:embed="rId3"/>
          <a:stretch>
            <a:fillRect/>
          </a:stretch>
        </p:blipFill>
        <p:spPr>
          <a:xfrm>
            <a:off x="9144000" y="0"/>
            <a:ext cx="5486400" cy="8229600"/>
          </a:xfrm>
          <a:prstGeom prst="rect">
            <a:avLst/>
          </a:prstGeom>
        </p:spPr>
      </p:pic>
      <p:sp>
        <p:nvSpPr>
          <p:cNvPr id="5" name="Text 2">
            <a:extLst>
              <a:ext uri="{FF2B5EF4-FFF2-40B4-BE49-F238E27FC236}">
                <a16:creationId xmlns:a16="http://schemas.microsoft.com/office/drawing/2014/main" xmlns="" id="{EF2DE8BC-815B-A56E-5F82-C0601995F921}"/>
              </a:ext>
            </a:extLst>
          </p:cNvPr>
          <p:cNvSpPr/>
          <p:nvPr/>
        </p:nvSpPr>
        <p:spPr>
          <a:xfrm>
            <a:off x="833199" y="1805531"/>
            <a:ext cx="7477601" cy="1158388"/>
          </a:xfrm>
          <a:prstGeom prst="rect">
            <a:avLst/>
          </a:prstGeom>
          <a:noFill/>
          <a:ln/>
        </p:spPr>
        <p:txBody>
          <a:bodyPr wrap="square" rtlCol="0" anchor="t"/>
          <a:lstStyle/>
          <a:p>
            <a:pPr marL="0" indent="0">
              <a:lnSpc>
                <a:spcPts val="6561"/>
              </a:lnSpc>
              <a:buNone/>
            </a:pPr>
            <a:r>
              <a:rPr lang="en-US" sz="5249" dirty="0">
                <a:solidFill>
                  <a:srgbClr val="476FD6"/>
                </a:solidFill>
                <a:latin typeface="Roboto Slab" pitchFamily="34" charset="0"/>
                <a:ea typeface="Roboto Slab" pitchFamily="34" charset="-122"/>
                <a:cs typeface="Roboto Slab" pitchFamily="34" charset="-120"/>
              </a:rPr>
              <a:t>Introduction</a:t>
            </a:r>
            <a:endParaRPr lang="en-US" sz="5249" dirty="0"/>
          </a:p>
        </p:txBody>
      </p:sp>
      <p:sp>
        <p:nvSpPr>
          <p:cNvPr id="6" name="Text 3">
            <a:extLst>
              <a:ext uri="{FF2B5EF4-FFF2-40B4-BE49-F238E27FC236}">
                <a16:creationId xmlns:a16="http://schemas.microsoft.com/office/drawing/2014/main" xmlns="" id="{FA8480FB-4BA9-684D-53F7-0A6B86455164}"/>
              </a:ext>
            </a:extLst>
          </p:cNvPr>
          <p:cNvSpPr/>
          <p:nvPr/>
        </p:nvSpPr>
        <p:spPr>
          <a:xfrm>
            <a:off x="833199" y="3358056"/>
            <a:ext cx="7477601" cy="3326524"/>
          </a:xfrm>
          <a:prstGeom prst="rect">
            <a:avLst/>
          </a:prstGeom>
          <a:noFill/>
          <a:ln/>
        </p:spPr>
        <p:txBody>
          <a:bodyPr wrap="square" rtlCol="0" anchor="t"/>
          <a:lstStyle/>
          <a:p>
            <a:pPr>
              <a:lnSpc>
                <a:spcPts val="2799"/>
              </a:lnSpc>
            </a:pPr>
            <a:endParaRPr lang="en-US" sz="1750" dirty="0">
              <a:solidFill>
                <a:srgbClr val="15213F"/>
              </a:solidFill>
              <a:latin typeface="Roboto" pitchFamily="34" charset="0"/>
              <a:ea typeface="Roboto" pitchFamily="34" charset="-122"/>
              <a:cs typeface="Roboto" pitchFamily="34" charset="-120"/>
            </a:endParaRPr>
          </a:p>
          <a:p>
            <a:pPr>
              <a:lnSpc>
                <a:spcPts val="2799"/>
              </a:lnSpc>
            </a:pPr>
            <a:r>
              <a:rPr lang="en-US" sz="1750" dirty="0">
                <a:solidFill>
                  <a:srgbClr val="15213F"/>
                </a:solidFill>
                <a:latin typeface="Roboto" pitchFamily="34" charset="0"/>
                <a:ea typeface="Roboto" pitchFamily="34" charset="-122"/>
                <a:cs typeface="Roboto" pitchFamily="34" charset="-120"/>
              </a:rPr>
              <a:t>Server-side scripting languages play a crucial role in web development. This research paper focuses on comparing two open-source server-side scripting languages, JSP and PHP, based on their page load time. The study aims to provide insights into the performance of these languages and help programmers make informed decisions when selecting a server-side scripting language.</a:t>
            </a:r>
            <a:endParaRPr lang="en-US" sz="1750" dirty="0"/>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a:p>
            <a:pPr marL="0" indent="0">
              <a:lnSpc>
                <a:spcPts val="2799"/>
              </a:lnSpc>
              <a:buNone/>
            </a:pPr>
            <a:endParaRPr lang="en-US" sz="1750" dirty="0">
              <a:solidFill>
                <a:srgbClr val="15213F"/>
              </a:solidFill>
              <a:latin typeface="Roboto" pitchFamily="34" charset="0"/>
              <a:ea typeface="Roboto" pitchFamily="34" charset="-122"/>
              <a:cs typeface="Roboto" pitchFamily="34" charset="-120"/>
            </a:endParaRPr>
          </a:p>
        </p:txBody>
      </p:sp>
      <p:pic>
        <p:nvPicPr>
          <p:cNvPr id="7" name="Image 1" descr="preencoded.png">
            <a:hlinkClick r:id="rId4"/>
            <a:extLst>
              <a:ext uri="{FF2B5EF4-FFF2-40B4-BE49-F238E27FC236}">
                <a16:creationId xmlns:a16="http://schemas.microsoft.com/office/drawing/2014/main" xmlns="" id="{869BCEC0-3013-9E92-7E94-4764D93D96CC}"/>
              </a:ext>
            </a:extLst>
          </p:cNvPr>
          <p:cNvPicPr>
            <a:picLocks noChangeAspect="1"/>
          </p:cNvPicPr>
          <p:nvPr/>
        </p:nvPicPr>
        <p:blipFill>
          <a:blip r:embed="rId5"/>
          <a:stretch>
            <a:fillRect/>
          </a:stretch>
        </p:blipFill>
        <p:spPr>
          <a:xfrm>
            <a:off x="12242153" y="7589520"/>
            <a:ext cx="2296807" cy="548640"/>
          </a:xfrm>
          <a:prstGeom prst="rect">
            <a:avLst/>
          </a:prstGeom>
        </p:spPr>
      </p:pic>
    </p:spTree>
    <p:extLst>
      <p:ext uri="{BB962C8B-B14F-4D97-AF65-F5344CB8AC3E}">
        <p14:creationId xmlns:p14="http://schemas.microsoft.com/office/powerpoint/2010/main" xmlns="" val="409769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2205633"/>
            <a:ext cx="6880503" cy="694373"/>
          </a:xfrm>
          <a:prstGeom prst="rect">
            <a:avLst/>
          </a:prstGeom>
          <a:noFill/>
          <a:ln/>
        </p:spPr>
        <p:txBody>
          <a:bodyPr wrap="non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Client-Server Architecture</a:t>
            </a:r>
            <a:endParaRPr lang="en-US" sz="4374" dirty="0"/>
          </a:p>
        </p:txBody>
      </p:sp>
      <p:sp>
        <p:nvSpPr>
          <p:cNvPr id="6" name="Text 3"/>
          <p:cNvSpPr/>
          <p:nvPr/>
        </p:nvSpPr>
        <p:spPr>
          <a:xfrm>
            <a:off x="833199" y="3233261"/>
            <a:ext cx="7477601"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The client-server architectural model is fundamental to website functionality. It involves one computer functioning as a server and others as clients, with the server responding to client computers' HTTP requests.</a:t>
            </a:r>
            <a:endParaRPr lang="en-US" sz="1750" dirty="0"/>
          </a:p>
        </p:txBody>
      </p:sp>
      <p:sp>
        <p:nvSpPr>
          <p:cNvPr id="7" name="Text 4"/>
          <p:cNvSpPr/>
          <p:nvPr/>
        </p:nvSpPr>
        <p:spPr>
          <a:xfrm>
            <a:off x="833199" y="4632722"/>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Client-Server Model</a:t>
            </a:r>
            <a:endParaRPr lang="en-US" sz="2187" dirty="0"/>
          </a:p>
        </p:txBody>
      </p:sp>
      <p:sp>
        <p:nvSpPr>
          <p:cNvPr id="8" name="Text 5"/>
          <p:cNvSpPr/>
          <p:nvPr/>
        </p:nvSpPr>
        <p:spPr>
          <a:xfrm>
            <a:off x="833199" y="5313164"/>
            <a:ext cx="7477601" cy="710803"/>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One computer acts as a server, responding to client computers' HTTP requests.</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319599" y="1680686"/>
            <a:ext cx="7477601" cy="1388745"/>
          </a:xfrm>
          <a:prstGeom prst="rect">
            <a:avLst/>
          </a:prstGeom>
          <a:noFill/>
          <a:ln/>
        </p:spPr>
        <p:txBody>
          <a:bodyPr wrap="squar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Open-Source Server-Side Scripting Languages</a:t>
            </a:r>
            <a:endParaRPr lang="en-US" sz="4374" dirty="0"/>
          </a:p>
        </p:txBody>
      </p:sp>
      <p:sp>
        <p:nvSpPr>
          <p:cNvPr id="6" name="Text 3"/>
          <p:cNvSpPr/>
          <p:nvPr/>
        </p:nvSpPr>
        <p:spPr>
          <a:xfrm>
            <a:off x="6319599" y="3402687"/>
            <a:ext cx="7477601" cy="1421606"/>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Open-source server-side scripting languages like PHP and JSP provide developers with the freedom to use them without purchasing a license. This section explores the benefits of using open-source server-side scripting languages.</a:t>
            </a:r>
            <a:endParaRPr lang="en-US" sz="1750" dirty="0"/>
          </a:p>
        </p:txBody>
      </p:sp>
      <p:sp>
        <p:nvSpPr>
          <p:cNvPr id="7" name="Text 4"/>
          <p:cNvSpPr/>
          <p:nvPr/>
        </p:nvSpPr>
        <p:spPr>
          <a:xfrm>
            <a:off x="6319599" y="5157549"/>
            <a:ext cx="3133368"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Benefits of Open-Source</a:t>
            </a:r>
            <a:endParaRPr lang="en-US" sz="2187" dirty="0"/>
          </a:p>
        </p:txBody>
      </p:sp>
      <p:sp>
        <p:nvSpPr>
          <p:cNvPr id="8" name="Text 5"/>
          <p:cNvSpPr/>
          <p:nvPr/>
        </p:nvSpPr>
        <p:spPr>
          <a:xfrm>
            <a:off x="6319599" y="5837992"/>
            <a:ext cx="7477601" cy="710803"/>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Developers can use open-source languages like PHP and JSP freely without purchasing a license.</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sp>
        <p:nvSpPr>
          <p:cNvPr id="4" name="Text 2"/>
          <p:cNvSpPr/>
          <p:nvPr/>
        </p:nvSpPr>
        <p:spPr>
          <a:xfrm>
            <a:off x="2037993" y="1643182"/>
            <a:ext cx="7356991" cy="694373"/>
          </a:xfrm>
          <a:prstGeom prst="rect">
            <a:avLst/>
          </a:prstGeom>
          <a:noFill/>
          <a:ln/>
        </p:spPr>
        <p:txBody>
          <a:bodyPr wrap="non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Comparison of JSP and PHP</a:t>
            </a:r>
            <a:endParaRPr lang="en-US" sz="4374" dirty="0"/>
          </a:p>
        </p:txBody>
      </p:sp>
      <p:sp>
        <p:nvSpPr>
          <p:cNvPr id="5" name="Text 3"/>
          <p:cNvSpPr/>
          <p:nvPr/>
        </p:nvSpPr>
        <p:spPr>
          <a:xfrm>
            <a:off x="2037993" y="2781895"/>
            <a:ext cx="10554414" cy="710803"/>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The comparison between JSP and PHP involves analyzing their performance based on page load time. This section delves into the specific attributes and characteristics of each language.</a:t>
            </a:r>
            <a:endParaRPr lang="en-US" sz="1750" dirty="0"/>
          </a:p>
        </p:txBody>
      </p:sp>
      <p:sp>
        <p:nvSpPr>
          <p:cNvPr id="6" name="Text 4"/>
          <p:cNvSpPr/>
          <p:nvPr/>
        </p:nvSpPr>
        <p:spPr>
          <a:xfrm>
            <a:off x="2037993" y="3825954"/>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JSP</a:t>
            </a:r>
            <a:endParaRPr lang="en-US" sz="2187" dirty="0"/>
          </a:p>
        </p:txBody>
      </p:sp>
      <p:sp>
        <p:nvSpPr>
          <p:cNvPr id="7" name="Text 5"/>
          <p:cNvSpPr/>
          <p:nvPr/>
        </p:nvSpPr>
        <p:spPr>
          <a:xfrm>
            <a:off x="2037993" y="4506397"/>
            <a:ext cx="10554414" cy="710803"/>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Uses Java as a supporting language and aims to allow developers to utilize Java features in web applications.</a:t>
            </a:r>
            <a:endParaRPr lang="en-US" sz="1750" dirty="0"/>
          </a:p>
        </p:txBody>
      </p:sp>
      <p:sp>
        <p:nvSpPr>
          <p:cNvPr id="8" name="Text 6"/>
          <p:cNvSpPr/>
          <p:nvPr/>
        </p:nvSpPr>
        <p:spPr>
          <a:xfrm>
            <a:off x="2037993" y="5550456"/>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PHP</a:t>
            </a:r>
            <a:endParaRPr lang="en-US" sz="2187" dirty="0"/>
          </a:p>
        </p:txBody>
      </p:sp>
      <p:sp>
        <p:nvSpPr>
          <p:cNvPr id="9" name="Text 7"/>
          <p:cNvSpPr/>
          <p:nvPr/>
        </p:nvSpPr>
        <p:spPr>
          <a:xfrm>
            <a:off x="2037993" y="6230898"/>
            <a:ext cx="10554414" cy="355402"/>
          </a:xfrm>
          <a:prstGeom prst="rect">
            <a:avLst/>
          </a:prstGeom>
          <a:noFill/>
          <a:ln/>
        </p:spPr>
        <p:txBody>
          <a:bodyPr wrap="non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Used in lightweight web development and provides access to various databases and middleware.</a:t>
            </a:r>
            <a:endParaRPr lang="en-US" sz="1750"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0" y="0"/>
            <a:ext cx="14630400" cy="2777490"/>
          </a:xfrm>
          <a:prstGeom prst="rect">
            <a:avLst/>
          </a:prstGeom>
        </p:spPr>
      </p:pic>
      <p:sp>
        <p:nvSpPr>
          <p:cNvPr id="5" name="Text 2"/>
          <p:cNvSpPr/>
          <p:nvPr/>
        </p:nvSpPr>
        <p:spPr>
          <a:xfrm>
            <a:off x="2037993" y="3976211"/>
            <a:ext cx="6592729" cy="694373"/>
          </a:xfrm>
          <a:prstGeom prst="rect">
            <a:avLst/>
          </a:prstGeom>
          <a:noFill/>
          <a:ln/>
        </p:spPr>
        <p:txBody>
          <a:bodyPr wrap="non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Load Testing and Results</a:t>
            </a:r>
            <a:endParaRPr lang="en-US" sz="4374" dirty="0"/>
          </a:p>
        </p:txBody>
      </p:sp>
      <p:sp>
        <p:nvSpPr>
          <p:cNvPr id="6" name="Text 3"/>
          <p:cNvSpPr/>
          <p:nvPr/>
        </p:nvSpPr>
        <p:spPr>
          <a:xfrm>
            <a:off x="2037993" y="5003840"/>
            <a:ext cx="10554414" cy="710803"/>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Load testing was performed using Apache JMeter Testing tools to compare the page load time of projects developed in JSP and PHP. This section presents the detailed results and findings of the load testing.</a:t>
            </a:r>
            <a:endParaRPr lang="en-US" sz="1750" dirty="0"/>
          </a:p>
        </p:txBody>
      </p:sp>
      <p:sp>
        <p:nvSpPr>
          <p:cNvPr id="7" name="Text 4"/>
          <p:cNvSpPr/>
          <p:nvPr/>
        </p:nvSpPr>
        <p:spPr>
          <a:xfrm>
            <a:off x="2037993" y="5964555"/>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 Web ID Web Project URL Computer Configuration W1 Hyper Text Pre-processor (PHP) http:/localhost/wolf safari Processor: Core (TM) i3 3.00GHz, RAM: 8.00 GB, HDD:300 GB W2 Java Server Page (JSP) http://localhost/vatsya Processor: Core (TM) i3 3.00GHz, RAM: 8.00 GB, HDD:300 GB</a:t>
            </a:r>
            <a:endParaRPr lang="en-US" sz="1750"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sp>
        <p:nvSpPr>
          <p:cNvPr id="4" name="Text 2"/>
          <p:cNvSpPr/>
          <p:nvPr/>
        </p:nvSpPr>
        <p:spPr>
          <a:xfrm>
            <a:off x="2037993" y="1643182"/>
            <a:ext cx="7483912" cy="694373"/>
          </a:xfrm>
          <a:prstGeom prst="rect">
            <a:avLst/>
          </a:prstGeom>
          <a:noFill/>
          <a:ln/>
        </p:spPr>
        <p:txBody>
          <a:bodyPr wrap="non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Page Load Time Comparison</a:t>
            </a:r>
            <a:endParaRPr lang="en-US" sz="4374" dirty="0"/>
          </a:p>
        </p:txBody>
      </p:sp>
      <p:sp>
        <p:nvSpPr>
          <p:cNvPr id="5" name="Text 3"/>
          <p:cNvSpPr/>
          <p:nvPr/>
        </p:nvSpPr>
        <p:spPr>
          <a:xfrm>
            <a:off x="2037993" y="2781895"/>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Page load time is a critical factor in web development, influencing user experience and website performance. This section presents the average page load time comparison between the PHP and JSP web projects.</a:t>
            </a:r>
            <a:endParaRPr lang="en-US" sz="1750" dirty="0"/>
          </a:p>
        </p:txBody>
      </p:sp>
      <p:sp>
        <p:nvSpPr>
          <p:cNvPr id="6" name="Text 4"/>
          <p:cNvSpPr/>
          <p:nvPr/>
        </p:nvSpPr>
        <p:spPr>
          <a:xfrm>
            <a:off x="2037993" y="4181356"/>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PHP</a:t>
            </a:r>
            <a:endParaRPr lang="en-US" sz="2187" dirty="0"/>
          </a:p>
        </p:txBody>
      </p:sp>
      <p:sp>
        <p:nvSpPr>
          <p:cNvPr id="7" name="Text 5"/>
          <p:cNvSpPr/>
          <p:nvPr/>
        </p:nvSpPr>
        <p:spPr>
          <a:xfrm>
            <a:off x="2037993" y="4861798"/>
            <a:ext cx="10554414" cy="355402"/>
          </a:xfrm>
          <a:prstGeom prst="rect">
            <a:avLst/>
          </a:prstGeom>
          <a:noFill/>
          <a:ln/>
        </p:spPr>
        <p:txBody>
          <a:bodyPr wrap="non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Average Page Load Time (POST): 197ms</a:t>
            </a:r>
            <a:endParaRPr lang="en-US" sz="1750" dirty="0"/>
          </a:p>
        </p:txBody>
      </p:sp>
      <p:sp>
        <p:nvSpPr>
          <p:cNvPr id="8" name="Text 6"/>
          <p:cNvSpPr/>
          <p:nvPr/>
        </p:nvSpPr>
        <p:spPr>
          <a:xfrm>
            <a:off x="2037993" y="5550456"/>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JSP</a:t>
            </a:r>
            <a:endParaRPr lang="en-US" sz="2187" dirty="0"/>
          </a:p>
        </p:txBody>
      </p:sp>
      <p:sp>
        <p:nvSpPr>
          <p:cNvPr id="9" name="Text 7"/>
          <p:cNvSpPr/>
          <p:nvPr/>
        </p:nvSpPr>
        <p:spPr>
          <a:xfrm>
            <a:off x="2037993" y="6230898"/>
            <a:ext cx="10554414" cy="355402"/>
          </a:xfrm>
          <a:prstGeom prst="rect">
            <a:avLst/>
          </a:prstGeom>
          <a:noFill/>
          <a:ln/>
        </p:spPr>
        <p:txBody>
          <a:bodyPr wrap="non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Average Page Load Time (POST): 237ms</a:t>
            </a:r>
            <a:endParaRPr lang="en-US" sz="1750"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319599" y="1858447"/>
            <a:ext cx="7477601" cy="1388745"/>
          </a:xfrm>
          <a:prstGeom prst="rect">
            <a:avLst/>
          </a:prstGeom>
          <a:noFill/>
          <a:ln/>
        </p:spPr>
        <p:txBody>
          <a:bodyPr wrap="squar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Conclusion: Performance Analysis</a:t>
            </a:r>
            <a:endParaRPr lang="en-US" sz="4374" dirty="0"/>
          </a:p>
        </p:txBody>
      </p:sp>
      <p:sp>
        <p:nvSpPr>
          <p:cNvPr id="6" name="Text 3"/>
          <p:cNvSpPr/>
          <p:nvPr/>
        </p:nvSpPr>
        <p:spPr>
          <a:xfrm>
            <a:off x="6319599" y="3580448"/>
            <a:ext cx="7477601" cy="1421606"/>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The research study concludes that PHP outperforms JSP in terms of page load time. It also highlights the complexities of JSP programming and the direct interpretation of PHP by web browsers, contributing to its faster page load time.</a:t>
            </a:r>
            <a:endParaRPr lang="en-US" sz="1750" dirty="0"/>
          </a:p>
        </p:txBody>
      </p:sp>
      <p:sp>
        <p:nvSpPr>
          <p:cNvPr id="7" name="Text 4"/>
          <p:cNvSpPr/>
          <p:nvPr/>
        </p:nvSpPr>
        <p:spPr>
          <a:xfrm>
            <a:off x="6319599" y="5335310"/>
            <a:ext cx="2777490" cy="347186"/>
          </a:xfrm>
          <a:prstGeom prst="rect">
            <a:avLst/>
          </a:prstGeom>
          <a:noFill/>
          <a:ln/>
        </p:spPr>
        <p:txBody>
          <a:bodyPr wrap="none" rtlCol="0" anchor="t"/>
          <a:lstStyle/>
          <a:p>
            <a:pPr marL="0" indent="0">
              <a:lnSpc>
                <a:spcPts val="2734"/>
              </a:lnSpc>
              <a:buNone/>
            </a:pPr>
            <a:r>
              <a:rPr lang="en-US" sz="2187" dirty="0">
                <a:solidFill>
                  <a:srgbClr val="476FD6"/>
                </a:solidFill>
                <a:latin typeface="Roboto Slab" pitchFamily="34" charset="0"/>
                <a:ea typeface="Roboto Slab" pitchFamily="34" charset="-122"/>
                <a:cs typeface="Roboto Slab" pitchFamily="34" charset="-120"/>
              </a:rPr>
              <a:t>PHP</a:t>
            </a:r>
            <a:endParaRPr lang="en-US" sz="2187" dirty="0"/>
          </a:p>
        </p:txBody>
      </p:sp>
      <p:sp>
        <p:nvSpPr>
          <p:cNvPr id="8" name="Text 5"/>
          <p:cNvSpPr/>
          <p:nvPr/>
        </p:nvSpPr>
        <p:spPr>
          <a:xfrm>
            <a:off x="6319599" y="6015752"/>
            <a:ext cx="7477601" cy="355402"/>
          </a:xfrm>
          <a:prstGeom prst="rect">
            <a:avLst/>
          </a:prstGeom>
          <a:noFill/>
          <a:ln/>
        </p:spPr>
        <p:txBody>
          <a:bodyPr wrap="non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Less page load time compared to JSP</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F1F8"/>
          </a:solidFill>
          <a:ln/>
        </p:spPr>
      </p:sp>
      <p:sp>
        <p:nvSpPr>
          <p:cNvPr id="3" name="Shape 1"/>
          <p:cNvSpPr/>
          <p:nvPr/>
        </p:nvSpPr>
        <p:spPr>
          <a:xfrm>
            <a:off x="0" y="0"/>
            <a:ext cx="14630400" cy="8229600"/>
          </a:xfrm>
          <a:prstGeom prst="rect">
            <a:avLst/>
          </a:prstGeom>
          <a:solidFill>
            <a:srgbClr val="FBFCFE"/>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FBFCFE">
              <a:alpha val="85000"/>
            </a:srgbClr>
          </a:solidFill>
          <a:ln/>
        </p:spPr>
      </p:sp>
      <p:sp>
        <p:nvSpPr>
          <p:cNvPr id="6" name="Text 3"/>
          <p:cNvSpPr/>
          <p:nvPr/>
        </p:nvSpPr>
        <p:spPr>
          <a:xfrm>
            <a:off x="2037993" y="791051"/>
            <a:ext cx="5554980" cy="694373"/>
          </a:xfrm>
          <a:prstGeom prst="rect">
            <a:avLst/>
          </a:prstGeom>
          <a:noFill/>
          <a:ln/>
        </p:spPr>
        <p:txBody>
          <a:bodyPr wrap="none" rtlCol="0" anchor="t"/>
          <a:lstStyle/>
          <a:p>
            <a:pPr marL="0" indent="0">
              <a:lnSpc>
                <a:spcPts val="5468"/>
              </a:lnSpc>
              <a:buNone/>
            </a:pPr>
            <a:r>
              <a:rPr lang="en-US" sz="4374" dirty="0">
                <a:solidFill>
                  <a:srgbClr val="476FD6"/>
                </a:solidFill>
                <a:latin typeface="Roboto Slab" pitchFamily="34" charset="0"/>
                <a:ea typeface="Roboto Slab" pitchFamily="34" charset="-122"/>
                <a:cs typeface="Roboto Slab" pitchFamily="34" charset="-120"/>
              </a:rPr>
              <a:t>References</a:t>
            </a:r>
            <a:endParaRPr lang="en-US" sz="4374" dirty="0"/>
          </a:p>
        </p:txBody>
      </p:sp>
      <p:sp>
        <p:nvSpPr>
          <p:cNvPr id="7" name="Text 4"/>
          <p:cNvSpPr/>
          <p:nvPr/>
        </p:nvSpPr>
        <p:spPr>
          <a:xfrm>
            <a:off x="2037993" y="1818680"/>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Anon., 2023. </a:t>
            </a:r>
            <a:r>
              <a:rPr lang="en-US" sz="1750" i="1" dirty="0">
                <a:solidFill>
                  <a:srgbClr val="15213F"/>
                </a:solidFill>
                <a:latin typeface="Roboto" pitchFamily="34" charset="0"/>
                <a:ea typeface="Roboto" pitchFamily="34" charset="-122"/>
                <a:cs typeface="Roboto" pitchFamily="34" charset="-120"/>
              </a:rPr>
              <a:t>Benefits and Drawbacks of PHP You Should Know When Starting a New Project. </a:t>
            </a:r>
            <a:r>
              <a:rPr lang="en-US" sz="1750" dirty="0">
                <a:solidFill>
                  <a:srgbClr val="15213F"/>
                </a:solidFill>
                <a:latin typeface="Roboto" pitchFamily="34" charset="0"/>
                <a:ea typeface="Roboto" pitchFamily="34" charset="-122"/>
                <a:cs typeface="Roboto" pitchFamily="34" charset="-120"/>
              </a:rPr>
              <a:t>[Online] 
Available at: https://anywhere.epam.com/business/pros-and-cons-of-php</a:t>
            </a:r>
            <a:r>
              <a:rPr lang="en-US" sz="1750" u="sng" dirty="0">
                <a:solidFill>
                  <a:srgbClr val="476FD6"/>
                </a:solidFill>
                <a:latin typeface="Roboto" pitchFamily="34" charset="0"/>
                <a:ea typeface="Roboto" pitchFamily="34" charset="-122"/>
                <a:cs typeface="Roboto" pitchFamily="34" charset="-120"/>
                <a:hlinkClick r:id="rId4">
                  <a:extLst>
                    <a:ext uri="{A12FA001-AC4F-418D-AE19-62706E023703}">
                      <ahyp:hlinkClr xmlns:ahyp="http://schemas.microsoft.com/office/drawing/2018/hyperlinkcolor" xmlns="" val="tx"/>
                    </a:ext>
                  </a:extLst>
                </a:hlinkClick>
              </a:rPr>
              <a:t>
</a:t>
            </a:r>
            <a:r>
              <a:rPr lang="en-US" sz="1750" dirty="0">
                <a:solidFill>
                  <a:srgbClr val="15213F"/>
                </a:solidFill>
                <a:latin typeface="Roboto" pitchFamily="34" charset="0"/>
                <a:ea typeface="Roboto" pitchFamily="34" charset="-122"/>
                <a:cs typeface="Roboto" pitchFamily="34" charset="-120"/>
              </a:rPr>
              <a:t>[Accessed 11 May 2023].</a:t>
            </a:r>
            <a:endParaRPr lang="en-US" sz="1750" dirty="0"/>
          </a:p>
        </p:txBody>
      </p:sp>
      <p:sp>
        <p:nvSpPr>
          <p:cNvPr id="8" name="Text 5"/>
          <p:cNvSpPr/>
          <p:nvPr/>
        </p:nvSpPr>
        <p:spPr>
          <a:xfrm>
            <a:off x="2037993" y="3134797"/>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[2]Botwe, D. A. &amp; Davis, J. G., 2015. A Comparative Study of Web Development Technologies Using Open Source and Proprietary Software. </a:t>
            </a:r>
            <a:r>
              <a:rPr lang="en-US" sz="1750" i="1" dirty="0">
                <a:solidFill>
                  <a:srgbClr val="15213F"/>
                </a:solidFill>
                <a:latin typeface="Roboto" pitchFamily="34" charset="0"/>
                <a:ea typeface="Roboto" pitchFamily="34" charset="-122"/>
                <a:cs typeface="Roboto" pitchFamily="34" charset="-120"/>
              </a:rPr>
              <a:t>International Journal of Computer Science and Mobile Computing, </a:t>
            </a:r>
            <a:r>
              <a:rPr lang="en-US" sz="1750" dirty="0">
                <a:solidFill>
                  <a:srgbClr val="15213F"/>
                </a:solidFill>
                <a:latin typeface="Roboto" pitchFamily="34" charset="0"/>
                <a:ea typeface="Roboto" pitchFamily="34" charset="-122"/>
                <a:cs typeface="Roboto" pitchFamily="34" charset="-120"/>
              </a:rPr>
              <a:t>4(2), p. 154 – 165.</a:t>
            </a:r>
            <a:endParaRPr lang="en-US" sz="1750" dirty="0"/>
          </a:p>
        </p:txBody>
      </p:sp>
      <p:sp>
        <p:nvSpPr>
          <p:cNvPr id="9" name="Text 6"/>
          <p:cNvSpPr/>
          <p:nvPr/>
        </p:nvSpPr>
        <p:spPr>
          <a:xfrm>
            <a:off x="2037993" y="4450913"/>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[3]David A. Botwe, J. G. D., 2015. A Comparative Study of Web Development Technologies Using Open Source and Proprietary Software. </a:t>
            </a:r>
            <a:r>
              <a:rPr lang="en-US" sz="1750" i="1" dirty="0">
                <a:solidFill>
                  <a:srgbClr val="15213F"/>
                </a:solidFill>
                <a:latin typeface="Roboto" pitchFamily="34" charset="0"/>
                <a:ea typeface="Roboto" pitchFamily="34" charset="-122"/>
                <a:cs typeface="Roboto" pitchFamily="34" charset="-120"/>
              </a:rPr>
              <a:t>International Journal of Computer Science and Mobile Computing, </a:t>
            </a:r>
            <a:r>
              <a:rPr lang="en-US" sz="1750" dirty="0">
                <a:solidFill>
                  <a:srgbClr val="15213F"/>
                </a:solidFill>
                <a:latin typeface="Roboto" pitchFamily="34" charset="0"/>
                <a:ea typeface="Roboto" pitchFamily="34" charset="-122"/>
                <a:cs typeface="Roboto" pitchFamily="34" charset="-120"/>
              </a:rPr>
              <a:t>4(2), pp. 154-165.</a:t>
            </a:r>
            <a:endParaRPr lang="en-US" sz="1750" dirty="0"/>
          </a:p>
        </p:txBody>
      </p:sp>
      <p:sp>
        <p:nvSpPr>
          <p:cNvPr id="10" name="Text 7"/>
          <p:cNvSpPr/>
          <p:nvPr/>
        </p:nvSpPr>
        <p:spPr>
          <a:xfrm>
            <a:off x="2037993" y="5767030"/>
            <a:ext cx="10554414" cy="1066205"/>
          </a:xfrm>
          <a:prstGeom prst="rect">
            <a:avLst/>
          </a:prstGeom>
          <a:noFill/>
          <a:ln/>
        </p:spPr>
        <p:txBody>
          <a:bodyPr wrap="squar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[4]foundation, A. s., n.d. </a:t>
            </a:r>
            <a:r>
              <a:rPr lang="en-US" sz="1750" i="1" dirty="0">
                <a:solidFill>
                  <a:srgbClr val="15213F"/>
                </a:solidFill>
                <a:latin typeface="Roboto" pitchFamily="34" charset="0"/>
                <a:ea typeface="Roboto" pitchFamily="34" charset="-122"/>
                <a:cs typeface="Roboto" pitchFamily="34" charset="-120"/>
              </a:rPr>
              <a:t>usermanual:Apache JMeter. </a:t>
            </a:r>
            <a:r>
              <a:rPr lang="en-US" sz="1750" dirty="0">
                <a:solidFill>
                  <a:srgbClr val="15213F"/>
                </a:solidFill>
                <a:latin typeface="Roboto" pitchFamily="34" charset="0"/>
                <a:ea typeface="Roboto" pitchFamily="34" charset="-122"/>
                <a:cs typeface="Roboto" pitchFamily="34" charset="-120"/>
              </a:rPr>
              <a:t>[Online] 
Available at: https://jmeter.apache.org/usermanual/glossary.html</a:t>
            </a:r>
            <a:r>
              <a:rPr lang="en-US" sz="1750" u="sng" dirty="0">
                <a:solidFill>
                  <a:srgbClr val="476FD6"/>
                </a:solidFill>
                <a:latin typeface="Roboto" pitchFamily="34" charset="0"/>
                <a:ea typeface="Roboto" pitchFamily="34" charset="-122"/>
                <a:cs typeface="Roboto" pitchFamily="34" charset="-120"/>
                <a:hlinkClick r:id="rId5">
                  <a:extLst>
                    <a:ext uri="{A12FA001-AC4F-418D-AE19-62706E023703}">
                      <ahyp:hlinkClr xmlns:ahyp="http://schemas.microsoft.com/office/drawing/2018/hyperlinkcolor" xmlns="" val="tx"/>
                    </a:ext>
                  </a:extLst>
                </a:hlinkClick>
              </a:rPr>
              <a:t>
</a:t>
            </a:r>
            <a:r>
              <a:rPr lang="en-US" sz="1750" dirty="0">
                <a:solidFill>
                  <a:srgbClr val="15213F"/>
                </a:solidFill>
                <a:latin typeface="Roboto" pitchFamily="34" charset="0"/>
                <a:ea typeface="Roboto" pitchFamily="34" charset="-122"/>
                <a:cs typeface="Roboto" pitchFamily="34" charset="-120"/>
              </a:rPr>
              <a:t>[Accessed 29 06 2023].</a:t>
            </a:r>
            <a:endParaRPr lang="en-US" sz="1750" dirty="0"/>
          </a:p>
        </p:txBody>
      </p:sp>
      <p:sp>
        <p:nvSpPr>
          <p:cNvPr id="11" name="Text 8"/>
          <p:cNvSpPr/>
          <p:nvPr/>
        </p:nvSpPr>
        <p:spPr>
          <a:xfrm>
            <a:off x="2037993" y="7083147"/>
            <a:ext cx="10554414" cy="355402"/>
          </a:xfrm>
          <a:prstGeom prst="rect">
            <a:avLst/>
          </a:prstGeom>
          <a:noFill/>
          <a:ln/>
        </p:spPr>
        <p:txBody>
          <a:bodyPr wrap="none" rtlCol="0" anchor="t"/>
          <a:lstStyle/>
          <a:p>
            <a:pPr marL="0" indent="0">
              <a:lnSpc>
                <a:spcPts val="2799"/>
              </a:lnSpc>
              <a:buNone/>
            </a:pPr>
            <a:r>
              <a:rPr lang="en-US" sz="1750" dirty="0">
                <a:solidFill>
                  <a:srgbClr val="15213F"/>
                </a:solidFill>
                <a:latin typeface="Roboto" pitchFamily="34" charset="0"/>
                <a:ea typeface="Roboto" pitchFamily="34" charset="-122"/>
                <a:cs typeface="Roboto" pitchFamily="34" charset="-120"/>
              </a:rPr>
              <a:t>[5]Hanna, P., 2002. </a:t>
            </a:r>
            <a:r>
              <a:rPr lang="en-US" sz="1750" i="1" dirty="0">
                <a:solidFill>
                  <a:srgbClr val="15213F"/>
                </a:solidFill>
                <a:latin typeface="Roboto" pitchFamily="34" charset="0"/>
                <a:ea typeface="Roboto" pitchFamily="34" charset="-122"/>
                <a:cs typeface="Roboto" pitchFamily="34" charset="-120"/>
              </a:rPr>
              <a:t>JSP 2.0: The Complete Reference. </a:t>
            </a:r>
            <a:r>
              <a:rPr lang="en-US" sz="1750" dirty="0">
                <a:solidFill>
                  <a:srgbClr val="15213F"/>
                </a:solidFill>
                <a:latin typeface="Roboto" pitchFamily="34" charset="0"/>
                <a:ea typeface="Roboto" pitchFamily="34" charset="-122"/>
                <a:cs typeface="Roboto" pitchFamily="34" charset="-120"/>
              </a:rPr>
              <a:t>New York: McGraw-Hill Companies.</a:t>
            </a:r>
            <a:endParaRPr lang="en-US" sz="1750" dirty="0"/>
          </a:p>
        </p:txBody>
      </p:sp>
      <p:pic>
        <p:nvPicPr>
          <p:cNvPr id="12" name="Image 1"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684</Words>
  <Application>Microsoft Office PowerPoint</Application>
  <PresentationFormat>Custom</PresentationFormat>
  <Paragraphs>58</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2024-03-07T06:14:24Z</dcterms:created>
  <dcterms:modified xsi:type="dcterms:W3CDTF">2024-03-07T10:33:18Z</dcterms:modified>
</cp:coreProperties>
</file>