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1"/>
  </p:sldMasterIdLst>
  <p:sldIdLst>
    <p:sldId id="256" r:id="rId2"/>
    <p:sldId id="258" r:id="rId3"/>
    <p:sldId id="259" r:id="rId4"/>
    <p:sldId id="260" r:id="rId5"/>
    <p:sldId id="283" r:id="rId6"/>
    <p:sldId id="279" r:id="rId7"/>
    <p:sldId id="281" r:id="rId8"/>
    <p:sldId id="267"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5356" autoAdjust="0"/>
  </p:normalViewPr>
  <p:slideViewPr>
    <p:cSldViewPr snapToGrid="0">
      <p:cViewPr varScale="1">
        <p:scale>
          <a:sx n="87" d="100"/>
          <a:sy n="87" d="100"/>
        </p:scale>
        <p:origin x="-246" y="-8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883394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093607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08575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816487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575829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881337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4106986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993959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a:xfrm>
            <a:off x="590396" y="6041362"/>
            <a:ext cx="3295413" cy="365125"/>
          </a:xfrm>
        </p:spPr>
        <p:txBody>
          <a:bodyPr/>
          <a:lstStyle/>
          <a:p>
            <a:endParaRPr lang="en-IN"/>
          </a:p>
        </p:txBody>
      </p:sp>
      <p:sp>
        <p:nvSpPr>
          <p:cNvPr id="7" name="Slide Number Placeholder 6"/>
          <p:cNvSpPr>
            <a:spLocks noGrp="1"/>
          </p:cNvSpPr>
          <p:nvPr>
            <p:ph type="sldNum" sz="quarter" idx="12"/>
          </p:nvPr>
        </p:nvSpPr>
        <p:spPr>
          <a:xfrm>
            <a:off x="4862689" y="5915888"/>
            <a:ext cx="1062155" cy="490599"/>
          </a:xfrm>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112770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876993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7935979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015853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0160192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04894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IN"/>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E8FD1256-EBB3-49A3-A10A-8590DE81FE94}" type="datetimeFigureOut">
              <a:rPr lang="en-IN" smtClean="0"/>
              <a:pPr/>
              <a:t>11-03-2024</a:t>
            </a:fld>
            <a:endParaRPr lang="en-IN"/>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121130505"/>
      </p:ext>
    </p:extLst>
  </p:cSld>
  <p:clrMap bg1="dk1" tx1="lt1" bg2="dk2" tx2="lt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744700-3FD0-0497-C97E-BBBAC4312FAE}"/>
              </a:ext>
            </a:extLst>
          </p:cNvPr>
          <p:cNvSpPr>
            <a:spLocks noGrp="1"/>
          </p:cNvSpPr>
          <p:nvPr>
            <p:ph type="ctrTitle"/>
          </p:nvPr>
        </p:nvSpPr>
        <p:spPr>
          <a:xfrm>
            <a:off x="2535810" y="1953304"/>
            <a:ext cx="7154945" cy="1607766"/>
          </a:xfrm>
        </p:spPr>
        <p:txBody>
          <a:bodyPr>
            <a:noAutofit/>
          </a:bodyPr>
          <a:lstStyle/>
          <a:p>
            <a:pPr marL="0" marR="0" algn="ctr">
              <a:lnSpc>
                <a:spcPct val="115000"/>
              </a:lnSpc>
              <a:spcBef>
                <a:spcPts val="0"/>
              </a:spcBef>
              <a:spcAft>
                <a:spcPts val="10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IMPLEMENTATION OF (TQM) TOTAL QUALITY MANAGEMENT: A COMPARISON STUDY OF LIBRARIES OF STATE UNIVERSITY</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0" y="5911334"/>
            <a:ext cx="2012089" cy="369332"/>
          </a:xfrm>
          <a:prstGeom prst="rect">
            <a:avLst/>
          </a:prstGeom>
        </p:spPr>
        <p:txBody>
          <a:bodyPr wrap="none">
            <a:spAutoFit/>
          </a:bodyPr>
          <a:lstStyle/>
          <a:p>
            <a:r>
              <a:rPr lang="en-US" b="1" dirty="0" smtClean="0"/>
              <a:t>Yasmeen Fatma</a:t>
            </a:r>
            <a:endParaRPr lang="en-US" b="1" dirty="0"/>
          </a:p>
        </p:txBody>
      </p:sp>
      <p:sp>
        <p:nvSpPr>
          <p:cNvPr id="4" name="Rectangle 3"/>
          <p:cNvSpPr/>
          <p:nvPr/>
        </p:nvSpPr>
        <p:spPr>
          <a:xfrm>
            <a:off x="0" y="6281448"/>
            <a:ext cx="2847254" cy="369332"/>
          </a:xfrm>
          <a:prstGeom prst="rect">
            <a:avLst/>
          </a:prstGeom>
        </p:spPr>
        <p:txBody>
          <a:bodyPr wrap="none">
            <a:spAutoFit/>
          </a:bodyPr>
          <a:lstStyle/>
          <a:p>
            <a:r>
              <a:rPr lang="en-US" b="1" dirty="0" smtClean="0"/>
              <a:t>Subject :Library </a:t>
            </a:r>
            <a:r>
              <a:rPr lang="en-US" b="1" dirty="0" smtClean="0"/>
              <a:t>Science</a:t>
            </a:r>
            <a:endParaRPr lang="en-US" b="1" dirty="0"/>
          </a:p>
        </p:txBody>
      </p:sp>
    </p:spTree>
    <p:extLst>
      <p:ext uri="{BB962C8B-B14F-4D97-AF65-F5344CB8AC3E}">
        <p14:creationId xmlns:p14="http://schemas.microsoft.com/office/powerpoint/2010/main" xmlns="" val="2510575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33A40EE-0757-CE94-79AC-A8C087A5284A}"/>
              </a:ext>
            </a:extLst>
          </p:cNvPr>
          <p:cNvSpPr txBox="1"/>
          <p:nvPr/>
        </p:nvSpPr>
        <p:spPr>
          <a:xfrm>
            <a:off x="849983" y="648713"/>
            <a:ext cx="10492034"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6CF57C8-F5ED-8544-3519-FA8F5C5D0671}"/>
              </a:ext>
            </a:extLst>
          </p:cNvPr>
          <p:cNvSpPr txBox="1"/>
          <p:nvPr/>
        </p:nvSpPr>
        <p:spPr>
          <a:xfrm>
            <a:off x="849983" y="1537969"/>
            <a:ext cx="10492033" cy="4613058"/>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Since its beginning during the 1950s, total quality management has filled in notoriety. It began to get forward movement in the mid-1980s. </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organization's way of life demands quality in all features of tasks, remembering process finish for the principal attempt and the end of waste and mistakes.</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It joins quality and management instruments determined to help deals and diminishing misfortunes welcomed on by wasteful tasks.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requirements of the client are the primary focal point of entire quality management. One who uses or visits a library is a client. The individual is expecting and demanding a service. </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TQM is an efficient technique with a solid inner and outside client direction that is a critical instrument for key management. "Involving quality as a management device is particularly significant for not-for-profits like libraries." </a:t>
            </a:r>
          </a:p>
        </p:txBody>
      </p:sp>
    </p:spTree>
    <p:extLst>
      <p:ext uri="{BB962C8B-B14F-4D97-AF65-F5344CB8AC3E}">
        <p14:creationId xmlns:p14="http://schemas.microsoft.com/office/powerpoint/2010/main" xmlns="" val="167587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85974999-270C-4F34-22FA-6F2DE94B5F7E}"/>
              </a:ext>
            </a:extLst>
          </p:cNvPr>
          <p:cNvSpPr txBox="1"/>
          <p:nvPr/>
        </p:nvSpPr>
        <p:spPr>
          <a:xfrm>
            <a:off x="840556" y="1467082"/>
            <a:ext cx="10510887" cy="3782061"/>
          </a:xfrm>
          <a:prstGeom prst="rect">
            <a:avLst/>
          </a:prstGeom>
          <a:noFill/>
        </p:spPr>
        <p:txBody>
          <a:bodyPr wrap="square">
            <a:spAutoFit/>
          </a:bodyPr>
          <a:lstStyle/>
          <a:p>
            <a:pPr marL="342900" lvl="0" indent="-34290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Libraries are offices where perusing materials are saved for use or loaning, including books, diaries, papers, and often different things like music and video accounts. </a:t>
            </a:r>
          </a:p>
          <a:p>
            <a:pPr marL="342900" lvl="0" indent="-34290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It is otherwise called an efficiently organized gathering of information sources and related materials that are accessible for use or credit to a particular local area.</a:t>
            </a:r>
            <a:endParaRPr lang="en-US" dirty="0">
              <a:latin typeface="Times New Roman" panose="02020603050405020304" pitchFamily="18" charset="0"/>
              <a:ea typeface="Calibri" panose="020F0502020204030204" pitchFamily="34" charset="0"/>
            </a:endParaRPr>
          </a:p>
          <a:p>
            <a:pPr marL="342900" lvl="0" indent="-34290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Web, computerized library assortments, remote access to an assortment of technology, and schooling are among the high level electronic assets that libraries store.</a:t>
            </a:r>
          </a:p>
          <a:p>
            <a:pPr marL="342900" lvl="0" indent="-34290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Books, magazines, papers, original copies, films, maps, prints, records, microform, </a:t>
            </a:r>
            <a:r>
              <a:rPr lang="en-US" sz="1800" dirty="0" err="1">
                <a:effectLst/>
                <a:latin typeface="Times New Roman" panose="02020603050405020304" pitchFamily="18" charset="0"/>
                <a:ea typeface="Calibri" panose="020F0502020204030204" pitchFamily="34" charset="0"/>
              </a:rPr>
              <a:t>Cds</a:t>
            </a:r>
            <a:r>
              <a:rPr lang="en-US" sz="1800" dirty="0">
                <a:effectLst/>
                <a:latin typeface="Times New Roman" panose="02020603050405020304" pitchFamily="18" charset="0"/>
                <a:ea typeface="Calibri" panose="020F0502020204030204" pitchFamily="34" charset="0"/>
              </a:rPr>
              <a:t>, tapes, tapes, Compact discs/DVDs/VCDs, digital books, book recordings, databases, and different organizations can be in every way tracked down in a library's assortment.</a:t>
            </a:r>
          </a:p>
        </p:txBody>
      </p:sp>
      <p:sp>
        <p:nvSpPr>
          <p:cNvPr id="2" name="TextBox 1">
            <a:extLst>
              <a:ext uri="{FF2B5EF4-FFF2-40B4-BE49-F238E27FC236}">
                <a16:creationId xmlns:a16="http://schemas.microsoft.com/office/drawing/2014/main" xmlns="" id="{973C2A3D-945F-5D7B-5229-6AC7825A2252}"/>
              </a:ext>
            </a:extLst>
          </p:cNvPr>
          <p:cNvSpPr txBox="1"/>
          <p:nvPr/>
        </p:nvSpPr>
        <p:spPr>
          <a:xfrm>
            <a:off x="840556" y="678730"/>
            <a:ext cx="10510887"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LIBRARIES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1913231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7CD8A7B-328B-828D-3D0B-51C19209D700}"/>
              </a:ext>
            </a:extLst>
          </p:cNvPr>
          <p:cNvSpPr txBox="1"/>
          <p:nvPr/>
        </p:nvSpPr>
        <p:spPr>
          <a:xfrm>
            <a:off x="859408" y="563435"/>
            <a:ext cx="1047318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LITERATURE REVIEW</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71C905A-068F-ABF1-3AAD-837665A999BE}"/>
              </a:ext>
            </a:extLst>
          </p:cNvPr>
          <p:cNvSpPr txBox="1"/>
          <p:nvPr/>
        </p:nvSpPr>
        <p:spPr>
          <a:xfrm>
            <a:off x="859410" y="1232977"/>
            <a:ext cx="10473180" cy="4202882"/>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US" sz="1800" b="1" dirty="0">
                <a:effectLst/>
                <a:latin typeface="Times New Roman" panose="02020603050405020304" pitchFamily="18" charset="0"/>
                <a:ea typeface="Calibri" panose="020F0502020204030204" pitchFamily="34" charset="0"/>
              </a:rPr>
              <a:t>Ram, M. (2017)</a:t>
            </a:r>
            <a:r>
              <a:rPr lang="en-US" sz="1800" dirty="0">
                <a:effectLst/>
                <a:latin typeface="Times New Roman" panose="02020603050405020304" pitchFamily="18" charset="0"/>
                <a:ea typeface="Calibri" panose="020F0502020204030204" pitchFamily="34" charset="0"/>
              </a:rPr>
              <a:t> This exploration examines the utilization of TQM in North Indian state university libraries. Two exploration prepared surveys and six state university libraries were involved by the analyst for these objectives. All state university custodians got the main poll, and 100 percent of them answered.</a:t>
            </a:r>
          </a:p>
          <a:p>
            <a:pPr marL="285750" indent="-285750" algn="just">
              <a:lnSpc>
                <a:spcPct val="150000"/>
              </a:lnSpc>
              <a:buClr>
                <a:schemeClr val="accent1"/>
              </a:buClr>
              <a:buFont typeface="Wingdings" panose="05000000000000000000" pitchFamily="2" charset="2"/>
              <a:buChar char="Ø"/>
            </a:pPr>
            <a:r>
              <a:rPr lang="en-US" sz="1800" b="1" dirty="0" err="1">
                <a:effectLst/>
                <a:latin typeface="Times New Roman" panose="02020603050405020304" pitchFamily="18" charset="0"/>
                <a:ea typeface="Calibri" panose="020F0502020204030204" pitchFamily="34" charset="0"/>
              </a:rPr>
              <a:t>Gathoni</a:t>
            </a:r>
            <a:r>
              <a:rPr lang="en-US" sz="1800" b="1" dirty="0">
                <a:effectLst/>
                <a:latin typeface="Times New Roman" panose="02020603050405020304" pitchFamily="18" charset="0"/>
                <a:ea typeface="Calibri" panose="020F0502020204030204" pitchFamily="34" charset="0"/>
              </a:rPr>
              <a:t>, N., &amp; Van der Walt, T. (2019)</a:t>
            </a:r>
            <a:r>
              <a:rPr lang="en-US" sz="1800" dirty="0">
                <a:effectLst/>
                <a:latin typeface="Times New Roman" panose="02020603050405020304" pitchFamily="18" charset="0"/>
                <a:ea typeface="Calibri" panose="020F0502020204030204" pitchFamily="34" charset="0"/>
              </a:rPr>
              <a:t> Research is viewed as crucial since there is lacking data showing that libraries in Kenya have utilized goal and client based ways to deal with include library clients in the assessment of service quality. </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b="1" dirty="0" err="1">
                <a:effectLst/>
                <a:latin typeface="Times New Roman" panose="02020603050405020304" pitchFamily="18" charset="0"/>
                <a:ea typeface="Calibri" panose="020F0502020204030204" pitchFamily="34" charset="0"/>
              </a:rPr>
              <a:t>Harer</a:t>
            </a:r>
            <a:r>
              <a:rPr lang="en-US" sz="1800" b="1" dirty="0">
                <a:effectLst/>
                <a:latin typeface="Times New Roman" panose="02020603050405020304" pitchFamily="18" charset="0"/>
                <a:ea typeface="Calibri" panose="020F0502020204030204" pitchFamily="34" charset="0"/>
              </a:rPr>
              <a:t>, J. B. (2012) </a:t>
            </a:r>
            <a:r>
              <a:rPr lang="en-US" sz="1800" dirty="0">
                <a:effectLst/>
                <a:latin typeface="Times New Roman" panose="02020603050405020304" pitchFamily="18" charset="0"/>
                <a:ea typeface="Calibri" panose="020F0502020204030204" pitchFamily="34" charset="0"/>
              </a:rPr>
              <a:t>This article takes a gander at the numerous sorts of quality management frameworks and how much university libraries in the US have embraced these practices. The current talk is grounded in an underlying examination that reinforces a greater exploration program concerning the use of ISO 9000 standards for quality control in specialized services. </a:t>
            </a: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26488350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BD33C83-E9E0-FFB8-05A0-D7CB7149D44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8D55CD16-2C30-4317-02CB-ABA060E08854}"/>
              </a:ext>
            </a:extLst>
          </p:cNvPr>
          <p:cNvSpPr txBox="1"/>
          <p:nvPr/>
        </p:nvSpPr>
        <p:spPr>
          <a:xfrm>
            <a:off x="859408" y="563435"/>
            <a:ext cx="1047318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BASIC COMPONENTS OF TOTAL QUALITY MANAGEMENT</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A0406C3A-E9B5-B011-B578-57E0494A1C4A}"/>
              </a:ext>
            </a:extLst>
          </p:cNvPr>
          <p:cNvSpPr txBox="1"/>
          <p:nvPr/>
        </p:nvSpPr>
        <p:spPr>
          <a:xfrm>
            <a:off x="859410" y="1232977"/>
            <a:ext cx="10473180" cy="5650906"/>
          </a:xfrm>
          <a:prstGeom prst="rect">
            <a:avLst/>
          </a:prstGeom>
          <a:noFill/>
        </p:spPr>
        <p:txBody>
          <a:bodyPr wrap="square">
            <a:spAutoFit/>
          </a:bodyPr>
          <a:lstStyle/>
          <a:p>
            <a:pPr marL="285750" marR="0" lvl="0" indent="-285750" algn="just">
              <a:lnSpc>
                <a:spcPct val="150000"/>
              </a:lnSpc>
              <a:spcBef>
                <a:spcPts val="0"/>
              </a:spcBef>
              <a:spcAft>
                <a:spcPts val="800"/>
              </a:spcAft>
              <a:buFont typeface="Arial" panose="020B0604020202020204" pitchFamily="34" charset="0"/>
              <a:buChar char="•"/>
            </a:pPr>
            <a:r>
              <a:rPr lang="en-US" sz="1800" b="1" u="sng" kern="100" dirty="0">
                <a:effectLst/>
                <a:latin typeface="Times New Roman" panose="02020603050405020304" pitchFamily="18" charset="0"/>
                <a:ea typeface="Calibri" panose="020F0502020204030204" pitchFamily="34" charset="0"/>
                <a:cs typeface="Times New Roman" panose="02020603050405020304" pitchFamily="18" charset="0"/>
              </a:rPr>
              <a:t>Customer Driver Service </a:t>
            </a:r>
            <a:endParaRPr lang="en-US" sz="1800" u="sng"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Total Quality Management is fixated on giving brilliant client support and fulfillment. The amount of books in the library and the size of the faculty are bad signs of the quality of the assets accessible. </a:t>
            </a:r>
          </a:p>
          <a:p>
            <a:pPr marL="285750" marR="0" indent="-285750" algn="just">
              <a:lnSpc>
                <a:spcPct val="150000"/>
              </a:lnSpc>
              <a:spcBef>
                <a:spcPts val="0"/>
              </a:spcBef>
              <a:spcAft>
                <a:spcPts val="800"/>
              </a:spcAft>
              <a:buFont typeface="Arial" panose="020B0604020202020204" pitchFamily="34" charset="0"/>
              <a:buChar char="•"/>
            </a:pPr>
            <a:r>
              <a:rPr lang="en-US" sz="1800" b="1" u="sng" kern="100" dirty="0">
                <a:effectLst/>
                <a:latin typeface="Times New Roman" panose="02020603050405020304" pitchFamily="18" charset="0"/>
                <a:ea typeface="Calibri" panose="020F0502020204030204" pitchFamily="34" charset="0"/>
                <a:cs typeface="Times New Roman" panose="02020603050405020304" pitchFamily="18" charset="0"/>
              </a:rPr>
              <a:t>Team Management </a:t>
            </a:r>
            <a:endParaRPr lang="en-US" sz="1800" u="sng"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Total Quality Management is focused on giving astounding client assistance and fulfillment. The amount of books in the library and the size of the faculty are bad marks of the quality of the assets accessible. It should be determined, by and by, as far as how well the library satisfies supporter assumptions.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just">
              <a:lnSpc>
                <a:spcPct val="150000"/>
              </a:lnSpc>
              <a:spcBef>
                <a:spcPts val="0"/>
              </a:spcBef>
              <a:spcAft>
                <a:spcPts val="800"/>
              </a:spcAft>
              <a:buFont typeface="Arial" panose="020B0604020202020204" pitchFamily="34" charset="0"/>
              <a:buChar char="•"/>
            </a:pPr>
            <a:r>
              <a:rPr lang="en-US" sz="1800" b="1" u="sng" kern="100" dirty="0">
                <a:effectLst/>
                <a:latin typeface="Times New Roman" panose="02020603050405020304" pitchFamily="18" charset="0"/>
                <a:ea typeface="Calibri" panose="020F0502020204030204" pitchFamily="34" charset="0"/>
                <a:cs typeface="Times New Roman" panose="02020603050405020304" pitchFamily="18" charset="0"/>
              </a:rPr>
              <a:t>Training </a:t>
            </a:r>
            <a:endParaRPr lang="en-US" sz="1800" u="sng"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Another measure is the assortment of preparing presented at different authoritative levels. By delivering improved results and an improvement in client care, this will cultivate imagination and creative potential among the library work force as well as assisting with creating individual abilities and capacities.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3589045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28F0233-FFF6-2EE2-A640-8471CC0A7F4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B7B93EE1-FDDC-6966-FA06-DE8970D803F8}"/>
              </a:ext>
            </a:extLst>
          </p:cNvPr>
          <p:cNvSpPr txBox="1"/>
          <p:nvPr/>
        </p:nvSpPr>
        <p:spPr>
          <a:xfrm>
            <a:off x="185094" y="956597"/>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CONCLUSION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5C2897F-A570-6C8A-C098-3134780BAAE0}"/>
              </a:ext>
            </a:extLst>
          </p:cNvPr>
          <p:cNvSpPr txBox="1"/>
          <p:nvPr/>
        </p:nvSpPr>
        <p:spPr>
          <a:xfrm>
            <a:off x="1943492" y="1626139"/>
            <a:ext cx="8305015" cy="3788858"/>
          </a:xfrm>
          <a:prstGeom prst="rect">
            <a:avLst/>
          </a:prstGeom>
          <a:noFill/>
        </p:spPr>
        <p:txBody>
          <a:bodyPr wrap="square">
            <a:spAutoFit/>
          </a:bodyPr>
          <a:lstStyle/>
          <a:p>
            <a:pPr algn="just">
              <a:lnSpc>
                <a:spcPct val="150000"/>
              </a:lnSpc>
              <a:buClr>
                <a:schemeClr val="accent1"/>
              </a:buCl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Undoubtedly, total quality management gives the library phenomenal opportunities to increase expectations, increment client joy, and foster authoritative societies and designs that are prepared for new difficulties. To summarize, this paper has researched how Total Quality Management (TQM) could improve library services. Libraries can apply TQM to further develop client fulfillment and satisfy their changing demands by adopting a client driven strategy and focusing on ceaseless improvement. TQM's fundamental components — administration responsibility, joint effort, and data-driven navigation — can enable library representatives and further develop library tasks.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454907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9796BB2-6F1E-6241-FD0F-814DA3FC23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1C7475F8-FEA4-0FE1-2669-CC88DD716B10}"/>
              </a:ext>
            </a:extLst>
          </p:cNvPr>
          <p:cNvSpPr txBox="1"/>
          <p:nvPr/>
        </p:nvSpPr>
        <p:spPr>
          <a:xfrm>
            <a:off x="232228" y="174172"/>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REFERENCES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8ABCFB6-54F2-1718-FCAB-DECF41AEC8C9}"/>
              </a:ext>
            </a:extLst>
          </p:cNvPr>
          <p:cNvSpPr txBox="1"/>
          <p:nvPr/>
        </p:nvSpPr>
        <p:spPr>
          <a:xfrm>
            <a:off x="232228" y="843714"/>
            <a:ext cx="11334461" cy="4618380"/>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Ram, M. (2017). Application of total quality management in state university libraries in North India: an evaluation study.</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Gathoni</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N., &amp; Van der Walt, T. (2019). Evaluating library service quality at the Aga Khan University library: Application of a total quality management approach.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Journal of Librarianship and Information Science</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51</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(1), 123-136.</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Harer</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J. B. (2012). The prevalence of quality management system options in United States academic libraries.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New Review of Academic Librarianship</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kern="100" dirty="0">
                <a:effectLst/>
                <a:latin typeface="Times New Roman" panose="02020603050405020304" pitchFamily="18" charset="0"/>
                <a:ea typeface="Calibri" panose="020F0502020204030204" pitchFamily="34" charset="0"/>
                <a:cs typeface="Times New Roman" panose="02020603050405020304" pitchFamily="18" charset="0"/>
              </a:rPr>
              <a:t>18</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(1), 72-87.</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Seetharama</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S. (2004). Total Quality Management and ISO-9000 Application in Libraries In UGC Sponsored State Level Symposium on modern trends in Library and Information Sciences, 24th – 25th September, Latur. Pp. 1-10.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Singh Kirti (2013). Total Quality Management To Library And Information Services In Indian Open Universities, Journal of Business Management &amp; Social Sciences Research (JBM&amp;SSR), Volume 2, No.6, June P.24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635116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97B3AA-BDE3-E675-E4C6-61FE2B5F6942}"/>
              </a:ext>
            </a:extLst>
          </p:cNvPr>
          <p:cNvSpPr>
            <a:spLocks noGrp="1"/>
          </p:cNvSpPr>
          <p:nvPr>
            <p:ph type="title"/>
          </p:nvPr>
        </p:nvSpPr>
        <p:spPr>
          <a:xfrm>
            <a:off x="83595" y="4590554"/>
            <a:ext cx="8596668" cy="1320800"/>
          </a:xfrm>
        </p:spPr>
        <p:txBody>
          <a:bodyPr>
            <a:normAutofit/>
          </a:bodyPr>
          <a:lstStyle/>
          <a:p>
            <a:r>
              <a:rPr lang="en-US" sz="4800" b="1" dirty="0">
                <a:latin typeface="Times New Roman" panose="02020603050405020304" pitchFamily="18" charset="0"/>
                <a:cs typeface="Times New Roman" panose="02020603050405020304" pitchFamily="18" charset="0"/>
              </a:rPr>
              <a:t>THANK YOU</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8887534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xmlns=""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TM03457503[[fn=Quotable]]</Template>
  <TotalTime>227</TotalTime>
  <Words>789</Words>
  <Application>Microsoft Office PowerPoint</Application>
  <PresentationFormat>Custom</PresentationFormat>
  <Paragraphs>34</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Quotable</vt:lpstr>
      <vt:lpstr>IMPLEMENTATION OF (TQM) TOTAL QUALITY MANAGEMENT: A COMPARISON STUDY OF LIBRARIES OF STATE UNIVERSITY</vt:lpstr>
      <vt:lpstr>Slide 2</vt:lpstr>
      <vt:lpstr>Slide 3</vt:lpstr>
      <vt:lpstr>Slide 4</vt:lpstr>
      <vt:lpstr>Slide 5</vt:lpstr>
      <vt:lpstr>Slide 6</vt:lpstr>
      <vt:lpstr>Slide 7</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OF TOOLS &amp; TECHNIQUES TOWARDS IMBIBING CONTEMPORARY ENGLISH LITERATURE LEARNING AMONG THE STUDENTS</dc:title>
  <dc:creator>intel</dc:creator>
  <cp:lastModifiedBy>pc</cp:lastModifiedBy>
  <cp:revision>30</cp:revision>
  <dcterms:created xsi:type="dcterms:W3CDTF">2024-02-02T07:18:53Z</dcterms:created>
  <dcterms:modified xsi:type="dcterms:W3CDTF">2024-03-11T11:50:12Z</dcterms:modified>
</cp:coreProperties>
</file>