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8" r:id="rId3"/>
    <p:sldId id="259" r:id="rId4"/>
    <p:sldId id="260" r:id="rId5"/>
    <p:sldId id="265"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61" d="100"/>
          <a:sy n="61" d="100"/>
        </p:scale>
        <p:origin x="-1248" y="-74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460587" y="2942602"/>
            <a:ext cx="9530575"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0096869" y="2944634"/>
            <a:ext cx="1587131"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0283619" y="3136658"/>
            <a:ext cx="1213632"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593978" y="3055622"/>
            <a:ext cx="926379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10382435" y="4625268"/>
            <a:ext cx="1016000" cy="457200"/>
          </a:xfrm>
        </p:spPr>
        <p:txBody>
          <a:bodyPr/>
          <a:lstStyle>
            <a:lvl1pPr algn="ctr">
              <a:defRPr sz="2800">
                <a:solidFill>
                  <a:schemeClr val="accent1">
                    <a:lumMod val="50000"/>
                  </a:schemeClr>
                </a:solidFill>
              </a:defRPr>
            </a:lvl1pPr>
          </a:lstStyle>
          <a:p>
            <a:fld id="{F3D22A03-5635-4C52-80F1-1610B6181A61}" type="slidenum">
              <a:rPr lang="en-US" smtClean="0"/>
              <a:pPr/>
              <a:t>‹#›</a:t>
            </a:fld>
            <a:endParaRPr lang="en-US"/>
          </a:p>
        </p:txBody>
      </p:sp>
      <p:sp>
        <p:nvSpPr>
          <p:cNvPr id="11" name="Rectangle 10"/>
          <p:cNvSpPr/>
          <p:nvPr/>
        </p:nvSpPr>
        <p:spPr>
          <a:xfrm>
            <a:off x="722429" y="4559277"/>
            <a:ext cx="9006888"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718628" y="3139440"/>
            <a:ext cx="9014491"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857073" y="4648200"/>
            <a:ext cx="87376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806273" y="3227034"/>
            <a:ext cx="88392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13" name="Rectangle 12"/>
          <p:cNvSpPr/>
          <p:nvPr/>
        </p:nvSpPr>
        <p:spPr>
          <a:xfrm>
            <a:off x="602635" y="2946400"/>
            <a:ext cx="11020213"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756875" y="3048000"/>
            <a:ext cx="10711733"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
        <p:nvSpPr>
          <p:cNvPr id="2" name="Title 1"/>
          <p:cNvSpPr>
            <a:spLocks noGrp="1"/>
          </p:cNvSpPr>
          <p:nvPr>
            <p:ph type="title"/>
          </p:nvPr>
        </p:nvSpPr>
        <p:spPr>
          <a:xfrm>
            <a:off x="981941" y="3200400"/>
            <a:ext cx="102616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900661" y="4541521"/>
            <a:ext cx="1042416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981941" y="4607511"/>
            <a:ext cx="102616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901010" y="3124200"/>
            <a:ext cx="10423465"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568171"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719071"/>
            <a:ext cx="53848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E641256-FC39-4C15-AEFA-8ACDCD37310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68171" y="408373"/>
            <a:ext cx="11014229"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68171" y="1722438"/>
            <a:ext cx="5386917"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68171" y="2438400"/>
            <a:ext cx="5386917"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3368" y="1722438"/>
            <a:ext cx="5389033"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438400"/>
            <a:ext cx="5389033"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E641256-FC39-4C15-AEFA-8ACDCD373108}" type="datetimeFigureOut">
              <a:rPr lang="en-US" smtClean="0"/>
              <a:pPr/>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641256-FC39-4C15-AEFA-8ACDCD373108}" type="datetimeFigureOut">
              <a:rPr lang="en-US" smtClean="0"/>
              <a:pPr/>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6E641256-FC39-4C15-AEFA-8ACDCD373108}" type="datetimeFigureOut">
              <a:rPr lang="en-US" smtClean="0"/>
              <a:pPr/>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81600" y="685800"/>
            <a:ext cx="6096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E641256-FC39-4C15-AEFA-8ACDCD373108}"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sp>
        <p:nvSpPr>
          <p:cNvPr id="8" name="Rectangle 7"/>
          <p:cNvSpPr/>
          <p:nvPr/>
        </p:nvSpPr>
        <p:spPr>
          <a:xfrm>
            <a:off x="746712" y="1505712"/>
            <a:ext cx="3622088"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2254" y="1642472"/>
            <a:ext cx="3311005"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1025334" y="2971800"/>
            <a:ext cx="3064845"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1025334" y="1734312"/>
            <a:ext cx="3064845"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914400" y="621437"/>
            <a:ext cx="103632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6E641256-FC39-4C15-AEFA-8ACDCD373108}" type="datetimeFigureOut">
              <a:rPr lang="en-US" smtClean="0"/>
              <a:pPr/>
              <a:t>3/11/2024</a:t>
            </a:fld>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pPr/>
              <a:t>‹#›</a:t>
            </a:fld>
            <a:endParaRPr lang="en-US"/>
          </a:p>
        </p:txBody>
      </p:sp>
      <p:sp>
        <p:nvSpPr>
          <p:cNvPr id="10" name="Rectangle 9"/>
          <p:cNvSpPr/>
          <p:nvPr/>
        </p:nvSpPr>
        <p:spPr>
          <a:xfrm>
            <a:off x="914400" y="4953000"/>
            <a:ext cx="103632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016000" y="5029200"/>
            <a:ext cx="10134353"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219200" y="5638800"/>
            <a:ext cx="9771352"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07452" y="5074920"/>
            <a:ext cx="10594848"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1275052" y="5656557"/>
            <a:ext cx="9659648"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1219200" y="5105401"/>
            <a:ext cx="9771352"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transition spd="slow">
    <p:push di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148936" y="228600"/>
            <a:ext cx="247904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9273634" y="351410"/>
            <a:ext cx="2229647"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9398103" y="395428"/>
            <a:ext cx="1980708"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600" y="381000"/>
            <a:ext cx="82296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E641256-FC39-4C15-AEFA-8ACDCD373108}"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pPr/>
              <a:t>‹#›</a:t>
            </a:fld>
            <a:endParaRPr lang="en-US"/>
          </a:p>
        </p:txBody>
      </p:sp>
    </p:spTree>
  </p:cSld>
  <p:clrMapOvr>
    <a:masterClrMapping/>
  </p:clrMapOvr>
  <p:transition spd="slow">
    <p:push di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121920" y="101600"/>
            <a:ext cx="1194816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609600" y="1752601"/>
            <a:ext cx="109728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2"/>
                </a:solidFill>
              </a:defRPr>
            </a:lvl1pPr>
          </a:lstStyle>
          <a:p>
            <a:fld id="{6E641256-FC39-4C15-AEFA-8ACDCD373108}" type="datetimeFigureOut">
              <a:rPr lang="en-US" smtClean="0"/>
              <a:pPr/>
              <a:t>3/11/2024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2"/>
                </a:solidFill>
              </a:defRPr>
            </a:lvl1pPr>
          </a:lstStyle>
          <a:p>
            <a:fld id="{F3D22A03-5635-4C52-80F1-1610B6181A61}" type="slidenum">
              <a:rPr lang="en-US" smtClean="0"/>
              <a:pPr/>
              <a:t>‹#›</a:t>
            </a:fld>
            <a:endParaRPr lang="en-US"/>
          </a:p>
        </p:txBody>
      </p:sp>
      <p:sp>
        <p:nvSpPr>
          <p:cNvPr id="9" name="Rectangle 8"/>
          <p:cNvSpPr/>
          <p:nvPr/>
        </p:nvSpPr>
        <p:spPr>
          <a:xfrm>
            <a:off x="365760" y="278166"/>
            <a:ext cx="1146048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497151" y="372862"/>
            <a:ext cx="11174027"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568171" y="408373"/>
            <a:ext cx="11014229"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slow">
    <p:push dir="u"/>
  </p:transition>
  <p:timing>
    <p:tnLst>
      <p:par>
        <p:cTn id="1" dur="indefinite" restart="never" nodeType="tmRoot"/>
      </p:par>
    </p:tnLst>
  </p:timing>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7708CD-F806-1A44-3A0D-B5D5421E557A}"/>
              </a:ext>
            </a:extLst>
          </p:cNvPr>
          <p:cNvSpPr>
            <a:spLocks noGrp="1"/>
          </p:cNvSpPr>
          <p:nvPr>
            <p:ph type="ctrTitle"/>
          </p:nvPr>
        </p:nvSpPr>
        <p:spPr>
          <a:xfrm>
            <a:off x="806273" y="2588218"/>
            <a:ext cx="8839200" cy="1858018"/>
          </a:xfrm>
        </p:spPr>
        <p:txBody>
          <a:bodyPr>
            <a:noAutofit/>
          </a:bodyPr>
          <a:lstStyle/>
          <a:p>
            <a:pPr>
              <a:lnSpc>
                <a:spcPct val="115000"/>
              </a:lnSpc>
              <a:spcBef>
                <a:spcPts val="0"/>
              </a:spcBef>
              <a:spcAft>
                <a:spcPts val="800"/>
              </a:spcAft>
            </a:pPr>
            <a:r>
              <a:rPr lang="en-US" sz="3200" b="1" kern="100" dirty="0">
                <a:latin typeface="Times New Roman" panose="02020603050405020304" pitchFamily="18" charset="0"/>
                <a:ea typeface="Calibri" panose="020F0502020204030204" pitchFamily="34" charset="0"/>
                <a:cs typeface="Mangal" panose="00000400000000000000" pitchFamily="2"/>
              </a:rPr>
              <a:t>IMPACT OF GST ON CORPORATES ACROSS INDIA</a:t>
            </a:r>
            <a:endParaRPr lang="en-US" sz="3200" dirty="0"/>
          </a:p>
        </p:txBody>
      </p:sp>
      <p:sp>
        <p:nvSpPr>
          <p:cNvPr id="3" name="Rectangle 2"/>
          <p:cNvSpPr/>
          <p:nvPr/>
        </p:nvSpPr>
        <p:spPr>
          <a:xfrm>
            <a:off x="373345" y="5739561"/>
            <a:ext cx="1850186" cy="461665"/>
          </a:xfrm>
          <a:prstGeom prst="rect">
            <a:avLst/>
          </a:prstGeom>
        </p:spPr>
        <p:txBody>
          <a:bodyPr wrap="none">
            <a:spAutoFit/>
          </a:bodyPr>
          <a:lstStyle/>
          <a:p>
            <a:r>
              <a:rPr lang="en-US" sz="2400" b="1" dirty="0" smtClean="0"/>
              <a:t>Pritam Paul</a:t>
            </a:r>
            <a:endParaRPr lang="en-US" sz="2400" b="1" dirty="0"/>
          </a:p>
        </p:txBody>
      </p:sp>
      <p:sp>
        <p:nvSpPr>
          <p:cNvPr id="4" name="Rectangle 3"/>
          <p:cNvSpPr/>
          <p:nvPr/>
        </p:nvSpPr>
        <p:spPr>
          <a:xfrm>
            <a:off x="352505" y="6080524"/>
            <a:ext cx="3177473" cy="461665"/>
          </a:xfrm>
          <a:prstGeom prst="rect">
            <a:avLst/>
          </a:prstGeom>
        </p:spPr>
        <p:txBody>
          <a:bodyPr wrap="none">
            <a:spAutoFit/>
          </a:bodyPr>
          <a:lstStyle/>
          <a:p>
            <a:r>
              <a:rPr lang="en-US" sz="2400" b="1" dirty="0" smtClean="0"/>
              <a:t>Subject: Commerce</a:t>
            </a:r>
            <a:endParaRPr lang="en-US" sz="2400" b="1" dirty="0"/>
          </a:p>
        </p:txBody>
      </p:sp>
    </p:spTree>
    <p:extLst>
      <p:ext uri="{BB962C8B-B14F-4D97-AF65-F5344CB8AC3E}">
        <p14:creationId xmlns:p14="http://schemas.microsoft.com/office/powerpoint/2010/main" xmlns="" val="186503869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1F6598-BE8B-6D4D-F02D-05467117E81A}"/>
              </a:ext>
            </a:extLst>
          </p:cNvPr>
          <p:cNvSpPr>
            <a:spLocks noGrp="1"/>
          </p:cNvSpPr>
          <p:nvPr>
            <p:ph type="title"/>
          </p:nvPr>
        </p:nvSpPr>
        <p:spPr/>
        <p:txBody>
          <a:bodyPr>
            <a:normAutofit fontScale="90000"/>
          </a:bodyPr>
          <a:lstStyle/>
          <a:p>
            <a:pPr algn="ctr">
              <a:lnSpc>
                <a:spcPct val="150000"/>
              </a:lnSpc>
            </a:pPr>
            <a:r>
              <a:rPr lang="en-US" sz="4400"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INTRODUCTION</a:t>
            </a:r>
            <a:endParaRPr lang="en-US" sz="66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AF7B7EA-5220-72E2-5DAE-0B725B10FC06}"/>
              </a:ext>
            </a:extLst>
          </p:cNvPr>
          <p:cNvSpPr>
            <a:spLocks noGrp="1"/>
          </p:cNvSpPr>
          <p:nvPr>
            <p:ph idx="1"/>
          </p:nvPr>
        </p:nvSpPr>
        <p:spPr/>
        <p:txBody>
          <a:bodyPr>
            <a:normAutofit/>
          </a:bodyPr>
          <a:lstStyle/>
          <a:p>
            <a:pPr algn="just">
              <a:lnSpc>
                <a:spcPct val="150000"/>
              </a:lnSpc>
              <a:buFont typeface="Courier New" pitchFamily="49" charset="0"/>
              <a:buChar char="o"/>
            </a:pPr>
            <a:r>
              <a:rPr lang="en-US" sz="1800" dirty="0">
                <a:latin typeface="Times New Roman" pitchFamily="18" charset="0"/>
                <a:cs typeface="Times New Roman" pitchFamily="18" charset="0"/>
              </a:rPr>
              <a:t>The Goods and Services Tax (GST) is an exhaustive thought that backings and encourages national economic advancement while smoothing out the colossal tax framework</a:t>
            </a:r>
            <a:r>
              <a:rPr lang="en-US" sz="1800" dirty="0" smtClean="0">
                <a:latin typeface="Times New Roman" pitchFamily="18" charset="0"/>
                <a:cs typeface="Times New Roman" pitchFamily="18" charset="0"/>
              </a:rPr>
              <a:t>.</a:t>
            </a:r>
          </a:p>
          <a:p>
            <a:pPr algn="just">
              <a:lnSpc>
                <a:spcPct val="150000"/>
              </a:lnSpc>
              <a:buFont typeface="Courier New" pitchFamily="49" charset="0"/>
              <a:buChar char="o"/>
            </a:pPr>
            <a:r>
              <a:rPr lang="en-US" sz="1800" dirty="0">
                <a:latin typeface="Times New Roman" pitchFamily="18" charset="0"/>
                <a:cs typeface="Times New Roman" pitchFamily="18" charset="0"/>
              </a:rPr>
              <a:t>The items and Services Tax (GST) is a national tax that is collected on the production, distribution, and utilization of items and services.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GST will be applied as an aberrant tax across the whole production process to standardize the framework</a:t>
            </a:r>
            <a:r>
              <a:rPr lang="en-US" sz="1800" dirty="0" smtClean="0">
                <a:latin typeface="Times New Roman" pitchFamily="18" charset="0"/>
                <a:cs typeface="Times New Roman" pitchFamily="18" charset="0"/>
              </a:rPr>
              <a:t>.</a:t>
            </a:r>
          </a:p>
          <a:p>
            <a:pPr algn="just">
              <a:lnSpc>
                <a:spcPct val="150000"/>
              </a:lnSpc>
              <a:buFont typeface="Courier New" pitchFamily="49" charset="0"/>
              <a:buChar char="o"/>
            </a:pPr>
            <a:r>
              <a:rPr lang="en-US" sz="1800" dirty="0">
                <a:latin typeface="Times New Roman" pitchFamily="18" charset="0"/>
                <a:cs typeface="Times New Roman" pitchFamily="18" charset="0"/>
              </a:rPr>
              <a:t>Focal and state taxes would be joined into a solitary tax installment upon the implementation of the GST.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GST would join different taxes and give a brought together market across the nation, dispensing with the need to pay separate taxes at the state and government levels, like Tank and extract obligation.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Additionally, it would fortify India's standing in both home and unfamiliar business sectors.</a:t>
            </a:r>
          </a:p>
        </p:txBody>
      </p:sp>
    </p:spTree>
    <p:extLst>
      <p:ext uri="{BB962C8B-B14F-4D97-AF65-F5344CB8AC3E}">
        <p14:creationId xmlns:p14="http://schemas.microsoft.com/office/powerpoint/2010/main" xmlns="" val="2526738010"/>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C086D6-6B9C-4518-1246-788BDDB186B5}"/>
              </a:ext>
            </a:extLst>
          </p:cNvPr>
          <p:cNvSpPr>
            <a:spLocks noGrp="1"/>
          </p:cNvSpPr>
          <p:nvPr>
            <p:ph type="title"/>
          </p:nvPr>
        </p:nvSpPr>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Literature Review </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A3A28E5-9DF1-0D98-7ED8-5CDB8A4E6A6E}"/>
              </a:ext>
            </a:extLst>
          </p:cNvPr>
          <p:cNvSpPr>
            <a:spLocks noGrp="1"/>
          </p:cNvSpPr>
          <p:nvPr>
            <p:ph idx="1"/>
          </p:nvPr>
        </p:nvSpPr>
        <p:spPr>
          <a:xfrm>
            <a:off x="356461" y="1704814"/>
            <a:ext cx="11267268" cy="4618494"/>
          </a:xfrm>
        </p:spPr>
        <p:txBody>
          <a:bodyPr>
            <a:normAutofit lnSpcReduction="10000"/>
          </a:bodyPr>
          <a:lstStyle/>
          <a:p>
            <a:pPr algn="just">
              <a:lnSpc>
                <a:spcPct val="150000"/>
              </a:lnSpc>
              <a:buFont typeface="Wingdings" pitchFamily="2" charset="2"/>
              <a:buChar char="q"/>
            </a:pPr>
            <a:r>
              <a:rPr lang="en-US" sz="1800" b="1" dirty="0" err="1">
                <a:latin typeface="Times New Roman" pitchFamily="18" charset="0"/>
                <a:cs typeface="Times New Roman" pitchFamily="18" charset="0"/>
              </a:rPr>
              <a:t>Mehra</a:t>
            </a:r>
            <a:r>
              <a:rPr lang="en-US" sz="1800" b="1" dirty="0">
                <a:latin typeface="Times New Roman" pitchFamily="18" charset="0"/>
                <a:cs typeface="Times New Roman" pitchFamily="18" charset="0"/>
              </a:rPr>
              <a:t> (2021)</a:t>
            </a:r>
            <a:r>
              <a:rPr lang="en-US" sz="1800" dirty="0">
                <a:latin typeface="Times New Roman" pitchFamily="18" charset="0"/>
                <a:cs typeface="Times New Roman" pitchFamily="18" charset="0"/>
              </a:rPr>
              <a:t> who classifies it as a turning point in economic transformation. In concentrating on the wider economic ramifications, </a:t>
            </a:r>
            <a:r>
              <a:rPr lang="en-US" sz="1800" dirty="0" err="1">
                <a:latin typeface="Times New Roman" pitchFamily="18" charset="0"/>
                <a:cs typeface="Times New Roman" pitchFamily="18" charset="0"/>
              </a:rPr>
              <a:t>Mehra's</a:t>
            </a:r>
            <a:r>
              <a:rPr lang="en-US" sz="1800" dirty="0">
                <a:latin typeface="Times New Roman" pitchFamily="18" charset="0"/>
                <a:cs typeface="Times New Roman" pitchFamily="18" charset="0"/>
              </a:rPr>
              <a:t> research proposes that GST has not only streamlined the tax code but also promoted greater openness in the business world.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q"/>
            </a:pPr>
            <a:r>
              <a:rPr lang="en-US" sz="1800" b="1" dirty="0" smtClean="0">
                <a:latin typeface="Times New Roman" pitchFamily="18" charset="0"/>
                <a:cs typeface="Times New Roman" pitchFamily="18" charset="0"/>
              </a:rPr>
              <a:t>Sharma </a:t>
            </a:r>
            <a:r>
              <a:rPr lang="en-US" sz="1800" b="1" dirty="0">
                <a:latin typeface="Times New Roman" pitchFamily="18" charset="0"/>
                <a:cs typeface="Times New Roman" pitchFamily="18" charset="0"/>
              </a:rPr>
              <a:t>and Gupta (2020) </a:t>
            </a:r>
            <a:r>
              <a:rPr lang="en-US" sz="1800" dirty="0">
                <a:latin typeface="Times New Roman" pitchFamily="18" charset="0"/>
                <a:cs typeface="Times New Roman" pitchFamily="18" charset="0"/>
              </a:rPr>
              <a:t>who assess the potential as well as the constraints that GST presents to Indian corporates. They contend that although the introduction of the Goods and Services Tax (GST) has brought about development and efficiency improvements, there have been many difficulties throughout the shift, especially for small and medium-sized businesses (SMEs) that are finding it difficult to comprehend the new tax structure and pay compliance fees.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q"/>
            </a:pPr>
            <a:r>
              <a:rPr lang="en-US" sz="1800" b="1" dirty="0" smtClean="0">
                <a:latin typeface="Times New Roman" pitchFamily="18" charset="0"/>
                <a:cs typeface="Times New Roman" pitchFamily="18" charset="0"/>
              </a:rPr>
              <a:t>Government </a:t>
            </a:r>
            <a:r>
              <a:rPr lang="en-US" sz="1800" b="1" dirty="0">
                <a:latin typeface="Times New Roman" pitchFamily="18" charset="0"/>
                <a:cs typeface="Times New Roman" pitchFamily="18" charset="0"/>
              </a:rPr>
              <a:t>of India (2023)</a:t>
            </a:r>
            <a:r>
              <a:rPr lang="en-US" sz="1800" dirty="0">
                <a:latin typeface="Times New Roman" pitchFamily="18" charset="0"/>
                <a:cs typeface="Times New Roman" pitchFamily="18" charset="0"/>
              </a:rPr>
              <a:t> offers a credible viewpoint that explains the practical effects of GST on the corporate sector. The government's efforts to simplify GST procedures, deal with issues related to compliance, and assist businesses throughout the shift are highlighted in the </a:t>
            </a:r>
            <a:r>
              <a:rPr lang="en-US" sz="1800" dirty="0" smtClean="0">
                <a:latin typeface="Times New Roman" pitchFamily="18" charset="0"/>
                <a:cs typeface="Times New Roman" pitchFamily="18" charset="0"/>
              </a:rPr>
              <a:t>study.</a:t>
            </a:r>
            <a:endParaRPr lang="en-US" sz="1800" dirty="0">
              <a:latin typeface="Times New Roman" pitchFamily="18" charset="0"/>
              <a:cs typeface="Times New Roman" pitchFamily="18" charset="0"/>
            </a:endParaRPr>
          </a:p>
          <a:p>
            <a:pPr marL="0" indent="0">
              <a:buNone/>
            </a:pPr>
            <a:endParaRPr lang="en-US" dirty="0"/>
          </a:p>
        </p:txBody>
      </p:sp>
    </p:spTree>
    <p:extLst>
      <p:ext uri="{BB962C8B-B14F-4D97-AF65-F5344CB8AC3E}">
        <p14:creationId xmlns:p14="http://schemas.microsoft.com/office/powerpoint/2010/main" xmlns="" val="624714571"/>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4EC818-3681-2DD9-3BCF-7991B52AC91A}"/>
              </a:ext>
            </a:extLst>
          </p:cNvPr>
          <p:cNvSpPr>
            <a:spLocks noGrp="1"/>
          </p:cNvSpPr>
          <p:nvPr>
            <p:ph type="title"/>
          </p:nvPr>
        </p:nvSpPr>
        <p:spPr/>
        <p:txBody>
          <a:bodyPr>
            <a:normAutofit fontScale="90000"/>
          </a:bodyPr>
          <a:lstStyle/>
          <a:p>
            <a:pPr algn="ctr">
              <a:lnSpc>
                <a:spcPct val="150000"/>
              </a:lnSpc>
            </a:pPr>
            <a:r>
              <a:rPr lang="en-US" sz="4400" b="1" kern="100" cap="none" dirty="0" smtClean="0">
                <a:effectLst>
                  <a:outerShdw blurRad="38100" dist="38100" dir="2700000" algn="tl">
                    <a:srgbClr val="000000">
                      <a:alpha val="43137"/>
                    </a:srgbClr>
                  </a:outerShdw>
                </a:effectLst>
                <a:latin typeface="Times New Roman" panose="02020603050405020304" pitchFamily="18" charset="0"/>
                <a:cs typeface="Mangal" panose="00000400000000000000" pitchFamily="2"/>
              </a:rPr>
              <a:t>RESEARCH METHODOLOGY</a:t>
            </a:r>
            <a:endParaRPr lang="en-US" sz="66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701FCA89-4421-EC0D-D2BE-7815615CD6E3}"/>
              </a:ext>
            </a:extLst>
          </p:cNvPr>
          <p:cNvSpPr>
            <a:spLocks noGrp="1"/>
          </p:cNvSpPr>
          <p:nvPr>
            <p:ph idx="1"/>
          </p:nvPr>
        </p:nvSpPr>
        <p:spPr>
          <a:xfrm>
            <a:off x="418453" y="1752601"/>
            <a:ext cx="11313763" cy="4539711"/>
          </a:xfrm>
        </p:spPr>
        <p:txBody>
          <a:bodyPr>
            <a:normAutofit/>
          </a:bodyPr>
          <a:lstStyle/>
          <a:p>
            <a:pPr indent="-342900" algn="just">
              <a:lnSpc>
                <a:spcPct val="150000"/>
              </a:lnSpc>
              <a:buFont typeface="Wingdings" pitchFamily="2" charset="2"/>
              <a:buChar char="v"/>
            </a:pPr>
            <a:r>
              <a:rPr lang="en-US" sz="1800" dirty="0">
                <a:latin typeface="Times New Roman" pitchFamily="18" charset="0"/>
                <a:cs typeface="Times New Roman" pitchFamily="18" charset="0"/>
              </a:rPr>
              <a:t>Board information is a subset of longitudinal information wherein similar subjects are noticed over and over</a:t>
            </a:r>
            <a:r>
              <a:rPr lang="en-US" sz="1800" dirty="0" smtClean="0">
                <a:latin typeface="Times New Roman" pitchFamily="18" charset="0"/>
                <a:cs typeface="Times New Roman" pitchFamily="18" charset="0"/>
              </a:rPr>
              <a:t>.</a:t>
            </a:r>
          </a:p>
          <a:p>
            <a:pPr indent="-342900" algn="just">
              <a:lnSpc>
                <a:spcPct val="150000"/>
              </a:lnSpc>
              <a:buFont typeface="Wingdings" pitchFamily="2" charset="2"/>
              <a:buChar char="v"/>
            </a:pPr>
            <a:r>
              <a:rPr lang="en-US" sz="1800" dirty="0">
                <a:latin typeface="Times New Roman" pitchFamily="18" charset="0"/>
                <a:cs typeface="Times New Roman" pitchFamily="18" charset="0"/>
              </a:rPr>
              <a:t>Contrasted with cross-sectional or unadulterated time series information, board information has more proof, adaptability, and viability</a:t>
            </a:r>
            <a:r>
              <a:rPr lang="en-US" sz="1800" dirty="0" smtClean="0">
                <a:latin typeface="Times New Roman" pitchFamily="18" charset="0"/>
                <a:cs typeface="Times New Roman" pitchFamily="18" charset="0"/>
              </a:rPr>
              <a:t>.</a:t>
            </a:r>
          </a:p>
          <a:p>
            <a:pPr indent="-342900" algn="just">
              <a:lnSpc>
                <a:spcPct val="150000"/>
              </a:lnSpc>
              <a:buFont typeface="Wingdings" pitchFamily="2" charset="2"/>
              <a:buChar char="v"/>
            </a:pPr>
            <a:r>
              <a:rPr lang="en-US" sz="1800" dirty="0">
                <a:latin typeface="Times New Roman" pitchFamily="18" charset="0"/>
                <a:cs typeface="Times New Roman" pitchFamily="18" charset="0"/>
              </a:rPr>
              <a:t>Regression models in view of board information so look at bunch (cross-sectional) and/or time (time-series) impacts. </a:t>
            </a:r>
            <a:endParaRPr lang="en-US" sz="1800" dirty="0" smtClean="0">
              <a:latin typeface="Times New Roman" pitchFamily="18" charset="0"/>
              <a:cs typeface="Times New Roman" pitchFamily="18" charset="0"/>
            </a:endParaRPr>
          </a:p>
          <a:p>
            <a:pPr indent="-342900" algn="just">
              <a:lnSpc>
                <a:spcPct val="150000"/>
              </a:lnSpc>
              <a:buFont typeface="Wingdings" pitchFamily="2" charset="2"/>
              <a:buChar char="v"/>
            </a:pPr>
            <a:r>
              <a:rPr lang="en-US" sz="1800" dirty="0">
                <a:latin typeface="Times New Roman" pitchFamily="18" charset="0"/>
                <a:cs typeface="Times New Roman" pitchFamily="18" charset="0"/>
              </a:rPr>
              <a:t>Random impacts hypothesize that each gathering and time have unmistakable aggravations, while fixed impacts assume that each gathering and time have particular captures in the regression equation. </a:t>
            </a:r>
            <a:endParaRPr lang="en-US" sz="1800" dirty="0" smtClean="0">
              <a:latin typeface="Times New Roman" pitchFamily="18" charset="0"/>
              <a:cs typeface="Times New Roman" pitchFamily="18" charset="0"/>
            </a:endParaRPr>
          </a:p>
          <a:p>
            <a:pPr indent="-342900" algn="just">
              <a:lnSpc>
                <a:spcPct val="150000"/>
              </a:lnSpc>
              <a:buFont typeface="Wingdings" pitchFamily="2" charset="2"/>
              <a:buChar char="v"/>
            </a:pPr>
            <a:r>
              <a:rPr lang="en-US" sz="1800" dirty="0">
                <a:latin typeface="Times New Roman" pitchFamily="18" charset="0"/>
                <a:cs typeface="Times New Roman" pitchFamily="18" charset="0"/>
              </a:rPr>
              <a:t>The review considered organizations recorded in the Clever 50, or the National Stock Exchange of India (NSE), a more extensive market file. </a:t>
            </a:r>
            <a:endParaRPr lang="en-US" sz="1800" dirty="0" smtClean="0">
              <a:latin typeface="Times New Roman" pitchFamily="18" charset="0"/>
              <a:cs typeface="Times New Roman" pitchFamily="18" charset="0"/>
            </a:endParaRPr>
          </a:p>
          <a:p>
            <a:pPr indent="-342900" algn="just">
              <a:lnSpc>
                <a:spcPct val="150000"/>
              </a:lnSpc>
              <a:buFont typeface="Wingdings" pitchFamily="2" charset="2"/>
              <a:buChar char="v"/>
            </a:pPr>
            <a:r>
              <a:rPr lang="en-US" sz="1800" dirty="0">
                <a:latin typeface="Times New Roman" pitchFamily="18" charset="0"/>
                <a:cs typeface="Times New Roman" pitchFamily="18" charset="0"/>
              </a:rPr>
              <a:t>The weighted normal of the main 50 Indian organizations recorded on the NSE is known as the Clever 50. </a:t>
            </a:r>
          </a:p>
        </p:txBody>
      </p:sp>
    </p:spTree>
    <p:extLst>
      <p:ext uri="{BB962C8B-B14F-4D97-AF65-F5344CB8AC3E}">
        <p14:creationId xmlns:p14="http://schemas.microsoft.com/office/powerpoint/2010/main" xmlns="" val="259558769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RESULT</a:t>
            </a:r>
            <a:endParaRPr lang="en-US"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xmlns="" val="1333098653"/>
              </p:ext>
            </p:extLst>
          </p:nvPr>
        </p:nvGraphicFramePr>
        <p:xfrm>
          <a:off x="568325" y="2402237"/>
          <a:ext cx="5384799" cy="3967565"/>
        </p:xfrm>
        <a:graphic>
          <a:graphicData uri="http://schemas.openxmlformats.org/drawingml/2006/table">
            <a:tbl>
              <a:tblPr firstRow="1" firstCol="1" bandRow="1">
                <a:tableStyleId>{5C22544A-7EE6-4342-B048-85BDC9FD1C3A}</a:tableStyleId>
              </a:tblPr>
              <a:tblGrid>
                <a:gridCol w="769257"/>
                <a:gridCol w="769257"/>
                <a:gridCol w="769257"/>
                <a:gridCol w="769257"/>
                <a:gridCol w="769257"/>
                <a:gridCol w="769257"/>
                <a:gridCol w="769257"/>
              </a:tblGrid>
              <a:tr h="368720">
                <a:tc>
                  <a:txBody>
                    <a:bodyPr/>
                    <a:lstStyle/>
                    <a:p>
                      <a:pPr marL="0" marR="0" algn="ctr">
                        <a:lnSpc>
                          <a:spcPct val="150000"/>
                        </a:lnSpc>
                        <a:spcBef>
                          <a:spcPts val="0"/>
                        </a:spcBef>
                        <a:spcAft>
                          <a:spcPts val="0"/>
                        </a:spcAft>
                      </a:pPr>
                      <a:r>
                        <a:rPr lang="en-US" sz="1200" kern="0" dirty="0">
                          <a:effectLst/>
                          <a:latin typeface="Times New Roman" pitchFamily="18" charset="0"/>
                          <a:cs typeface="Times New Roman" pitchFamily="18" charset="0"/>
                        </a:rPr>
                        <a:t>Variable</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gn="ctr">
                        <a:lnSpc>
                          <a:spcPct val="150000"/>
                        </a:lnSpc>
                        <a:spcBef>
                          <a:spcPts val="0"/>
                        </a:spcBef>
                        <a:spcAft>
                          <a:spcPts val="0"/>
                        </a:spcAft>
                      </a:pPr>
                      <a:r>
                        <a:rPr lang="en-US" sz="1200" kern="0">
                          <a:effectLst/>
                          <a:latin typeface="Times New Roman" pitchFamily="18" charset="0"/>
                          <a:cs typeface="Times New Roman" pitchFamily="18" charset="0"/>
                        </a:rPr>
                        <a:t>Min</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gn="ctr">
                        <a:lnSpc>
                          <a:spcPct val="150000"/>
                        </a:lnSpc>
                        <a:spcBef>
                          <a:spcPts val="0"/>
                        </a:spcBef>
                        <a:spcAft>
                          <a:spcPts val="0"/>
                        </a:spcAft>
                      </a:pPr>
                      <a:r>
                        <a:rPr lang="en-US" sz="1200" kern="0">
                          <a:effectLst/>
                          <a:latin typeface="Times New Roman" pitchFamily="18" charset="0"/>
                          <a:cs typeface="Times New Roman" pitchFamily="18" charset="0"/>
                        </a:rPr>
                        <a:t>1st Q</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gn="ctr">
                        <a:lnSpc>
                          <a:spcPct val="150000"/>
                        </a:lnSpc>
                        <a:spcBef>
                          <a:spcPts val="0"/>
                        </a:spcBef>
                        <a:spcAft>
                          <a:spcPts val="0"/>
                        </a:spcAft>
                      </a:pPr>
                      <a:r>
                        <a:rPr lang="en-US" sz="1200" kern="0">
                          <a:effectLst/>
                          <a:latin typeface="Times New Roman" pitchFamily="18" charset="0"/>
                          <a:cs typeface="Times New Roman" pitchFamily="18" charset="0"/>
                        </a:rPr>
                        <a:t>Median</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gn="ctr">
                        <a:lnSpc>
                          <a:spcPct val="150000"/>
                        </a:lnSpc>
                        <a:spcBef>
                          <a:spcPts val="0"/>
                        </a:spcBef>
                        <a:spcAft>
                          <a:spcPts val="0"/>
                        </a:spcAft>
                      </a:pPr>
                      <a:r>
                        <a:rPr lang="en-US" sz="1200" kern="0">
                          <a:effectLst/>
                          <a:latin typeface="Times New Roman" pitchFamily="18" charset="0"/>
                          <a:cs typeface="Times New Roman" pitchFamily="18" charset="0"/>
                        </a:rPr>
                        <a:t>Mean</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gn="ctr">
                        <a:lnSpc>
                          <a:spcPct val="150000"/>
                        </a:lnSpc>
                        <a:spcBef>
                          <a:spcPts val="0"/>
                        </a:spcBef>
                        <a:spcAft>
                          <a:spcPts val="0"/>
                        </a:spcAft>
                      </a:pPr>
                      <a:r>
                        <a:rPr lang="en-US" sz="1200" kern="0">
                          <a:effectLst/>
                          <a:latin typeface="Times New Roman" pitchFamily="18" charset="0"/>
                          <a:cs typeface="Times New Roman" pitchFamily="18" charset="0"/>
                        </a:rPr>
                        <a:t>3rd Q</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gn="ctr">
                        <a:lnSpc>
                          <a:spcPct val="150000"/>
                        </a:lnSpc>
                        <a:spcBef>
                          <a:spcPts val="0"/>
                        </a:spcBef>
                        <a:spcAft>
                          <a:spcPts val="0"/>
                        </a:spcAft>
                      </a:pPr>
                      <a:r>
                        <a:rPr lang="en-US" sz="1200" kern="0">
                          <a:effectLst/>
                          <a:latin typeface="Times New Roman" pitchFamily="18" charset="0"/>
                          <a:cs typeface="Times New Roman" pitchFamily="18" charset="0"/>
                        </a:rPr>
                        <a:t>Max</a:t>
                      </a:r>
                      <a:endParaRPr lang="en-US" sz="1050" kern="100">
                        <a:effectLst/>
                        <a:latin typeface="Times New Roman" pitchFamily="18" charset="0"/>
                        <a:ea typeface="Calibri"/>
                        <a:cs typeface="Times New Roman" pitchFamily="18" charset="0"/>
                      </a:endParaRPr>
                    </a:p>
                  </a:txBody>
                  <a:tcPr marL="65051" marR="65051" marT="0" marB="0"/>
                </a:tc>
              </a:tr>
              <a:tr h="1106158">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Operating Profit Margin</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-0.6798</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13.8677</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19.0675</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20.1699</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24.9618</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44.0470</a:t>
                      </a:r>
                      <a:endParaRPr lang="en-US" sz="1050" kern="100">
                        <a:effectLst/>
                        <a:latin typeface="Times New Roman" pitchFamily="18" charset="0"/>
                        <a:ea typeface="Calibri"/>
                        <a:cs typeface="Times New Roman" pitchFamily="18" charset="0"/>
                      </a:endParaRPr>
                    </a:p>
                  </a:txBody>
                  <a:tcPr marL="65051" marR="65051" marT="0" marB="0"/>
                </a:tc>
              </a:tr>
              <a:tr h="1386529">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Size of the companies</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4.405</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5.155</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5.556</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5.617</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5.990</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6.780</a:t>
                      </a:r>
                      <a:endParaRPr lang="en-US" sz="1050" kern="100" dirty="0">
                        <a:effectLst/>
                        <a:latin typeface="Times New Roman" pitchFamily="18" charset="0"/>
                        <a:ea typeface="Calibri"/>
                        <a:cs typeface="Times New Roman" pitchFamily="18" charset="0"/>
                      </a:endParaRPr>
                    </a:p>
                  </a:txBody>
                  <a:tcPr marL="65051" marR="65051" marT="0" marB="0"/>
                </a:tc>
              </a:tr>
              <a:tr h="1106158">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Working capital ratio</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-0.34935</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0.01255</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0.11973</a:t>
                      </a:r>
                      <a:endParaRPr lang="en-US" sz="1050" kern="100" dirty="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0.18340</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0.32299</a:t>
                      </a:r>
                      <a:endParaRPr lang="en-US" sz="1050" kern="100">
                        <a:effectLst/>
                        <a:latin typeface="Times New Roman" pitchFamily="18" charset="0"/>
                        <a:ea typeface="Calibri"/>
                        <a:cs typeface="Times New Roman" pitchFamily="18" charset="0"/>
                      </a:endParaRPr>
                    </a:p>
                  </a:txBody>
                  <a:tcPr marL="65051" marR="65051"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1.03402</a:t>
                      </a:r>
                      <a:endParaRPr lang="en-US" sz="1050" kern="100" dirty="0">
                        <a:effectLst/>
                        <a:latin typeface="Times New Roman" pitchFamily="18" charset="0"/>
                        <a:ea typeface="Calibri"/>
                        <a:cs typeface="Times New Roman" pitchFamily="18" charset="0"/>
                      </a:endParaRPr>
                    </a:p>
                  </a:txBody>
                  <a:tcPr marL="65051" marR="65051" marT="0" marB="0"/>
                </a:tc>
              </a:tr>
            </a:tbl>
          </a:graphicData>
        </a:graphic>
      </p:graphicFrame>
      <p:sp>
        <p:nvSpPr>
          <p:cNvPr id="4" name="Content Placeholder 3"/>
          <p:cNvSpPr>
            <a:spLocks noGrp="1"/>
          </p:cNvSpPr>
          <p:nvPr>
            <p:ph sz="half" idx="2"/>
          </p:nvPr>
        </p:nvSpPr>
        <p:spPr>
          <a:xfrm>
            <a:off x="6197600" y="2386739"/>
            <a:ext cx="5384800" cy="4045058"/>
          </a:xfrm>
        </p:spPr>
        <p:txBody>
          <a:bodyPr>
            <a:normAutofit fontScale="92500" lnSpcReduction="10000"/>
          </a:bodyPr>
          <a:lstStyle/>
          <a:p>
            <a:pPr algn="just">
              <a:lnSpc>
                <a:spcPct val="150000"/>
              </a:lnSpc>
              <a:buFont typeface="Courier New" pitchFamily="49" charset="0"/>
              <a:buChar char="o"/>
            </a:pPr>
            <a:r>
              <a:rPr lang="en-US" sz="1800" dirty="0">
                <a:latin typeface="Times New Roman" pitchFamily="18" charset="0"/>
                <a:cs typeface="Times New Roman" pitchFamily="18" charset="0"/>
              </a:rPr>
              <a:t>The mean working money to deals not entirely settled to be 0.18340 (18.340 percent) and the mean profit edge of the ventures is projected to be 20.699 percent in view of the elucidating measurements (Tables 1) for the factors</a:t>
            </a:r>
            <a:r>
              <a:rPr lang="en-US" sz="1800" dirty="0" smtClean="0">
                <a:latin typeface="Times New Roman" pitchFamily="18" charset="0"/>
                <a:cs typeface="Times New Roman" pitchFamily="18" charset="0"/>
              </a:rPr>
              <a:t>.</a:t>
            </a:r>
          </a:p>
          <a:p>
            <a:pPr algn="just">
              <a:lnSpc>
                <a:spcPct val="150000"/>
              </a:lnSpc>
              <a:buFont typeface="Courier New" pitchFamily="49" charset="0"/>
              <a:buChar char="o"/>
            </a:pPr>
            <a:r>
              <a:rPr lang="en-US" sz="1800" dirty="0">
                <a:latin typeface="Times New Roman" pitchFamily="18" charset="0"/>
                <a:cs typeface="Times New Roman" pitchFamily="18" charset="0"/>
              </a:rPr>
              <a:t>Moreover, 19.68 percent and 20.65 percent, separately, are the mean profits characterized by the Pre and Post GST periods.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Besides, during the review time frame (2014-2021), there was little variation in the operational profit edge.</a:t>
            </a:r>
          </a:p>
        </p:txBody>
      </p:sp>
      <p:sp>
        <p:nvSpPr>
          <p:cNvPr id="6" name="Rectangle 5"/>
          <p:cNvSpPr/>
          <p:nvPr/>
        </p:nvSpPr>
        <p:spPr>
          <a:xfrm>
            <a:off x="1415364" y="1835302"/>
            <a:ext cx="2837315" cy="369332"/>
          </a:xfrm>
          <a:prstGeom prst="rect">
            <a:avLst/>
          </a:prstGeom>
        </p:spPr>
        <p:txBody>
          <a:bodyPr wrap="none">
            <a:spAutoFit/>
          </a:bodyPr>
          <a:lstStyle/>
          <a:p>
            <a:r>
              <a:rPr lang="en-US" b="1" dirty="0" smtClean="0">
                <a:latin typeface="Times New Roman" pitchFamily="18" charset="0"/>
                <a:cs typeface="Times New Roman" pitchFamily="18" charset="0"/>
              </a:rPr>
              <a:t>Table: </a:t>
            </a:r>
            <a:r>
              <a:rPr lang="en-US" dirty="0">
                <a:latin typeface="Times New Roman" pitchFamily="18" charset="0"/>
                <a:cs typeface="Times New Roman" pitchFamily="18" charset="0"/>
              </a:rPr>
              <a:t>Descriptive statistics</a:t>
            </a:r>
          </a:p>
        </p:txBody>
      </p:sp>
    </p:spTree>
    <p:extLst>
      <p:ext uri="{BB962C8B-B14F-4D97-AF65-F5344CB8AC3E}">
        <p14:creationId xmlns:p14="http://schemas.microsoft.com/office/powerpoint/2010/main" xmlns="" val="2138999591"/>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E9E7DDB-506F-26B0-5C2E-8DD99ED564E5}"/>
              </a:ext>
            </a:extLst>
          </p:cNvPr>
          <p:cNvSpPr>
            <a:spLocks noGrp="1"/>
          </p:cNvSpPr>
          <p:nvPr>
            <p:ph type="title"/>
          </p:nvPr>
        </p:nvSpPr>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Conclusion</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F454C1D5-C99D-85C3-69D2-84C64678F3AC}"/>
              </a:ext>
            </a:extLst>
          </p:cNvPr>
          <p:cNvSpPr>
            <a:spLocks noGrp="1"/>
          </p:cNvSpPr>
          <p:nvPr>
            <p:ph idx="1"/>
          </p:nvPr>
        </p:nvSpPr>
        <p:spPr/>
        <p:txBody>
          <a:bodyPr>
            <a:normAutofit fontScale="92500" lnSpcReduction="10000"/>
          </a:bodyPr>
          <a:lstStyle/>
          <a:p>
            <a:pPr algn="just">
              <a:lnSpc>
                <a:spcPct val="160000"/>
              </a:lnSpc>
              <a:buFont typeface="Wingdings" pitchFamily="2" charset="2"/>
              <a:buChar char="Ø"/>
            </a:pPr>
            <a:r>
              <a:rPr lang="en-US" sz="1800" dirty="0">
                <a:latin typeface="Times New Roman" pitchFamily="18" charset="0"/>
                <a:cs typeface="Times New Roman" pitchFamily="18" charset="0"/>
              </a:rPr>
              <a:t>The Government of India (GoI) was roused to present the GST system beginning in 2017 in view of the experience of different nations all over the planet effectively carrying out the GST system</a:t>
            </a:r>
            <a:r>
              <a:rPr lang="en-US" sz="1800" dirty="0" smtClean="0">
                <a:latin typeface="Times New Roman" pitchFamily="18" charset="0"/>
                <a:cs typeface="Times New Roman" pitchFamily="18" charset="0"/>
              </a:rPr>
              <a:t>.</a:t>
            </a:r>
          </a:p>
          <a:p>
            <a:pPr algn="just">
              <a:lnSpc>
                <a:spcPct val="160000"/>
              </a:lnSpc>
              <a:buFont typeface="Wingdings" pitchFamily="2" charset="2"/>
              <a:buChar char="Ø"/>
            </a:pPr>
            <a:r>
              <a:rPr lang="en-US" sz="1800" dirty="0">
                <a:latin typeface="Times New Roman" pitchFamily="18" charset="0"/>
                <a:cs typeface="Times New Roman" pitchFamily="18" charset="0"/>
              </a:rPr>
              <a:t>An exploration survey that took a gander at the impacts of GST tracked down a more noteworthy number of up-sides than disadvantages. </a:t>
            </a:r>
            <a:endParaRPr lang="en-US" sz="1800" dirty="0" smtClean="0">
              <a:latin typeface="Times New Roman" pitchFamily="18" charset="0"/>
              <a:cs typeface="Times New Roman" pitchFamily="18" charset="0"/>
            </a:endParaRPr>
          </a:p>
          <a:p>
            <a:pPr algn="just">
              <a:lnSpc>
                <a:spcPct val="160000"/>
              </a:lnSpc>
              <a:buFont typeface="Wingdings" pitchFamily="2" charset="2"/>
              <a:buChar char="Ø"/>
            </a:pPr>
            <a:r>
              <a:rPr lang="en-US" sz="1800" dirty="0">
                <a:latin typeface="Times New Roman" pitchFamily="18" charset="0"/>
                <a:cs typeface="Times New Roman" pitchFamily="18" charset="0"/>
              </a:rPr>
              <a:t>Constructive outcomes of the GST implementation incorporate the elimination of different taxes, differential valuations, lower producing costs, a more effective store network, and expanded modern result. </a:t>
            </a:r>
            <a:endParaRPr lang="en-US" sz="1800" dirty="0" smtClean="0">
              <a:latin typeface="Times New Roman" pitchFamily="18" charset="0"/>
              <a:cs typeface="Times New Roman" pitchFamily="18" charset="0"/>
            </a:endParaRPr>
          </a:p>
          <a:p>
            <a:pPr algn="just">
              <a:lnSpc>
                <a:spcPct val="160000"/>
              </a:lnSpc>
              <a:buFont typeface="Wingdings" pitchFamily="2" charset="2"/>
              <a:buChar char="Ø"/>
            </a:pPr>
            <a:r>
              <a:rPr lang="en-US" sz="1800" dirty="0">
                <a:latin typeface="Times New Roman" pitchFamily="18" charset="0"/>
                <a:cs typeface="Times New Roman" pitchFamily="18" charset="0"/>
              </a:rPr>
              <a:t>Notwithstanding, it was remembered to have an impeding impact that higher working capital necessities achieved by various operational changes. </a:t>
            </a:r>
            <a:endParaRPr lang="en-US" sz="1800" dirty="0" smtClean="0">
              <a:latin typeface="Times New Roman" pitchFamily="18" charset="0"/>
              <a:cs typeface="Times New Roman" pitchFamily="18" charset="0"/>
            </a:endParaRPr>
          </a:p>
          <a:p>
            <a:pPr algn="just">
              <a:lnSpc>
                <a:spcPct val="160000"/>
              </a:lnSpc>
              <a:buFont typeface="Wingdings" pitchFamily="2" charset="2"/>
              <a:buChar char="Ø"/>
            </a:pPr>
            <a:r>
              <a:rPr lang="en-US" sz="1800" dirty="0">
                <a:latin typeface="Times New Roman" pitchFamily="18" charset="0"/>
                <a:cs typeface="Times New Roman" pitchFamily="18" charset="0"/>
              </a:rPr>
              <a:t>This could be on the grounds that there isn't an adequate number of information accessible after the GST was carried out to utilize techniques like board information regression models to survey the effect genuinely.</a:t>
            </a:r>
          </a:p>
        </p:txBody>
      </p:sp>
    </p:spTree>
    <p:extLst>
      <p:ext uri="{BB962C8B-B14F-4D97-AF65-F5344CB8AC3E}">
        <p14:creationId xmlns:p14="http://schemas.microsoft.com/office/powerpoint/2010/main" xmlns="" val="273156539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653DE5-A64C-0D39-899D-FCA04B64BC92}"/>
              </a:ext>
            </a:extLst>
          </p:cNvPr>
          <p:cNvSpPr>
            <a:spLocks noGrp="1"/>
          </p:cNvSpPr>
          <p:nvPr>
            <p:ph type="title"/>
          </p:nvPr>
        </p:nvSpPr>
        <p:spPr/>
        <p:txBody>
          <a:bodyPr>
            <a:normAutofit fontScale="90000"/>
          </a:bodyPr>
          <a:lstStyle/>
          <a:p>
            <a:pPr algn="ctr">
              <a:lnSpc>
                <a:spcPct val="150000"/>
              </a:lnSpc>
            </a:pPr>
            <a:r>
              <a:rPr lang="en-US" sz="44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66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B9FA0D3-E1BE-5DD7-A6D4-787A8D55D972}"/>
              </a:ext>
            </a:extLst>
          </p:cNvPr>
          <p:cNvSpPr>
            <a:spLocks noGrp="1"/>
          </p:cNvSpPr>
          <p:nvPr>
            <p:ph idx="1"/>
          </p:nvPr>
        </p:nvSpPr>
        <p:spPr>
          <a:xfrm>
            <a:off x="511444" y="1813302"/>
            <a:ext cx="11158780" cy="4602996"/>
          </a:xfrm>
        </p:spPr>
        <p:txBody>
          <a:bodyPr>
            <a:normAutofit/>
          </a:bodyPr>
          <a:lstStyle/>
          <a:p>
            <a:pPr lvl="0" algn="just">
              <a:lnSpc>
                <a:spcPct val="150000"/>
              </a:lnSpc>
              <a:buFont typeface="Wingdings" pitchFamily="2" charset="2"/>
              <a:buChar char="ü"/>
            </a:pPr>
            <a:r>
              <a:rPr lang="en-US" sz="1800" dirty="0">
                <a:latin typeface="Times New Roman" pitchFamily="18" charset="0"/>
                <a:cs typeface="Times New Roman" pitchFamily="18" charset="0"/>
              </a:rPr>
              <a:t>Gaspar, V., Jaramillo, L., &amp; </a:t>
            </a:r>
            <a:r>
              <a:rPr lang="en-US" sz="1800" dirty="0" err="1">
                <a:latin typeface="Times New Roman" pitchFamily="18" charset="0"/>
                <a:cs typeface="Times New Roman" pitchFamily="18" charset="0"/>
              </a:rPr>
              <a:t>Wingender</a:t>
            </a:r>
            <a:r>
              <a:rPr lang="en-US" sz="1800" dirty="0">
                <a:latin typeface="Times New Roman" pitchFamily="18" charset="0"/>
                <a:cs typeface="Times New Roman" pitchFamily="18" charset="0"/>
              </a:rPr>
              <a:t>, M. P. (2016). Tax capacity and growth: Is there a tipping point? International Monetary Fund.</a:t>
            </a:r>
          </a:p>
          <a:p>
            <a:pPr lvl="0" algn="just">
              <a:lnSpc>
                <a:spcPct val="150000"/>
              </a:lnSpc>
              <a:buFont typeface="Wingdings" pitchFamily="2" charset="2"/>
              <a:buChar char="ü"/>
            </a:pPr>
            <a:r>
              <a:rPr lang="en-US" sz="1800" dirty="0">
                <a:latin typeface="Times New Roman" pitchFamily="18" charset="0"/>
                <a:cs typeface="Times New Roman" pitchFamily="18" charset="0"/>
              </a:rPr>
              <a:t>Jha, R. (2019). </a:t>
            </a:r>
            <a:r>
              <a:rPr lang="en-US" sz="1800" dirty="0" err="1">
                <a:latin typeface="Times New Roman" pitchFamily="18" charset="0"/>
                <a:cs typeface="Times New Roman" pitchFamily="18" charset="0"/>
              </a:rPr>
              <a:t>Modinomics</a:t>
            </a:r>
            <a:r>
              <a:rPr lang="en-US" sz="1800" dirty="0">
                <a:latin typeface="Times New Roman" pitchFamily="18" charset="0"/>
                <a:cs typeface="Times New Roman" pitchFamily="18" charset="0"/>
              </a:rPr>
              <a:t>: Design, implementation, outcomes, and prospects. Asian Economic Policy Review, 14(1), 24–41.</a:t>
            </a:r>
          </a:p>
          <a:p>
            <a:pPr lvl="0" algn="just">
              <a:lnSpc>
                <a:spcPct val="150000"/>
              </a:lnSpc>
              <a:buFont typeface="Wingdings" pitchFamily="2" charset="2"/>
              <a:buChar char="ü"/>
            </a:pPr>
            <a:r>
              <a:rPr lang="en-US" sz="1800" dirty="0" err="1">
                <a:latin typeface="Times New Roman" pitchFamily="18" charset="0"/>
                <a:cs typeface="Times New Roman" pitchFamily="18" charset="0"/>
              </a:rPr>
              <a:t>Kir</a:t>
            </a:r>
            <a:r>
              <a:rPr lang="en-US" sz="1800" dirty="0">
                <a:latin typeface="Times New Roman" pitchFamily="18" charset="0"/>
                <a:cs typeface="Times New Roman" pitchFamily="18" charset="0"/>
              </a:rPr>
              <a:t>, A. (2021). India’s goods and services tax: A unique experiment in cooperative federalism and a constitutional crisis in waiting. Canadian Tax Journal, 69(2), 391–445.</a:t>
            </a:r>
          </a:p>
          <a:p>
            <a:pPr lvl="0" algn="just">
              <a:lnSpc>
                <a:spcPct val="150000"/>
              </a:lnSpc>
              <a:buFont typeface="Wingdings" pitchFamily="2" charset="2"/>
              <a:buChar char="ü"/>
            </a:pPr>
            <a:r>
              <a:rPr lang="en-US" sz="1800" dirty="0">
                <a:latin typeface="Times New Roman" pitchFamily="18" charset="0"/>
                <a:cs typeface="Times New Roman" pitchFamily="18" charset="0"/>
              </a:rPr>
              <a:t>Kulkarni, S., &amp; </a:t>
            </a:r>
            <a:r>
              <a:rPr lang="en-US" sz="1800" dirty="0" err="1">
                <a:latin typeface="Times New Roman" pitchFamily="18" charset="0"/>
                <a:cs typeface="Times New Roman" pitchFamily="18" charset="0"/>
              </a:rPr>
              <a:t>Apsingekar</a:t>
            </a:r>
            <a:r>
              <a:rPr lang="en-US" sz="1800" dirty="0">
                <a:latin typeface="Times New Roman" pitchFamily="18" charset="0"/>
                <a:cs typeface="Times New Roman" pitchFamily="18" charset="0"/>
              </a:rPr>
              <a:t>, S. (2021). A Study of Impact of GST on Indian Economy with Reference to Pune Region (No. 6132)</a:t>
            </a:r>
          </a:p>
          <a:p>
            <a:pPr lvl="0" algn="just">
              <a:lnSpc>
                <a:spcPct val="150000"/>
              </a:lnSpc>
              <a:buFont typeface="Wingdings" pitchFamily="2" charset="2"/>
              <a:buChar char="ü"/>
            </a:pPr>
            <a:r>
              <a:rPr lang="en-US" sz="1800" dirty="0">
                <a:latin typeface="Times New Roman" pitchFamily="18" charset="0"/>
                <a:cs typeface="Times New Roman" pitchFamily="18" charset="0"/>
              </a:rPr>
              <a:t>Kumar, A., &amp; Singh, R. (2022). The Impact of Goods and Services Tax (GST) on Indian Corporates: An Empirical Analysis. Journal of Indian Business Research, 14(3), 345-362. </a:t>
            </a:r>
          </a:p>
          <a:p>
            <a:endParaRPr lang="en-US" dirty="0"/>
          </a:p>
        </p:txBody>
      </p:sp>
    </p:spTree>
    <p:extLst>
      <p:ext uri="{BB962C8B-B14F-4D97-AF65-F5344CB8AC3E}">
        <p14:creationId xmlns:p14="http://schemas.microsoft.com/office/powerpoint/2010/main" xmlns="" val="2132084311"/>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6B5A1B3-E494-07BB-CA05-FA1004830C1F}"/>
              </a:ext>
            </a:extLst>
          </p:cNvPr>
          <p:cNvSpPr>
            <a:spLocks noGrp="1"/>
          </p:cNvSpPr>
          <p:nvPr>
            <p:ph type="title"/>
          </p:nvPr>
        </p:nvSpPr>
        <p:spPr>
          <a:xfrm>
            <a:off x="3146155" y="2107769"/>
            <a:ext cx="6664272" cy="3611106"/>
          </a:xfrm>
        </p:spPr>
        <p:txBody>
          <a:bodyPr>
            <a:normAutofit/>
          </a:bodyPr>
          <a:lstStyle/>
          <a:p>
            <a:pPr algn="ctr"/>
            <a: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
            <a:b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xmlns="" val="377410516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pothecary">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30</TotalTime>
  <Words>911</Words>
  <Application>Microsoft Office PowerPoint</Application>
  <PresentationFormat>Custom</PresentationFormat>
  <Paragraphs>67</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Apothecary</vt:lpstr>
      <vt:lpstr>IMPACT OF GST ON CORPORATES ACROSS INDIA</vt:lpstr>
      <vt:lpstr>INTRODUCTION</vt:lpstr>
      <vt:lpstr>Literature Review </vt:lpstr>
      <vt:lpstr>RESEARCH METHODOLOGY</vt:lpstr>
      <vt:lpstr>RESULT</vt:lpstr>
      <vt:lpstr>Conclusion</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THE STRUCTURE OF ALOE VERA AND ITS MEDICINAL BENEFITS</dc:title>
  <dc:creator>intel</dc:creator>
  <cp:lastModifiedBy>pc</cp:lastModifiedBy>
  <cp:revision>15</cp:revision>
  <dcterms:created xsi:type="dcterms:W3CDTF">2024-03-09T10:24:34Z</dcterms:created>
  <dcterms:modified xsi:type="dcterms:W3CDTF">2024-03-11T12:50:09Z</dcterms:modified>
</cp:coreProperties>
</file>