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Default Extension="jpg" ContentType="image/jpg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2192000" cy="6858000"/>
  <p:notesSz cx="12192000" cy="6858000"/>
  <p:defaultTextStyle>
    <a:defPPr>
      <a:defRPr kern="0"/>
    </a:def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Relationship Id="rId10" Type="http://schemas.openxmlformats.org/officeDocument/2006/relationships/slide" Target="slides/slide5.xml"/><Relationship Id="rId11" Type="http://schemas.openxmlformats.org/officeDocument/2006/relationships/slide" Target="slides/slide6.xml"/><Relationship Id="rId12" Type="http://schemas.openxmlformats.org/officeDocument/2006/relationships/slide" Target="slides/slide7.xml"/><Relationship Id="rId13" Type="http://schemas.openxmlformats.org/officeDocument/2006/relationships/slide" Target="slides/slide8.xml"/><Relationship Id="rId14" Type="http://schemas.openxmlformats.org/officeDocument/2006/relationships/slide" Target="slides/slide9.xml"/><Relationship Id="rId15" Type="http://schemas.openxmlformats.org/officeDocument/2006/relationships/slide" Target="slides/slide10.xml"/><Relationship Id="rId16" Type="http://schemas.openxmlformats.org/officeDocument/2006/relationships/slide" Target="slides/slide11.xml"/><Relationship Id="rId17" Type="http://schemas.openxmlformats.org/officeDocument/2006/relationships/slide" Target="slides/slide12.xml"/><Relationship Id="rId18" Type="http://schemas.openxmlformats.org/officeDocument/2006/relationships/slide" Target="slides/slide13.xml"/><Relationship Id="rId19" Type="http://schemas.openxmlformats.org/officeDocument/2006/relationships/slide" Target="slides/slide14.xml"/><Relationship Id="rId20" Type="http://schemas.openxmlformats.org/officeDocument/2006/relationships/slide" Target="slides/slide15.xml"/><Relationship Id="rId21" Type="http://schemas.openxmlformats.org/officeDocument/2006/relationships/slide" Target="slides/slide16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514743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514743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 showMasterSp="0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1103375" y="1219200"/>
            <a:ext cx="9985375" cy="0"/>
          </a:xfrm>
          <a:custGeom>
            <a:avLst/>
            <a:gdLst/>
            <a:ahLst/>
            <a:cxnLst/>
            <a:rect l="l" t="t" r="r" b="b"/>
            <a:pathLst>
              <a:path w="9985375" h="0">
                <a:moveTo>
                  <a:pt x="9985248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51474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1103375" y="1303655"/>
            <a:ext cx="9985375" cy="0"/>
          </a:xfrm>
          <a:custGeom>
            <a:avLst/>
            <a:gdLst/>
            <a:ahLst/>
            <a:cxnLst/>
            <a:rect l="l" t="t" r="r" b="b"/>
            <a:pathLst>
              <a:path w="9985375" h="0">
                <a:moveTo>
                  <a:pt x="9985248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514743"/>
            </a:solidFill>
          </a:ln>
        </p:spPr>
        <p:txBody>
          <a:bodyPr wrap="square" lIns="0" tIns="0" rIns="0" bIns="0" rtlCol="0"/>
          <a:lstStyle/>
          <a:p/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732532" y="2647188"/>
            <a:ext cx="6751320" cy="2433827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8000"/>
                </a:lnTo>
                <a:lnTo>
                  <a:pt x="12192000" y="6858000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3"/>
          </a:solidFill>
        </p:spPr>
        <p:txBody>
          <a:bodyPr wrap="square" lIns="0" tIns="0" rIns="0" bIns="0" rtlCol="0"/>
          <a:lstStyle/>
          <a:p/>
        </p:txBody>
      </p:sp>
      <p:sp>
        <p:nvSpPr>
          <p:cNvPr id="17" name="bg object 17"/>
          <p:cNvSpPr/>
          <p:nvPr/>
        </p:nvSpPr>
        <p:spPr>
          <a:xfrm>
            <a:off x="1103375" y="1219200"/>
            <a:ext cx="9985375" cy="0"/>
          </a:xfrm>
          <a:custGeom>
            <a:avLst/>
            <a:gdLst/>
            <a:ahLst/>
            <a:cxnLst/>
            <a:rect l="l" t="t" r="r" b="b"/>
            <a:pathLst>
              <a:path w="9985375" h="0">
                <a:moveTo>
                  <a:pt x="9985248" y="0"/>
                </a:moveTo>
                <a:lnTo>
                  <a:pt x="0" y="0"/>
                </a:lnTo>
              </a:path>
            </a:pathLst>
          </a:custGeom>
          <a:ln w="38100">
            <a:solidFill>
              <a:srgbClr val="51474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18" name="bg object 18"/>
          <p:cNvSpPr/>
          <p:nvPr/>
        </p:nvSpPr>
        <p:spPr>
          <a:xfrm>
            <a:off x="1103375" y="1303655"/>
            <a:ext cx="9985375" cy="0"/>
          </a:xfrm>
          <a:custGeom>
            <a:avLst/>
            <a:gdLst/>
            <a:ahLst/>
            <a:cxnLst/>
            <a:rect l="l" t="t" r="r" b="b"/>
            <a:pathLst>
              <a:path w="9985375" h="0">
                <a:moveTo>
                  <a:pt x="9985248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514743"/>
            </a:solidFill>
          </a:ln>
        </p:spPr>
        <p:txBody>
          <a:bodyPr wrap="square" lIns="0" tIns="0" rIns="0" bIns="0" rtlCol="0"/>
          <a:lstStyle/>
          <a:p/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92200" y="587120"/>
            <a:ext cx="5106035" cy="54025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200" b="1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92200" y="1403096"/>
            <a:ext cx="10008870" cy="41414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514743"/>
                </a:solidFill>
                <a:latin typeface="Times New Roman"/>
                <a:cs typeface="Times New Roman"/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jpg"/></Relationships>
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jpg"/><Relationship Id="rId3" Type="http://schemas.openxmlformats.org/officeDocument/2006/relationships/image" Target="../media/image6.jpg"/><Relationship Id="rId4" Type="http://schemas.openxmlformats.org/officeDocument/2006/relationships/image" Target="../media/image7.jpg"/></Relationships>

</file>

<file path=ppt/slides/_rels/slide1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jpg"/><Relationship Id="rId3" Type="http://schemas.openxmlformats.org/officeDocument/2006/relationships/image" Target="../media/image9.jpg"/><Relationship Id="rId4" Type="http://schemas.openxmlformats.org/officeDocument/2006/relationships/image" Target="../media/image10.jpg"/></Relationships>

</file>

<file path=ppt/slides/_rels/slide1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jpg"/></Relationships>

</file>

<file path=ppt/slides/_rels/slide1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
</file>

<file path=ppt/slides/_rels/slide1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2.xml"/></Relationships>

</file>

<file path=ppt/slides/_rels/slide1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4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 descr="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 descr=""/>
            <p:cNvSpPr/>
            <p:nvPr/>
          </p:nvSpPr>
          <p:spPr>
            <a:xfrm>
              <a:off x="0" y="1079880"/>
              <a:ext cx="12192000" cy="4698365"/>
            </a:xfrm>
            <a:custGeom>
              <a:avLst/>
              <a:gdLst/>
              <a:ahLst/>
              <a:cxnLst/>
              <a:rect l="l" t="t" r="r" b="b"/>
              <a:pathLst>
                <a:path w="12192000" h="4698365">
                  <a:moveTo>
                    <a:pt x="0" y="4698237"/>
                  </a:moveTo>
                  <a:lnTo>
                    <a:pt x="12192000" y="4698237"/>
                  </a:lnTo>
                  <a:lnTo>
                    <a:pt x="12192000" y="0"/>
                  </a:lnTo>
                  <a:lnTo>
                    <a:pt x="0" y="0"/>
                  </a:lnTo>
                  <a:lnTo>
                    <a:pt x="0" y="4698237"/>
                  </a:lnTo>
                  <a:close/>
                </a:path>
              </a:pathLst>
            </a:custGeom>
            <a:solidFill>
              <a:srgbClr val="FFFFF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4" name="object 4" descr=""/>
            <p:cNvSpPr/>
            <p:nvPr/>
          </p:nvSpPr>
          <p:spPr>
            <a:xfrm>
              <a:off x="0" y="0"/>
              <a:ext cx="12192000" cy="1080135"/>
            </a:xfrm>
            <a:custGeom>
              <a:avLst/>
              <a:gdLst/>
              <a:ahLst/>
              <a:cxnLst/>
              <a:rect l="l" t="t" r="r" b="b"/>
              <a:pathLst>
                <a:path w="12192000" h="1080135">
                  <a:moveTo>
                    <a:pt x="12192000" y="0"/>
                  </a:moveTo>
                  <a:lnTo>
                    <a:pt x="0" y="0"/>
                  </a:lnTo>
                  <a:lnTo>
                    <a:pt x="0" y="1079880"/>
                  </a:lnTo>
                  <a:lnTo>
                    <a:pt x="12192000" y="107988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51474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5" name="object 5" descr=""/>
            <p:cNvSpPr/>
            <p:nvPr/>
          </p:nvSpPr>
          <p:spPr>
            <a:xfrm>
              <a:off x="0" y="1136649"/>
              <a:ext cx="12192000" cy="88900"/>
            </a:xfrm>
            <a:custGeom>
              <a:avLst/>
              <a:gdLst/>
              <a:ahLst/>
              <a:cxnLst/>
              <a:rect l="l" t="t" r="r" b="b"/>
              <a:pathLst>
                <a:path w="12192000" h="88900">
                  <a:moveTo>
                    <a:pt x="12192000" y="50419"/>
                  </a:moveTo>
                  <a:lnTo>
                    <a:pt x="0" y="50419"/>
                  </a:lnTo>
                  <a:lnTo>
                    <a:pt x="0" y="88519"/>
                  </a:lnTo>
                  <a:lnTo>
                    <a:pt x="12192000" y="88519"/>
                  </a:lnTo>
                  <a:lnTo>
                    <a:pt x="12192000" y="50419"/>
                  </a:lnTo>
                  <a:close/>
                </a:path>
                <a:path w="12192000" h="88900">
                  <a:moveTo>
                    <a:pt x="12192000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12192000" y="1270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514743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325880" y="0"/>
              <a:ext cx="1747520" cy="2292096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0" y="5626455"/>
              <a:ext cx="12192000" cy="88900"/>
            </a:xfrm>
            <a:custGeom>
              <a:avLst/>
              <a:gdLst/>
              <a:ahLst/>
              <a:cxnLst/>
              <a:rect l="l" t="t" r="r" b="b"/>
              <a:pathLst>
                <a:path w="12192000" h="88900">
                  <a:moveTo>
                    <a:pt x="12192000" y="75831"/>
                  </a:moveTo>
                  <a:lnTo>
                    <a:pt x="0" y="75831"/>
                  </a:lnTo>
                  <a:lnTo>
                    <a:pt x="0" y="88531"/>
                  </a:lnTo>
                  <a:lnTo>
                    <a:pt x="12192000" y="88531"/>
                  </a:lnTo>
                  <a:lnTo>
                    <a:pt x="12192000" y="75831"/>
                  </a:lnTo>
                  <a:close/>
                </a:path>
                <a:path w="12192000" h="88900">
                  <a:moveTo>
                    <a:pt x="12192000" y="0"/>
                  </a:moveTo>
                  <a:lnTo>
                    <a:pt x="0" y="0"/>
                  </a:lnTo>
                  <a:lnTo>
                    <a:pt x="0" y="38100"/>
                  </a:lnTo>
                  <a:lnTo>
                    <a:pt x="12192000" y="3810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514743"/>
            </a:solidFill>
          </p:spPr>
          <p:txBody>
            <a:bodyPr wrap="square" lIns="0" tIns="0" rIns="0" bIns="0" rtlCol="0"/>
            <a:lstStyle/>
            <a:p/>
          </p:txBody>
        </p:sp>
        <p:sp>
          <p:nvSpPr>
            <p:cNvPr id="8" name="object 8" descr=""/>
            <p:cNvSpPr/>
            <p:nvPr/>
          </p:nvSpPr>
          <p:spPr>
            <a:xfrm>
              <a:off x="0" y="5778118"/>
              <a:ext cx="12192000" cy="1080135"/>
            </a:xfrm>
            <a:custGeom>
              <a:avLst/>
              <a:gdLst/>
              <a:ahLst/>
              <a:cxnLst/>
              <a:rect l="l" t="t" r="r" b="b"/>
              <a:pathLst>
                <a:path w="12192000" h="1080134">
                  <a:moveTo>
                    <a:pt x="12192000" y="0"/>
                  </a:moveTo>
                  <a:lnTo>
                    <a:pt x="0" y="0"/>
                  </a:lnTo>
                  <a:lnTo>
                    <a:pt x="0" y="1079881"/>
                  </a:lnTo>
                  <a:lnTo>
                    <a:pt x="12192000" y="1079881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514743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88798" y="2229358"/>
            <a:ext cx="5099685" cy="1068070"/>
          </a:xfrm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ts val="4105"/>
              </a:lnSpc>
              <a:spcBef>
                <a:spcPts val="100"/>
              </a:spcBef>
            </a:pPr>
            <a:r>
              <a:rPr dirty="0" sz="3600" b="0">
                <a:solidFill>
                  <a:srgbClr val="514743"/>
                </a:solidFill>
                <a:latin typeface="Georgia"/>
                <a:cs typeface="Georgia"/>
              </a:rPr>
              <a:t>Analysis</a:t>
            </a:r>
            <a:r>
              <a:rPr dirty="0" sz="3600" spc="295" b="0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 spc="-25" b="0">
                <a:solidFill>
                  <a:srgbClr val="514743"/>
                </a:solidFill>
                <a:latin typeface="Georgia"/>
                <a:cs typeface="Georgia"/>
              </a:rPr>
              <a:t>Of</a:t>
            </a:r>
            <a:endParaRPr sz="3600">
              <a:latin typeface="Georgia"/>
              <a:cs typeface="Georgia"/>
            </a:endParaRPr>
          </a:p>
          <a:p>
            <a:pPr marL="12700">
              <a:lnSpc>
                <a:spcPts val="4105"/>
              </a:lnSpc>
            </a:pPr>
            <a:r>
              <a:rPr dirty="0" sz="3600" b="0">
                <a:solidFill>
                  <a:srgbClr val="514743"/>
                </a:solidFill>
                <a:latin typeface="Georgia"/>
                <a:cs typeface="Georgia"/>
              </a:rPr>
              <a:t>Mechanical</a:t>
            </a:r>
            <a:r>
              <a:rPr dirty="0" sz="3600" spc="150" b="0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 b="0">
                <a:solidFill>
                  <a:srgbClr val="514743"/>
                </a:solidFill>
                <a:latin typeface="Georgia"/>
                <a:cs typeface="Georgia"/>
              </a:rPr>
              <a:t>Behaviour</a:t>
            </a:r>
            <a:r>
              <a:rPr dirty="0" sz="3600" spc="165" b="0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 spc="-25" b="0">
                <a:solidFill>
                  <a:srgbClr val="514743"/>
                </a:solidFill>
                <a:latin typeface="Georgia"/>
                <a:cs typeface="Georgia"/>
              </a:rPr>
              <a:t>in</a:t>
            </a:r>
            <a:endParaRPr sz="3600">
              <a:latin typeface="Georgia"/>
              <a:cs typeface="Georgia"/>
            </a:endParaRPr>
          </a:p>
        </p:txBody>
      </p:sp>
      <p:sp>
        <p:nvSpPr>
          <p:cNvPr id="10" name="object 10" descr=""/>
          <p:cNvSpPr txBox="1"/>
          <p:nvPr/>
        </p:nvSpPr>
        <p:spPr>
          <a:xfrm>
            <a:off x="88798" y="3216605"/>
            <a:ext cx="6817995" cy="2284095"/>
          </a:xfrm>
          <a:prstGeom prst="rect">
            <a:avLst/>
          </a:prstGeom>
        </p:spPr>
        <p:txBody>
          <a:bodyPr wrap="square" lIns="0" tIns="74930" rIns="0" bIns="0" rtlCol="0" vert="horz">
            <a:spAutoFit/>
          </a:bodyPr>
          <a:lstStyle/>
          <a:p>
            <a:pPr marL="12700" marR="12065">
              <a:lnSpc>
                <a:spcPts val="3890"/>
              </a:lnSpc>
              <a:spcBef>
                <a:spcPts val="590"/>
              </a:spcBef>
            </a:pPr>
            <a:r>
              <a:rPr dirty="0" sz="3600" spc="-30" b="1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3600" b="1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3200" b="1">
                <a:solidFill>
                  <a:srgbClr val="514743"/>
                </a:solidFill>
                <a:latin typeface="Times New Roman"/>
                <a:cs typeface="Times New Roman"/>
              </a:rPr>
              <a:t>p</a:t>
            </a:r>
            <a:r>
              <a:rPr dirty="0" sz="3200" spc="10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3600">
                <a:solidFill>
                  <a:srgbClr val="514743"/>
                </a:solidFill>
                <a:latin typeface="Georgia"/>
                <a:cs typeface="Georgia"/>
              </a:rPr>
              <a:t>Metal</a:t>
            </a:r>
            <a:r>
              <a:rPr dirty="0" sz="3600" spc="85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>
                <a:solidFill>
                  <a:srgbClr val="514743"/>
                </a:solidFill>
                <a:latin typeface="Georgia"/>
                <a:cs typeface="Georgia"/>
              </a:rPr>
              <a:t>Matrix</a:t>
            </a:r>
            <a:r>
              <a:rPr dirty="0" sz="3600" spc="85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 spc="-10">
                <a:solidFill>
                  <a:srgbClr val="514743"/>
                </a:solidFill>
                <a:latin typeface="Georgia"/>
                <a:cs typeface="Georgia"/>
              </a:rPr>
              <a:t>Composites </a:t>
            </a:r>
            <a:r>
              <a:rPr dirty="0" sz="3600">
                <a:solidFill>
                  <a:srgbClr val="514743"/>
                </a:solidFill>
                <a:latin typeface="Georgia"/>
                <a:cs typeface="Georgia"/>
              </a:rPr>
              <a:t>Formed</a:t>
            </a:r>
            <a:r>
              <a:rPr dirty="0" sz="3600" spc="200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>
                <a:solidFill>
                  <a:srgbClr val="514743"/>
                </a:solidFill>
                <a:latin typeface="Georgia"/>
                <a:cs typeface="Georgia"/>
              </a:rPr>
              <a:t>Through</a:t>
            </a:r>
            <a:r>
              <a:rPr dirty="0" sz="3600" spc="175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>
                <a:solidFill>
                  <a:srgbClr val="514743"/>
                </a:solidFill>
                <a:latin typeface="Georgia"/>
                <a:cs typeface="Georgia"/>
              </a:rPr>
              <a:t>Stir</a:t>
            </a:r>
            <a:r>
              <a:rPr dirty="0" sz="3600" spc="204">
                <a:solidFill>
                  <a:srgbClr val="514743"/>
                </a:solidFill>
                <a:latin typeface="Georgia"/>
                <a:cs typeface="Georgia"/>
              </a:rPr>
              <a:t> </a:t>
            </a:r>
            <a:r>
              <a:rPr dirty="0" sz="3600" spc="-10">
                <a:solidFill>
                  <a:srgbClr val="514743"/>
                </a:solidFill>
                <a:latin typeface="Georgia"/>
                <a:cs typeface="Georgia"/>
              </a:rPr>
              <a:t>Casting</a:t>
            </a:r>
            <a:endParaRPr sz="3600">
              <a:latin typeface="Georgia"/>
              <a:cs typeface="Georgia"/>
            </a:endParaRPr>
          </a:p>
          <a:p>
            <a:pPr marL="3917315">
              <a:lnSpc>
                <a:spcPts val="2105"/>
              </a:lnSpc>
              <a:spcBef>
                <a:spcPts val="2760"/>
              </a:spcBef>
            </a:pPr>
            <a:r>
              <a:rPr dirty="0" sz="1800" spc="-65" b="1">
                <a:solidFill>
                  <a:srgbClr val="514743"/>
                </a:solidFill>
                <a:latin typeface="Times New Roman"/>
                <a:cs typeface="Times New Roman"/>
              </a:rPr>
              <a:t>Mr.</a:t>
            </a:r>
            <a:r>
              <a:rPr dirty="0" sz="1800" spc="-110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Amol</a:t>
            </a:r>
            <a:r>
              <a:rPr dirty="0" sz="1800" spc="-10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Ashok</a:t>
            </a:r>
            <a:r>
              <a:rPr dirty="0" sz="1800" spc="10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Chavan</a:t>
            </a:r>
            <a:endParaRPr sz="1800">
              <a:latin typeface="Times New Roman"/>
              <a:cs typeface="Times New Roman"/>
            </a:endParaRPr>
          </a:p>
          <a:p>
            <a:pPr marL="3917315">
              <a:lnSpc>
                <a:spcPts val="1540"/>
              </a:lnSpc>
            </a:pPr>
            <a:r>
              <a:rPr dirty="0" sz="1400">
                <a:solidFill>
                  <a:srgbClr val="514743"/>
                </a:solidFill>
                <a:latin typeface="Tahoma"/>
                <a:cs typeface="Tahoma"/>
              </a:rPr>
              <a:t>Research</a:t>
            </a:r>
            <a:r>
              <a:rPr dirty="0" sz="1400" spc="12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400" spc="-10">
                <a:solidFill>
                  <a:srgbClr val="514743"/>
                </a:solidFill>
                <a:latin typeface="Tahoma"/>
                <a:cs typeface="Tahoma"/>
              </a:rPr>
              <a:t>Scholar,</a:t>
            </a:r>
            <a:endParaRPr sz="1400">
              <a:latin typeface="Tahoma"/>
              <a:cs typeface="Tahoma"/>
            </a:endParaRPr>
          </a:p>
          <a:p>
            <a:pPr marL="3917315" marR="5080">
              <a:lnSpc>
                <a:spcPts val="1510"/>
              </a:lnSpc>
              <a:spcBef>
                <a:spcPts val="110"/>
              </a:spcBef>
            </a:pPr>
            <a:r>
              <a:rPr dirty="0" sz="1400">
                <a:solidFill>
                  <a:srgbClr val="514743"/>
                </a:solidFill>
                <a:latin typeface="Tahoma"/>
                <a:cs typeface="Tahoma"/>
              </a:rPr>
              <a:t>Production</a:t>
            </a:r>
            <a:r>
              <a:rPr dirty="0" sz="1400" spc="19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400">
                <a:solidFill>
                  <a:srgbClr val="514743"/>
                </a:solidFill>
                <a:latin typeface="Tahoma"/>
                <a:cs typeface="Tahoma"/>
              </a:rPr>
              <a:t>Engineering</a:t>
            </a:r>
            <a:r>
              <a:rPr dirty="0" sz="1400" spc="17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400" spc="-10">
                <a:solidFill>
                  <a:srgbClr val="514743"/>
                </a:solidFill>
                <a:latin typeface="Tahoma"/>
                <a:cs typeface="Tahoma"/>
              </a:rPr>
              <a:t>Department </a:t>
            </a:r>
            <a:r>
              <a:rPr dirty="0" sz="1400" spc="-20">
                <a:solidFill>
                  <a:srgbClr val="514743"/>
                </a:solidFill>
                <a:latin typeface="Tahoma"/>
                <a:cs typeface="Tahoma"/>
              </a:rPr>
              <a:t>VJTI</a:t>
            </a:r>
            <a:endParaRPr sz="1400">
              <a:latin typeface="Tahoma"/>
              <a:cs typeface="Tahoma"/>
            </a:endParaRPr>
          </a:p>
        </p:txBody>
      </p:sp>
      <p:pic>
        <p:nvPicPr>
          <p:cNvPr id="11" name="object 11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981063" y="1310639"/>
            <a:ext cx="5210936" cy="420865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70">
                <a:solidFill>
                  <a:srgbClr val="514743"/>
                </a:solidFill>
              </a:rPr>
              <a:t>ABSTRACT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447292"/>
            <a:ext cx="10009505" cy="4875530"/>
          </a:xfrm>
          <a:prstGeom prst="rect">
            <a:avLst/>
          </a:prstGeom>
        </p:spPr>
        <p:txBody>
          <a:bodyPr wrap="square" lIns="0" tIns="10160" rIns="0" bIns="0" rtlCol="0" vert="horz">
            <a:spAutoFit/>
          </a:bodyPr>
          <a:lstStyle/>
          <a:p>
            <a:pPr marL="303530" marR="6985" indent="-291465">
              <a:lnSpc>
                <a:spcPts val="2390"/>
              </a:lnSpc>
              <a:spcBef>
                <a:spcPts val="80"/>
              </a:spcBef>
              <a:buFont typeface="Wingdings"/>
              <a:buChar char=""/>
              <a:tabLst>
                <a:tab pos="303530" algn="l"/>
              </a:tabLst>
            </a:pP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Aluminum-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Silicon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Carbide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(Al-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SiC)</a:t>
            </a:r>
            <a:r>
              <a:rPr dirty="0" sz="1900" spc="2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metal</a:t>
            </a:r>
            <a:r>
              <a:rPr dirty="0" sz="1900" spc="2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matrix</a:t>
            </a:r>
            <a:r>
              <a:rPr dirty="0" sz="1900" spc="2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composites</a:t>
            </a:r>
            <a:r>
              <a:rPr dirty="0" sz="1900" spc="25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(MMCs)</a:t>
            </a:r>
            <a:r>
              <a:rPr dirty="0" sz="1900" spc="2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have</a:t>
            </a:r>
            <a:r>
              <a:rPr dirty="0" sz="1900" spc="2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gained</a:t>
            </a:r>
            <a:r>
              <a:rPr dirty="0" sz="1900" spc="2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considerable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interest</a:t>
            </a:r>
            <a:r>
              <a:rPr dirty="0" sz="19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due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their</a:t>
            </a:r>
            <a:r>
              <a:rPr dirty="0" sz="1900" spc="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superior</a:t>
            </a:r>
            <a:r>
              <a:rPr dirty="0" sz="19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9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properties,</a:t>
            </a:r>
            <a:r>
              <a:rPr dirty="0" sz="19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making</a:t>
            </a:r>
            <a:r>
              <a:rPr dirty="0" sz="19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them</a:t>
            </a:r>
            <a:r>
              <a:rPr dirty="0" sz="1900" spc="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suitable</a:t>
            </a:r>
            <a:r>
              <a:rPr dirty="0" sz="19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9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use</a:t>
            </a:r>
            <a:r>
              <a:rPr dirty="0" sz="19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in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industries</a:t>
            </a:r>
            <a:r>
              <a:rPr dirty="0" sz="19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such</a:t>
            </a:r>
            <a:endParaRPr sz="1900">
              <a:latin typeface="Times New Roman"/>
              <a:cs typeface="Times New Roman"/>
            </a:endParaRPr>
          </a:p>
          <a:p>
            <a:pPr marL="303530">
              <a:lnSpc>
                <a:spcPct val="100000"/>
              </a:lnSpc>
              <a:spcBef>
                <a:spcPts val="20"/>
              </a:spcBef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as</a:t>
            </a:r>
            <a:r>
              <a:rPr dirty="0" sz="19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automotive and</a:t>
            </a:r>
            <a:r>
              <a:rPr dirty="0" sz="19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aerospace.</a:t>
            </a:r>
            <a:endParaRPr sz="1900">
              <a:latin typeface="Times New Roman"/>
              <a:cs typeface="Times New Roman"/>
            </a:endParaRPr>
          </a:p>
          <a:p>
            <a:pPr marL="303530" marR="6985" indent="-291465">
              <a:lnSpc>
                <a:spcPts val="2400"/>
              </a:lnSpc>
              <a:spcBef>
                <a:spcPts val="90"/>
              </a:spcBef>
              <a:buFont typeface="Wingdings"/>
              <a:buChar char=""/>
              <a:tabLst>
                <a:tab pos="303530" algn="l"/>
              </a:tabLst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This</a:t>
            </a:r>
            <a:r>
              <a:rPr dirty="0" sz="1900" spc="1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research</a:t>
            </a:r>
            <a:r>
              <a:rPr dirty="0" sz="1900" spc="1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focuses</a:t>
            </a:r>
            <a:r>
              <a:rPr dirty="0" sz="1900" spc="11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on</a:t>
            </a:r>
            <a:r>
              <a:rPr dirty="0" sz="1900" spc="1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evaluating</a:t>
            </a:r>
            <a:r>
              <a:rPr dirty="0" sz="1900" spc="1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1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900" spc="1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characteristics</a:t>
            </a:r>
            <a:r>
              <a:rPr dirty="0" sz="1900" spc="1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900" spc="1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900" spc="1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composites</a:t>
            </a:r>
            <a:r>
              <a:rPr dirty="0" sz="1900" spc="1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produced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through</a:t>
            </a: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stir</a:t>
            </a:r>
            <a:r>
              <a:rPr dirty="0" sz="19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casting</a:t>
            </a:r>
            <a:r>
              <a:rPr dirty="0" sz="19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method,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</a:t>
            </a:r>
            <a:r>
              <a:rPr dirty="0" sz="19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popular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technique</a:t>
            </a:r>
            <a:r>
              <a:rPr dirty="0" sz="19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known</a:t>
            </a:r>
            <a:r>
              <a:rPr dirty="0" sz="19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9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its</a:t>
            </a:r>
            <a:r>
              <a:rPr dirty="0" sz="19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simplicity</a:t>
            </a: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cost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efficiency.</a:t>
            </a:r>
            <a:endParaRPr sz="1900">
              <a:latin typeface="Times New Roman"/>
              <a:cs typeface="Times New Roman"/>
            </a:endParaRPr>
          </a:p>
          <a:p>
            <a:pPr marL="303530" indent="-290830">
              <a:lnSpc>
                <a:spcPct val="100000"/>
              </a:lnSpc>
              <a:spcBef>
                <a:spcPts val="10"/>
              </a:spcBef>
              <a:buFont typeface="Wingdings"/>
              <a:buChar char=""/>
              <a:tabLst>
                <a:tab pos="303530" algn="l"/>
              </a:tabLst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Various</a:t>
            </a:r>
            <a:r>
              <a:rPr dirty="0" sz="1900" spc="4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weight</a:t>
            </a:r>
            <a:r>
              <a:rPr dirty="0" sz="1900" spc="43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fractions</a:t>
            </a:r>
            <a:r>
              <a:rPr dirty="0" sz="1900" spc="4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900" spc="4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900" spc="4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particles</a:t>
            </a:r>
            <a:r>
              <a:rPr dirty="0" sz="1900" spc="4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were</a:t>
            </a:r>
            <a:r>
              <a:rPr dirty="0" sz="1900" spc="4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added</a:t>
            </a:r>
            <a:r>
              <a:rPr dirty="0" sz="1900" spc="4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900" spc="4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4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aluminum</a:t>
            </a:r>
            <a:r>
              <a:rPr dirty="0" sz="1900" spc="43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matrix,</a:t>
            </a:r>
            <a:r>
              <a:rPr dirty="0" sz="1900" spc="43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followed</a:t>
            </a:r>
            <a:r>
              <a:rPr dirty="0" sz="1900" spc="4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by</a:t>
            </a:r>
            <a:r>
              <a:rPr dirty="0" sz="1900" spc="43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50">
                <a:solidFill>
                  <a:srgbClr val="514743"/>
                </a:solidFill>
                <a:latin typeface="Times New Roman"/>
                <a:cs typeface="Times New Roman"/>
              </a:rPr>
              <a:t>a</a:t>
            </a:r>
            <a:endParaRPr sz="1900">
              <a:latin typeface="Times New Roman"/>
              <a:cs typeface="Times New Roman"/>
            </a:endParaRPr>
          </a:p>
          <a:p>
            <a:pPr marL="303530">
              <a:lnSpc>
                <a:spcPct val="100000"/>
              </a:lnSpc>
              <a:spcBef>
                <a:spcPts val="120"/>
              </a:spcBef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controlled</a:t>
            </a:r>
            <a:r>
              <a:rPr dirty="0" sz="19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stirring</a:t>
            </a:r>
            <a:r>
              <a:rPr dirty="0" sz="19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process</a:t>
            </a:r>
            <a:r>
              <a:rPr dirty="0" sz="19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9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achieve</a:t>
            </a:r>
            <a:r>
              <a:rPr dirty="0" sz="19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uniform</a:t>
            </a:r>
            <a:r>
              <a:rPr dirty="0" sz="19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distribution</a:t>
            </a:r>
            <a:r>
              <a:rPr dirty="0" sz="19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9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reinforcement.</a:t>
            </a:r>
            <a:endParaRPr sz="1900">
              <a:latin typeface="Times New Roman"/>
              <a:cs typeface="Times New Roman"/>
            </a:endParaRPr>
          </a:p>
          <a:p>
            <a:pPr marL="303530" indent="-290830">
              <a:lnSpc>
                <a:spcPct val="100000"/>
              </a:lnSpc>
              <a:spcBef>
                <a:spcPts val="110"/>
              </a:spcBef>
              <a:buFont typeface="Wingdings"/>
              <a:buChar char=""/>
              <a:tabLst>
                <a:tab pos="303530" algn="l"/>
              </a:tabLst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2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resulting</a:t>
            </a:r>
            <a:r>
              <a:rPr dirty="0" sz="1900" spc="2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composites</a:t>
            </a:r>
            <a:r>
              <a:rPr dirty="0" sz="1900" spc="2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underwent</a:t>
            </a:r>
            <a:r>
              <a:rPr dirty="0" sz="1900" spc="2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900" spc="2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testing,</a:t>
            </a:r>
            <a:r>
              <a:rPr dirty="0" sz="1900" spc="229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including</a:t>
            </a:r>
            <a:r>
              <a:rPr dirty="0" sz="1900" spc="2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tensile</a:t>
            </a:r>
            <a:r>
              <a:rPr dirty="0" sz="1900" spc="2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strength,</a:t>
            </a:r>
            <a:r>
              <a:rPr dirty="0" sz="1900" spc="2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hardness,</a:t>
            </a:r>
            <a:r>
              <a:rPr dirty="0" sz="1900" spc="2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endParaRPr sz="1900">
              <a:latin typeface="Times New Roman"/>
              <a:cs typeface="Times New Roman"/>
            </a:endParaRPr>
          </a:p>
          <a:p>
            <a:pPr marL="303530">
              <a:lnSpc>
                <a:spcPct val="100000"/>
              </a:lnSpc>
              <a:spcBef>
                <a:spcPts val="120"/>
              </a:spcBef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impact</a:t>
            </a:r>
            <a:r>
              <a:rPr dirty="0" sz="19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toughness</a:t>
            </a:r>
            <a:r>
              <a:rPr dirty="0" sz="19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assessments.</a:t>
            </a:r>
            <a:endParaRPr sz="1900">
              <a:latin typeface="Times New Roman"/>
              <a:cs typeface="Times New Roman"/>
            </a:endParaRPr>
          </a:p>
          <a:p>
            <a:pPr marL="303530" indent="-291465">
              <a:lnSpc>
                <a:spcPct val="100000"/>
              </a:lnSpc>
              <a:spcBef>
                <a:spcPts val="110"/>
              </a:spcBef>
              <a:buFont typeface="Wingdings"/>
              <a:buChar char=""/>
              <a:tabLst>
                <a:tab pos="303530" algn="l"/>
                <a:tab pos="1300480" algn="l"/>
                <a:tab pos="2044064" algn="l"/>
                <a:tab pos="2559050" algn="l"/>
                <a:tab pos="3699510" algn="l"/>
                <a:tab pos="4214495" algn="l"/>
                <a:tab pos="5077460" algn="l"/>
                <a:tab pos="6433820" algn="l"/>
                <a:tab pos="7470140" algn="l"/>
                <a:tab pos="8717280" algn="l"/>
              </a:tabLst>
            </a:pP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Findings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reveal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that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increasing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content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significantly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enhances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performance,</a:t>
            </a:r>
            <a:endParaRPr sz="1900">
              <a:latin typeface="Times New Roman"/>
              <a:cs typeface="Times New Roman"/>
            </a:endParaRPr>
          </a:p>
          <a:p>
            <a:pPr marL="303530" marR="6985">
              <a:lnSpc>
                <a:spcPct val="104700"/>
              </a:lnSpc>
              <a:spcBef>
                <a:spcPts val="10"/>
              </a:spcBef>
              <a:tabLst>
                <a:tab pos="1571625" algn="l"/>
                <a:tab pos="1914525" algn="l"/>
                <a:tab pos="2605405" algn="l"/>
                <a:tab pos="2963545" algn="l"/>
                <a:tab pos="3958590" algn="l"/>
                <a:tab pos="5017770" algn="l"/>
                <a:tab pos="5522595" algn="l"/>
                <a:tab pos="6147435" algn="l"/>
                <a:tab pos="7313295" algn="l"/>
                <a:tab pos="8418195" algn="l"/>
                <a:tab pos="8763000" algn="l"/>
              </a:tabLst>
            </a:pP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particularly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in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terms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strength,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hardness,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0">
                <a:solidFill>
                  <a:srgbClr val="514743"/>
                </a:solidFill>
                <a:latin typeface="Times New Roman"/>
                <a:cs typeface="Times New Roman"/>
              </a:rPr>
              <a:t>wear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resistance,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compared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unreinforced aluminum.</a:t>
            </a:r>
            <a:endParaRPr sz="1900">
              <a:latin typeface="Times New Roman"/>
              <a:cs typeface="Times New Roman"/>
            </a:endParaRPr>
          </a:p>
          <a:p>
            <a:pPr marL="303530" marR="5715" indent="-291465">
              <a:lnSpc>
                <a:spcPct val="104700"/>
              </a:lnSpc>
              <a:spcBef>
                <a:spcPts val="15"/>
              </a:spcBef>
              <a:buFont typeface="Wingdings"/>
              <a:buChar char=""/>
              <a:tabLst>
                <a:tab pos="303530" algn="l"/>
              </a:tabLst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However,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challenges</a:t>
            </a:r>
            <a:r>
              <a:rPr dirty="0" sz="1900" spc="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such</a:t>
            </a:r>
            <a:r>
              <a:rPr dirty="0" sz="1900" spc="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as</a:t>
            </a:r>
            <a:r>
              <a:rPr dirty="0" sz="19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particle</a:t>
            </a:r>
            <a:r>
              <a:rPr dirty="0" sz="19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clustering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9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porosity</a:t>
            </a:r>
            <a:r>
              <a:rPr dirty="0" sz="19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were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observed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9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influence</a:t>
            </a:r>
            <a:r>
              <a:rPr dirty="0" sz="19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overall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properties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9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composite.</a:t>
            </a:r>
            <a:endParaRPr sz="1900">
              <a:latin typeface="Times New Roman"/>
              <a:cs typeface="Times New Roman"/>
            </a:endParaRPr>
          </a:p>
          <a:p>
            <a:pPr marL="303530" marR="6985" indent="-291465">
              <a:lnSpc>
                <a:spcPct val="104700"/>
              </a:lnSpc>
              <a:spcBef>
                <a:spcPts val="15"/>
              </a:spcBef>
              <a:buFont typeface="Wingdings"/>
              <a:buChar char=""/>
              <a:tabLst>
                <a:tab pos="303530" algn="l"/>
              </a:tabLst>
            </a:pP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This</a:t>
            </a:r>
            <a:r>
              <a:rPr dirty="0" sz="1900" spc="25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study</a:t>
            </a:r>
            <a:r>
              <a:rPr dirty="0" sz="1900" spc="2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concludes</a:t>
            </a:r>
            <a:r>
              <a:rPr dirty="0" sz="1900" spc="25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that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900" spc="2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stir</a:t>
            </a:r>
            <a:r>
              <a:rPr dirty="0" sz="1900" spc="2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casting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process</a:t>
            </a:r>
            <a:r>
              <a:rPr dirty="0" sz="1900" spc="2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is</a:t>
            </a:r>
            <a:r>
              <a:rPr dirty="0" sz="1900" spc="25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an</a:t>
            </a:r>
            <a:r>
              <a:rPr dirty="0" sz="1900" spc="2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effective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approach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producing</a:t>
            </a:r>
            <a:r>
              <a:rPr dirty="0" sz="1900" spc="2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900" spc="-25">
                <a:solidFill>
                  <a:srgbClr val="514743"/>
                </a:solidFill>
                <a:latin typeface="Times New Roman"/>
                <a:cs typeface="Times New Roman"/>
              </a:rPr>
              <a:t>SiC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composites</a:t>
            </a:r>
            <a:r>
              <a:rPr dirty="0" sz="19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with</a:t>
            </a:r>
            <a:r>
              <a:rPr dirty="0" sz="19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improved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9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properties,</a:t>
            </a:r>
            <a:r>
              <a:rPr dirty="0" sz="19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ideal</a:t>
            </a:r>
            <a:r>
              <a:rPr dirty="0" sz="19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9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>
                <a:solidFill>
                  <a:srgbClr val="514743"/>
                </a:solidFill>
                <a:latin typeface="Times New Roman"/>
                <a:cs typeface="Times New Roman"/>
              </a:rPr>
              <a:t>demanding</a:t>
            </a:r>
            <a:r>
              <a:rPr dirty="0" sz="19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900" spc="-10">
                <a:solidFill>
                  <a:srgbClr val="514743"/>
                </a:solidFill>
                <a:latin typeface="Times New Roman"/>
                <a:cs typeface="Times New Roman"/>
              </a:rPr>
              <a:t>applications.</a:t>
            </a:r>
            <a:endParaRPr sz="1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514743"/>
                </a:solidFill>
              </a:rPr>
              <a:t>INTRODUCTION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419734" marR="5715" indent="-407670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419734" algn="l"/>
              </a:tabLst>
            </a:pPr>
            <a:r>
              <a:rPr dirty="0"/>
              <a:t>Composite</a:t>
            </a:r>
            <a:r>
              <a:rPr dirty="0" spc="140"/>
              <a:t> </a:t>
            </a:r>
            <a:r>
              <a:rPr dirty="0"/>
              <a:t>materials</a:t>
            </a:r>
            <a:r>
              <a:rPr dirty="0" spc="145"/>
              <a:t> </a:t>
            </a:r>
            <a:r>
              <a:rPr dirty="0"/>
              <a:t>have</a:t>
            </a:r>
            <a:r>
              <a:rPr dirty="0" spc="150"/>
              <a:t> </a:t>
            </a:r>
            <a:r>
              <a:rPr dirty="0"/>
              <a:t>gained</a:t>
            </a:r>
            <a:r>
              <a:rPr dirty="0" spc="135"/>
              <a:t> </a:t>
            </a:r>
            <a:r>
              <a:rPr dirty="0"/>
              <a:t>substantial</a:t>
            </a:r>
            <a:r>
              <a:rPr dirty="0" spc="145"/>
              <a:t> </a:t>
            </a:r>
            <a:r>
              <a:rPr dirty="0"/>
              <a:t>prominence</a:t>
            </a:r>
            <a:r>
              <a:rPr dirty="0" spc="155"/>
              <a:t> </a:t>
            </a:r>
            <a:r>
              <a:rPr dirty="0"/>
              <a:t>in</a:t>
            </a:r>
            <a:r>
              <a:rPr dirty="0" spc="130"/>
              <a:t> </a:t>
            </a:r>
            <a:r>
              <a:rPr dirty="0"/>
              <a:t>advanced</a:t>
            </a:r>
            <a:r>
              <a:rPr dirty="0" spc="140"/>
              <a:t> </a:t>
            </a:r>
            <a:r>
              <a:rPr dirty="0"/>
              <a:t>engineering</a:t>
            </a:r>
            <a:r>
              <a:rPr dirty="0" spc="150"/>
              <a:t> </a:t>
            </a:r>
            <a:r>
              <a:rPr dirty="0"/>
              <a:t>sectors</a:t>
            </a:r>
            <a:r>
              <a:rPr dirty="0" spc="140"/>
              <a:t> </a:t>
            </a:r>
            <a:r>
              <a:rPr dirty="0"/>
              <a:t>due</a:t>
            </a:r>
            <a:r>
              <a:rPr dirty="0" spc="135"/>
              <a:t> </a:t>
            </a:r>
            <a:r>
              <a:rPr dirty="0"/>
              <a:t>to</a:t>
            </a:r>
            <a:r>
              <a:rPr dirty="0" spc="125"/>
              <a:t> </a:t>
            </a:r>
            <a:r>
              <a:rPr dirty="0" spc="-10"/>
              <a:t>their </a:t>
            </a:r>
            <a:r>
              <a:rPr dirty="0"/>
              <a:t>superior</a:t>
            </a:r>
            <a:r>
              <a:rPr dirty="0" spc="-45"/>
              <a:t> </a:t>
            </a:r>
            <a:r>
              <a:rPr dirty="0"/>
              <a:t>mechanical</a:t>
            </a:r>
            <a:r>
              <a:rPr dirty="0" spc="-45"/>
              <a:t> </a:t>
            </a:r>
            <a:r>
              <a:rPr dirty="0"/>
              <a:t>and</a:t>
            </a:r>
            <a:r>
              <a:rPr dirty="0" spc="-40"/>
              <a:t> </a:t>
            </a:r>
            <a:r>
              <a:rPr dirty="0"/>
              <a:t>physical</a:t>
            </a:r>
            <a:r>
              <a:rPr dirty="0" spc="-60"/>
              <a:t> </a:t>
            </a:r>
            <a:r>
              <a:rPr dirty="0" spc="-10"/>
              <a:t>properties.</a:t>
            </a:r>
          </a:p>
          <a:p>
            <a:pPr marL="419734" marR="5715" indent="-407670">
              <a:lnSpc>
                <a:spcPct val="150000"/>
              </a:lnSpc>
              <a:buFont typeface="Wingdings"/>
              <a:buChar char=""/>
              <a:tabLst>
                <a:tab pos="419734" algn="l"/>
                <a:tab pos="1094740" algn="l"/>
                <a:tab pos="2117090" algn="l"/>
                <a:tab pos="2905760" algn="l"/>
                <a:tab pos="3260725" algn="l"/>
                <a:tab pos="3667760" algn="l"/>
                <a:tab pos="5255895" algn="l"/>
                <a:tab pos="5726430" algn="l"/>
                <a:tab pos="6640830" algn="l"/>
                <a:tab pos="7440930" algn="l"/>
                <a:tab pos="8718550" algn="l"/>
                <a:tab pos="9716770" algn="l"/>
              </a:tabLst>
            </a:pPr>
            <a:r>
              <a:rPr dirty="0" spc="-10"/>
              <a:t>These</a:t>
            </a:r>
            <a:r>
              <a:rPr dirty="0"/>
              <a:t>	</a:t>
            </a:r>
            <a:r>
              <a:rPr dirty="0" spc="-10"/>
              <a:t>materials,</a:t>
            </a:r>
            <a:r>
              <a:rPr dirty="0"/>
              <a:t>	</a:t>
            </a:r>
            <a:r>
              <a:rPr dirty="0" spc="-10"/>
              <a:t>formed</a:t>
            </a:r>
            <a:r>
              <a:rPr dirty="0"/>
              <a:t>	</a:t>
            </a:r>
            <a:r>
              <a:rPr dirty="0" spc="-25"/>
              <a:t>by</a:t>
            </a:r>
            <a:r>
              <a:rPr dirty="0"/>
              <a:t>	</a:t>
            </a:r>
            <a:r>
              <a:rPr dirty="0" spc="-25"/>
              <a:t>the</a:t>
            </a:r>
            <a:r>
              <a:rPr dirty="0"/>
              <a:t>	combination</a:t>
            </a:r>
            <a:r>
              <a:rPr dirty="0" spc="475"/>
              <a:t> </a:t>
            </a:r>
            <a:r>
              <a:rPr dirty="0" spc="-25"/>
              <a:t>of</a:t>
            </a:r>
            <a:r>
              <a:rPr dirty="0"/>
              <a:t>	</a:t>
            </a:r>
            <a:r>
              <a:rPr dirty="0" spc="-25"/>
              <a:t>two</a:t>
            </a:r>
            <a:r>
              <a:rPr dirty="0"/>
              <a:t>	or</a:t>
            </a:r>
            <a:r>
              <a:rPr dirty="0" spc="40"/>
              <a:t>  </a:t>
            </a:r>
            <a:r>
              <a:rPr dirty="0" spc="-20"/>
              <a:t>more</a:t>
            </a:r>
            <a:r>
              <a:rPr dirty="0"/>
              <a:t>	</a:t>
            </a:r>
            <a:r>
              <a:rPr dirty="0" spc="-10"/>
              <a:t>distinct</a:t>
            </a:r>
            <a:r>
              <a:rPr dirty="0"/>
              <a:t>	</a:t>
            </a:r>
            <a:r>
              <a:rPr dirty="0" spc="-10"/>
              <a:t>constituents,</a:t>
            </a:r>
            <a:r>
              <a:rPr dirty="0"/>
              <a:t>	</a:t>
            </a:r>
            <a:r>
              <a:rPr dirty="0" spc="-10"/>
              <a:t>synergize</a:t>
            </a:r>
            <a:r>
              <a:rPr dirty="0"/>
              <a:t>	</a:t>
            </a:r>
            <a:r>
              <a:rPr dirty="0" spc="-25"/>
              <a:t>the </a:t>
            </a:r>
            <a:r>
              <a:rPr dirty="0"/>
              <a:t>beneficial</a:t>
            </a:r>
            <a:r>
              <a:rPr dirty="0" spc="-60"/>
              <a:t> </a:t>
            </a:r>
            <a:r>
              <a:rPr dirty="0"/>
              <a:t>characteristics</a:t>
            </a:r>
            <a:r>
              <a:rPr dirty="0" spc="-60"/>
              <a:t> </a:t>
            </a:r>
            <a:r>
              <a:rPr dirty="0"/>
              <a:t>of</a:t>
            </a:r>
            <a:r>
              <a:rPr dirty="0" spc="-40"/>
              <a:t> </a:t>
            </a:r>
            <a:r>
              <a:rPr dirty="0"/>
              <a:t>each</a:t>
            </a:r>
            <a:r>
              <a:rPr dirty="0" spc="-55"/>
              <a:t> </a:t>
            </a:r>
            <a:r>
              <a:rPr dirty="0"/>
              <a:t>component,</a:t>
            </a:r>
            <a:r>
              <a:rPr dirty="0" spc="-40"/>
              <a:t> </a:t>
            </a:r>
            <a:r>
              <a:rPr dirty="0"/>
              <a:t>resulting</a:t>
            </a:r>
            <a:r>
              <a:rPr dirty="0" spc="-55"/>
              <a:t> </a:t>
            </a:r>
            <a:r>
              <a:rPr dirty="0"/>
              <a:t>in</a:t>
            </a:r>
            <a:r>
              <a:rPr dirty="0" spc="-50"/>
              <a:t> </a:t>
            </a:r>
            <a:r>
              <a:rPr dirty="0"/>
              <a:t>enhanced</a:t>
            </a:r>
            <a:r>
              <a:rPr dirty="0" spc="-45"/>
              <a:t> </a:t>
            </a:r>
            <a:r>
              <a:rPr dirty="0" spc="-10"/>
              <a:t>performance.</a:t>
            </a:r>
          </a:p>
          <a:p>
            <a:pPr marL="419734" indent="-407034">
              <a:lnSpc>
                <a:spcPct val="100000"/>
              </a:lnSpc>
              <a:spcBef>
                <a:spcPts val="1080"/>
              </a:spcBef>
              <a:buFont typeface="Wingdings"/>
              <a:buChar char=""/>
              <a:tabLst>
                <a:tab pos="419734" algn="l"/>
              </a:tabLst>
            </a:pPr>
            <a:r>
              <a:rPr dirty="0"/>
              <a:t>In</a:t>
            </a:r>
            <a:r>
              <a:rPr dirty="0" spc="229"/>
              <a:t> </a:t>
            </a:r>
            <a:r>
              <a:rPr dirty="0"/>
              <a:t>particular,</a:t>
            </a:r>
            <a:r>
              <a:rPr dirty="0" spc="229"/>
              <a:t> </a:t>
            </a:r>
            <a:r>
              <a:rPr dirty="0"/>
              <a:t>metal</a:t>
            </a:r>
            <a:r>
              <a:rPr dirty="0" spc="229"/>
              <a:t> </a:t>
            </a:r>
            <a:r>
              <a:rPr dirty="0"/>
              <a:t>matrix</a:t>
            </a:r>
            <a:r>
              <a:rPr dirty="0" spc="225"/>
              <a:t> </a:t>
            </a:r>
            <a:r>
              <a:rPr dirty="0"/>
              <a:t>composites</a:t>
            </a:r>
            <a:r>
              <a:rPr dirty="0" spc="235"/>
              <a:t> </a:t>
            </a:r>
            <a:r>
              <a:rPr dirty="0"/>
              <a:t>(MMCs)</a:t>
            </a:r>
            <a:r>
              <a:rPr dirty="0" spc="225"/>
              <a:t> </a:t>
            </a:r>
            <a:r>
              <a:rPr dirty="0"/>
              <a:t>have</a:t>
            </a:r>
            <a:r>
              <a:rPr dirty="0" spc="235"/>
              <a:t> </a:t>
            </a:r>
            <a:r>
              <a:rPr dirty="0"/>
              <a:t>shown</a:t>
            </a:r>
            <a:r>
              <a:rPr dirty="0" spc="215"/>
              <a:t> </a:t>
            </a:r>
            <a:r>
              <a:rPr dirty="0"/>
              <a:t>significant</a:t>
            </a:r>
            <a:r>
              <a:rPr dirty="0" spc="235"/>
              <a:t> </a:t>
            </a:r>
            <a:r>
              <a:rPr dirty="0"/>
              <a:t>potential,</a:t>
            </a:r>
            <a:r>
              <a:rPr dirty="0" spc="235"/>
              <a:t> </a:t>
            </a:r>
            <a:r>
              <a:rPr dirty="0"/>
              <a:t>especially</a:t>
            </a:r>
            <a:r>
              <a:rPr dirty="0" spc="229"/>
              <a:t> </a:t>
            </a:r>
            <a:r>
              <a:rPr dirty="0"/>
              <a:t>in</a:t>
            </a:r>
            <a:r>
              <a:rPr dirty="0" spc="220"/>
              <a:t> </a:t>
            </a:r>
            <a:r>
              <a:rPr dirty="0" spc="-10"/>
              <a:t>high-</a:t>
            </a:r>
          </a:p>
          <a:p>
            <a:pPr algn="just" marL="419734">
              <a:lnSpc>
                <a:spcPct val="100000"/>
              </a:lnSpc>
              <a:spcBef>
                <a:spcPts val="1080"/>
              </a:spcBef>
            </a:pPr>
            <a:r>
              <a:rPr dirty="0"/>
              <a:t>performance</a:t>
            </a:r>
            <a:r>
              <a:rPr dirty="0" spc="-15"/>
              <a:t> </a:t>
            </a:r>
            <a:r>
              <a:rPr dirty="0"/>
              <a:t>applications,</a:t>
            </a:r>
            <a:r>
              <a:rPr dirty="0" spc="-25"/>
              <a:t> </a:t>
            </a:r>
            <a:r>
              <a:rPr dirty="0"/>
              <a:t>owing</a:t>
            </a:r>
            <a:r>
              <a:rPr dirty="0" spc="-15"/>
              <a:t> </a:t>
            </a:r>
            <a:r>
              <a:rPr dirty="0"/>
              <a:t>to</a:t>
            </a:r>
            <a:r>
              <a:rPr dirty="0" spc="-5"/>
              <a:t> </a:t>
            </a:r>
            <a:r>
              <a:rPr dirty="0"/>
              <a:t>their</a:t>
            </a:r>
            <a:r>
              <a:rPr dirty="0" spc="-25"/>
              <a:t> </a:t>
            </a:r>
            <a:r>
              <a:rPr dirty="0"/>
              <a:t>high</a:t>
            </a:r>
            <a:r>
              <a:rPr dirty="0" spc="-20"/>
              <a:t> </a:t>
            </a:r>
            <a:r>
              <a:rPr dirty="0"/>
              <a:t>stiffness,</a:t>
            </a:r>
            <a:r>
              <a:rPr dirty="0" spc="-10"/>
              <a:t> </a:t>
            </a:r>
            <a:r>
              <a:rPr dirty="0"/>
              <a:t>strength,</a:t>
            </a:r>
            <a:r>
              <a:rPr dirty="0" spc="-5"/>
              <a:t> 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/>
              <a:t>wear</a:t>
            </a:r>
            <a:r>
              <a:rPr dirty="0" spc="-15"/>
              <a:t> </a:t>
            </a:r>
            <a:r>
              <a:rPr dirty="0" spc="-10"/>
              <a:t>resistance.</a:t>
            </a:r>
          </a:p>
          <a:p>
            <a:pPr algn="just" marL="418465" marR="5080" indent="-406400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419734" algn="l"/>
              </a:tabLst>
            </a:pPr>
            <a:r>
              <a:rPr dirty="0"/>
              <a:t>Traditionally,</a:t>
            </a:r>
            <a:r>
              <a:rPr dirty="0" spc="395"/>
              <a:t> </a:t>
            </a:r>
            <a:r>
              <a:rPr dirty="0" spc="-10"/>
              <a:t>continuous-</a:t>
            </a:r>
            <a:r>
              <a:rPr dirty="0" spc="-20"/>
              <a:t>fiber-</a:t>
            </a:r>
            <a:r>
              <a:rPr dirty="0"/>
              <a:t>reinforced</a:t>
            </a:r>
            <a:r>
              <a:rPr dirty="0" spc="390"/>
              <a:t> </a:t>
            </a:r>
            <a:r>
              <a:rPr dirty="0"/>
              <a:t>composites</a:t>
            </a:r>
            <a:r>
              <a:rPr dirty="0" spc="400"/>
              <a:t> </a:t>
            </a:r>
            <a:r>
              <a:rPr dirty="0"/>
              <a:t>dominated</a:t>
            </a:r>
            <a:r>
              <a:rPr dirty="0" spc="385"/>
              <a:t> </a:t>
            </a:r>
            <a:r>
              <a:rPr dirty="0"/>
              <a:t>the</a:t>
            </a:r>
            <a:r>
              <a:rPr dirty="0" spc="405"/>
              <a:t> </a:t>
            </a:r>
            <a:r>
              <a:rPr dirty="0"/>
              <a:t>landscape;</a:t>
            </a:r>
            <a:r>
              <a:rPr dirty="0" spc="385"/>
              <a:t> </a:t>
            </a:r>
            <a:r>
              <a:rPr dirty="0"/>
              <a:t>however,</a:t>
            </a:r>
            <a:r>
              <a:rPr dirty="0" spc="390"/>
              <a:t> </a:t>
            </a:r>
            <a:r>
              <a:rPr dirty="0"/>
              <a:t>their</a:t>
            </a:r>
            <a:r>
              <a:rPr dirty="0" spc="395"/>
              <a:t> </a:t>
            </a:r>
            <a:r>
              <a:rPr dirty="0" spc="-20"/>
              <a:t>high </a:t>
            </a:r>
            <a:r>
              <a:rPr dirty="0" spc="-20"/>
              <a:t>	</a:t>
            </a:r>
            <a:r>
              <a:rPr dirty="0"/>
              <a:t>manufacturing</a:t>
            </a:r>
            <a:r>
              <a:rPr dirty="0" spc="85"/>
              <a:t> </a:t>
            </a:r>
            <a:r>
              <a:rPr dirty="0"/>
              <a:t>costs</a:t>
            </a:r>
            <a:r>
              <a:rPr dirty="0" spc="85"/>
              <a:t> </a:t>
            </a:r>
            <a:r>
              <a:rPr dirty="0"/>
              <a:t>and</a:t>
            </a:r>
            <a:r>
              <a:rPr dirty="0" spc="85"/>
              <a:t> </a:t>
            </a:r>
            <a:r>
              <a:rPr dirty="0"/>
              <a:t>complex</a:t>
            </a:r>
            <a:r>
              <a:rPr dirty="0" spc="90"/>
              <a:t> </a:t>
            </a:r>
            <a:r>
              <a:rPr dirty="0"/>
              <a:t>processing</a:t>
            </a:r>
            <a:r>
              <a:rPr dirty="0" spc="80"/>
              <a:t> </a:t>
            </a:r>
            <a:r>
              <a:rPr dirty="0"/>
              <a:t>methods</a:t>
            </a:r>
            <a:r>
              <a:rPr dirty="0" spc="90"/>
              <a:t> </a:t>
            </a:r>
            <a:r>
              <a:rPr dirty="0"/>
              <a:t>have</a:t>
            </a:r>
            <a:r>
              <a:rPr dirty="0" spc="90"/>
              <a:t> </a:t>
            </a:r>
            <a:r>
              <a:rPr dirty="0"/>
              <a:t>steered</a:t>
            </a:r>
            <a:r>
              <a:rPr dirty="0" spc="95"/>
              <a:t> </a:t>
            </a:r>
            <a:r>
              <a:rPr dirty="0"/>
              <a:t>focus</a:t>
            </a:r>
            <a:r>
              <a:rPr dirty="0" spc="75"/>
              <a:t> </a:t>
            </a:r>
            <a:r>
              <a:rPr dirty="0"/>
              <a:t>toward</a:t>
            </a:r>
            <a:r>
              <a:rPr dirty="0" spc="80"/>
              <a:t> </a:t>
            </a:r>
            <a:r>
              <a:rPr dirty="0" spc="-10"/>
              <a:t>particulate-reinforced </a:t>
            </a:r>
            <a:r>
              <a:rPr dirty="0" spc="-10"/>
              <a:t>	</a:t>
            </a:r>
            <a:r>
              <a:rPr dirty="0"/>
              <a:t>composites,</a:t>
            </a:r>
            <a:r>
              <a:rPr dirty="0" spc="-55"/>
              <a:t> </a:t>
            </a:r>
            <a:r>
              <a:rPr dirty="0"/>
              <a:t>which</a:t>
            </a:r>
            <a:r>
              <a:rPr dirty="0" spc="-55"/>
              <a:t> </a:t>
            </a:r>
            <a:r>
              <a:rPr dirty="0"/>
              <a:t>offer</a:t>
            </a:r>
            <a:r>
              <a:rPr dirty="0" spc="-35"/>
              <a:t> </a:t>
            </a:r>
            <a:r>
              <a:rPr dirty="0"/>
              <a:t>a</a:t>
            </a:r>
            <a:r>
              <a:rPr dirty="0" spc="-55"/>
              <a:t> </a:t>
            </a:r>
            <a:r>
              <a:rPr dirty="0"/>
              <a:t>more</a:t>
            </a:r>
            <a:r>
              <a:rPr dirty="0" spc="-40"/>
              <a:t> </a:t>
            </a:r>
            <a:r>
              <a:rPr dirty="0" spc="-10"/>
              <a:t>cost-</a:t>
            </a:r>
            <a:r>
              <a:rPr dirty="0"/>
              <a:t>effective</a:t>
            </a:r>
            <a:r>
              <a:rPr dirty="0" spc="-75"/>
              <a:t> </a:t>
            </a:r>
            <a:r>
              <a:rPr dirty="0"/>
              <a:t>and</a:t>
            </a:r>
            <a:r>
              <a:rPr dirty="0" spc="-55"/>
              <a:t> </a:t>
            </a:r>
            <a:r>
              <a:rPr dirty="0"/>
              <a:t>efficient</a:t>
            </a:r>
            <a:r>
              <a:rPr dirty="0" spc="-60"/>
              <a:t> </a:t>
            </a:r>
            <a:r>
              <a:rPr dirty="0" spc="-10"/>
              <a:t>alternative.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INTRODUCTION</a:t>
            </a:r>
            <a:r>
              <a:rPr dirty="0" spc="120">
                <a:solidFill>
                  <a:srgbClr val="514743"/>
                </a:solidFill>
              </a:rPr>
              <a:t> </a:t>
            </a:r>
            <a:r>
              <a:rPr dirty="0" sz="2000" spc="-10">
                <a:solidFill>
                  <a:srgbClr val="514743"/>
                </a:solidFill>
              </a:rPr>
              <a:t>Continued</a:t>
            </a:r>
            <a:r>
              <a:rPr dirty="0" sz="2000" spc="-10">
                <a:solidFill>
                  <a:srgbClr val="514743"/>
                </a:solidFill>
                <a:latin typeface="Arial"/>
                <a:cs typeface="Arial"/>
              </a:rPr>
              <a:t>…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algn="just" marL="240029" marR="6350" indent="-227965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41300" algn="l"/>
              </a:tabLst>
            </a:pPr>
            <a:r>
              <a:rPr dirty="0"/>
              <a:t>Aluminum</a:t>
            </a:r>
            <a:r>
              <a:rPr dirty="0" spc="434"/>
              <a:t> </a:t>
            </a:r>
            <a:r>
              <a:rPr dirty="0"/>
              <a:t>and</a:t>
            </a:r>
            <a:r>
              <a:rPr dirty="0" spc="440"/>
              <a:t> </a:t>
            </a:r>
            <a:r>
              <a:rPr dirty="0"/>
              <a:t>its</a:t>
            </a:r>
            <a:r>
              <a:rPr dirty="0" spc="425"/>
              <a:t> </a:t>
            </a:r>
            <a:r>
              <a:rPr dirty="0"/>
              <a:t>alloys,</a:t>
            </a:r>
            <a:r>
              <a:rPr dirty="0" spc="440"/>
              <a:t> </a:t>
            </a:r>
            <a:r>
              <a:rPr dirty="0"/>
              <a:t>known</a:t>
            </a:r>
            <a:r>
              <a:rPr dirty="0" spc="440"/>
              <a:t> </a:t>
            </a:r>
            <a:r>
              <a:rPr dirty="0"/>
              <a:t>for</a:t>
            </a:r>
            <a:r>
              <a:rPr dirty="0" spc="430"/>
              <a:t> </a:t>
            </a:r>
            <a:r>
              <a:rPr dirty="0"/>
              <a:t>their</a:t>
            </a:r>
            <a:r>
              <a:rPr dirty="0" spc="434"/>
              <a:t> </a:t>
            </a:r>
            <a:r>
              <a:rPr dirty="0"/>
              <a:t>excellent</a:t>
            </a:r>
            <a:r>
              <a:rPr dirty="0" spc="440"/>
              <a:t> </a:t>
            </a:r>
            <a:r>
              <a:rPr dirty="0"/>
              <a:t>properties</a:t>
            </a:r>
            <a:r>
              <a:rPr dirty="0" spc="415"/>
              <a:t> </a:t>
            </a:r>
            <a:r>
              <a:rPr dirty="0"/>
              <a:t>such</a:t>
            </a:r>
            <a:r>
              <a:rPr dirty="0" spc="430"/>
              <a:t> </a:t>
            </a:r>
            <a:r>
              <a:rPr dirty="0"/>
              <a:t>as</a:t>
            </a:r>
            <a:r>
              <a:rPr dirty="0" spc="425"/>
              <a:t> </a:t>
            </a:r>
            <a:r>
              <a:rPr dirty="0"/>
              <a:t>low</a:t>
            </a:r>
            <a:r>
              <a:rPr dirty="0" spc="434"/>
              <a:t> </a:t>
            </a:r>
            <a:r>
              <a:rPr dirty="0"/>
              <a:t>density,</a:t>
            </a:r>
            <a:r>
              <a:rPr dirty="0" spc="434"/>
              <a:t> </a:t>
            </a:r>
            <a:r>
              <a:rPr dirty="0"/>
              <a:t>high</a:t>
            </a:r>
            <a:r>
              <a:rPr dirty="0" spc="434"/>
              <a:t> </a:t>
            </a:r>
            <a:r>
              <a:rPr dirty="0" spc="-10"/>
              <a:t>plasticity, </a:t>
            </a:r>
            <a:r>
              <a:rPr dirty="0" spc="-10"/>
              <a:t>	</a:t>
            </a:r>
            <a:r>
              <a:rPr dirty="0"/>
              <a:t>ductility,</a:t>
            </a:r>
            <a:r>
              <a:rPr dirty="0" spc="-15"/>
              <a:t> </a:t>
            </a:r>
            <a:r>
              <a:rPr dirty="0"/>
              <a:t>and</a:t>
            </a:r>
            <a:r>
              <a:rPr dirty="0" spc="-5"/>
              <a:t> </a:t>
            </a:r>
            <a:r>
              <a:rPr dirty="0"/>
              <a:t>superior</a:t>
            </a:r>
            <a:r>
              <a:rPr dirty="0" spc="-5"/>
              <a:t> </a:t>
            </a:r>
            <a:r>
              <a:rPr dirty="0"/>
              <a:t>corrosion</a:t>
            </a:r>
            <a:r>
              <a:rPr dirty="0" spc="-10"/>
              <a:t> </a:t>
            </a:r>
            <a:r>
              <a:rPr dirty="0"/>
              <a:t>resistance,</a:t>
            </a:r>
            <a:r>
              <a:rPr dirty="0" spc="-5"/>
              <a:t> </a:t>
            </a:r>
            <a:r>
              <a:rPr dirty="0"/>
              <a:t>are</a:t>
            </a:r>
            <a:r>
              <a:rPr dirty="0" spc="-5"/>
              <a:t> </a:t>
            </a:r>
            <a:r>
              <a:rPr dirty="0"/>
              <a:t>widely used</a:t>
            </a:r>
            <a:r>
              <a:rPr dirty="0" spc="-10"/>
              <a:t> </a:t>
            </a:r>
            <a:r>
              <a:rPr dirty="0"/>
              <a:t>in</a:t>
            </a:r>
            <a:r>
              <a:rPr dirty="0" spc="-15"/>
              <a:t> </a:t>
            </a:r>
            <a:r>
              <a:rPr dirty="0"/>
              <a:t>industries</a:t>
            </a:r>
            <a:r>
              <a:rPr dirty="0" spc="-10"/>
              <a:t> </a:t>
            </a:r>
            <a:r>
              <a:rPr dirty="0"/>
              <a:t>including</a:t>
            </a:r>
            <a:r>
              <a:rPr dirty="0" spc="-15"/>
              <a:t> </a:t>
            </a:r>
            <a:r>
              <a:rPr dirty="0"/>
              <a:t>aerospace, </a:t>
            </a:r>
            <a:r>
              <a:rPr dirty="0" spc="-10"/>
              <a:t>automotive, </a:t>
            </a:r>
            <a:r>
              <a:rPr dirty="0" spc="-10"/>
              <a:t>	</a:t>
            </a:r>
            <a:r>
              <a:rPr dirty="0"/>
              <a:t>and</a:t>
            </a:r>
            <a:r>
              <a:rPr dirty="0" spc="-15"/>
              <a:t> </a:t>
            </a:r>
            <a:r>
              <a:rPr dirty="0" spc="-10"/>
              <a:t>high-</a:t>
            </a:r>
            <a:r>
              <a:rPr dirty="0"/>
              <a:t>speed</a:t>
            </a:r>
            <a:r>
              <a:rPr dirty="0" spc="-15"/>
              <a:t> </a:t>
            </a:r>
            <a:r>
              <a:rPr dirty="0"/>
              <a:t>rail</a:t>
            </a:r>
            <a:r>
              <a:rPr dirty="0" spc="-10"/>
              <a:t> systems.</a:t>
            </a:r>
          </a:p>
          <a:p>
            <a:pPr algn="just" marL="240029" marR="5080" indent="-227965">
              <a:lnSpc>
                <a:spcPct val="150000"/>
              </a:lnSpc>
              <a:buFont typeface="Wingdings"/>
              <a:buChar char=""/>
              <a:tabLst>
                <a:tab pos="241300" algn="l"/>
              </a:tabLst>
            </a:pPr>
            <a:r>
              <a:rPr dirty="0"/>
              <a:t>Despite</a:t>
            </a:r>
            <a:r>
              <a:rPr dirty="0" spc="10"/>
              <a:t> </a:t>
            </a:r>
            <a:r>
              <a:rPr dirty="0"/>
              <a:t>these</a:t>
            </a:r>
            <a:r>
              <a:rPr dirty="0" spc="5"/>
              <a:t> </a:t>
            </a:r>
            <a:r>
              <a:rPr dirty="0"/>
              <a:t>advantages,</a:t>
            </a:r>
            <a:r>
              <a:rPr dirty="0" spc="20"/>
              <a:t> </a:t>
            </a:r>
            <a:r>
              <a:rPr dirty="0"/>
              <a:t>the</a:t>
            </a:r>
            <a:r>
              <a:rPr dirty="0" spc="5"/>
              <a:t> </a:t>
            </a:r>
            <a:r>
              <a:rPr dirty="0"/>
              <a:t>inherent low hardness and</a:t>
            </a:r>
            <a:r>
              <a:rPr dirty="0" spc="5"/>
              <a:t> </a:t>
            </a:r>
            <a:r>
              <a:rPr dirty="0"/>
              <a:t>suboptimal</a:t>
            </a:r>
            <a:r>
              <a:rPr dirty="0" spc="10"/>
              <a:t> </a:t>
            </a:r>
            <a:r>
              <a:rPr dirty="0"/>
              <a:t>impact</a:t>
            </a:r>
            <a:r>
              <a:rPr dirty="0" spc="5"/>
              <a:t> </a:t>
            </a:r>
            <a:r>
              <a:rPr dirty="0"/>
              <a:t>resistance</a:t>
            </a:r>
            <a:r>
              <a:rPr dirty="0" spc="15"/>
              <a:t> </a:t>
            </a:r>
            <a:r>
              <a:rPr dirty="0"/>
              <a:t>of</a:t>
            </a:r>
            <a:r>
              <a:rPr dirty="0" spc="-5"/>
              <a:t> </a:t>
            </a:r>
            <a:r>
              <a:rPr dirty="0"/>
              <a:t>aluminum</a:t>
            </a:r>
            <a:r>
              <a:rPr dirty="0" spc="5"/>
              <a:t> </a:t>
            </a:r>
            <a:r>
              <a:rPr dirty="0" spc="-10"/>
              <a:t>alloys </a:t>
            </a:r>
            <a:r>
              <a:rPr dirty="0" spc="-10"/>
              <a:t>	</a:t>
            </a:r>
            <a:r>
              <a:rPr dirty="0"/>
              <a:t>limit their</a:t>
            </a:r>
            <a:r>
              <a:rPr dirty="0" spc="-20"/>
              <a:t> </a:t>
            </a:r>
            <a:r>
              <a:rPr dirty="0"/>
              <a:t>application</a:t>
            </a:r>
            <a:r>
              <a:rPr dirty="0" spc="-15"/>
              <a:t> </a:t>
            </a:r>
            <a:r>
              <a:rPr dirty="0"/>
              <a:t>in</a:t>
            </a:r>
            <a:r>
              <a:rPr dirty="0" spc="-10"/>
              <a:t> high-</a:t>
            </a:r>
            <a:r>
              <a:rPr dirty="0"/>
              <a:t>stress,</a:t>
            </a:r>
            <a:r>
              <a:rPr dirty="0" spc="-15"/>
              <a:t> </a:t>
            </a:r>
            <a:r>
              <a:rPr dirty="0" spc="-10"/>
              <a:t>heavy-</a:t>
            </a:r>
            <a:r>
              <a:rPr dirty="0"/>
              <a:t>duty</a:t>
            </a:r>
            <a:r>
              <a:rPr dirty="0" spc="-35"/>
              <a:t> </a:t>
            </a:r>
            <a:r>
              <a:rPr dirty="0" spc="-10"/>
              <a:t>environments.</a:t>
            </a:r>
          </a:p>
          <a:p>
            <a:pPr algn="just" marL="240665" indent="-227965">
              <a:lnSpc>
                <a:spcPct val="100000"/>
              </a:lnSpc>
              <a:spcBef>
                <a:spcPts val="1080"/>
              </a:spcBef>
              <a:buFont typeface="Wingdings"/>
              <a:buChar char=""/>
              <a:tabLst>
                <a:tab pos="240665" algn="l"/>
              </a:tabLst>
            </a:pPr>
            <a:r>
              <a:rPr dirty="0"/>
              <a:t>The</a:t>
            </a:r>
            <a:r>
              <a:rPr dirty="0" spc="290"/>
              <a:t> </a:t>
            </a:r>
            <a:r>
              <a:rPr dirty="0"/>
              <a:t>development</a:t>
            </a:r>
            <a:r>
              <a:rPr dirty="0" spc="295"/>
              <a:t> </a:t>
            </a:r>
            <a:r>
              <a:rPr dirty="0"/>
              <a:t>of</a:t>
            </a:r>
            <a:r>
              <a:rPr dirty="0" spc="275"/>
              <a:t> </a:t>
            </a:r>
            <a:r>
              <a:rPr dirty="0"/>
              <a:t>aluminum</a:t>
            </a:r>
            <a:r>
              <a:rPr dirty="0" spc="285"/>
              <a:t> </a:t>
            </a:r>
            <a:r>
              <a:rPr dirty="0"/>
              <a:t>matrix</a:t>
            </a:r>
            <a:r>
              <a:rPr dirty="0" spc="280"/>
              <a:t> </a:t>
            </a:r>
            <a:r>
              <a:rPr dirty="0"/>
              <a:t>composites</a:t>
            </a:r>
            <a:r>
              <a:rPr dirty="0" spc="290"/>
              <a:t> </a:t>
            </a:r>
            <a:r>
              <a:rPr dirty="0"/>
              <a:t>(AMCs),</a:t>
            </a:r>
            <a:r>
              <a:rPr dirty="0" spc="295"/>
              <a:t> </a:t>
            </a:r>
            <a:r>
              <a:rPr dirty="0"/>
              <a:t>particularly</a:t>
            </a:r>
            <a:r>
              <a:rPr dirty="0" spc="290"/>
              <a:t> </a:t>
            </a:r>
            <a:r>
              <a:rPr dirty="0"/>
              <a:t>those</a:t>
            </a:r>
            <a:r>
              <a:rPr dirty="0" spc="265"/>
              <a:t> </a:t>
            </a:r>
            <a:r>
              <a:rPr dirty="0"/>
              <a:t>reinforced</a:t>
            </a:r>
            <a:r>
              <a:rPr dirty="0" spc="280"/>
              <a:t> </a:t>
            </a:r>
            <a:r>
              <a:rPr dirty="0"/>
              <a:t>with</a:t>
            </a:r>
            <a:r>
              <a:rPr dirty="0" spc="265"/>
              <a:t> </a:t>
            </a:r>
            <a:r>
              <a:rPr dirty="0" spc="-10"/>
              <a:t>ceramic</a:t>
            </a:r>
          </a:p>
          <a:p>
            <a:pPr algn="just" marL="241300">
              <a:lnSpc>
                <a:spcPct val="100000"/>
              </a:lnSpc>
              <a:spcBef>
                <a:spcPts val="1080"/>
              </a:spcBef>
            </a:pPr>
            <a:r>
              <a:rPr dirty="0"/>
              <a:t>particles,</a:t>
            </a:r>
            <a:r>
              <a:rPr dirty="0" spc="-40"/>
              <a:t> </a:t>
            </a:r>
            <a:r>
              <a:rPr dirty="0"/>
              <a:t>provides</a:t>
            </a:r>
            <a:r>
              <a:rPr dirty="0" spc="-20"/>
              <a:t> </a:t>
            </a:r>
            <a:r>
              <a:rPr dirty="0"/>
              <a:t>a</a:t>
            </a:r>
            <a:r>
              <a:rPr dirty="0" spc="-25"/>
              <a:t> </a:t>
            </a:r>
            <a:r>
              <a:rPr dirty="0"/>
              <a:t>robust</a:t>
            </a:r>
            <a:r>
              <a:rPr dirty="0" spc="-20"/>
              <a:t> </a:t>
            </a:r>
            <a:r>
              <a:rPr dirty="0"/>
              <a:t>solution</a:t>
            </a:r>
            <a:r>
              <a:rPr dirty="0" spc="-25"/>
              <a:t> </a:t>
            </a:r>
            <a:r>
              <a:rPr dirty="0"/>
              <a:t>to</a:t>
            </a:r>
            <a:r>
              <a:rPr dirty="0" spc="-30"/>
              <a:t> </a:t>
            </a:r>
            <a:r>
              <a:rPr dirty="0"/>
              <a:t>these</a:t>
            </a:r>
            <a:r>
              <a:rPr dirty="0" spc="-25"/>
              <a:t> </a:t>
            </a:r>
            <a:r>
              <a:rPr dirty="0" spc="-10"/>
              <a:t>limitations.</a:t>
            </a:r>
          </a:p>
          <a:p>
            <a:pPr algn="just" marL="240029" marR="5715" indent="-227965">
              <a:lnSpc>
                <a:spcPct val="150000"/>
              </a:lnSpc>
              <a:buFont typeface="Wingdings"/>
              <a:buChar char=""/>
              <a:tabLst>
                <a:tab pos="241300" algn="l"/>
              </a:tabLst>
            </a:pPr>
            <a:r>
              <a:rPr dirty="0"/>
              <a:t>By</a:t>
            </a:r>
            <a:r>
              <a:rPr dirty="0" spc="229"/>
              <a:t> </a:t>
            </a:r>
            <a:r>
              <a:rPr dirty="0"/>
              <a:t>incorporating</a:t>
            </a:r>
            <a:r>
              <a:rPr dirty="0" spc="220"/>
              <a:t> </a:t>
            </a:r>
            <a:r>
              <a:rPr dirty="0"/>
              <a:t>reinforcements</a:t>
            </a:r>
            <a:r>
              <a:rPr dirty="0" spc="225"/>
              <a:t> </a:t>
            </a:r>
            <a:r>
              <a:rPr dirty="0"/>
              <a:t>such</a:t>
            </a:r>
            <a:r>
              <a:rPr dirty="0" spc="220"/>
              <a:t> </a:t>
            </a:r>
            <a:r>
              <a:rPr dirty="0"/>
              <a:t>as</a:t>
            </a:r>
            <a:r>
              <a:rPr dirty="0" spc="204"/>
              <a:t> </a:t>
            </a:r>
            <a:r>
              <a:rPr dirty="0"/>
              <a:t>silicon</a:t>
            </a:r>
            <a:r>
              <a:rPr dirty="0" spc="220"/>
              <a:t> </a:t>
            </a:r>
            <a:r>
              <a:rPr dirty="0"/>
              <a:t>carbide</a:t>
            </a:r>
            <a:r>
              <a:rPr dirty="0" spc="225"/>
              <a:t> </a:t>
            </a:r>
            <a:r>
              <a:rPr dirty="0"/>
              <a:t>(SiC),</a:t>
            </a:r>
            <a:r>
              <a:rPr dirty="0" spc="210"/>
              <a:t> </a:t>
            </a:r>
            <a:r>
              <a:rPr dirty="0"/>
              <a:t>the</a:t>
            </a:r>
            <a:r>
              <a:rPr dirty="0" spc="220"/>
              <a:t> </a:t>
            </a:r>
            <a:r>
              <a:rPr dirty="0"/>
              <a:t>mechanical</a:t>
            </a:r>
            <a:r>
              <a:rPr dirty="0" spc="220"/>
              <a:t> </a:t>
            </a:r>
            <a:r>
              <a:rPr dirty="0"/>
              <a:t>properties</a:t>
            </a:r>
            <a:r>
              <a:rPr dirty="0" spc="215"/>
              <a:t> </a:t>
            </a:r>
            <a:r>
              <a:rPr dirty="0"/>
              <a:t>of</a:t>
            </a:r>
            <a:r>
              <a:rPr dirty="0" spc="210"/>
              <a:t> </a:t>
            </a:r>
            <a:r>
              <a:rPr dirty="0" spc="-10"/>
              <a:t>aluminum </a:t>
            </a:r>
            <a:r>
              <a:rPr dirty="0" spc="-10"/>
              <a:t>	</a:t>
            </a:r>
            <a:r>
              <a:rPr dirty="0"/>
              <a:t>alloys</a:t>
            </a:r>
            <a:r>
              <a:rPr dirty="0" spc="20"/>
              <a:t> </a:t>
            </a:r>
            <a:r>
              <a:rPr dirty="0"/>
              <a:t>are</a:t>
            </a:r>
            <a:r>
              <a:rPr dirty="0" spc="25"/>
              <a:t> </a:t>
            </a:r>
            <a:r>
              <a:rPr dirty="0"/>
              <a:t>significantly</a:t>
            </a:r>
            <a:r>
              <a:rPr dirty="0" spc="20"/>
              <a:t> </a:t>
            </a:r>
            <a:r>
              <a:rPr dirty="0"/>
              <a:t>improved,</a:t>
            </a:r>
            <a:r>
              <a:rPr dirty="0" spc="15"/>
              <a:t> </a:t>
            </a:r>
            <a:r>
              <a:rPr dirty="0"/>
              <a:t>achieving</a:t>
            </a:r>
            <a:r>
              <a:rPr dirty="0" spc="15"/>
              <a:t> </a:t>
            </a:r>
            <a:r>
              <a:rPr dirty="0"/>
              <a:t>a</a:t>
            </a:r>
            <a:r>
              <a:rPr dirty="0" spc="25"/>
              <a:t> </a:t>
            </a:r>
            <a:r>
              <a:rPr dirty="0"/>
              <a:t>tailored</a:t>
            </a:r>
            <a:r>
              <a:rPr dirty="0" spc="30"/>
              <a:t> </a:t>
            </a:r>
            <a:r>
              <a:rPr dirty="0"/>
              <a:t>balance</a:t>
            </a:r>
            <a:r>
              <a:rPr dirty="0" spc="15"/>
              <a:t> </a:t>
            </a:r>
            <a:r>
              <a:rPr dirty="0"/>
              <a:t>of</a:t>
            </a:r>
            <a:r>
              <a:rPr dirty="0" spc="10"/>
              <a:t> </a:t>
            </a:r>
            <a:r>
              <a:rPr dirty="0"/>
              <a:t>strength,</a:t>
            </a:r>
            <a:r>
              <a:rPr dirty="0" spc="20"/>
              <a:t> </a:t>
            </a:r>
            <a:r>
              <a:rPr dirty="0"/>
              <a:t>stiffness,</a:t>
            </a:r>
            <a:r>
              <a:rPr dirty="0" spc="25"/>
              <a:t> </a:t>
            </a:r>
            <a:r>
              <a:rPr dirty="0"/>
              <a:t>thermal</a:t>
            </a:r>
            <a:r>
              <a:rPr dirty="0" spc="20"/>
              <a:t> </a:t>
            </a:r>
            <a:r>
              <a:rPr dirty="0" spc="-10"/>
              <a:t>conductivity, </a:t>
            </a:r>
            <a:r>
              <a:rPr dirty="0" spc="-10"/>
              <a:t>	</a:t>
            </a:r>
            <a:r>
              <a:rPr dirty="0"/>
              <a:t>and</a:t>
            </a:r>
            <a:r>
              <a:rPr dirty="0" spc="-40"/>
              <a:t> </a:t>
            </a:r>
            <a:r>
              <a:rPr dirty="0"/>
              <a:t>wear</a:t>
            </a:r>
            <a:r>
              <a:rPr dirty="0" spc="-35"/>
              <a:t> </a:t>
            </a:r>
            <a:r>
              <a:rPr dirty="0" spc="-10"/>
              <a:t>resistance.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INTRODUCTION</a:t>
            </a:r>
            <a:r>
              <a:rPr dirty="0" spc="120">
                <a:solidFill>
                  <a:srgbClr val="514743"/>
                </a:solidFill>
              </a:rPr>
              <a:t> </a:t>
            </a:r>
            <a:r>
              <a:rPr dirty="0" sz="2000" spc="-10">
                <a:solidFill>
                  <a:srgbClr val="514743"/>
                </a:solidFill>
              </a:rPr>
              <a:t>Continued</a:t>
            </a:r>
            <a:r>
              <a:rPr dirty="0" sz="2000" spc="-10">
                <a:solidFill>
                  <a:srgbClr val="514743"/>
                </a:solidFill>
                <a:latin typeface="Arial"/>
                <a:cs typeface="Arial"/>
              </a:rPr>
              <a:t>…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403096"/>
            <a:ext cx="10008235" cy="455295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marR="5080" indent="-227965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41300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Silicon</a:t>
            </a:r>
            <a:r>
              <a:rPr dirty="0" sz="1800" spc="2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carbide</a:t>
            </a:r>
            <a:r>
              <a:rPr dirty="0" sz="1800" spc="2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(SiC)</a:t>
            </a:r>
            <a:r>
              <a:rPr dirty="0" sz="1800" spc="2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is</a:t>
            </a:r>
            <a:r>
              <a:rPr dirty="0" sz="1800" spc="2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</a:t>
            </a:r>
            <a:r>
              <a:rPr dirty="0" sz="1800" spc="2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ceramic</a:t>
            </a:r>
            <a:r>
              <a:rPr dirty="0" sz="1800" spc="3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material</a:t>
            </a:r>
            <a:r>
              <a:rPr dirty="0" sz="1800" spc="2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characterized</a:t>
            </a:r>
            <a:r>
              <a:rPr dirty="0" sz="1800" spc="3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by</a:t>
            </a:r>
            <a:r>
              <a:rPr dirty="0" sz="1800" spc="3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</a:t>
            </a:r>
            <a:r>
              <a:rPr dirty="0" sz="1800" spc="2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tetrahedral</a:t>
            </a:r>
            <a:r>
              <a:rPr dirty="0" sz="1800" spc="3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arrangement</a:t>
            </a:r>
            <a:r>
              <a:rPr dirty="0" sz="1800" spc="3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2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carbon</a:t>
            </a:r>
            <a:r>
              <a:rPr dirty="0" sz="1800" spc="3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and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silicon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atoms,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leading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exceptionally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hard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thermally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stable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structure.</a:t>
            </a:r>
            <a:endParaRPr sz="1800">
              <a:latin typeface="Times New Roman"/>
              <a:cs typeface="Times New Roman"/>
            </a:endParaRPr>
          </a:p>
          <a:p>
            <a:pPr marL="240029" marR="5080" indent="-227965">
              <a:lnSpc>
                <a:spcPct val="150000"/>
              </a:lnSpc>
              <a:buFont typeface="Wingdings"/>
              <a:buChar char=""/>
              <a:tabLst>
                <a:tab pos="241300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4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exhibits</a:t>
            </a:r>
            <a:r>
              <a:rPr dirty="0" sz="1800" spc="4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excellent</a:t>
            </a:r>
            <a:r>
              <a:rPr dirty="0" sz="1800" spc="409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resistance</a:t>
            </a:r>
            <a:r>
              <a:rPr dirty="0" sz="1800" spc="409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3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chemical</a:t>
            </a:r>
            <a:r>
              <a:rPr dirty="0" sz="1800" spc="4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attack,</a:t>
            </a:r>
            <a:r>
              <a:rPr dirty="0" sz="1800" spc="4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maintaining</a:t>
            </a:r>
            <a:r>
              <a:rPr dirty="0" sz="1800" spc="409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stability</a:t>
            </a:r>
            <a:r>
              <a:rPr dirty="0" sz="1800" spc="4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against</a:t>
            </a:r>
            <a:r>
              <a:rPr dirty="0" sz="1800" spc="4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acids,</a:t>
            </a:r>
            <a:r>
              <a:rPr dirty="0" sz="1800" spc="3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alkalis,</a:t>
            </a:r>
            <a:r>
              <a:rPr dirty="0" sz="1800" spc="4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and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molten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salts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up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temperatures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800°C.</a:t>
            </a:r>
            <a:endParaRPr sz="1800">
              <a:latin typeface="Times New Roman"/>
              <a:cs typeface="Times New Roman"/>
            </a:endParaRPr>
          </a:p>
          <a:p>
            <a:pPr marL="240665" indent="-227965">
              <a:lnSpc>
                <a:spcPct val="100000"/>
              </a:lnSpc>
              <a:spcBef>
                <a:spcPts val="1080"/>
              </a:spcBef>
              <a:buFont typeface="Wingdings"/>
              <a:buChar char=""/>
              <a:tabLst>
                <a:tab pos="240665" algn="l"/>
              </a:tabLst>
            </a:pP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Additionally,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forms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protective silicon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oxide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layer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air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at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temperatures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exceeding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1200°C,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allowing</a:t>
            </a:r>
            <a:endParaRPr sz="1800">
              <a:latin typeface="Times New Roman"/>
              <a:cs typeface="Times New Roman"/>
            </a:endParaRPr>
          </a:p>
          <a:p>
            <a:pPr algn="just" marL="241300">
              <a:lnSpc>
                <a:spcPct val="100000"/>
              </a:lnSpc>
              <a:spcBef>
                <a:spcPts val="1080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it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function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at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extreme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temperatures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up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1600°C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without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significant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strength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degradation.</a:t>
            </a:r>
            <a:endParaRPr sz="1800">
              <a:latin typeface="Times New Roman"/>
              <a:cs typeface="Times New Roman"/>
            </a:endParaRPr>
          </a:p>
          <a:p>
            <a:pPr algn="just" marL="240029" marR="5715" indent="-227965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241300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These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properties,</a:t>
            </a:r>
            <a:r>
              <a:rPr dirty="0" sz="1800" spc="2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coupled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with</a:t>
            </a:r>
            <a:r>
              <a:rPr dirty="0" sz="1800" spc="1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its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high</a:t>
            </a:r>
            <a:r>
              <a:rPr dirty="0" sz="1800" spc="1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thermal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conductivity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1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low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coefficient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thermal</a:t>
            </a:r>
            <a:r>
              <a:rPr dirty="0" sz="1800" spc="2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expansion,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make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ideal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reinforcement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material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metal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composites.</a:t>
            </a:r>
            <a:endParaRPr sz="1800">
              <a:latin typeface="Times New Roman"/>
              <a:cs typeface="Times New Roman"/>
            </a:endParaRPr>
          </a:p>
          <a:p>
            <a:pPr algn="just" marL="240029" marR="5080" indent="-227965">
              <a:lnSpc>
                <a:spcPts val="3240"/>
              </a:lnSpc>
              <a:spcBef>
                <a:spcPts val="100"/>
              </a:spcBef>
              <a:buFont typeface="Wingdings"/>
              <a:buChar char=""/>
              <a:tabLst>
                <a:tab pos="241300" algn="l"/>
              </a:tabLst>
            </a:pP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SiC-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reinforced</a:t>
            </a:r>
            <a:r>
              <a:rPr dirty="0" sz="1800" spc="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aluminum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MMCs</a:t>
            </a:r>
            <a:r>
              <a:rPr dirty="0" sz="1800" spc="1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exhibit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remarkable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thermal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shock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resistance,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high</a:t>
            </a:r>
            <a:r>
              <a:rPr dirty="0" sz="1800" spc="1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wear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resistance,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and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stability</a:t>
            </a:r>
            <a:r>
              <a:rPr dirty="0" sz="18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at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elevated</a:t>
            </a:r>
            <a:r>
              <a:rPr dirty="0" sz="18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temperatures,</a:t>
            </a:r>
            <a:r>
              <a:rPr dirty="0" sz="18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making</a:t>
            </a:r>
            <a:r>
              <a:rPr dirty="0" sz="1800" spc="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them</a:t>
            </a:r>
            <a:r>
              <a:rPr dirty="0" sz="18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suitable</a:t>
            </a:r>
            <a:r>
              <a:rPr dirty="0" sz="18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800" spc="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critical</a:t>
            </a:r>
            <a:r>
              <a:rPr dirty="0" sz="18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applications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aerospace,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automotive,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defense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industries.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INTRODUCTION</a:t>
            </a:r>
            <a:r>
              <a:rPr dirty="0" spc="120">
                <a:solidFill>
                  <a:srgbClr val="514743"/>
                </a:solidFill>
              </a:rPr>
              <a:t> </a:t>
            </a:r>
            <a:r>
              <a:rPr dirty="0" sz="2000" spc="-10">
                <a:solidFill>
                  <a:srgbClr val="514743"/>
                </a:solidFill>
              </a:rPr>
              <a:t>continued</a:t>
            </a:r>
            <a:r>
              <a:rPr dirty="0" sz="2000" spc="-10">
                <a:solidFill>
                  <a:srgbClr val="514743"/>
                </a:solidFill>
                <a:latin typeface="Arial"/>
                <a:cs typeface="Arial"/>
              </a:rPr>
              <a:t>…</a:t>
            </a:r>
            <a:endParaRPr sz="2000">
              <a:latin typeface="Arial"/>
              <a:cs typeface="Arial"/>
            </a:endParaRP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403096"/>
            <a:ext cx="10010775" cy="496443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240029" marR="8255" indent="-227965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41300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Among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various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fabrication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methods,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stir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casting</a:t>
            </a:r>
            <a:r>
              <a:rPr dirty="0" sz="1800" spc="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is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widely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recognized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as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</a:t>
            </a:r>
            <a:r>
              <a:rPr dirty="0" sz="1800" spc="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effective</a:t>
            </a:r>
            <a:r>
              <a:rPr dirty="0" sz="1800" spc="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economical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technique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production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particulate-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reinforced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MMCs.</a:t>
            </a:r>
            <a:endParaRPr sz="1800">
              <a:latin typeface="Times New Roman"/>
              <a:cs typeface="Times New Roman"/>
            </a:endParaRPr>
          </a:p>
          <a:p>
            <a:pPr marL="240029" marR="10795" indent="-227965">
              <a:lnSpc>
                <a:spcPct val="150000"/>
              </a:lnSpc>
              <a:buFont typeface="Wingdings"/>
              <a:buChar char=""/>
              <a:tabLst>
                <a:tab pos="241300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process</a:t>
            </a:r>
            <a:r>
              <a:rPr dirty="0" sz="1800" spc="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involves</a:t>
            </a:r>
            <a:r>
              <a:rPr dirty="0" sz="1800" spc="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incorporation</a:t>
            </a:r>
            <a:r>
              <a:rPr dirty="0" sz="1800" spc="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reinforcement</a:t>
            </a:r>
            <a:r>
              <a:rPr dirty="0" sz="1800" spc="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particles</a:t>
            </a:r>
            <a:r>
              <a:rPr dirty="0" sz="1800" spc="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into a</a:t>
            </a:r>
            <a:r>
              <a:rPr dirty="0" sz="1800" spc="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molten metal</a:t>
            </a:r>
            <a:r>
              <a:rPr dirty="0" sz="1800" spc="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matrix,</a:t>
            </a:r>
            <a:r>
              <a:rPr dirty="0" sz="1800" spc="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followed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by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vigorous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stirring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achieve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uniform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distribution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reinforcement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phase.</a:t>
            </a:r>
            <a:endParaRPr sz="1800">
              <a:latin typeface="Times New Roman"/>
              <a:cs typeface="Times New Roman"/>
            </a:endParaRPr>
          </a:p>
          <a:p>
            <a:pPr marL="240665" indent="-227965">
              <a:lnSpc>
                <a:spcPct val="100000"/>
              </a:lnSpc>
              <a:spcBef>
                <a:spcPts val="1080"/>
              </a:spcBef>
              <a:buFont typeface="Wingdings"/>
              <a:buChar char=""/>
              <a:tabLst>
                <a:tab pos="240665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Stir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casting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offers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several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advantages,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including</a:t>
            </a:r>
            <a:r>
              <a:rPr dirty="0" sz="1800" spc="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scalability,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cost-efficiency,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ability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control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endParaRPr sz="1800">
              <a:latin typeface="Times New Roman"/>
              <a:cs typeface="Times New Roman"/>
            </a:endParaRPr>
          </a:p>
          <a:p>
            <a:pPr algn="just" marL="241300">
              <a:lnSpc>
                <a:spcPct val="100000"/>
              </a:lnSpc>
              <a:spcBef>
                <a:spcPts val="1080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volume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fraction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size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 reinforcing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particles.</a:t>
            </a:r>
            <a:endParaRPr sz="1800">
              <a:latin typeface="Times New Roman"/>
              <a:cs typeface="Times New Roman"/>
            </a:endParaRPr>
          </a:p>
          <a:p>
            <a:pPr algn="just" marL="240029" marR="6350" indent="-227965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241300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This</a:t>
            </a:r>
            <a:r>
              <a:rPr dirty="0" sz="1800" spc="3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study</a:t>
            </a:r>
            <a:r>
              <a:rPr dirty="0" sz="1800" spc="3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focuses</a:t>
            </a:r>
            <a:r>
              <a:rPr dirty="0" sz="1800" spc="3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on</a:t>
            </a:r>
            <a:r>
              <a:rPr dirty="0" sz="1800" spc="3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3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fabrication</a:t>
            </a:r>
            <a:r>
              <a:rPr dirty="0" sz="1800" spc="3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3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aluminum-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silicon</a:t>
            </a:r>
            <a:r>
              <a:rPr dirty="0" sz="1800" spc="3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carbide</a:t>
            </a:r>
            <a:r>
              <a:rPr dirty="0" sz="1800" spc="3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(Al-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SiC)</a:t>
            </a:r>
            <a:r>
              <a:rPr dirty="0" sz="1800" spc="3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metal</a:t>
            </a:r>
            <a:r>
              <a:rPr dirty="0" sz="1800" spc="3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</a:t>
            </a:r>
            <a:r>
              <a:rPr dirty="0" sz="1800" spc="3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composites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through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stir</a:t>
            </a:r>
            <a:r>
              <a:rPr dirty="0" sz="1800" spc="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casting</a:t>
            </a:r>
            <a:r>
              <a:rPr dirty="0" sz="18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route,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with</a:t>
            </a:r>
            <a:r>
              <a:rPr dirty="0" sz="18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emphasis</a:t>
            </a:r>
            <a:r>
              <a:rPr dirty="0" sz="18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on</a:t>
            </a:r>
            <a:r>
              <a:rPr dirty="0" sz="18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evaluating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their</a:t>
            </a:r>
            <a:r>
              <a:rPr dirty="0" sz="18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8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properties,</a:t>
            </a:r>
            <a:r>
              <a:rPr dirty="0" sz="1800" spc="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such</a:t>
            </a:r>
            <a:r>
              <a:rPr dirty="0" sz="1800" spc="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as</a:t>
            </a:r>
            <a:r>
              <a:rPr dirty="0" sz="1800" spc="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tensile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strength,</a:t>
            </a:r>
            <a:r>
              <a:rPr dirty="0" sz="1800" spc="-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hardness,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impact</a:t>
            </a:r>
            <a:r>
              <a:rPr dirty="0" sz="1800" spc="-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resistance.</a:t>
            </a:r>
            <a:endParaRPr sz="1800">
              <a:latin typeface="Times New Roman"/>
              <a:cs typeface="Times New Roman"/>
            </a:endParaRPr>
          </a:p>
          <a:p>
            <a:pPr algn="just" marL="240029" marR="5080" indent="-227965">
              <a:lnSpc>
                <a:spcPct val="150000"/>
              </a:lnSpc>
              <a:buFont typeface="Wingdings"/>
              <a:buChar char=""/>
              <a:tabLst>
                <a:tab pos="241300" algn="l"/>
              </a:tabLst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By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systematically</a:t>
            </a:r>
            <a:r>
              <a:rPr dirty="0" sz="1800" spc="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investigating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influence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content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distribution</a:t>
            </a:r>
            <a:r>
              <a:rPr dirty="0" sz="1800" spc="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on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mechanical</a:t>
            </a:r>
            <a:r>
              <a:rPr dirty="0" sz="1800" spc="7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behavior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4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4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composites,</a:t>
            </a:r>
            <a:r>
              <a:rPr dirty="0" sz="1800" spc="4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this</a:t>
            </a:r>
            <a:r>
              <a:rPr dirty="0" sz="1800" spc="4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research</a:t>
            </a:r>
            <a:r>
              <a:rPr dirty="0" sz="1800" spc="4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aims</a:t>
            </a:r>
            <a:r>
              <a:rPr dirty="0" sz="1800" spc="4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to</a:t>
            </a:r>
            <a:r>
              <a:rPr dirty="0" sz="1800" spc="4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provide</a:t>
            </a:r>
            <a:r>
              <a:rPr dirty="0" sz="1800" spc="4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insights</a:t>
            </a:r>
            <a:r>
              <a:rPr dirty="0" sz="1800" spc="4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into</a:t>
            </a:r>
            <a:r>
              <a:rPr dirty="0" sz="1800" spc="4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optimizing</a:t>
            </a:r>
            <a:r>
              <a:rPr dirty="0" sz="1800" spc="434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4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material</a:t>
            </a:r>
            <a:r>
              <a:rPr dirty="0" sz="1800" spc="4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800" spc="4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high-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	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performance</a:t>
            </a:r>
            <a:r>
              <a:rPr dirty="0" sz="1800" spc="-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applications.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514743"/>
                </a:solidFill>
              </a:rPr>
              <a:t>Experimental</a:t>
            </a:r>
          </a:p>
        </p:txBody>
      </p:sp>
      <p:sp>
        <p:nvSpPr>
          <p:cNvPr id="3" name="object 3" descr=""/>
          <p:cNvSpPr txBox="1">
            <a:spLocks noGrp="1"/>
          </p:cNvSpPr>
          <p:nvPr>
            <p:ph type="body" idx="1"/>
          </p:nvPr>
        </p:nvSpPr>
        <p:spPr>
          <a:prstGeom prst="rect"/>
        </p:spPr>
        <p:txBody>
          <a:bodyPr wrap="square" lIns="0" tIns="12700" rIns="0" bIns="0" rtlCol="0" vert="horz">
            <a:spAutoFit/>
          </a:bodyPr>
          <a:lstStyle/>
          <a:p>
            <a:pPr marL="12700" marR="6985" indent="227965">
              <a:lnSpc>
                <a:spcPct val="150000"/>
              </a:lnSpc>
              <a:spcBef>
                <a:spcPts val="100"/>
              </a:spcBef>
              <a:buFont typeface="Wingdings"/>
              <a:buChar char=""/>
              <a:tabLst>
                <a:tab pos="240665" algn="l"/>
              </a:tabLst>
            </a:pPr>
            <a:r>
              <a:rPr dirty="0"/>
              <a:t>This</a:t>
            </a:r>
            <a:r>
              <a:rPr dirty="0" spc="484"/>
              <a:t> </a:t>
            </a:r>
            <a:r>
              <a:rPr dirty="0"/>
              <a:t>study</a:t>
            </a:r>
            <a:r>
              <a:rPr dirty="0" spc="495"/>
              <a:t> </a:t>
            </a:r>
            <a:r>
              <a:rPr dirty="0"/>
              <a:t>focused</a:t>
            </a:r>
            <a:r>
              <a:rPr dirty="0" spc="490"/>
              <a:t> </a:t>
            </a:r>
            <a:r>
              <a:rPr dirty="0"/>
              <a:t>on</a:t>
            </a:r>
            <a:r>
              <a:rPr dirty="0" spc="490"/>
              <a:t> </a:t>
            </a:r>
            <a:r>
              <a:rPr dirty="0"/>
              <a:t>the</a:t>
            </a:r>
            <a:r>
              <a:rPr dirty="0" spc="490"/>
              <a:t> </a:t>
            </a:r>
            <a:r>
              <a:rPr dirty="0"/>
              <a:t>development</a:t>
            </a:r>
            <a:r>
              <a:rPr dirty="0" spc="25"/>
              <a:t>  </a:t>
            </a:r>
            <a:r>
              <a:rPr dirty="0"/>
              <a:t>of</a:t>
            </a:r>
            <a:r>
              <a:rPr dirty="0" spc="475"/>
              <a:t> </a:t>
            </a:r>
            <a:r>
              <a:rPr dirty="0"/>
              <a:t>aluminum</a:t>
            </a:r>
            <a:r>
              <a:rPr dirty="0" spc="490"/>
              <a:t> </a:t>
            </a:r>
            <a:r>
              <a:rPr dirty="0" spc="-10"/>
              <a:t>(Al-</a:t>
            </a:r>
            <a:r>
              <a:rPr dirty="0"/>
              <a:t>6061)/silicon</a:t>
            </a:r>
            <a:r>
              <a:rPr dirty="0" spc="475"/>
              <a:t> </a:t>
            </a:r>
            <a:r>
              <a:rPr dirty="0"/>
              <a:t>carbide</a:t>
            </a:r>
            <a:r>
              <a:rPr dirty="0" spc="495"/>
              <a:t> </a:t>
            </a:r>
            <a:r>
              <a:rPr dirty="0"/>
              <a:t>(SiC)</a:t>
            </a:r>
            <a:r>
              <a:rPr dirty="0" spc="490"/>
              <a:t> </a:t>
            </a:r>
            <a:r>
              <a:rPr dirty="0"/>
              <a:t>metal</a:t>
            </a:r>
            <a:r>
              <a:rPr dirty="0" spc="480"/>
              <a:t> </a:t>
            </a:r>
            <a:r>
              <a:rPr dirty="0" spc="-10"/>
              <a:t>matrix </a:t>
            </a:r>
            <a:r>
              <a:rPr dirty="0"/>
              <a:t>composites</a:t>
            </a:r>
            <a:r>
              <a:rPr dirty="0" spc="-25"/>
              <a:t> </a:t>
            </a:r>
            <a:r>
              <a:rPr dirty="0"/>
              <a:t>(MMCs)</a:t>
            </a:r>
            <a:r>
              <a:rPr dirty="0" spc="-10"/>
              <a:t> </a:t>
            </a:r>
            <a:r>
              <a:rPr dirty="0"/>
              <a:t>using</a:t>
            </a:r>
            <a:r>
              <a:rPr dirty="0" spc="-20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stir</a:t>
            </a:r>
            <a:r>
              <a:rPr dirty="0" spc="-15"/>
              <a:t> </a:t>
            </a:r>
            <a:r>
              <a:rPr dirty="0"/>
              <a:t>casting</a:t>
            </a:r>
            <a:r>
              <a:rPr dirty="0" spc="-35"/>
              <a:t> </a:t>
            </a:r>
            <a:r>
              <a:rPr dirty="0" spc="-10"/>
              <a:t>technique.</a:t>
            </a:r>
          </a:p>
          <a:p>
            <a:pPr marL="12700" marR="5080" indent="227965">
              <a:lnSpc>
                <a:spcPct val="150000"/>
              </a:lnSpc>
              <a:buFont typeface="Wingdings"/>
              <a:buChar char=""/>
              <a:tabLst>
                <a:tab pos="240665" algn="l"/>
              </a:tabLst>
            </a:pPr>
            <a:r>
              <a:rPr dirty="0"/>
              <a:t>The</a:t>
            </a:r>
            <a:r>
              <a:rPr dirty="0" spc="110"/>
              <a:t> </a:t>
            </a:r>
            <a:r>
              <a:rPr dirty="0"/>
              <a:t>stir</a:t>
            </a:r>
            <a:r>
              <a:rPr dirty="0" spc="95"/>
              <a:t> </a:t>
            </a:r>
            <a:r>
              <a:rPr dirty="0"/>
              <a:t>casting</a:t>
            </a:r>
            <a:r>
              <a:rPr dirty="0" spc="85"/>
              <a:t> </a:t>
            </a:r>
            <a:r>
              <a:rPr dirty="0"/>
              <a:t>method</a:t>
            </a:r>
            <a:r>
              <a:rPr dirty="0" spc="105"/>
              <a:t> </a:t>
            </a:r>
            <a:r>
              <a:rPr dirty="0"/>
              <a:t>involves</a:t>
            </a:r>
            <a:r>
              <a:rPr dirty="0" spc="105"/>
              <a:t> </a:t>
            </a:r>
            <a:r>
              <a:rPr dirty="0"/>
              <a:t>the</a:t>
            </a:r>
            <a:r>
              <a:rPr dirty="0" spc="105"/>
              <a:t> </a:t>
            </a:r>
            <a:r>
              <a:rPr dirty="0"/>
              <a:t>mechanical</a:t>
            </a:r>
            <a:r>
              <a:rPr dirty="0" spc="100"/>
              <a:t> </a:t>
            </a:r>
            <a:r>
              <a:rPr dirty="0"/>
              <a:t>dispersion</a:t>
            </a:r>
            <a:r>
              <a:rPr dirty="0" spc="105"/>
              <a:t> </a:t>
            </a:r>
            <a:r>
              <a:rPr dirty="0"/>
              <a:t>of</a:t>
            </a:r>
            <a:r>
              <a:rPr dirty="0" spc="100"/>
              <a:t> </a:t>
            </a:r>
            <a:r>
              <a:rPr dirty="0"/>
              <a:t>reinforcement</a:t>
            </a:r>
            <a:r>
              <a:rPr dirty="0" spc="114"/>
              <a:t> </a:t>
            </a:r>
            <a:r>
              <a:rPr dirty="0"/>
              <a:t>particles</a:t>
            </a:r>
            <a:r>
              <a:rPr dirty="0" spc="110"/>
              <a:t> </a:t>
            </a:r>
            <a:r>
              <a:rPr dirty="0"/>
              <a:t>(in</a:t>
            </a:r>
            <a:r>
              <a:rPr dirty="0" spc="105"/>
              <a:t> </a:t>
            </a:r>
            <a:r>
              <a:rPr dirty="0"/>
              <a:t>this</a:t>
            </a:r>
            <a:r>
              <a:rPr dirty="0" spc="105"/>
              <a:t> </a:t>
            </a:r>
            <a:r>
              <a:rPr dirty="0"/>
              <a:t>case,</a:t>
            </a:r>
            <a:r>
              <a:rPr dirty="0" spc="110"/>
              <a:t> </a:t>
            </a:r>
            <a:r>
              <a:rPr dirty="0" spc="-20"/>
              <a:t>SiC) </a:t>
            </a:r>
            <a:r>
              <a:rPr dirty="0"/>
              <a:t>into</a:t>
            </a:r>
            <a:r>
              <a:rPr dirty="0" spc="-25"/>
              <a:t> </a:t>
            </a:r>
            <a:r>
              <a:rPr dirty="0"/>
              <a:t>a</a:t>
            </a:r>
            <a:r>
              <a:rPr dirty="0" spc="-20"/>
              <a:t> </a:t>
            </a:r>
            <a:r>
              <a:rPr dirty="0"/>
              <a:t>molten</a:t>
            </a:r>
            <a:r>
              <a:rPr dirty="0" spc="-20"/>
              <a:t> </a:t>
            </a:r>
            <a:r>
              <a:rPr dirty="0"/>
              <a:t>metal</a:t>
            </a:r>
            <a:r>
              <a:rPr dirty="0" spc="-10"/>
              <a:t> </a:t>
            </a:r>
            <a:r>
              <a:rPr dirty="0"/>
              <a:t>matrix</a:t>
            </a:r>
            <a:r>
              <a:rPr dirty="0" spc="-15"/>
              <a:t> </a:t>
            </a:r>
            <a:r>
              <a:rPr dirty="0" spc="-10"/>
              <a:t>(Al-6061).</a:t>
            </a:r>
          </a:p>
          <a:p>
            <a:pPr marL="240665" indent="-227965">
              <a:lnSpc>
                <a:spcPct val="100000"/>
              </a:lnSpc>
              <a:spcBef>
                <a:spcPts val="1080"/>
              </a:spcBef>
              <a:buFont typeface="Wingdings"/>
              <a:buChar char=""/>
              <a:tabLst>
                <a:tab pos="240665" algn="l"/>
              </a:tabLst>
            </a:pPr>
            <a:r>
              <a:rPr dirty="0"/>
              <a:t>The</a:t>
            </a:r>
            <a:r>
              <a:rPr dirty="0" spc="-20"/>
              <a:t> </a:t>
            </a:r>
            <a:r>
              <a:rPr dirty="0"/>
              <a:t>MMC</a:t>
            </a:r>
            <a:r>
              <a:rPr dirty="0" spc="-35"/>
              <a:t> </a:t>
            </a:r>
            <a:r>
              <a:rPr dirty="0"/>
              <a:t>plates</a:t>
            </a:r>
            <a:r>
              <a:rPr dirty="0" spc="-30"/>
              <a:t> </a:t>
            </a:r>
            <a:r>
              <a:rPr dirty="0"/>
              <a:t>were</a:t>
            </a:r>
            <a:r>
              <a:rPr dirty="0" spc="-25"/>
              <a:t> </a:t>
            </a:r>
            <a:r>
              <a:rPr dirty="0"/>
              <a:t>fabricated</a:t>
            </a:r>
            <a:r>
              <a:rPr dirty="0" spc="-25"/>
              <a:t> </a:t>
            </a:r>
            <a:r>
              <a:rPr dirty="0"/>
              <a:t>with</a:t>
            </a:r>
            <a:r>
              <a:rPr dirty="0" spc="-25"/>
              <a:t> </a:t>
            </a:r>
            <a:r>
              <a:rPr dirty="0"/>
              <a:t>varying</a:t>
            </a:r>
            <a:r>
              <a:rPr dirty="0" spc="-30"/>
              <a:t> </a:t>
            </a:r>
            <a:r>
              <a:rPr dirty="0"/>
              <a:t>weight</a:t>
            </a:r>
            <a:r>
              <a:rPr dirty="0" spc="-20"/>
              <a:t> </a:t>
            </a:r>
            <a:r>
              <a:rPr dirty="0"/>
              <a:t>fractions</a:t>
            </a:r>
            <a:r>
              <a:rPr dirty="0" spc="-30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SiC</a:t>
            </a:r>
            <a:r>
              <a:rPr dirty="0" spc="-30"/>
              <a:t> </a:t>
            </a:r>
            <a:r>
              <a:rPr dirty="0"/>
              <a:t>reinforcement</a:t>
            </a:r>
            <a:r>
              <a:rPr dirty="0" spc="-15"/>
              <a:t> </a:t>
            </a:r>
            <a:r>
              <a:rPr dirty="0"/>
              <a:t>(5%,</a:t>
            </a:r>
            <a:r>
              <a:rPr dirty="0" spc="-35"/>
              <a:t> </a:t>
            </a:r>
            <a:r>
              <a:rPr dirty="0"/>
              <a:t>10%,</a:t>
            </a:r>
            <a:r>
              <a:rPr dirty="0" spc="-30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 spc="-20"/>
              <a:t>15%)</a:t>
            </a:r>
          </a:p>
          <a:p>
            <a:pPr algn="just" marL="12700">
              <a:lnSpc>
                <a:spcPct val="100000"/>
              </a:lnSpc>
              <a:spcBef>
                <a:spcPts val="1080"/>
              </a:spcBef>
            </a:pPr>
            <a:r>
              <a:rPr dirty="0"/>
              <a:t>to</a:t>
            </a:r>
            <a:r>
              <a:rPr dirty="0" spc="-10"/>
              <a:t> </a:t>
            </a:r>
            <a:r>
              <a:rPr dirty="0"/>
              <a:t>investigate</a:t>
            </a:r>
            <a:r>
              <a:rPr dirty="0" spc="-10"/>
              <a:t> </a:t>
            </a:r>
            <a:r>
              <a:rPr dirty="0"/>
              <a:t>the</a:t>
            </a:r>
            <a:r>
              <a:rPr dirty="0" spc="-5"/>
              <a:t> </a:t>
            </a:r>
            <a:r>
              <a:rPr dirty="0"/>
              <a:t>influence</a:t>
            </a:r>
            <a:r>
              <a:rPr dirty="0" spc="-25"/>
              <a:t> </a:t>
            </a:r>
            <a:r>
              <a:rPr dirty="0"/>
              <a:t>of reinforcement</a:t>
            </a:r>
            <a:r>
              <a:rPr dirty="0" spc="-10"/>
              <a:t> </a:t>
            </a:r>
            <a:r>
              <a:rPr dirty="0"/>
              <a:t>content</a:t>
            </a:r>
            <a:r>
              <a:rPr dirty="0" spc="-15"/>
              <a:t> </a:t>
            </a:r>
            <a:r>
              <a:rPr dirty="0"/>
              <a:t>on the composite's</a:t>
            </a:r>
            <a:r>
              <a:rPr dirty="0" spc="-25"/>
              <a:t> </a:t>
            </a:r>
            <a:r>
              <a:rPr dirty="0" spc="-10"/>
              <a:t>properties.</a:t>
            </a:r>
          </a:p>
          <a:p>
            <a:pPr algn="just" marL="12700" marR="6985" indent="227965">
              <a:lnSpc>
                <a:spcPct val="150000"/>
              </a:lnSpc>
              <a:spcBef>
                <a:spcPts val="5"/>
              </a:spcBef>
              <a:buFont typeface="Wingdings"/>
              <a:buChar char=""/>
              <a:tabLst>
                <a:tab pos="240665" algn="l"/>
              </a:tabLst>
            </a:pPr>
            <a:r>
              <a:rPr dirty="0"/>
              <a:t>The</a:t>
            </a:r>
            <a:r>
              <a:rPr dirty="0" spc="70"/>
              <a:t> </a:t>
            </a:r>
            <a:r>
              <a:rPr dirty="0"/>
              <a:t>SiC</a:t>
            </a:r>
            <a:r>
              <a:rPr dirty="0" spc="50"/>
              <a:t> </a:t>
            </a:r>
            <a:r>
              <a:rPr dirty="0"/>
              <a:t>particles</a:t>
            </a:r>
            <a:r>
              <a:rPr dirty="0" spc="65"/>
              <a:t> </a:t>
            </a:r>
            <a:r>
              <a:rPr dirty="0"/>
              <a:t>were</a:t>
            </a:r>
            <a:r>
              <a:rPr dirty="0" spc="60"/>
              <a:t> </a:t>
            </a:r>
            <a:r>
              <a:rPr dirty="0"/>
              <a:t>of</a:t>
            </a:r>
            <a:r>
              <a:rPr dirty="0" spc="55"/>
              <a:t> </a:t>
            </a:r>
            <a:r>
              <a:rPr dirty="0"/>
              <a:t>a</a:t>
            </a:r>
            <a:r>
              <a:rPr dirty="0" spc="65"/>
              <a:t> </a:t>
            </a:r>
            <a:r>
              <a:rPr dirty="0"/>
              <a:t>fine</a:t>
            </a:r>
            <a:r>
              <a:rPr dirty="0" spc="50"/>
              <a:t> </a:t>
            </a:r>
            <a:r>
              <a:rPr dirty="0"/>
              <a:t>size</a:t>
            </a:r>
            <a:r>
              <a:rPr dirty="0" spc="75"/>
              <a:t> </a:t>
            </a:r>
            <a:r>
              <a:rPr dirty="0"/>
              <a:t>(325</a:t>
            </a:r>
            <a:r>
              <a:rPr dirty="0" spc="55"/>
              <a:t> </a:t>
            </a:r>
            <a:r>
              <a:rPr dirty="0"/>
              <a:t>mesh),</a:t>
            </a:r>
            <a:r>
              <a:rPr dirty="0" spc="60"/>
              <a:t> </a:t>
            </a:r>
            <a:r>
              <a:rPr dirty="0"/>
              <a:t>which</a:t>
            </a:r>
            <a:r>
              <a:rPr dirty="0" spc="55"/>
              <a:t> </a:t>
            </a:r>
            <a:r>
              <a:rPr dirty="0"/>
              <a:t>can</a:t>
            </a:r>
            <a:r>
              <a:rPr dirty="0" spc="55"/>
              <a:t> </a:t>
            </a:r>
            <a:r>
              <a:rPr dirty="0"/>
              <a:t>enhance</a:t>
            </a:r>
            <a:r>
              <a:rPr dirty="0" spc="65"/>
              <a:t> </a:t>
            </a:r>
            <a:r>
              <a:rPr dirty="0"/>
              <a:t>the</a:t>
            </a:r>
            <a:r>
              <a:rPr dirty="0" spc="60"/>
              <a:t> </a:t>
            </a:r>
            <a:r>
              <a:rPr dirty="0"/>
              <a:t>interfacial</a:t>
            </a:r>
            <a:r>
              <a:rPr dirty="0" spc="75"/>
              <a:t> </a:t>
            </a:r>
            <a:r>
              <a:rPr dirty="0"/>
              <a:t>bonding</a:t>
            </a:r>
            <a:r>
              <a:rPr dirty="0" spc="70"/>
              <a:t> </a:t>
            </a:r>
            <a:r>
              <a:rPr dirty="0"/>
              <a:t>between</a:t>
            </a:r>
            <a:r>
              <a:rPr dirty="0" spc="60"/>
              <a:t> </a:t>
            </a:r>
            <a:r>
              <a:rPr dirty="0" spc="-25"/>
              <a:t>the </a:t>
            </a:r>
            <a:r>
              <a:rPr dirty="0"/>
              <a:t>reinforcement</a:t>
            </a:r>
            <a:r>
              <a:rPr dirty="0" spc="-40"/>
              <a:t> </a:t>
            </a:r>
            <a:r>
              <a:rPr dirty="0"/>
              <a:t>and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25"/>
              <a:t> </a:t>
            </a:r>
            <a:r>
              <a:rPr dirty="0"/>
              <a:t>matrix.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30"/>
              <a:t> </a:t>
            </a:r>
            <a:r>
              <a:rPr dirty="0"/>
              <a:t>stirring</a:t>
            </a:r>
            <a:r>
              <a:rPr dirty="0" spc="-35"/>
              <a:t> </a:t>
            </a:r>
            <a:r>
              <a:rPr dirty="0"/>
              <a:t>process</a:t>
            </a:r>
            <a:r>
              <a:rPr dirty="0" spc="-35"/>
              <a:t> </a:t>
            </a:r>
            <a:r>
              <a:rPr dirty="0"/>
              <a:t>was</a:t>
            </a:r>
            <a:r>
              <a:rPr dirty="0" spc="-35"/>
              <a:t> </a:t>
            </a:r>
            <a:r>
              <a:rPr dirty="0"/>
              <a:t>conducted</a:t>
            </a:r>
            <a:r>
              <a:rPr dirty="0" spc="-50"/>
              <a:t> </a:t>
            </a:r>
            <a:r>
              <a:rPr dirty="0"/>
              <a:t>at</a:t>
            </a:r>
            <a:r>
              <a:rPr dirty="0" spc="-25"/>
              <a:t> </a:t>
            </a:r>
            <a:r>
              <a:rPr dirty="0"/>
              <a:t>a</a:t>
            </a:r>
            <a:r>
              <a:rPr dirty="0" spc="-40"/>
              <a:t> </a:t>
            </a:r>
            <a:r>
              <a:rPr dirty="0"/>
              <a:t>rotational</a:t>
            </a:r>
            <a:r>
              <a:rPr dirty="0" spc="-30"/>
              <a:t> </a:t>
            </a:r>
            <a:r>
              <a:rPr dirty="0"/>
              <a:t>speed</a:t>
            </a:r>
            <a:r>
              <a:rPr dirty="0" spc="-25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200</a:t>
            </a:r>
            <a:r>
              <a:rPr dirty="0" spc="-45"/>
              <a:t> </a:t>
            </a:r>
            <a:r>
              <a:rPr dirty="0"/>
              <a:t>revolutions</a:t>
            </a:r>
            <a:r>
              <a:rPr dirty="0" spc="-25"/>
              <a:t> per </a:t>
            </a:r>
            <a:r>
              <a:rPr dirty="0"/>
              <a:t>minute</a:t>
            </a:r>
            <a:r>
              <a:rPr dirty="0" spc="-20"/>
              <a:t> </a:t>
            </a:r>
            <a:r>
              <a:rPr dirty="0"/>
              <a:t>to</a:t>
            </a:r>
            <a:r>
              <a:rPr dirty="0" spc="-30"/>
              <a:t> </a:t>
            </a:r>
            <a:r>
              <a:rPr dirty="0"/>
              <a:t>ensure</a:t>
            </a:r>
            <a:r>
              <a:rPr dirty="0" spc="-10"/>
              <a:t> </a:t>
            </a:r>
            <a:r>
              <a:rPr dirty="0"/>
              <a:t>adequate</a:t>
            </a:r>
            <a:r>
              <a:rPr dirty="0" spc="-45"/>
              <a:t> </a:t>
            </a:r>
            <a:r>
              <a:rPr dirty="0"/>
              <a:t>dispersion</a:t>
            </a:r>
            <a:r>
              <a:rPr dirty="0" spc="-10"/>
              <a:t> </a:t>
            </a:r>
            <a:r>
              <a:rPr dirty="0"/>
              <a:t>of</a:t>
            </a:r>
            <a:r>
              <a:rPr dirty="0" spc="-30"/>
              <a:t> </a:t>
            </a:r>
            <a:r>
              <a:rPr dirty="0"/>
              <a:t>the</a:t>
            </a:r>
            <a:r>
              <a:rPr dirty="0" spc="-15"/>
              <a:t> </a:t>
            </a:r>
            <a:r>
              <a:rPr dirty="0"/>
              <a:t>SiC</a:t>
            </a:r>
            <a:r>
              <a:rPr dirty="0" spc="-30"/>
              <a:t> </a:t>
            </a:r>
            <a:r>
              <a:rPr dirty="0"/>
              <a:t>particles</a:t>
            </a:r>
            <a:r>
              <a:rPr dirty="0" spc="-30"/>
              <a:t> </a:t>
            </a:r>
            <a:r>
              <a:rPr dirty="0"/>
              <a:t>within</a:t>
            </a:r>
            <a:r>
              <a:rPr dirty="0" spc="-25"/>
              <a:t> </a:t>
            </a:r>
            <a:r>
              <a:rPr dirty="0"/>
              <a:t>the</a:t>
            </a:r>
            <a:r>
              <a:rPr dirty="0" spc="-20"/>
              <a:t> </a:t>
            </a:r>
            <a:r>
              <a:rPr dirty="0"/>
              <a:t>molten</a:t>
            </a:r>
            <a:r>
              <a:rPr dirty="0" spc="-20"/>
              <a:t> </a:t>
            </a:r>
            <a:r>
              <a:rPr dirty="0" spc="-10"/>
              <a:t>aluminum.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Outcomes</a:t>
            </a:r>
            <a:r>
              <a:rPr dirty="0" spc="-35">
                <a:solidFill>
                  <a:srgbClr val="514743"/>
                </a:solidFill>
              </a:rPr>
              <a:t> </a:t>
            </a:r>
            <a:r>
              <a:rPr dirty="0">
                <a:solidFill>
                  <a:srgbClr val="514743"/>
                </a:solidFill>
              </a:rPr>
              <a:t>and </a:t>
            </a:r>
            <a:r>
              <a:rPr dirty="0" spc="-10">
                <a:solidFill>
                  <a:srgbClr val="514743"/>
                </a:solidFill>
              </a:rPr>
              <a:t>Interpretation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599265"/>
            <a:ext cx="4281170" cy="3515995"/>
          </a:xfrm>
          <a:prstGeom prst="rect">
            <a:avLst/>
          </a:prstGeom>
        </p:spPr>
        <p:txBody>
          <a:bodyPr wrap="square" lIns="0" tIns="5461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430"/>
              </a:spcBef>
            </a:pP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Stir</a:t>
            </a:r>
            <a:r>
              <a:rPr dirty="0" sz="1800" spc="-6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casting</a:t>
            </a:r>
            <a:r>
              <a:rPr dirty="0" sz="1800" spc="-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method</a:t>
            </a:r>
            <a:r>
              <a:rPr dirty="0" sz="1800" spc="-20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800" spc="-13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Al6061/SiC</a:t>
            </a:r>
            <a:r>
              <a:rPr dirty="0" sz="1800" spc="-1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metal</a:t>
            </a:r>
            <a:endParaRPr sz="18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matrix</a:t>
            </a:r>
            <a:r>
              <a:rPr dirty="0" sz="1800" spc="-50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composites</a:t>
            </a:r>
            <a:r>
              <a:rPr dirty="0" sz="1800" spc="-5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(MMCs)</a:t>
            </a:r>
            <a:endParaRPr sz="1800">
              <a:latin typeface="Times New Roman"/>
              <a:cs typeface="Times New Roman"/>
            </a:endParaRPr>
          </a:p>
          <a:p>
            <a:pPr algn="just" marL="419734" marR="6350">
              <a:lnSpc>
                <a:spcPts val="3240"/>
              </a:lnSpc>
              <a:spcBef>
                <a:spcPts val="110"/>
              </a:spcBef>
            </a:pP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Al-</a:t>
            </a:r>
            <a:r>
              <a:rPr dirty="0" sz="1800" spc="50">
                <a:solidFill>
                  <a:srgbClr val="514743"/>
                </a:solidFill>
                <a:latin typeface="Tahoma"/>
                <a:cs typeface="Tahoma"/>
              </a:rPr>
              <a:t>SiC</a:t>
            </a:r>
            <a:r>
              <a:rPr dirty="0" sz="1800" spc="39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composites</a:t>
            </a:r>
            <a:r>
              <a:rPr dirty="0" sz="1800" spc="409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were</a:t>
            </a:r>
            <a:r>
              <a:rPr dirty="0" sz="1800" spc="40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ahoma"/>
                <a:cs typeface="Tahoma"/>
              </a:rPr>
              <a:t>synthesized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by</a:t>
            </a:r>
            <a:r>
              <a:rPr dirty="0" sz="1800" spc="31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systematically</a:t>
            </a:r>
            <a:r>
              <a:rPr dirty="0" sz="1800" spc="32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varying</a:t>
            </a:r>
            <a:r>
              <a:rPr dirty="0" sz="1800" spc="32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the</a:t>
            </a:r>
            <a:r>
              <a:rPr dirty="0" sz="1800" spc="32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ahoma"/>
                <a:cs typeface="Tahoma"/>
              </a:rPr>
              <a:t>weight</a:t>
            </a:r>
            <a:endParaRPr sz="1800">
              <a:latin typeface="Tahoma"/>
              <a:cs typeface="Tahoma"/>
            </a:endParaRPr>
          </a:p>
          <a:p>
            <a:pPr algn="just" marL="419734" marR="5080">
              <a:lnSpc>
                <a:spcPts val="3240"/>
              </a:lnSpc>
            </a:pP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fraction</a:t>
            </a:r>
            <a:r>
              <a:rPr dirty="0" sz="1800" spc="28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of</a:t>
            </a:r>
            <a:r>
              <a:rPr dirty="0" sz="1800" spc="29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50">
                <a:solidFill>
                  <a:srgbClr val="514743"/>
                </a:solidFill>
                <a:latin typeface="Tahoma"/>
                <a:cs typeface="Tahoma"/>
              </a:rPr>
              <a:t>SiC</a:t>
            </a:r>
            <a:r>
              <a:rPr dirty="0" sz="1800" spc="28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from</a:t>
            </a:r>
            <a:r>
              <a:rPr dirty="0" sz="1800" spc="29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5%</a:t>
            </a:r>
            <a:r>
              <a:rPr dirty="0" sz="1800" spc="30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60">
                <a:solidFill>
                  <a:srgbClr val="514743"/>
                </a:solidFill>
                <a:latin typeface="Tahoma"/>
                <a:cs typeface="Tahoma"/>
              </a:rPr>
              <a:t>to</a:t>
            </a:r>
            <a:r>
              <a:rPr dirty="0" sz="1800" spc="28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15%.</a:t>
            </a:r>
            <a:r>
              <a:rPr dirty="0" sz="1800" spc="50">
                <a:solidFill>
                  <a:srgbClr val="514743"/>
                </a:solidFill>
                <a:latin typeface="Tahoma"/>
                <a:cs typeface="Tahoma"/>
              </a:rPr>
              <a:t>  </a:t>
            </a:r>
            <a:r>
              <a:rPr dirty="0" sz="1800" spc="-50">
                <a:solidFill>
                  <a:srgbClr val="514743"/>
                </a:solidFill>
                <a:latin typeface="Tahoma"/>
                <a:cs typeface="Tahoma"/>
              </a:rPr>
              <a:t>A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base</a:t>
            </a:r>
            <a:r>
              <a:rPr dirty="0" sz="1800" spc="10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sample</a:t>
            </a:r>
            <a:r>
              <a:rPr dirty="0" sz="1800" spc="114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mass</a:t>
            </a:r>
            <a:r>
              <a:rPr dirty="0" sz="1800" spc="11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of</a:t>
            </a:r>
            <a:r>
              <a:rPr dirty="0" sz="1800" spc="11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55">
                <a:solidFill>
                  <a:srgbClr val="514743"/>
                </a:solidFill>
                <a:latin typeface="Tahoma"/>
                <a:cs typeface="Tahoma"/>
              </a:rPr>
              <a:t>400</a:t>
            </a:r>
            <a:r>
              <a:rPr dirty="0" sz="1800" spc="10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grams</a:t>
            </a:r>
            <a:r>
              <a:rPr dirty="0" sz="1800" spc="11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ahoma"/>
                <a:cs typeface="Tahoma"/>
              </a:rPr>
              <a:t>was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utilized,</a:t>
            </a:r>
            <a:r>
              <a:rPr dirty="0" sz="1800" spc="200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with</a:t>
            </a:r>
            <a:r>
              <a:rPr dirty="0" sz="1800" spc="204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the</a:t>
            </a:r>
            <a:r>
              <a:rPr dirty="0" sz="1800" spc="200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 spc="50">
                <a:solidFill>
                  <a:srgbClr val="514743"/>
                </a:solidFill>
                <a:latin typeface="Tahoma"/>
                <a:cs typeface="Tahoma"/>
              </a:rPr>
              <a:t>SiC</a:t>
            </a:r>
            <a:r>
              <a:rPr dirty="0" sz="1800" spc="195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 spc="-10">
                <a:solidFill>
                  <a:srgbClr val="514743"/>
                </a:solidFill>
                <a:latin typeface="Tahoma"/>
                <a:cs typeface="Tahoma"/>
              </a:rPr>
              <a:t>content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adjusted</a:t>
            </a:r>
            <a:r>
              <a:rPr dirty="0" sz="1800" spc="215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in</a:t>
            </a:r>
            <a:r>
              <a:rPr dirty="0" sz="1800" spc="220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proportion</a:t>
            </a:r>
            <a:r>
              <a:rPr dirty="0" sz="1800" spc="220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 spc="60">
                <a:solidFill>
                  <a:srgbClr val="514743"/>
                </a:solidFill>
                <a:latin typeface="Tahoma"/>
                <a:cs typeface="Tahoma"/>
              </a:rPr>
              <a:t>to</a:t>
            </a:r>
            <a:r>
              <a:rPr dirty="0" sz="1800" spc="220">
                <a:solidFill>
                  <a:srgbClr val="514743"/>
                </a:solidFill>
                <a:latin typeface="Tahoma"/>
                <a:cs typeface="Tahoma"/>
              </a:rPr>
              <a:t>   </a:t>
            </a:r>
            <a:r>
              <a:rPr dirty="0" sz="1800" spc="-25">
                <a:solidFill>
                  <a:srgbClr val="514743"/>
                </a:solidFill>
                <a:latin typeface="Tahoma"/>
                <a:cs typeface="Tahoma"/>
              </a:rPr>
              <a:t>the</a:t>
            </a:r>
            <a:endParaRPr sz="1800">
              <a:latin typeface="Tahoma"/>
              <a:cs typeface="Tahoma"/>
            </a:endParaRPr>
          </a:p>
          <a:p>
            <a:pPr algn="just" marL="419734">
              <a:lnSpc>
                <a:spcPct val="100000"/>
              </a:lnSpc>
              <a:spcBef>
                <a:spcPts val="795"/>
              </a:spcBef>
            </a:pP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specified</a:t>
            </a:r>
            <a:r>
              <a:rPr dirty="0" sz="1800" spc="15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weight</a:t>
            </a:r>
            <a:r>
              <a:rPr dirty="0" sz="1800" spc="12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ahoma"/>
                <a:cs typeface="Tahoma"/>
              </a:rPr>
              <a:t>percentages.</a:t>
            </a:r>
            <a:endParaRPr sz="1800">
              <a:latin typeface="Tahoma"/>
              <a:cs typeface="Tahoma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5633973" y="2408173"/>
          <a:ext cx="5534660" cy="202755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4715"/>
                <a:gridCol w="1395730"/>
                <a:gridCol w="1395729"/>
                <a:gridCol w="1758314"/>
              </a:tblGrid>
              <a:tr h="7797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795"/>
                        </a:spcBef>
                      </a:pPr>
                      <a:r>
                        <a:rPr dirty="0" sz="21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No.</a:t>
                      </a:r>
                      <a:endParaRPr sz="2100">
                        <a:latin typeface="Arial"/>
                        <a:cs typeface="Arial"/>
                      </a:endParaRPr>
                    </a:p>
                  </a:txBody>
                  <a:tcPr marL="0" marR="0" marB="0" marT="2279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marL="240029" marR="230504" indent="368300">
                        <a:lnSpc>
                          <a:spcPts val="2900"/>
                        </a:lnSpc>
                        <a:spcBef>
                          <a:spcPts val="125"/>
                        </a:spcBef>
                      </a:pPr>
                      <a:r>
                        <a:rPr dirty="0" sz="21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Al </a:t>
                      </a:r>
                      <a:r>
                        <a:rPr dirty="0" sz="2100" spc="-8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(grams)</a:t>
                      </a:r>
                      <a:endParaRPr sz="2100">
                        <a:latin typeface="Arial"/>
                        <a:cs typeface="Arial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marL="240029" marR="230504" indent="284480">
                        <a:lnSpc>
                          <a:spcPts val="2900"/>
                        </a:lnSpc>
                        <a:spcBef>
                          <a:spcPts val="125"/>
                        </a:spcBef>
                      </a:pPr>
                      <a:r>
                        <a:rPr dirty="0" sz="21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SiC </a:t>
                      </a:r>
                      <a:r>
                        <a:rPr dirty="0" sz="2100" spc="-8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(grams)</a:t>
                      </a:r>
                      <a:endParaRPr sz="2100">
                        <a:latin typeface="Arial"/>
                        <a:cs typeface="Arial"/>
                      </a:endParaRPr>
                    </a:p>
                  </a:txBody>
                  <a:tcPr marL="0" marR="0" marB="0" marT="1587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57785">
                        <a:lnSpc>
                          <a:spcPct val="100000"/>
                        </a:lnSpc>
                        <a:spcBef>
                          <a:spcPts val="1795"/>
                        </a:spcBef>
                      </a:pPr>
                      <a:r>
                        <a:rPr dirty="0" sz="21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Remarks</a:t>
                      </a:r>
                      <a:endParaRPr sz="2100">
                        <a:latin typeface="Arial"/>
                        <a:cs typeface="Arial"/>
                      </a:endParaRPr>
                    </a:p>
                  </a:txBody>
                  <a:tcPr marL="0" marR="0" marB="0" marT="22796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2100" spc="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</a:t>
                      </a:r>
                      <a:endParaRPr sz="2100">
                        <a:latin typeface="Arial"/>
                        <a:cs typeface="Arial"/>
                      </a:endParaRPr>
                    </a:p>
                  </a:txBody>
                  <a:tcPr marL="0" marR="0" marB="0" marT="95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2100" spc="4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385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95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2100" spc="4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20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95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75"/>
                        </a:spcBef>
                      </a:pPr>
                      <a:r>
                        <a:rPr dirty="0" sz="210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Al-</a:t>
                      </a:r>
                      <a:r>
                        <a:rPr dirty="0" sz="2100" spc="-1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5%SiC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952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 spc="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2</a:t>
                      </a:r>
                      <a:endParaRPr sz="21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 spc="4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365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 spc="4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40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Al-</a:t>
                      </a:r>
                      <a:r>
                        <a:rPr dirty="0" sz="2100" spc="-1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10%SiC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 spc="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3</a:t>
                      </a:r>
                      <a:endParaRPr sz="2100">
                        <a:latin typeface="Arial"/>
                        <a:cs typeface="Arial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 spc="4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345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90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 spc="4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60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dirty="0" sz="210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Al-</a:t>
                      </a:r>
                      <a:r>
                        <a:rPr dirty="0" sz="2100" spc="-1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15%SiC</a:t>
                      </a:r>
                      <a:endParaRPr sz="2100">
                        <a:latin typeface="Tahoma"/>
                        <a:cs typeface="Tahoma"/>
                      </a:endParaRPr>
                    </a:p>
                  </a:txBody>
                  <a:tcPr marL="0" marR="0" marB="0" marT="1016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>
                <a:solidFill>
                  <a:srgbClr val="514743"/>
                </a:solidFill>
              </a:rPr>
              <a:t>Experimental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605737"/>
            <a:ext cx="3236595" cy="2352040"/>
          </a:xfrm>
          <a:prstGeom prst="rect">
            <a:avLst/>
          </a:prstGeom>
        </p:spPr>
        <p:txBody>
          <a:bodyPr wrap="square" lIns="0" tIns="40005" rIns="0" bIns="0" rtlCol="0" vert="horz">
            <a:spAutoFit/>
          </a:bodyPr>
          <a:lstStyle/>
          <a:p>
            <a:pPr algn="just" marL="12700" marR="5080">
              <a:lnSpc>
                <a:spcPct val="90100"/>
              </a:lnSpc>
              <a:spcBef>
                <a:spcPts val="315"/>
              </a:spcBef>
            </a:pPr>
            <a:r>
              <a:rPr dirty="0" sz="1800" b="1">
                <a:solidFill>
                  <a:srgbClr val="514743"/>
                </a:solidFill>
                <a:latin typeface="Arial"/>
                <a:cs typeface="Arial"/>
              </a:rPr>
              <a:t>Stir</a:t>
            </a:r>
            <a:r>
              <a:rPr dirty="0" sz="1800" spc="285" b="1">
                <a:solidFill>
                  <a:srgbClr val="514743"/>
                </a:solidFill>
                <a:latin typeface="Arial"/>
                <a:cs typeface="Arial"/>
              </a:rPr>
              <a:t>   </a:t>
            </a:r>
            <a:r>
              <a:rPr dirty="0" sz="1800" b="1">
                <a:solidFill>
                  <a:srgbClr val="514743"/>
                </a:solidFill>
                <a:latin typeface="Arial"/>
                <a:cs typeface="Arial"/>
              </a:rPr>
              <a:t>casting</a:t>
            </a:r>
            <a:r>
              <a:rPr dirty="0" sz="1800" spc="290" b="1">
                <a:solidFill>
                  <a:srgbClr val="514743"/>
                </a:solidFill>
                <a:latin typeface="Arial"/>
                <a:cs typeface="Arial"/>
              </a:rPr>
              <a:t>   </a:t>
            </a:r>
            <a:r>
              <a:rPr dirty="0" sz="1800" b="1">
                <a:solidFill>
                  <a:srgbClr val="514743"/>
                </a:solidFill>
                <a:latin typeface="Arial"/>
                <a:cs typeface="Arial"/>
              </a:rPr>
              <a:t>method</a:t>
            </a:r>
            <a:r>
              <a:rPr dirty="0" sz="1800" spc="280" b="1">
                <a:solidFill>
                  <a:srgbClr val="514743"/>
                </a:solidFill>
                <a:latin typeface="Arial"/>
                <a:cs typeface="Arial"/>
              </a:rPr>
              <a:t>   </a:t>
            </a:r>
            <a:r>
              <a:rPr dirty="0" sz="1800" spc="-25" b="1">
                <a:solidFill>
                  <a:srgbClr val="514743"/>
                </a:solidFill>
                <a:latin typeface="Arial"/>
                <a:cs typeface="Arial"/>
              </a:rPr>
              <a:t>for </a:t>
            </a:r>
            <a:r>
              <a:rPr dirty="0" sz="1800" b="1">
                <a:solidFill>
                  <a:srgbClr val="514743"/>
                </a:solidFill>
                <a:latin typeface="Arial"/>
                <a:cs typeface="Arial"/>
              </a:rPr>
              <a:t>Al6061/SiC</a:t>
            </a:r>
            <a:r>
              <a:rPr dirty="0" sz="1800" spc="265" b="1">
                <a:solidFill>
                  <a:srgbClr val="514743"/>
                </a:solidFill>
                <a:latin typeface="Arial"/>
                <a:cs typeface="Arial"/>
              </a:rPr>
              <a:t>    </a:t>
            </a:r>
            <a:r>
              <a:rPr dirty="0" sz="1800" b="1">
                <a:solidFill>
                  <a:srgbClr val="514743"/>
                </a:solidFill>
                <a:latin typeface="Arial"/>
                <a:cs typeface="Arial"/>
              </a:rPr>
              <a:t>metal</a:t>
            </a:r>
            <a:r>
              <a:rPr dirty="0" sz="1800" spc="265" b="1">
                <a:solidFill>
                  <a:srgbClr val="514743"/>
                </a:solidFill>
                <a:latin typeface="Arial"/>
                <a:cs typeface="Arial"/>
              </a:rPr>
              <a:t>    </a:t>
            </a:r>
            <a:r>
              <a:rPr dirty="0" sz="1800" spc="-55" b="1">
                <a:solidFill>
                  <a:srgbClr val="514743"/>
                </a:solidFill>
                <a:latin typeface="Arial"/>
                <a:cs typeface="Arial"/>
              </a:rPr>
              <a:t>matrix </a:t>
            </a:r>
            <a:r>
              <a:rPr dirty="0" sz="1800" spc="-50" b="1">
                <a:solidFill>
                  <a:srgbClr val="514743"/>
                </a:solidFill>
                <a:latin typeface="Arial"/>
                <a:cs typeface="Arial"/>
              </a:rPr>
              <a:t>composites</a:t>
            </a:r>
            <a:r>
              <a:rPr dirty="0" sz="1800" spc="-55" b="1">
                <a:solidFill>
                  <a:srgbClr val="514743"/>
                </a:solidFill>
                <a:latin typeface="Arial"/>
                <a:cs typeface="Arial"/>
              </a:rPr>
              <a:t> </a:t>
            </a:r>
            <a:r>
              <a:rPr dirty="0" sz="1800" spc="-10" b="1">
                <a:solidFill>
                  <a:srgbClr val="514743"/>
                </a:solidFill>
                <a:latin typeface="Arial"/>
                <a:cs typeface="Arial"/>
              </a:rPr>
              <a:t>(MMCs)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75"/>
              </a:spcBef>
            </a:pPr>
            <a:endParaRPr sz="1800">
              <a:latin typeface="Arial"/>
              <a:cs typeface="Arial"/>
            </a:endParaRPr>
          </a:p>
          <a:p>
            <a:pPr algn="just" marL="419734" marR="5080">
              <a:lnSpc>
                <a:spcPct val="90000"/>
              </a:lnSpc>
            </a:pP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The</a:t>
            </a:r>
            <a:r>
              <a:rPr dirty="0" sz="1800" spc="360">
                <a:solidFill>
                  <a:srgbClr val="514743"/>
                </a:solidFill>
                <a:latin typeface="Tahoma"/>
                <a:cs typeface="Tahoma"/>
              </a:rPr>
              <a:t> 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system</a:t>
            </a:r>
            <a:r>
              <a:rPr dirty="0" sz="1800" spc="370">
                <a:solidFill>
                  <a:srgbClr val="514743"/>
                </a:solidFill>
                <a:latin typeface="Tahoma"/>
                <a:cs typeface="Tahoma"/>
              </a:rPr>
              <a:t>  </a:t>
            </a:r>
            <a:r>
              <a:rPr dirty="0" sz="1800" spc="45">
                <a:solidFill>
                  <a:srgbClr val="514743"/>
                </a:solidFill>
                <a:latin typeface="Tahoma"/>
                <a:cs typeface="Tahoma"/>
              </a:rPr>
              <a:t>includes</a:t>
            </a:r>
            <a:r>
              <a:rPr dirty="0" sz="1800" spc="370">
                <a:solidFill>
                  <a:srgbClr val="514743"/>
                </a:solidFill>
                <a:latin typeface="Tahoma"/>
                <a:cs typeface="Tahoma"/>
              </a:rPr>
              <a:t>  </a:t>
            </a:r>
            <a:r>
              <a:rPr dirty="0" sz="1800" spc="25">
                <a:solidFill>
                  <a:srgbClr val="514743"/>
                </a:solidFill>
                <a:latin typeface="Tahoma"/>
                <a:cs typeface="Tahoma"/>
              </a:rPr>
              <a:t>a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furnace</a:t>
            </a:r>
            <a:r>
              <a:rPr dirty="0" sz="1800" spc="330">
                <a:solidFill>
                  <a:srgbClr val="514743"/>
                </a:solidFill>
                <a:latin typeface="Tahoma"/>
                <a:cs typeface="Tahoma"/>
              </a:rPr>
              <a:t> 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for</a:t>
            </a:r>
            <a:r>
              <a:rPr dirty="0" sz="1800" spc="315">
                <a:solidFill>
                  <a:srgbClr val="514743"/>
                </a:solidFill>
                <a:latin typeface="Tahoma"/>
                <a:cs typeface="Tahoma"/>
              </a:rPr>
              <a:t> 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melting</a:t>
            </a:r>
            <a:r>
              <a:rPr dirty="0" sz="1800" spc="330">
                <a:solidFill>
                  <a:srgbClr val="514743"/>
                </a:solidFill>
                <a:latin typeface="Tahoma"/>
                <a:cs typeface="Tahoma"/>
              </a:rPr>
              <a:t>  </a:t>
            </a:r>
            <a:r>
              <a:rPr dirty="0" sz="1800" spc="-25">
                <a:solidFill>
                  <a:srgbClr val="514743"/>
                </a:solidFill>
                <a:latin typeface="Tahoma"/>
                <a:cs typeface="Tahoma"/>
              </a:rPr>
              <a:t>the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metal,</a:t>
            </a:r>
            <a:r>
              <a:rPr dirty="0" sz="1800" spc="29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along</a:t>
            </a:r>
            <a:r>
              <a:rPr dirty="0" sz="1800" spc="28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with</a:t>
            </a:r>
            <a:r>
              <a:rPr dirty="0" sz="1800" spc="29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75">
                <a:solidFill>
                  <a:srgbClr val="514743"/>
                </a:solidFill>
                <a:latin typeface="Tahoma"/>
                <a:cs typeface="Tahoma"/>
              </a:rPr>
              <a:t>a</a:t>
            </a:r>
            <a:r>
              <a:rPr dirty="0" sz="1800" spc="30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ahoma"/>
                <a:cs typeface="Tahoma"/>
              </a:rPr>
              <a:t>stirrer </a:t>
            </a:r>
            <a:r>
              <a:rPr dirty="0" sz="1800" spc="55">
                <a:solidFill>
                  <a:srgbClr val="514743"/>
                </a:solidFill>
                <a:latin typeface="Tahoma"/>
                <a:cs typeface="Tahoma"/>
              </a:rPr>
              <a:t>and</a:t>
            </a:r>
            <a:r>
              <a:rPr dirty="0" sz="1800" spc="45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motor</a:t>
            </a:r>
            <a:r>
              <a:rPr dirty="0" sz="1800" spc="459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for</a:t>
            </a:r>
            <a:r>
              <a:rPr dirty="0" sz="1800" spc="44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>
                <a:solidFill>
                  <a:srgbClr val="514743"/>
                </a:solidFill>
                <a:latin typeface="Tahoma"/>
                <a:cs typeface="Tahoma"/>
              </a:rPr>
              <a:t>mixing</a:t>
            </a:r>
            <a:r>
              <a:rPr dirty="0" sz="1800" spc="465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ahoma"/>
                <a:cs typeface="Tahoma"/>
              </a:rPr>
              <a:t>the </a:t>
            </a:r>
            <a:r>
              <a:rPr dirty="0" sz="1800" spc="-10">
                <a:solidFill>
                  <a:srgbClr val="514743"/>
                </a:solidFill>
                <a:latin typeface="Tahoma"/>
                <a:cs typeface="Tahoma"/>
              </a:rPr>
              <a:t>particles</a:t>
            </a:r>
            <a:endParaRPr sz="1800">
              <a:latin typeface="Tahoma"/>
              <a:cs typeface="Tahoma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4629277" y="1650834"/>
            <a:ext cx="6482080" cy="4471035"/>
            <a:chOff x="4629277" y="1650834"/>
            <a:chExt cx="6482080" cy="447103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654677" y="1676234"/>
              <a:ext cx="6430899" cy="4419981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4641977" y="1663534"/>
              <a:ext cx="6456680" cy="4445635"/>
            </a:xfrm>
            <a:custGeom>
              <a:avLst/>
              <a:gdLst/>
              <a:ahLst/>
              <a:cxnLst/>
              <a:rect l="l" t="t" r="r" b="b"/>
              <a:pathLst>
                <a:path w="6456680" h="4445635">
                  <a:moveTo>
                    <a:pt x="0" y="4445381"/>
                  </a:moveTo>
                  <a:lnTo>
                    <a:pt x="6456299" y="4445381"/>
                  </a:lnTo>
                  <a:lnTo>
                    <a:pt x="6456299" y="0"/>
                  </a:lnTo>
                  <a:lnTo>
                    <a:pt x="0" y="0"/>
                  </a:lnTo>
                  <a:lnTo>
                    <a:pt x="0" y="4445381"/>
                  </a:lnTo>
                  <a:close/>
                </a:path>
              </a:pathLst>
            </a:custGeom>
            <a:ln w="25400">
              <a:solidFill>
                <a:srgbClr val="51474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Outcomes</a:t>
            </a:r>
            <a:r>
              <a:rPr dirty="0" spc="-35">
                <a:solidFill>
                  <a:srgbClr val="514743"/>
                </a:solidFill>
              </a:rPr>
              <a:t> </a:t>
            </a:r>
            <a:r>
              <a:rPr dirty="0">
                <a:solidFill>
                  <a:srgbClr val="514743"/>
                </a:solidFill>
              </a:rPr>
              <a:t>and </a:t>
            </a:r>
            <a:r>
              <a:rPr dirty="0" spc="-10">
                <a:solidFill>
                  <a:srgbClr val="514743"/>
                </a:solidFill>
              </a:rPr>
              <a:t>Interpretation</a:t>
            </a:r>
          </a:p>
        </p:txBody>
      </p:sp>
      <p:pic>
        <p:nvPicPr>
          <p:cNvPr id="3" name="object 3" descr="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04900" y="3343275"/>
            <a:ext cx="2750820" cy="1477645"/>
          </a:xfrm>
          <a:prstGeom prst="rect">
            <a:avLst/>
          </a:prstGeom>
        </p:spPr>
      </p:pic>
      <p:pic>
        <p:nvPicPr>
          <p:cNvPr id="4" name="object 4" descr="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719573" y="3343275"/>
            <a:ext cx="2751328" cy="1477645"/>
          </a:xfrm>
          <a:prstGeom prst="rect">
            <a:avLst/>
          </a:prstGeom>
        </p:spPr>
      </p:pic>
      <p:pic>
        <p:nvPicPr>
          <p:cNvPr id="5" name="object 5" descr="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225408" y="3343275"/>
            <a:ext cx="2751454" cy="1477645"/>
          </a:xfrm>
          <a:prstGeom prst="rect">
            <a:avLst/>
          </a:prstGeom>
        </p:spPr>
      </p:pic>
      <p:sp>
        <p:nvSpPr>
          <p:cNvPr id="6" name="object 6" descr=""/>
          <p:cNvSpPr txBox="1"/>
          <p:nvPr/>
        </p:nvSpPr>
        <p:spPr>
          <a:xfrm>
            <a:off x="1835276" y="4916551"/>
            <a:ext cx="10350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5%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SiC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7" name="object 7" descr=""/>
          <p:cNvSpPr txBox="1"/>
          <p:nvPr/>
        </p:nvSpPr>
        <p:spPr>
          <a:xfrm>
            <a:off x="5492622" y="4916551"/>
            <a:ext cx="11493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10%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SiC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8" name="object 8" descr=""/>
          <p:cNvSpPr txBox="1"/>
          <p:nvPr/>
        </p:nvSpPr>
        <p:spPr>
          <a:xfrm>
            <a:off x="8998966" y="4916551"/>
            <a:ext cx="11493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15%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SiC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092200" y="1491011"/>
            <a:ext cx="9362440" cy="963294"/>
          </a:xfrm>
          <a:prstGeom prst="rect">
            <a:avLst/>
          </a:prstGeom>
        </p:spPr>
        <p:txBody>
          <a:bodyPr wrap="square" lIns="0" tIns="7493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590"/>
              </a:spcBef>
            </a:pPr>
            <a:r>
              <a:rPr dirty="0" sz="1700" b="1">
                <a:solidFill>
                  <a:srgbClr val="514743"/>
                </a:solidFill>
                <a:latin typeface="Times New Roman"/>
                <a:cs typeface="Times New Roman"/>
              </a:rPr>
              <a:t>Metallurgical</a:t>
            </a:r>
            <a:r>
              <a:rPr dirty="0" sz="1700" spc="-2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700" b="1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700" spc="-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700" spc="-10" b="1">
                <a:solidFill>
                  <a:srgbClr val="514743"/>
                </a:solidFill>
                <a:latin typeface="Times New Roman"/>
                <a:cs typeface="Times New Roman"/>
              </a:rPr>
              <a:t>microstructure</a:t>
            </a:r>
            <a:r>
              <a:rPr dirty="0" sz="1700" spc="-3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700" spc="-10" b="1">
                <a:solidFill>
                  <a:srgbClr val="514743"/>
                </a:solidFill>
                <a:latin typeface="Times New Roman"/>
                <a:cs typeface="Times New Roman"/>
              </a:rPr>
              <a:t>examination</a:t>
            </a:r>
            <a:endParaRPr sz="1700">
              <a:latin typeface="Times New Roman"/>
              <a:cs typeface="Times New Roman"/>
            </a:endParaRPr>
          </a:p>
          <a:p>
            <a:pPr marL="104139">
              <a:lnSpc>
                <a:spcPct val="100000"/>
              </a:lnSpc>
              <a:spcBef>
                <a:spcPts val="515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Micrographs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reveal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 noticeable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improvement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</a:t>
            </a:r>
            <a:r>
              <a:rPr dirty="0" sz="1800" spc="-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uniformity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 the</a:t>
            </a:r>
            <a:r>
              <a:rPr dirty="0" sz="1800" spc="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particle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distribution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as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endParaRPr sz="1800">
              <a:latin typeface="Times New Roman"/>
              <a:cs typeface="Times New Roman"/>
            </a:endParaRPr>
          </a:p>
          <a:p>
            <a:pPr marL="104139">
              <a:lnSpc>
                <a:spcPct val="100000"/>
              </a:lnSpc>
              <a:spcBef>
                <a:spcPts val="15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weight</a:t>
            </a:r>
            <a:r>
              <a:rPr dirty="0" sz="1800" spc="-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percentage</a:t>
            </a:r>
            <a:r>
              <a:rPr dirty="0" sz="1800" spc="-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reinforcement</a:t>
            </a:r>
            <a:r>
              <a:rPr dirty="0" sz="1800" spc="-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increases.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Outcomes</a:t>
            </a:r>
            <a:r>
              <a:rPr dirty="0" spc="-35">
                <a:solidFill>
                  <a:srgbClr val="514743"/>
                </a:solidFill>
              </a:rPr>
              <a:t> </a:t>
            </a:r>
            <a:r>
              <a:rPr dirty="0">
                <a:solidFill>
                  <a:srgbClr val="514743"/>
                </a:solidFill>
              </a:rPr>
              <a:t>and </a:t>
            </a:r>
            <a:r>
              <a:rPr dirty="0" spc="-10">
                <a:solidFill>
                  <a:srgbClr val="514743"/>
                </a:solidFill>
              </a:rPr>
              <a:t>Interpretation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851786" y="5680354"/>
            <a:ext cx="10858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5%</a:t>
            </a:r>
            <a:r>
              <a:rPr dirty="0" sz="1800" spc="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 b="1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4" name="object 4" descr=""/>
          <p:cNvSpPr txBox="1"/>
          <p:nvPr/>
        </p:nvSpPr>
        <p:spPr>
          <a:xfrm>
            <a:off x="5405754" y="5680354"/>
            <a:ext cx="12001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10%</a:t>
            </a:r>
            <a:r>
              <a:rPr dirty="0" sz="1800" spc="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 b="1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5" name="object 5" descr=""/>
          <p:cNvSpPr txBox="1"/>
          <p:nvPr/>
        </p:nvSpPr>
        <p:spPr>
          <a:xfrm>
            <a:off x="9055734" y="5680354"/>
            <a:ext cx="1200150" cy="29972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15%</a:t>
            </a:r>
            <a:r>
              <a:rPr dirty="0" sz="1800" spc="10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 b="1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6" name="object 6" descr=""/>
          <p:cNvGrpSpPr/>
          <p:nvPr/>
        </p:nvGrpSpPr>
        <p:grpSpPr>
          <a:xfrm>
            <a:off x="818248" y="3022600"/>
            <a:ext cx="3274060" cy="2378075"/>
            <a:chOff x="818248" y="3022600"/>
            <a:chExt cx="3274060" cy="2378075"/>
          </a:xfrm>
        </p:grpSpPr>
        <p:pic>
          <p:nvPicPr>
            <p:cNvPr id="7" name="object 7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3648" y="3048001"/>
              <a:ext cx="3218375" cy="2327093"/>
            </a:xfrm>
            <a:prstGeom prst="rect">
              <a:avLst/>
            </a:prstGeom>
          </p:spPr>
        </p:pic>
        <p:sp>
          <p:nvSpPr>
            <p:cNvPr id="8" name="object 8" descr=""/>
            <p:cNvSpPr/>
            <p:nvPr/>
          </p:nvSpPr>
          <p:spPr>
            <a:xfrm>
              <a:off x="830948" y="3035300"/>
              <a:ext cx="3248660" cy="2352675"/>
            </a:xfrm>
            <a:custGeom>
              <a:avLst/>
              <a:gdLst/>
              <a:ahLst/>
              <a:cxnLst/>
              <a:rect l="l" t="t" r="r" b="b"/>
              <a:pathLst>
                <a:path w="3248660" h="2352675">
                  <a:moveTo>
                    <a:pt x="0" y="2352548"/>
                  </a:moveTo>
                  <a:lnTo>
                    <a:pt x="3248533" y="2352548"/>
                  </a:lnTo>
                  <a:lnTo>
                    <a:pt x="3248533" y="0"/>
                  </a:lnTo>
                  <a:lnTo>
                    <a:pt x="0" y="0"/>
                  </a:lnTo>
                  <a:lnTo>
                    <a:pt x="0" y="2352548"/>
                  </a:lnTo>
                  <a:close/>
                </a:path>
              </a:pathLst>
            </a:custGeom>
            <a:ln w="25400">
              <a:solidFill>
                <a:srgbClr val="51474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9" name="object 9" descr=""/>
          <p:cNvGrpSpPr/>
          <p:nvPr/>
        </p:nvGrpSpPr>
        <p:grpSpPr>
          <a:xfrm>
            <a:off x="4371466" y="3022600"/>
            <a:ext cx="3274060" cy="2378075"/>
            <a:chOff x="4371466" y="3022600"/>
            <a:chExt cx="3274060" cy="2378075"/>
          </a:xfrm>
        </p:grpSpPr>
        <p:pic>
          <p:nvPicPr>
            <p:cNvPr id="10" name="object 10" descr="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396866" y="3048018"/>
              <a:ext cx="3218335" cy="2327087"/>
            </a:xfrm>
            <a:prstGeom prst="rect">
              <a:avLst/>
            </a:prstGeom>
          </p:spPr>
        </p:pic>
        <p:sp>
          <p:nvSpPr>
            <p:cNvPr id="11" name="object 11" descr=""/>
            <p:cNvSpPr/>
            <p:nvPr/>
          </p:nvSpPr>
          <p:spPr>
            <a:xfrm>
              <a:off x="4384166" y="3035300"/>
              <a:ext cx="3248660" cy="2352675"/>
            </a:xfrm>
            <a:custGeom>
              <a:avLst/>
              <a:gdLst/>
              <a:ahLst/>
              <a:cxnLst/>
              <a:rect l="l" t="t" r="r" b="b"/>
              <a:pathLst>
                <a:path w="3248659" h="2352675">
                  <a:moveTo>
                    <a:pt x="0" y="2352548"/>
                  </a:moveTo>
                  <a:lnTo>
                    <a:pt x="3248533" y="2352548"/>
                  </a:lnTo>
                  <a:lnTo>
                    <a:pt x="3248533" y="0"/>
                  </a:lnTo>
                  <a:lnTo>
                    <a:pt x="0" y="0"/>
                  </a:lnTo>
                  <a:lnTo>
                    <a:pt x="0" y="2352548"/>
                  </a:lnTo>
                  <a:close/>
                </a:path>
              </a:pathLst>
            </a:custGeom>
            <a:ln w="25400">
              <a:solidFill>
                <a:srgbClr val="51474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grpSp>
        <p:nvGrpSpPr>
          <p:cNvPr id="12" name="object 12" descr=""/>
          <p:cNvGrpSpPr/>
          <p:nvPr/>
        </p:nvGrpSpPr>
        <p:grpSpPr>
          <a:xfrm>
            <a:off x="7934832" y="3022600"/>
            <a:ext cx="3274060" cy="2378075"/>
            <a:chOff x="7934832" y="3022600"/>
            <a:chExt cx="3274060" cy="2378075"/>
          </a:xfrm>
        </p:grpSpPr>
        <p:pic>
          <p:nvPicPr>
            <p:cNvPr id="13" name="object 13" descr="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960232" y="3048000"/>
              <a:ext cx="3213658" cy="2327115"/>
            </a:xfrm>
            <a:prstGeom prst="rect">
              <a:avLst/>
            </a:prstGeom>
          </p:spPr>
        </p:pic>
        <p:sp>
          <p:nvSpPr>
            <p:cNvPr id="14" name="object 14" descr=""/>
            <p:cNvSpPr/>
            <p:nvPr/>
          </p:nvSpPr>
          <p:spPr>
            <a:xfrm>
              <a:off x="7947532" y="3035300"/>
              <a:ext cx="3248660" cy="2352675"/>
            </a:xfrm>
            <a:custGeom>
              <a:avLst/>
              <a:gdLst/>
              <a:ahLst/>
              <a:cxnLst/>
              <a:rect l="l" t="t" r="r" b="b"/>
              <a:pathLst>
                <a:path w="3248659" h="2352675">
                  <a:moveTo>
                    <a:pt x="0" y="2352548"/>
                  </a:moveTo>
                  <a:lnTo>
                    <a:pt x="3248532" y="2352548"/>
                  </a:lnTo>
                  <a:lnTo>
                    <a:pt x="3248532" y="0"/>
                  </a:lnTo>
                  <a:lnTo>
                    <a:pt x="0" y="0"/>
                  </a:lnTo>
                  <a:lnTo>
                    <a:pt x="0" y="2352548"/>
                  </a:lnTo>
                  <a:close/>
                </a:path>
              </a:pathLst>
            </a:custGeom>
            <a:ln w="25400">
              <a:solidFill>
                <a:srgbClr val="51474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15" name="object 15" descr=""/>
          <p:cNvSpPr txBox="1"/>
          <p:nvPr/>
        </p:nvSpPr>
        <p:spPr>
          <a:xfrm>
            <a:off x="1092200" y="1448054"/>
            <a:ext cx="9916160" cy="1275715"/>
          </a:xfrm>
          <a:prstGeom prst="rect">
            <a:avLst/>
          </a:prstGeom>
        </p:spPr>
        <p:txBody>
          <a:bodyPr wrap="square" lIns="0" tIns="88265" rIns="0" bIns="0" rtlCol="0" vert="horz">
            <a:spAutoFit/>
          </a:bodyPr>
          <a:lstStyle/>
          <a:p>
            <a:pPr algn="just" marL="12700">
              <a:lnSpc>
                <a:spcPct val="100000"/>
              </a:lnSpc>
              <a:spcBef>
                <a:spcPts val="695"/>
              </a:spcBef>
            </a:pP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XRD</a:t>
            </a:r>
            <a:r>
              <a:rPr dirty="0" sz="1800" spc="-5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analysis</a:t>
            </a:r>
            <a:endParaRPr sz="1800">
              <a:latin typeface="Times New Roman"/>
              <a:cs typeface="Times New Roman"/>
            </a:endParaRPr>
          </a:p>
          <a:p>
            <a:pPr algn="just" marL="26670" marR="5080">
              <a:lnSpc>
                <a:spcPct val="100299"/>
              </a:lnSpc>
              <a:spcBef>
                <a:spcPts val="590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Scanning</a:t>
            </a:r>
            <a:r>
              <a:rPr dirty="0" sz="1800" spc="1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range</a:t>
            </a:r>
            <a:r>
              <a:rPr dirty="0" sz="1800" spc="1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ensures</a:t>
            </a:r>
            <a:r>
              <a:rPr dirty="0" sz="1800" spc="1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</a:t>
            </a:r>
            <a:r>
              <a:rPr dirty="0" sz="1800" spc="1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comprehensive</a:t>
            </a:r>
            <a:r>
              <a:rPr dirty="0" sz="1800" spc="1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evaluation</a:t>
            </a:r>
            <a:r>
              <a:rPr dirty="0" sz="1800" spc="1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18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material's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phase</a:t>
            </a:r>
            <a:r>
              <a:rPr dirty="0" sz="1800" spc="1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composition,</a:t>
            </a:r>
            <a:r>
              <a:rPr dirty="0" sz="1800" spc="2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reinforcing</a:t>
            </a:r>
            <a:r>
              <a:rPr dirty="0" sz="1800" spc="1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the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purity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successful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incorporation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particles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within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Al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without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1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formation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unwanted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by-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products.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Outcomes</a:t>
            </a:r>
            <a:r>
              <a:rPr dirty="0" spc="-35">
                <a:solidFill>
                  <a:srgbClr val="514743"/>
                </a:solidFill>
              </a:rPr>
              <a:t> </a:t>
            </a:r>
            <a:r>
              <a:rPr dirty="0">
                <a:solidFill>
                  <a:srgbClr val="514743"/>
                </a:solidFill>
              </a:rPr>
              <a:t>and </a:t>
            </a:r>
            <a:r>
              <a:rPr dirty="0" spc="-10">
                <a:solidFill>
                  <a:srgbClr val="514743"/>
                </a:solidFill>
              </a:rPr>
              <a:t>Interpretation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432814"/>
            <a:ext cx="9914890" cy="107188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dirty="0" sz="1800" b="1">
                <a:solidFill>
                  <a:srgbClr val="514743"/>
                </a:solidFill>
                <a:latin typeface="Times New Roman"/>
                <a:cs typeface="Times New Roman"/>
              </a:rPr>
              <a:t>XRF</a:t>
            </a:r>
            <a:r>
              <a:rPr dirty="0" sz="1800" spc="-110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analysis</a:t>
            </a:r>
            <a:endParaRPr sz="1800">
              <a:latin typeface="Times New Roman"/>
              <a:cs typeface="Times New Roman"/>
            </a:endParaRPr>
          </a:p>
          <a:p>
            <a:pPr marL="26670" marR="5080">
              <a:lnSpc>
                <a:spcPct val="114999"/>
              </a:lnSpc>
              <a:spcBef>
                <a:spcPts val="390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It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has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been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concluded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that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is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uniformly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dispersed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throughout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matrix.</a:t>
            </a:r>
            <a:r>
              <a:rPr dirty="0" sz="18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Moreover,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compositional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analysis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reveals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presence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Silicon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carbon.</a:t>
            </a:r>
            <a:endParaRPr sz="1800">
              <a:latin typeface="Times New Roman"/>
              <a:cs typeface="Times New Roman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3880358" y="2580220"/>
            <a:ext cx="4034790" cy="4051935"/>
            <a:chOff x="3880358" y="2580220"/>
            <a:chExt cx="4034790" cy="405193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899408" y="2599270"/>
              <a:ext cx="3996309" cy="4013708"/>
            </a:xfrm>
            <a:prstGeom prst="rect">
              <a:avLst/>
            </a:prstGeom>
          </p:spPr>
        </p:pic>
        <p:sp>
          <p:nvSpPr>
            <p:cNvPr id="6" name="object 6" descr=""/>
            <p:cNvSpPr/>
            <p:nvPr/>
          </p:nvSpPr>
          <p:spPr>
            <a:xfrm>
              <a:off x="3889883" y="2589745"/>
              <a:ext cx="4015740" cy="4032885"/>
            </a:xfrm>
            <a:custGeom>
              <a:avLst/>
              <a:gdLst/>
              <a:ahLst/>
              <a:cxnLst/>
              <a:rect l="l" t="t" r="r" b="b"/>
              <a:pathLst>
                <a:path w="4015740" h="4032884">
                  <a:moveTo>
                    <a:pt x="0" y="4032758"/>
                  </a:moveTo>
                  <a:lnTo>
                    <a:pt x="4015359" y="4032758"/>
                  </a:lnTo>
                  <a:lnTo>
                    <a:pt x="4015359" y="0"/>
                  </a:lnTo>
                  <a:lnTo>
                    <a:pt x="0" y="0"/>
                  </a:lnTo>
                  <a:lnTo>
                    <a:pt x="0" y="4032758"/>
                  </a:lnTo>
                  <a:close/>
                </a:path>
              </a:pathLst>
            </a:custGeom>
            <a:ln w="19050">
              <a:solidFill>
                <a:srgbClr val="51474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Outcomes</a:t>
            </a:r>
            <a:r>
              <a:rPr dirty="0" spc="-35">
                <a:solidFill>
                  <a:srgbClr val="514743"/>
                </a:solidFill>
              </a:rPr>
              <a:t> </a:t>
            </a:r>
            <a:r>
              <a:rPr dirty="0">
                <a:solidFill>
                  <a:srgbClr val="514743"/>
                </a:solidFill>
              </a:rPr>
              <a:t>and </a:t>
            </a:r>
            <a:r>
              <a:rPr dirty="0" spc="-10">
                <a:solidFill>
                  <a:srgbClr val="514743"/>
                </a:solidFill>
              </a:rPr>
              <a:t>Interpretation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432814"/>
            <a:ext cx="9914890" cy="107188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Hardness</a:t>
            </a:r>
            <a:endParaRPr sz="1800">
              <a:latin typeface="Times New Roman"/>
              <a:cs typeface="Times New Roman"/>
            </a:endParaRPr>
          </a:p>
          <a:p>
            <a:pPr marL="26670" marR="5080">
              <a:lnSpc>
                <a:spcPct val="114999"/>
              </a:lnSpc>
              <a:spcBef>
                <a:spcPts val="390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It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has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been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concluded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that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is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uniformly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dispersed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throughout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matrix.</a:t>
            </a:r>
            <a:r>
              <a:rPr dirty="0" sz="18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Moreover,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compositional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analysis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reveals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presence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Silicon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carbon.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1098550" y="3688841"/>
          <a:ext cx="4209415" cy="134683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1540"/>
                <a:gridCol w="1259840"/>
                <a:gridCol w="1969135"/>
              </a:tblGrid>
              <a:tr h="35433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4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Sr.</a:t>
                      </a:r>
                      <a:r>
                        <a:rPr dirty="0" sz="1800" spc="-6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No.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Samples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Hardness</a:t>
                      </a:r>
                      <a:r>
                        <a:rPr dirty="0" sz="1800" spc="-6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800" spc="-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(HV10)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</a:tr>
              <a:tr h="330835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1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10">
                          <a:solidFill>
                            <a:srgbClr val="514743"/>
                          </a:solidFill>
                          <a:latin typeface="Times New Roman"/>
                          <a:cs typeface="Times New Roman"/>
                        </a:rPr>
                        <a:t>Al-5%SiC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25">
                          <a:solidFill>
                            <a:srgbClr val="514743"/>
                          </a:solidFill>
                          <a:latin typeface="Times New Roman"/>
                          <a:cs typeface="Times New Roman"/>
                        </a:rPr>
                        <a:t>38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</a:tr>
              <a:tr h="330835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2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10">
                          <a:solidFill>
                            <a:srgbClr val="514743"/>
                          </a:solidFill>
                          <a:latin typeface="Times New Roman"/>
                          <a:cs typeface="Times New Roman"/>
                        </a:rPr>
                        <a:t>Al-10%SiC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25">
                          <a:solidFill>
                            <a:srgbClr val="514743"/>
                          </a:solidFill>
                          <a:latin typeface="Times New Roman"/>
                          <a:cs typeface="Times New Roman"/>
                        </a:rPr>
                        <a:t>47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</a:tr>
              <a:tr h="330835"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5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3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10">
                          <a:solidFill>
                            <a:srgbClr val="514743"/>
                          </a:solidFill>
                          <a:latin typeface="Times New Roman"/>
                          <a:cs typeface="Times New Roman"/>
                        </a:rPr>
                        <a:t>Al-15%SiC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25">
                          <a:solidFill>
                            <a:srgbClr val="514743"/>
                          </a:solidFill>
                          <a:latin typeface="Times New Roman"/>
                          <a:cs typeface="Times New Roman"/>
                        </a:rPr>
                        <a:t>52</a:t>
                      </a:r>
                      <a:endParaRPr sz="1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</a:tr>
            </a:tbl>
          </a:graphicData>
        </a:graphic>
      </p:graphicFrame>
      <p:grpSp>
        <p:nvGrpSpPr>
          <p:cNvPr id="5" name="object 5" descr=""/>
          <p:cNvGrpSpPr/>
          <p:nvPr/>
        </p:nvGrpSpPr>
        <p:grpSpPr>
          <a:xfrm>
            <a:off x="6451346" y="2875407"/>
            <a:ext cx="4401820" cy="2823845"/>
            <a:chOff x="6451346" y="2875407"/>
            <a:chExt cx="4401820" cy="2823845"/>
          </a:xfrm>
        </p:grpSpPr>
        <p:pic>
          <p:nvPicPr>
            <p:cNvPr id="6" name="object 6" descr="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476746" y="2900819"/>
              <a:ext cx="4350892" cy="2772765"/>
            </a:xfrm>
            <a:prstGeom prst="rect">
              <a:avLst/>
            </a:prstGeom>
          </p:spPr>
        </p:pic>
        <p:sp>
          <p:nvSpPr>
            <p:cNvPr id="7" name="object 7" descr=""/>
            <p:cNvSpPr/>
            <p:nvPr/>
          </p:nvSpPr>
          <p:spPr>
            <a:xfrm>
              <a:off x="6464046" y="2888107"/>
              <a:ext cx="4376420" cy="2798445"/>
            </a:xfrm>
            <a:custGeom>
              <a:avLst/>
              <a:gdLst/>
              <a:ahLst/>
              <a:cxnLst/>
              <a:rect l="l" t="t" r="r" b="b"/>
              <a:pathLst>
                <a:path w="4376420" h="2798445">
                  <a:moveTo>
                    <a:pt x="0" y="2798191"/>
                  </a:moveTo>
                  <a:lnTo>
                    <a:pt x="4376292" y="2798191"/>
                  </a:lnTo>
                  <a:lnTo>
                    <a:pt x="4376292" y="0"/>
                  </a:lnTo>
                  <a:lnTo>
                    <a:pt x="0" y="0"/>
                  </a:lnTo>
                  <a:lnTo>
                    <a:pt x="0" y="2798191"/>
                  </a:lnTo>
                  <a:close/>
                </a:path>
              </a:pathLst>
            </a:custGeom>
            <a:ln w="25400">
              <a:solidFill>
                <a:srgbClr val="514743"/>
              </a:solidFill>
            </a:ln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8" name="object 8" descr=""/>
          <p:cNvSpPr txBox="1"/>
          <p:nvPr/>
        </p:nvSpPr>
        <p:spPr>
          <a:xfrm>
            <a:off x="6651497" y="5771794"/>
            <a:ext cx="3844290" cy="57594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615950" marR="5080" indent="-603885">
              <a:lnSpc>
                <a:spcPct val="100600"/>
              </a:lnSpc>
              <a:spcBef>
                <a:spcPts val="85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Relationship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between</a:t>
            </a:r>
            <a:r>
              <a:rPr dirty="0" sz="1800" spc="-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hardness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values</a:t>
            </a:r>
            <a:r>
              <a:rPr dirty="0" sz="1800" spc="-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VS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content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percentage."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9" name="object 9" descr=""/>
          <p:cNvSpPr txBox="1"/>
          <p:nvPr/>
        </p:nvSpPr>
        <p:spPr>
          <a:xfrm>
            <a:off x="1266189" y="5377078"/>
            <a:ext cx="3796665" cy="575945"/>
          </a:xfrm>
          <a:prstGeom prst="rect">
            <a:avLst/>
          </a:prstGeom>
        </p:spPr>
        <p:txBody>
          <a:bodyPr wrap="square" lIns="0" tIns="10795" rIns="0" bIns="0" rtlCol="0" vert="horz">
            <a:spAutoFit/>
          </a:bodyPr>
          <a:lstStyle/>
          <a:p>
            <a:pPr marL="317500" marR="5080" indent="-304800">
              <a:lnSpc>
                <a:spcPct val="100600"/>
              </a:lnSpc>
              <a:spcBef>
                <a:spcPts val="85"/>
              </a:spcBef>
            </a:pP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Vickers</a:t>
            </a:r>
            <a:r>
              <a:rPr dirty="0" sz="1800" spc="-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hardness</a:t>
            </a:r>
            <a:r>
              <a:rPr dirty="0" sz="1800" spc="-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measurement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1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SiC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metal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composites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(MMCs).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>
                <a:solidFill>
                  <a:srgbClr val="514743"/>
                </a:solidFill>
              </a:rPr>
              <a:t>Outcomes</a:t>
            </a:r>
            <a:r>
              <a:rPr dirty="0" spc="-35">
                <a:solidFill>
                  <a:srgbClr val="514743"/>
                </a:solidFill>
              </a:rPr>
              <a:t> </a:t>
            </a:r>
            <a:r>
              <a:rPr dirty="0">
                <a:solidFill>
                  <a:srgbClr val="514743"/>
                </a:solidFill>
              </a:rPr>
              <a:t>and </a:t>
            </a:r>
            <a:r>
              <a:rPr dirty="0" spc="-10">
                <a:solidFill>
                  <a:srgbClr val="514743"/>
                </a:solidFill>
              </a:rPr>
              <a:t>Interpretation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092200" y="1432814"/>
            <a:ext cx="9914890" cy="1071880"/>
          </a:xfrm>
          <a:prstGeom prst="rect">
            <a:avLst/>
          </a:prstGeom>
        </p:spPr>
        <p:txBody>
          <a:bodyPr wrap="square" lIns="0" tIns="10350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815"/>
              </a:spcBef>
            </a:pPr>
            <a:r>
              <a:rPr dirty="0" sz="1800" spc="-30" b="1">
                <a:solidFill>
                  <a:srgbClr val="514743"/>
                </a:solidFill>
                <a:latin typeface="Times New Roman"/>
                <a:cs typeface="Times New Roman"/>
              </a:rPr>
              <a:t>Tensile</a:t>
            </a:r>
            <a:r>
              <a:rPr dirty="0" sz="1800" spc="-45" b="1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 b="1">
                <a:solidFill>
                  <a:srgbClr val="514743"/>
                </a:solidFill>
                <a:latin typeface="Times New Roman"/>
                <a:cs typeface="Times New Roman"/>
              </a:rPr>
              <a:t>Testing:</a:t>
            </a:r>
            <a:endParaRPr sz="1800">
              <a:latin typeface="Times New Roman"/>
              <a:cs typeface="Times New Roman"/>
            </a:endParaRPr>
          </a:p>
          <a:p>
            <a:pPr marL="26670" marR="5080">
              <a:lnSpc>
                <a:spcPct val="114999"/>
              </a:lnSpc>
              <a:spcBef>
                <a:spcPts val="390"/>
              </a:spcBef>
            </a:pP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It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has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been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concluded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that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is</a:t>
            </a:r>
            <a:r>
              <a:rPr dirty="0" sz="1800" spc="6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uniformly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dispersed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throughout</a:t>
            </a:r>
            <a:r>
              <a:rPr dirty="0" sz="1800" spc="6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matrix.</a:t>
            </a:r>
            <a:r>
              <a:rPr dirty="0" sz="1800" spc="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Moreover,</a:t>
            </a:r>
            <a:r>
              <a:rPr dirty="0" sz="1800" spc="7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compositional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analysis</a:t>
            </a:r>
            <a:r>
              <a:rPr dirty="0" sz="1800" spc="-5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reveals</a:t>
            </a:r>
            <a:r>
              <a:rPr dirty="0" sz="1800" spc="-4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-3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presence</a:t>
            </a:r>
            <a:r>
              <a:rPr dirty="0" sz="1800" spc="-2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of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Silicon</a:t>
            </a:r>
            <a:r>
              <a:rPr dirty="0" sz="1800" spc="-2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and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carbon.</a:t>
            </a:r>
            <a:endParaRPr sz="1800">
              <a:latin typeface="Times New Roman"/>
              <a:cs typeface="Times New Roman"/>
            </a:endParaRPr>
          </a:p>
        </p:txBody>
      </p:sp>
      <p:graphicFrame>
        <p:nvGraphicFramePr>
          <p:cNvPr id="4" name="object 4" descr=""/>
          <p:cNvGraphicFramePr>
            <a:graphicFrameLocks noGrp="1"/>
          </p:cNvGraphicFramePr>
          <p:nvPr/>
        </p:nvGraphicFramePr>
        <p:xfrm>
          <a:off x="2998089" y="3463925"/>
          <a:ext cx="4961890" cy="14903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33475"/>
                <a:gridCol w="1478914"/>
                <a:gridCol w="1259839"/>
                <a:gridCol w="1000125"/>
              </a:tblGrid>
              <a:tr h="608965">
                <a:tc>
                  <a:txBody>
                    <a:bodyPr/>
                    <a:lstStyle/>
                    <a:p>
                      <a:pPr marL="122555">
                        <a:lnSpc>
                          <a:spcPct val="100000"/>
                        </a:lnSpc>
                        <a:spcBef>
                          <a:spcPts val="1305"/>
                        </a:spcBef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Samples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6573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305"/>
                        </a:spcBef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%Elongation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16573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marL="19748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0.2%</a:t>
                      </a:r>
                      <a:r>
                        <a:rPr dirty="0" sz="1800" spc="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Y.S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337185">
                        <a:lnSpc>
                          <a:spcPts val="2150"/>
                        </a:lnSpc>
                        <a:spcBef>
                          <a:spcPts val="325"/>
                        </a:spcBef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(Mpa)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marL="281305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dirty="0" sz="1800" spc="-2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UTS</a:t>
                      </a:r>
                      <a:endParaRPr sz="1800">
                        <a:latin typeface="Arial"/>
                        <a:cs typeface="Arial"/>
                      </a:endParaRPr>
                    </a:p>
                    <a:p>
                      <a:pPr marL="208279">
                        <a:lnSpc>
                          <a:spcPts val="2150"/>
                        </a:lnSpc>
                        <a:spcBef>
                          <a:spcPts val="325"/>
                        </a:spcBef>
                      </a:pPr>
                      <a:r>
                        <a:rPr dirty="0" sz="18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(Mpa)</a:t>
                      </a:r>
                      <a:endParaRPr sz="1800">
                        <a:latin typeface="Arial"/>
                        <a:cs typeface="Arial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</a:tr>
              <a:tr h="29400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dirty="0" sz="14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Al-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5%SiC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76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45"/>
                        </a:lnSpc>
                        <a:spcBef>
                          <a:spcPts val="65"/>
                        </a:spcBef>
                      </a:pPr>
                      <a:r>
                        <a:rPr dirty="0" sz="1800" spc="-25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2.1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1270">
                        <a:lnSpc>
                          <a:spcPts val="2145"/>
                        </a:lnSpc>
                        <a:spcBef>
                          <a:spcPts val="65"/>
                        </a:spcBef>
                      </a:pPr>
                      <a:r>
                        <a:rPr dirty="0" sz="1800" spc="-2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53.9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2145"/>
                        </a:lnSpc>
                        <a:spcBef>
                          <a:spcPts val="65"/>
                        </a:spcBef>
                      </a:pPr>
                      <a:r>
                        <a:rPr dirty="0" sz="1800" spc="-2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53.1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</a:tr>
              <a:tr h="294005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dirty="0" sz="14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Al-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10%SiC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76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 marR="15240">
                        <a:lnSpc>
                          <a:spcPts val="2145"/>
                        </a:lnSpc>
                        <a:spcBef>
                          <a:spcPts val="70"/>
                        </a:spcBef>
                      </a:pPr>
                      <a:r>
                        <a:rPr dirty="0" sz="1800" spc="-25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14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8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45"/>
                        </a:lnSpc>
                        <a:spcBef>
                          <a:spcPts val="70"/>
                        </a:spcBef>
                      </a:pPr>
                      <a:r>
                        <a:rPr dirty="0" sz="1800" spc="-2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41.2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8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2145"/>
                        </a:lnSpc>
                        <a:spcBef>
                          <a:spcPts val="70"/>
                        </a:spcBef>
                      </a:pPr>
                      <a:r>
                        <a:rPr dirty="0" sz="1800" spc="-2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40.4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89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E9E9E9"/>
                    </a:solidFill>
                  </a:tcPr>
                </a:tc>
              </a:tr>
              <a:tr h="293370">
                <a:tc>
                  <a:txBody>
                    <a:bodyPr/>
                    <a:lstStyle/>
                    <a:p>
                      <a:pPr marL="68580">
                        <a:lnSpc>
                          <a:spcPct val="100000"/>
                        </a:lnSpc>
                        <a:spcBef>
                          <a:spcPts val="60"/>
                        </a:spcBef>
                      </a:pPr>
                      <a:r>
                        <a:rPr dirty="0" sz="1400" spc="-45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Al-</a:t>
                      </a:r>
                      <a:r>
                        <a:rPr dirty="0" sz="1400" spc="-10" b="1">
                          <a:solidFill>
                            <a:srgbClr val="FFFFFF"/>
                          </a:solidFill>
                          <a:latin typeface="Arial"/>
                          <a:cs typeface="Arial"/>
                        </a:rPr>
                        <a:t>15%SiC</a:t>
                      </a:r>
                      <a:endParaRPr sz="1400">
                        <a:latin typeface="Arial"/>
                        <a:cs typeface="Arial"/>
                      </a:endParaRPr>
                    </a:p>
                  </a:txBody>
                  <a:tcPr marL="0" marR="0" marB="0" marT="762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51474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145"/>
                        </a:lnSpc>
                        <a:spcBef>
                          <a:spcPts val="65"/>
                        </a:spcBef>
                      </a:pPr>
                      <a:r>
                        <a:rPr dirty="0" sz="1800" spc="-25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0.6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635">
                        <a:lnSpc>
                          <a:spcPts val="2145"/>
                        </a:lnSpc>
                        <a:spcBef>
                          <a:spcPts val="65"/>
                        </a:spcBef>
                      </a:pPr>
                      <a:r>
                        <a:rPr dirty="0" sz="1800" spc="25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52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  <a:tc>
                  <a:txBody>
                    <a:bodyPr/>
                    <a:lstStyle/>
                    <a:p>
                      <a:pPr algn="ctr" marL="2540">
                        <a:lnSpc>
                          <a:spcPts val="2145"/>
                        </a:lnSpc>
                        <a:spcBef>
                          <a:spcPts val="65"/>
                        </a:spcBef>
                      </a:pPr>
                      <a:r>
                        <a:rPr dirty="0" sz="1800" spc="-20">
                          <a:solidFill>
                            <a:srgbClr val="514743"/>
                          </a:solidFill>
                          <a:latin typeface="Tahoma"/>
                          <a:cs typeface="Tahoma"/>
                        </a:rPr>
                        <a:t>56.1</a:t>
                      </a:r>
                      <a:endParaRPr sz="1800">
                        <a:latin typeface="Tahoma"/>
                        <a:cs typeface="Tahoma"/>
                      </a:endParaRPr>
                    </a:p>
                  </a:txBody>
                  <a:tcPr marL="0" marR="0" marB="0" marT="8255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lnB w="12700">
                      <a:solidFill>
                        <a:srgbClr val="FFFFFF"/>
                      </a:solidFill>
                      <a:prstDash val="solid"/>
                    </a:lnB>
                    <a:solidFill>
                      <a:srgbClr val="D0CFC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/>
        </p:spPr>
        <p:txBody>
          <a:bodyPr wrap="square" lIns="0" tIns="1333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dirty="0" spc="-10"/>
              <a:t>CONCLUSION</a:t>
            </a:r>
          </a:p>
        </p:txBody>
      </p:sp>
      <p:sp>
        <p:nvSpPr>
          <p:cNvPr id="3" name="object 3" descr=""/>
          <p:cNvSpPr txBox="1"/>
          <p:nvPr/>
        </p:nvSpPr>
        <p:spPr>
          <a:xfrm>
            <a:off x="1106525" y="1847850"/>
            <a:ext cx="9903460" cy="4758690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algn="just" marL="299085" marR="6985" indent="-287020">
              <a:lnSpc>
                <a:spcPct val="114999"/>
              </a:lnSpc>
              <a:spcBef>
                <a:spcPts val="100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Al-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SiC</a:t>
            </a:r>
            <a:r>
              <a:rPr dirty="0" sz="1800" spc="8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metal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matrix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composites</a:t>
            </a:r>
            <a:r>
              <a:rPr dirty="0" sz="1800" spc="1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(MMCs)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were</a:t>
            </a:r>
            <a:r>
              <a:rPr dirty="0" sz="1800" spc="10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successfully</a:t>
            </a:r>
            <a:r>
              <a:rPr dirty="0" sz="1800" spc="11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fabricated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using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the</a:t>
            </a:r>
            <a:r>
              <a:rPr dirty="0" sz="1800" spc="9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stir</a:t>
            </a:r>
            <a:r>
              <a:rPr dirty="0" sz="1800" spc="10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casting</a:t>
            </a:r>
            <a:r>
              <a:rPr dirty="0" sz="1800" spc="9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technique,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which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is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recognized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for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its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efficiency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integrating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ceramic</a:t>
            </a:r>
            <a:r>
              <a:rPr dirty="0" sz="1800" spc="-4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reinforcements</a:t>
            </a:r>
            <a:r>
              <a:rPr dirty="0" sz="1800" spc="-35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into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>
                <a:solidFill>
                  <a:srgbClr val="514743"/>
                </a:solidFill>
                <a:latin typeface="Times New Roman"/>
                <a:cs typeface="Times New Roman"/>
              </a:rPr>
              <a:t>metallic</a:t>
            </a:r>
            <a:r>
              <a:rPr dirty="0" sz="1800" spc="-50">
                <a:solidFill>
                  <a:srgbClr val="514743"/>
                </a:solidFill>
                <a:latin typeface="Times New Roman"/>
                <a:cs typeface="Times New Roman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Times New Roman"/>
                <a:cs typeface="Times New Roman"/>
              </a:rPr>
              <a:t>matrices.</a:t>
            </a:r>
            <a:endParaRPr sz="1800">
              <a:latin typeface="Times New Roman"/>
              <a:cs typeface="Times New Roman"/>
            </a:endParaRPr>
          </a:p>
          <a:p>
            <a:pPr algn="just" marL="299085" marR="5715" indent="-287020">
              <a:lnSpc>
                <a:spcPct val="114999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Several</a:t>
            </a:r>
            <a:r>
              <a:rPr dirty="0" sz="1800" spc="31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critical</a:t>
            </a:r>
            <a:r>
              <a:rPr dirty="0" sz="1800" spc="32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processing</a:t>
            </a:r>
            <a:r>
              <a:rPr dirty="0" sz="1800" spc="32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parameters</a:t>
            </a:r>
            <a:r>
              <a:rPr dirty="0" sz="1800" spc="32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influence</a:t>
            </a:r>
            <a:r>
              <a:rPr dirty="0" sz="1800" spc="32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32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quality</a:t>
            </a:r>
            <a:r>
              <a:rPr dirty="0" sz="1800" spc="31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and</a:t>
            </a:r>
            <a:r>
              <a:rPr dirty="0" sz="1800" spc="32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mechanical</a:t>
            </a:r>
            <a:r>
              <a:rPr dirty="0" sz="1800" spc="33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properties</a:t>
            </a:r>
            <a:r>
              <a:rPr dirty="0" sz="1800" spc="32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of</a:t>
            </a:r>
            <a:r>
              <a:rPr dirty="0" sz="1800" spc="32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32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514743"/>
                </a:solidFill>
                <a:latin typeface="Calibri"/>
                <a:cs typeface="Calibri"/>
              </a:rPr>
              <a:t>cast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MMCs.</a:t>
            </a:r>
            <a:endParaRPr sz="1800">
              <a:latin typeface="Calibri"/>
              <a:cs typeface="Calibri"/>
            </a:endParaRPr>
          </a:p>
          <a:p>
            <a:pPr algn="just" marL="297815" marR="5080" indent="-285750">
              <a:lnSpc>
                <a:spcPct val="114999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Comprehensive</a:t>
            </a:r>
            <a:r>
              <a:rPr dirty="0" sz="1800" spc="4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microstructural</a:t>
            </a:r>
            <a:r>
              <a:rPr dirty="0" sz="1800" spc="45">
                <a:solidFill>
                  <a:srgbClr val="514743"/>
                </a:solidFill>
                <a:latin typeface="Calibri"/>
                <a:cs typeface="Calibri"/>
              </a:rPr>
              <a:t> 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investigations,</a:t>
            </a:r>
            <a:r>
              <a:rPr dirty="0" sz="1800" spc="484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complemented</a:t>
            </a:r>
            <a:r>
              <a:rPr dirty="0" sz="1800" spc="50">
                <a:solidFill>
                  <a:srgbClr val="514743"/>
                </a:solidFill>
                <a:latin typeface="Calibri"/>
                <a:cs typeface="Calibri"/>
              </a:rPr>
              <a:t> 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by</a:t>
            </a:r>
            <a:r>
              <a:rPr dirty="0" sz="1800" spc="45">
                <a:solidFill>
                  <a:srgbClr val="514743"/>
                </a:solidFill>
                <a:latin typeface="Calibri"/>
                <a:cs typeface="Calibri"/>
              </a:rPr>
              <a:t> 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X-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ray</a:t>
            </a:r>
            <a:r>
              <a:rPr dirty="0" sz="1800" spc="45">
                <a:solidFill>
                  <a:srgbClr val="514743"/>
                </a:solidFill>
                <a:latin typeface="Calibri"/>
                <a:cs typeface="Calibri"/>
              </a:rPr>
              <a:t> 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diffraction</a:t>
            </a:r>
            <a:r>
              <a:rPr dirty="0" sz="1800" spc="55">
                <a:solidFill>
                  <a:srgbClr val="514743"/>
                </a:solidFill>
                <a:latin typeface="Calibri"/>
                <a:cs typeface="Calibri"/>
              </a:rPr>
              <a:t> 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(XRD)</a:t>
            </a:r>
            <a:r>
              <a:rPr dirty="0" sz="1800" spc="40">
                <a:solidFill>
                  <a:srgbClr val="514743"/>
                </a:solidFill>
                <a:latin typeface="Calibri"/>
                <a:cs typeface="Calibri"/>
              </a:rPr>
              <a:t> 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analysis,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	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revealed</a:t>
            </a:r>
            <a:r>
              <a:rPr dirty="0" sz="1800" spc="30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</a:t>
            </a:r>
            <a:r>
              <a:rPr dirty="0" sz="1800" spc="2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uniform</a:t>
            </a:r>
            <a:r>
              <a:rPr dirty="0" sz="1800" spc="29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distribution</a:t>
            </a:r>
            <a:r>
              <a:rPr dirty="0" sz="1800" spc="31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of</a:t>
            </a:r>
            <a:r>
              <a:rPr dirty="0" sz="1800" spc="3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SiC</a:t>
            </a:r>
            <a:r>
              <a:rPr dirty="0" sz="1800" spc="29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particles</a:t>
            </a:r>
            <a:r>
              <a:rPr dirty="0" sz="1800" spc="30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within</a:t>
            </a:r>
            <a:r>
              <a:rPr dirty="0" sz="1800" spc="2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2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aluminum</a:t>
            </a:r>
            <a:r>
              <a:rPr dirty="0" sz="1800" spc="30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matrix,</a:t>
            </a:r>
            <a:r>
              <a:rPr dirty="0" sz="1800" spc="3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which</a:t>
            </a:r>
            <a:r>
              <a:rPr dirty="0" sz="1800" spc="2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is</a:t>
            </a:r>
            <a:r>
              <a:rPr dirty="0" sz="1800" spc="3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essential</a:t>
            </a:r>
            <a:r>
              <a:rPr dirty="0" sz="1800" spc="2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for 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	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achieving</a:t>
            </a:r>
            <a:r>
              <a:rPr dirty="0" sz="1800" spc="-8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enhanced</a:t>
            </a:r>
            <a:r>
              <a:rPr dirty="0" sz="1800" spc="-8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mechanical</a:t>
            </a:r>
            <a:r>
              <a:rPr dirty="0" sz="1800" spc="-7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properties.</a:t>
            </a:r>
            <a:endParaRPr sz="1800">
              <a:latin typeface="Calibri"/>
              <a:cs typeface="Calibri"/>
            </a:endParaRPr>
          </a:p>
          <a:p>
            <a:pPr algn="just" marL="299085" indent="-286385">
              <a:lnSpc>
                <a:spcPct val="100000"/>
              </a:lnSpc>
              <a:spcBef>
                <a:spcPts val="325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X-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ray</a:t>
            </a:r>
            <a:r>
              <a:rPr dirty="0" sz="1800" spc="1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fluorescence</a:t>
            </a:r>
            <a:r>
              <a:rPr dirty="0" sz="1800" spc="21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(XRF)</a:t>
            </a:r>
            <a:r>
              <a:rPr dirty="0" sz="1800" spc="19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analysis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provided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detailed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information</a:t>
            </a:r>
            <a:r>
              <a:rPr dirty="0" sz="1800" spc="21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regarding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21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chemical</a:t>
            </a:r>
            <a:r>
              <a:rPr dirty="0" sz="1800" spc="19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composition</a:t>
            </a:r>
            <a:endParaRPr sz="1800">
              <a:latin typeface="Calibri"/>
              <a:cs typeface="Calibri"/>
            </a:endParaRPr>
          </a:p>
          <a:p>
            <a:pPr algn="just" marL="299085">
              <a:lnSpc>
                <a:spcPct val="100000"/>
              </a:lnSpc>
              <a:spcBef>
                <a:spcPts val="320"/>
              </a:spcBef>
            </a:pP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and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spectrum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of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fabricated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composites.</a:t>
            </a:r>
            <a:endParaRPr sz="1800">
              <a:latin typeface="Calibri"/>
              <a:cs typeface="Calibri"/>
            </a:endParaRPr>
          </a:p>
          <a:p>
            <a:pPr marL="299085" marR="6350" indent="-287020">
              <a:lnSpc>
                <a:spcPct val="114999"/>
              </a:lnSpc>
              <a:spcBef>
                <a:spcPts val="5"/>
              </a:spcBef>
              <a:buFont typeface="Arial MT"/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addition</a:t>
            </a:r>
            <a:r>
              <a:rPr dirty="0" sz="1800" spc="21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of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SiC</a:t>
            </a:r>
            <a:r>
              <a:rPr dirty="0" sz="1800" spc="19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particles</a:t>
            </a:r>
            <a:r>
              <a:rPr dirty="0" sz="1800" spc="204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significantly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contributes</a:t>
            </a:r>
            <a:r>
              <a:rPr dirty="0" sz="1800" spc="204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to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improving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mechanical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properties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of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the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aluminum</a:t>
            </a:r>
            <a:r>
              <a:rPr dirty="0" sz="1800" spc="-6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matrix,</a:t>
            </a:r>
            <a:r>
              <a:rPr dirty="0" sz="1800" spc="-7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notably</a:t>
            </a:r>
            <a:r>
              <a:rPr dirty="0" sz="1800" spc="-6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enhancing</a:t>
            </a:r>
            <a:r>
              <a:rPr dirty="0" sz="1800" spc="-4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hardness</a:t>
            </a:r>
            <a:r>
              <a:rPr dirty="0" sz="1800" spc="-7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and</a:t>
            </a:r>
            <a:r>
              <a:rPr dirty="0" sz="1800" spc="-5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tensile</a:t>
            </a:r>
            <a:r>
              <a:rPr dirty="0" sz="1800" spc="-5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strength.</a:t>
            </a:r>
            <a:endParaRPr sz="1800">
              <a:latin typeface="Calibri"/>
              <a:cs typeface="Calibri"/>
            </a:endParaRPr>
          </a:p>
          <a:p>
            <a:pPr marL="299085" marR="8255" indent="-287020">
              <a:lnSpc>
                <a:spcPct val="114999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Additionally,</a:t>
            </a:r>
            <a:r>
              <a:rPr dirty="0" sz="1800" spc="-4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resulting</a:t>
            </a:r>
            <a:r>
              <a:rPr dirty="0" sz="1800" spc="-3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Al-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SiC</a:t>
            </a:r>
            <a:r>
              <a:rPr dirty="0" sz="1800" spc="-3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MMCs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exhibit</a:t>
            </a:r>
            <a:r>
              <a:rPr dirty="0" sz="1800" spc="-4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high-temperature</a:t>
            </a:r>
            <a:r>
              <a:rPr dirty="0" sz="1800" spc="-3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20">
                <a:solidFill>
                  <a:srgbClr val="514743"/>
                </a:solidFill>
                <a:latin typeface="Calibri"/>
                <a:cs typeface="Calibri"/>
              </a:rPr>
              <a:t>stability,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making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them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suitable</a:t>
            </a:r>
            <a:r>
              <a:rPr dirty="0" sz="1800" spc="-3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for</a:t>
            </a:r>
            <a:r>
              <a:rPr dirty="0" sz="1800" spc="-4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25">
                <a:solidFill>
                  <a:srgbClr val="514743"/>
                </a:solidFill>
                <a:latin typeface="Calibri"/>
                <a:cs typeface="Calibri"/>
              </a:rPr>
              <a:t>use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in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environments</a:t>
            </a:r>
            <a:r>
              <a:rPr dirty="0" sz="1800" spc="-5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subjected</a:t>
            </a:r>
            <a:r>
              <a:rPr dirty="0" sz="1800" spc="-3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to</a:t>
            </a:r>
            <a:r>
              <a:rPr dirty="0" sz="1800" spc="-5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elevated</a:t>
            </a:r>
            <a:r>
              <a:rPr dirty="0" sz="1800" spc="-4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thermal</a:t>
            </a:r>
            <a:r>
              <a:rPr dirty="0" sz="1800" spc="-4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conditions.</a:t>
            </a:r>
            <a:endParaRPr sz="1800">
              <a:latin typeface="Calibri"/>
              <a:cs typeface="Calibri"/>
            </a:endParaRPr>
          </a:p>
          <a:p>
            <a:pPr marL="299085" marR="8255" indent="-287020">
              <a:lnSpc>
                <a:spcPct val="114999"/>
              </a:lnSpc>
              <a:buFont typeface="Arial MT"/>
              <a:buChar char="•"/>
              <a:tabLst>
                <a:tab pos="299085" algn="l"/>
              </a:tabLst>
            </a:pP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1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incorporation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of</a:t>
            </a:r>
            <a:r>
              <a:rPr dirty="0" sz="1800" spc="21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SiC</a:t>
            </a:r>
            <a:r>
              <a:rPr dirty="0" sz="1800" spc="204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not</a:t>
            </a:r>
            <a:r>
              <a:rPr dirty="0" sz="1800" spc="204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only</a:t>
            </a:r>
            <a:r>
              <a:rPr dirty="0" sz="1800" spc="1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improves</a:t>
            </a:r>
            <a:r>
              <a:rPr dirty="0" sz="1800" spc="20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wear</a:t>
            </a:r>
            <a:r>
              <a:rPr dirty="0" sz="1800" spc="1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resistance</a:t>
            </a:r>
            <a:r>
              <a:rPr dirty="0" sz="1800" spc="21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but</a:t>
            </a:r>
            <a:r>
              <a:rPr dirty="0" sz="1800" spc="1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also</a:t>
            </a:r>
            <a:r>
              <a:rPr dirty="0" sz="1800" spc="1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enhances</a:t>
            </a:r>
            <a:r>
              <a:rPr dirty="0" sz="1800" spc="204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corrosion</a:t>
            </a:r>
            <a:r>
              <a:rPr dirty="0" sz="1800" spc="19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resistance,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thus</a:t>
            </a:r>
            <a:r>
              <a:rPr dirty="0" sz="1800" spc="-4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broadening</a:t>
            </a:r>
            <a:r>
              <a:rPr dirty="0" sz="1800" spc="-4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application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range</a:t>
            </a:r>
            <a:r>
              <a:rPr dirty="0" sz="1800" spc="-50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of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these</a:t>
            </a:r>
            <a:r>
              <a:rPr dirty="0" sz="1800" spc="-4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composites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in</a:t>
            </a:r>
            <a:r>
              <a:rPr dirty="0" sz="1800" spc="-3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>
                <a:solidFill>
                  <a:srgbClr val="514743"/>
                </a:solidFill>
                <a:latin typeface="Calibri"/>
                <a:cs typeface="Calibri"/>
              </a:rPr>
              <a:t>various</a:t>
            </a:r>
            <a:r>
              <a:rPr dirty="0" sz="1800" spc="-45">
                <a:solidFill>
                  <a:srgbClr val="514743"/>
                </a:solidFill>
                <a:latin typeface="Calibri"/>
                <a:cs typeface="Calibri"/>
              </a:rPr>
              <a:t> </a:t>
            </a:r>
            <a:r>
              <a:rPr dirty="0" sz="1800" spc="-10">
                <a:solidFill>
                  <a:srgbClr val="514743"/>
                </a:solidFill>
                <a:latin typeface="Calibri"/>
                <a:cs typeface="Calibri"/>
              </a:rPr>
              <a:t>industries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421126" y="2999308"/>
            <a:ext cx="5347970" cy="1366520"/>
          </a:xfrm>
          <a:prstGeom prst="rect"/>
        </p:spPr>
        <p:txBody>
          <a:bodyPr wrap="square" lIns="0" tIns="12065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dirty="0" sz="8800" spc="90" b="0">
                <a:solidFill>
                  <a:srgbClr val="514743"/>
                </a:solidFill>
                <a:latin typeface="Tahoma"/>
                <a:cs typeface="Tahoma"/>
              </a:rPr>
              <a:t>Thank</a:t>
            </a:r>
            <a:r>
              <a:rPr dirty="0" sz="8800" spc="-130" b="0">
                <a:solidFill>
                  <a:srgbClr val="514743"/>
                </a:solidFill>
                <a:latin typeface="Tahoma"/>
                <a:cs typeface="Tahoma"/>
              </a:rPr>
              <a:t> </a:t>
            </a:r>
            <a:r>
              <a:rPr dirty="0" sz="8800" spc="-545" b="0">
                <a:solidFill>
                  <a:srgbClr val="514743"/>
                </a:solidFill>
                <a:latin typeface="Tahoma"/>
                <a:cs typeface="Tahoma"/>
              </a:rPr>
              <a:t>Y</a:t>
            </a:r>
            <a:r>
              <a:rPr dirty="0" sz="8800" spc="235" b="0">
                <a:solidFill>
                  <a:srgbClr val="514743"/>
                </a:solidFill>
                <a:latin typeface="Tahoma"/>
                <a:cs typeface="Tahoma"/>
              </a:rPr>
              <a:t>ou</a:t>
            </a:r>
            <a:endParaRPr sz="8800">
              <a:latin typeface="Tahoma"/>
              <a:cs typeface="Tahom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Amol_Chavan</dc:creator>
  <dcterms:created xsi:type="dcterms:W3CDTF">2024-10-14T10:27:17Z</dcterms:created>
  <dcterms:modified xsi:type="dcterms:W3CDTF">2024-10-14T10:27:17Z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2024-09-30T00:00:00Z</vt:filetime>
  </property>
  <property fmtid="{D5CDD505-2E9C-101B-9397-08002B2CF9AE}" pid="3" name="Creator">
    <vt:lpwstr>Microsoft® PowerPoint® for Microsoft 365</vt:lpwstr>
  </property>
  <property fmtid="{D5CDD505-2E9C-101B-9397-08002B2CF9AE}" pid="4" name="LastSaved">
    <vt:filetime>2024-10-14T00:00:00Z</vt:filetime>
  </property>
  <property fmtid="{D5CDD505-2E9C-101B-9397-08002B2CF9AE}" pid="5" name="Producer">
    <vt:lpwstr>Microsoft® PowerPoint® for Microsoft 365</vt:lpwstr>
  </property>
</Properties>
</file>