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6B01CB5-75D6-4273-A6D2-A5C1DE3A4C37}"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269097085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B01CB5-75D6-4273-A6D2-A5C1DE3A4C37}"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132852800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6B01CB5-75D6-4273-A6D2-A5C1DE3A4C37}"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60022627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B01CB5-75D6-4273-A6D2-A5C1DE3A4C37}"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19253528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B01CB5-75D6-4273-A6D2-A5C1DE3A4C37}" type="datetimeFigureOut">
              <a:rPr lang="en-IN" smtClean="0"/>
              <a:t>16-01-2025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315190999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6B01CB5-75D6-4273-A6D2-A5C1DE3A4C37}"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216944218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B01CB5-75D6-4273-A6D2-A5C1DE3A4C37}" type="datetimeFigureOut">
              <a:rPr lang="en-IN" smtClean="0"/>
              <a:t>16-01-2025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321463245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B01CB5-75D6-4273-A6D2-A5C1DE3A4C37}"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201580647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B01CB5-75D6-4273-A6D2-A5C1DE3A4C37}"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106339999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B01CB5-75D6-4273-A6D2-A5C1DE3A4C37}"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65331847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B01CB5-75D6-4273-A6D2-A5C1DE3A4C37}"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8404767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B01CB5-75D6-4273-A6D2-A5C1DE3A4C37}"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5E976-2A3C-4754-9F1B-9DB2D861FDD4}"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5428259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B01CB5-75D6-4273-A6D2-A5C1DE3A4C37}"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376318621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6B01CB5-75D6-4273-A6D2-A5C1DE3A4C37}"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117936728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6B01CB5-75D6-4273-A6D2-A5C1DE3A4C37}"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150522299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B01CB5-75D6-4273-A6D2-A5C1DE3A4C37}"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37162766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B01CB5-75D6-4273-A6D2-A5C1DE3A4C37}"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5E976-2A3C-4754-9F1B-9DB2D861FDD4}" type="slidenum">
              <a:rPr lang="en-IN" smtClean="0"/>
              <a:t>‹#›</a:t>
            </a:fld>
            <a:endParaRPr lang="en-IN"/>
          </a:p>
        </p:txBody>
      </p:sp>
    </p:spTree>
    <p:extLst>
      <p:ext uri="{BB962C8B-B14F-4D97-AF65-F5344CB8AC3E}">
        <p14:creationId xmlns:p14="http://schemas.microsoft.com/office/powerpoint/2010/main" val="405530835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6B01CB5-75D6-4273-A6D2-A5C1DE3A4C37}" type="datetimeFigureOut">
              <a:rPr lang="en-IN" smtClean="0"/>
              <a:t>16-01-2025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635E976-2A3C-4754-9F1B-9DB2D861FDD4}" type="slidenum">
              <a:rPr lang="en-IN" smtClean="0"/>
              <a:t>‹#›</a:t>
            </a:fld>
            <a:endParaRPr lang="en-IN"/>
          </a:p>
        </p:txBody>
      </p:sp>
    </p:spTree>
    <p:extLst>
      <p:ext uri="{BB962C8B-B14F-4D97-AF65-F5344CB8AC3E}">
        <p14:creationId xmlns:p14="http://schemas.microsoft.com/office/powerpoint/2010/main" val="3181533156"/>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indrabhan2000@gmaill.com" TargetMode="External"/><Relationship Id="rId2" Type="http://schemas.openxmlformats.org/officeDocument/2006/relationships/hyperlink" Target="mailto:deshmukh.vishal07@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6CAA3-703E-41F2-8BA5-B13653D8F87A}"/>
              </a:ext>
            </a:extLst>
          </p:cNvPr>
          <p:cNvSpPr>
            <a:spLocks noGrp="1"/>
          </p:cNvSpPr>
          <p:nvPr>
            <p:ph type="ctrTitle"/>
          </p:nvPr>
        </p:nvSpPr>
        <p:spPr>
          <a:xfrm>
            <a:off x="1524000" y="1854200"/>
            <a:ext cx="9144000" cy="1114493"/>
          </a:xfrm>
        </p:spPr>
        <p:txBody>
          <a:bodyPr>
            <a:noAutofit/>
          </a:bodyPr>
          <a:lstStyle/>
          <a:p>
            <a:r>
              <a:rPr lang="en-US" sz="2400" b="1" dirty="0">
                <a:latin typeface="Times New Roman" panose="02020603050405020304" pitchFamily="18" charset="0"/>
                <a:cs typeface="Times New Roman" panose="02020603050405020304" pitchFamily="18" charset="0"/>
              </a:rPr>
              <a:t>NEXT-GENERATION SECURITY FOR VEHICULAR SYSTEMS: A REVIEW OF CONTROLLER AREA NETWORK INTRUSION DETECTION</a:t>
            </a:r>
            <a:endParaRPr lang="en-IN"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6888866D-AEC0-46EA-960D-A9A0B00034E2}"/>
              </a:ext>
            </a:extLst>
          </p:cNvPr>
          <p:cNvSpPr/>
          <p:nvPr/>
        </p:nvSpPr>
        <p:spPr>
          <a:xfrm>
            <a:off x="4842456" y="4754398"/>
            <a:ext cx="7006107" cy="1538050"/>
          </a:xfrm>
          <a:prstGeom prst="rect">
            <a:avLst/>
          </a:prstGeom>
        </p:spPr>
        <p:txBody>
          <a:bodyPr wrap="square">
            <a:spAutoFit/>
          </a:bodyPr>
          <a:lstStyle/>
          <a:p>
            <a:pPr marL="3810" marR="5080" algn="r">
              <a:spcBef>
                <a:spcPts val="935"/>
              </a:spcBef>
              <a:spcAft>
                <a:spcPts val="0"/>
              </a:spcAft>
            </a:pPr>
            <a:r>
              <a:rPr lang="en-US" b="1" dirty="0">
                <a:latin typeface="Times New Roman" panose="02020603050405020304" pitchFamily="18" charset="0"/>
                <a:ea typeface="Times New Roman" panose="02020603050405020304" pitchFamily="18" charset="0"/>
              </a:rPr>
              <a:t>Vishal</a:t>
            </a:r>
            <a:r>
              <a:rPr lang="en-US" b="1" spc="-1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R.</a:t>
            </a:r>
            <a:r>
              <a:rPr lang="en-US" b="1" spc="-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Deshmukh</a:t>
            </a:r>
            <a:r>
              <a:rPr lang="en-US" sz="1050" b="1" dirty="0">
                <a:effectLst/>
                <a:latin typeface="Times New Roman" panose="02020603050405020304" pitchFamily="18" charset="0"/>
                <a:ea typeface="Times New Roman" panose="02020603050405020304" pitchFamily="18" charset="0"/>
              </a:rPr>
              <a:t>1</a:t>
            </a:r>
            <a:r>
              <a:rPr lang="en-US" b="1" dirty="0">
                <a:latin typeface="Times New Roman" panose="02020603050405020304" pitchFamily="18" charset="0"/>
                <a:ea typeface="Times New Roman" panose="02020603050405020304" pitchFamily="18" charset="0"/>
              </a:rPr>
              <a:t>,</a:t>
            </a:r>
            <a:r>
              <a:rPr lang="en-US" b="1" spc="-2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Prof.</a:t>
            </a:r>
            <a:r>
              <a:rPr lang="en-US" b="1" spc="-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Dr</a:t>
            </a:r>
            <a:r>
              <a:rPr lang="en-US" dirty="0">
                <a:latin typeface="Times New Roman" panose="02020603050405020304" pitchFamily="18" charset="0"/>
                <a:ea typeface="Times New Roman" panose="02020603050405020304" pitchFamily="18" charset="0"/>
              </a:rPr>
              <a:t>.</a:t>
            </a:r>
            <a:r>
              <a:rPr lang="en-US" spc="-5"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Indrabhan</a:t>
            </a:r>
            <a:r>
              <a:rPr lang="en-US" b="1" spc="-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S.</a:t>
            </a:r>
            <a:r>
              <a:rPr lang="en-US" b="1" spc="-20"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Borse</a:t>
            </a:r>
            <a:r>
              <a:rPr lang="en-US" b="1" spc="-5" dirty="0">
                <a:latin typeface="Times New Roman" panose="02020603050405020304" pitchFamily="18" charset="0"/>
                <a:ea typeface="Times New Roman" panose="02020603050405020304" pitchFamily="18" charset="0"/>
              </a:rPr>
              <a:t> </a:t>
            </a:r>
            <a:r>
              <a:rPr lang="en-US" sz="1050" b="1" spc="-50" dirty="0">
                <a:effectLst/>
                <a:latin typeface="Times New Roman" panose="02020603050405020304" pitchFamily="18" charset="0"/>
                <a:ea typeface="Times New Roman" panose="02020603050405020304" pitchFamily="18" charset="0"/>
              </a:rPr>
              <a:t>2</a:t>
            </a:r>
            <a:endParaRPr lang="en-IN" sz="1600" dirty="0">
              <a:effectLst/>
              <a:latin typeface="Times New Roman" panose="02020603050405020304" pitchFamily="18" charset="0"/>
              <a:ea typeface="Times New Roman" panose="02020603050405020304" pitchFamily="18" charset="0"/>
            </a:endParaRPr>
          </a:p>
          <a:p>
            <a:pPr marL="456565" marR="635" algn="r">
              <a:spcBef>
                <a:spcPts val="1210"/>
              </a:spcBef>
              <a:spcAft>
                <a:spcPts val="0"/>
              </a:spcAft>
            </a:pPr>
            <a:r>
              <a:rPr lang="en-US" sz="1400" b="1" i="1" dirty="0" err="1">
                <a:effectLst/>
                <a:latin typeface="Times New Roman" panose="02020603050405020304" pitchFamily="18" charset="0"/>
                <a:ea typeface="Times New Roman" panose="02020603050405020304" pitchFamily="18" charset="0"/>
                <a:cs typeface="Times New Roman" panose="02020603050405020304" pitchFamily="18" charset="0"/>
              </a:rPr>
              <a:t>Ph.D</a:t>
            </a:r>
            <a:r>
              <a:rPr lang="en-US" sz="1400" b="1" i="1"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Scholar</a:t>
            </a:r>
            <a:r>
              <a:rPr lang="en-US" sz="1400" b="1" i="1"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Department</a:t>
            </a:r>
            <a:r>
              <a:rPr lang="en-US" sz="1400" b="1" i="1"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1400" b="1" i="1"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Computer</a:t>
            </a:r>
            <a:r>
              <a:rPr lang="en-US" sz="1400" b="1" i="1"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Science</a:t>
            </a:r>
            <a:r>
              <a:rPr lang="en-US" sz="1400" b="1" i="1"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400" b="1" i="1"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Engineering,</a:t>
            </a:r>
            <a:r>
              <a:rPr lang="en-US" sz="1400" b="1" i="1"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400" b="1" i="1"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1400" b="1" i="1"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University,</a:t>
            </a:r>
            <a:r>
              <a:rPr lang="en-US" sz="1400" b="1" i="1" spc="-25"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Shivpuri,</a:t>
            </a:r>
            <a:r>
              <a:rPr lang="en-US" sz="1400" b="1" i="1"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MP,</a:t>
            </a:r>
            <a:r>
              <a:rPr lang="en-US" sz="1400" b="1" i="1"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spc="-10" dirty="0">
                <a:effectLst/>
                <a:latin typeface="Times New Roman" panose="02020603050405020304" pitchFamily="18" charset="0"/>
                <a:ea typeface="Times New Roman" panose="02020603050405020304" pitchFamily="18" charset="0"/>
                <a:cs typeface="Times New Roman" panose="02020603050405020304" pitchFamily="18" charset="0"/>
              </a:rPr>
              <a:t>India.</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r">
              <a:lnSpc>
                <a:spcPts val="1200"/>
              </a:lnSpc>
              <a:spcBef>
                <a:spcPts val="30"/>
              </a:spcBef>
              <a:spcAft>
                <a:spcPts val="0"/>
              </a:spcAft>
            </a:pPr>
            <a:r>
              <a:rPr lang="en-US" sz="1400"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deshmukh.vishal07@gmail.com</a:t>
            </a:r>
            <a:r>
              <a:rPr lang="en-US" sz="1400" b="1" i="1" spc="-25"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Mobile</a:t>
            </a:r>
            <a:r>
              <a:rPr lang="en-US" sz="1400" b="1" i="1"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1400" b="1" i="1"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spc="-10" dirty="0">
                <a:effectLst/>
                <a:latin typeface="Times New Roman" panose="02020603050405020304" pitchFamily="18" charset="0"/>
                <a:ea typeface="Times New Roman" panose="02020603050405020304" pitchFamily="18" charset="0"/>
                <a:cs typeface="Times New Roman" panose="02020603050405020304" pitchFamily="18" charset="0"/>
              </a:rPr>
              <a:t>+919860311502</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9105" marR="1270" algn="r">
              <a:lnSpc>
                <a:spcPts val="1130"/>
              </a:lnSpc>
              <a:spcAft>
                <a:spcPts val="0"/>
              </a:spcAft>
            </a:pPr>
            <a:r>
              <a:rPr lang="en-US" sz="1400" b="1" i="1" dirty="0" err="1">
                <a:effectLst/>
                <a:latin typeface="Times New Roman" panose="02020603050405020304" pitchFamily="18" charset="0"/>
                <a:ea typeface="Times New Roman" panose="02020603050405020304" pitchFamily="18" charset="0"/>
                <a:cs typeface="Times New Roman" panose="02020603050405020304" pitchFamily="18" charset="0"/>
              </a:rPr>
              <a:t>Ph.D</a:t>
            </a:r>
            <a:r>
              <a:rPr lang="en-US" sz="1400" b="1" i="1"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(Computer</a:t>
            </a:r>
            <a:r>
              <a:rPr lang="en-US" sz="1400" b="1" i="1"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Engineering)</a:t>
            </a:r>
            <a:r>
              <a:rPr lang="en-US" sz="1400" b="1" i="1"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Associate</a:t>
            </a:r>
            <a:r>
              <a:rPr lang="en-US" sz="1400" b="1" i="1"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err="1">
                <a:effectLst/>
                <a:latin typeface="Times New Roman" panose="02020603050405020304" pitchFamily="18" charset="0"/>
                <a:ea typeface="Times New Roman" panose="02020603050405020304" pitchFamily="18" charset="0"/>
                <a:cs typeface="Times New Roman" panose="02020603050405020304" pitchFamily="18" charset="0"/>
              </a:rPr>
              <a:t>Professor,Department</a:t>
            </a:r>
            <a:r>
              <a:rPr lang="en-US" sz="1400" b="1" i="1"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1400" b="1" i="1"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Computer</a:t>
            </a:r>
            <a:r>
              <a:rPr lang="en-US" sz="1400" b="1" i="1"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Science</a:t>
            </a:r>
            <a:r>
              <a:rPr lang="en-US" sz="1400" b="1" i="1"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400" b="1" i="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Engineering,</a:t>
            </a:r>
            <a:r>
              <a:rPr lang="en-US" sz="1400" b="1" i="1"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400" b="1" i="1"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spc="-25" dirty="0">
                <a:effectLst/>
                <a:latin typeface="Times New Roman" panose="02020603050405020304" pitchFamily="18" charset="0"/>
                <a:ea typeface="Times New Roman" panose="02020603050405020304" pitchFamily="18" charset="0"/>
                <a:cs typeface="Times New Roman" panose="02020603050405020304" pitchFamily="18" charset="0"/>
              </a:rPr>
              <a:t>K.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University, Shivpuri, MP, India </a:t>
            </a:r>
            <a:r>
              <a:rPr lang="en-US" sz="1400"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indrabhan2000@gmaill.com</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Mobile</a:t>
            </a:r>
            <a:r>
              <a:rPr lang="en-US" sz="1400" b="1" i="1"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1400" b="1" i="1"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dirty="0">
                <a:effectLst/>
                <a:latin typeface="Times New Roman" panose="02020603050405020304" pitchFamily="18" charset="0"/>
                <a:ea typeface="Times New Roman" panose="02020603050405020304" pitchFamily="18" charset="0"/>
                <a:cs typeface="Times New Roman" panose="02020603050405020304" pitchFamily="18" charset="0"/>
              </a:rPr>
              <a:t>+919823281467</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282086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C0553-6E21-483D-9207-D88A653D7E72}"/>
              </a:ext>
            </a:extLst>
          </p:cNvPr>
          <p:cNvSpPr>
            <a:spLocks noGrp="1"/>
          </p:cNvSpPr>
          <p:nvPr>
            <p:ph type="title"/>
          </p:nvPr>
        </p:nvSpPr>
        <p:spPr>
          <a:xfrm>
            <a:off x="954110" y="571188"/>
            <a:ext cx="10515600" cy="690942"/>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C309B89-1210-4898-92B1-B1FE7A92AD12}"/>
              </a:ext>
            </a:extLst>
          </p:cNvPr>
          <p:cNvSpPr/>
          <p:nvPr/>
        </p:nvSpPr>
        <p:spPr>
          <a:xfrm>
            <a:off x="954109" y="1262130"/>
            <a:ext cx="10121721" cy="4801314"/>
          </a:xfrm>
          <a:prstGeom prst="rect">
            <a:avLst/>
          </a:prstGeom>
        </p:spPr>
        <p:txBody>
          <a:bodyPr wrap="square">
            <a:spAutoFit/>
          </a:bodyPr>
          <a:lstStyle/>
          <a:p>
            <a:pPr marL="9525" algn="just">
              <a:spcBef>
                <a:spcPts val="825"/>
              </a:spcBef>
              <a:spcAft>
                <a:spcPts val="0"/>
              </a:spcAft>
            </a:pPr>
            <a:r>
              <a:rPr lang="en-US" i="1" dirty="0">
                <a:latin typeface="Times New Roman" panose="02020603050405020304" pitchFamily="18" charset="0"/>
                <a:ea typeface="Times New Roman" panose="02020603050405020304" pitchFamily="18" charset="0"/>
              </a:rPr>
              <a:t>The</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rise</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of</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connected</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and</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autonomous</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vehicles has revolutionized modern transportation but has also exposed vehicular systems to unprecedented </a:t>
            </a:r>
            <a:r>
              <a:rPr lang="en-US" i="1" spc="-10" dirty="0">
                <a:latin typeface="Times New Roman" panose="02020603050405020304" pitchFamily="18" charset="0"/>
                <a:ea typeface="Times New Roman" panose="02020603050405020304" pitchFamily="18" charset="0"/>
              </a:rPr>
              <a:t>cybersecurity</a:t>
            </a:r>
            <a:r>
              <a:rPr lang="en-US" i="1" spc="-20"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challenges.</a:t>
            </a:r>
            <a:r>
              <a:rPr lang="en-US" i="1" spc="-20"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At</a:t>
            </a:r>
            <a:r>
              <a:rPr lang="en-US" i="1" spc="-20"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the</a:t>
            </a:r>
            <a:r>
              <a:rPr lang="en-US" i="1" spc="-20"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heart</a:t>
            </a:r>
            <a:r>
              <a:rPr lang="en-US" i="1" spc="-20"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of</a:t>
            </a:r>
            <a:r>
              <a:rPr lang="en-US" i="1" spc="-20"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these</a:t>
            </a:r>
            <a:r>
              <a:rPr lang="en-US" i="1" spc="-20"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systems</a:t>
            </a:r>
            <a:r>
              <a:rPr lang="en-US" i="1" spc="-25"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lies </a:t>
            </a:r>
            <a:r>
              <a:rPr lang="en-US" i="1" dirty="0">
                <a:latin typeface="Times New Roman" panose="02020603050405020304" pitchFamily="18" charset="0"/>
                <a:ea typeface="Times New Roman" panose="02020603050405020304" pitchFamily="18" charset="0"/>
              </a:rPr>
              <a:t>the Controller Area Network (CAN), a widely adopted protocol for in-vehicle communication that is increasingly targeted by cyberattacks. Intrusion Detection Systems (IDS) have emerged as a critical defense mechanism against CAN-based attacks, offering real-time monitoring and threat </a:t>
            </a:r>
            <a:r>
              <a:rPr lang="en-US" i="1" dirty="0" err="1">
                <a:latin typeface="Times New Roman" panose="02020603050405020304" pitchFamily="18" charset="0"/>
                <a:ea typeface="Times New Roman" panose="02020603050405020304" pitchFamily="18" charset="0"/>
              </a:rPr>
              <a:t>mitigation.This</a:t>
            </a:r>
            <a:r>
              <a:rPr lang="en-US" i="1" dirty="0">
                <a:latin typeface="Times New Roman" panose="02020603050405020304" pitchFamily="18" charset="0"/>
                <a:ea typeface="Times New Roman" panose="02020603050405020304" pitchFamily="18" charset="0"/>
              </a:rPr>
              <a:t> review examines the state-of-the-art advancements in IDS for CAN networks, providing a comprehensive analysis of traditional</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and</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next-generation</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methodologies.</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The</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study categorizes existing approaches, including signature- based, anomaly-based, and hybrid techniques, and evaluates</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their</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effectiveness</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in addressing contemporary attack vectors. Emerging technologies, such as machine learning,</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blockchain</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integration,</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and</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lightweight</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security protocols,</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are</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also</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explored</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for</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their</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potential</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to</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enhance IDS capabilities in resource-constrained vehicular environments.</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By</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identifying</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current</a:t>
            </a:r>
            <a:r>
              <a:rPr lang="en-US" i="1" spc="-6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challenges,</a:t>
            </a:r>
            <a:r>
              <a:rPr lang="en-US" i="1" spc="-6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research gaps,</a:t>
            </a:r>
            <a:r>
              <a:rPr lang="en-US" i="1" spc="-1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and</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future</a:t>
            </a:r>
            <a:r>
              <a:rPr lang="en-US" i="1" spc="-1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directions, this review aims to guide the development of robust and adaptive intrusion detection strategies, ensuring secure and resilient vehicular systems in the era of connected mobility. The study explores traditional rule-based approaches alongside modern techniques leveraging machine learning, anomaly detection, and lightweight cryptography. We categorize existing IDS frameworks based on their detection strategies, such as signature-based, anomaly- based, and hybrid approaches, while analyzing their suitability for resource-constrained vehicular </a:t>
            </a:r>
            <a:r>
              <a:rPr lang="en-US" i="1" spc="-10" dirty="0">
                <a:latin typeface="Times New Roman" panose="02020603050405020304" pitchFamily="18" charset="0"/>
                <a:ea typeface="Times New Roman" panose="02020603050405020304" pitchFamily="18" charset="0"/>
              </a:rPr>
              <a:t>environments.</a:t>
            </a:r>
            <a:endParaRPr lang="en-IN" sz="2400"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5473341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ECFDD-D83A-4918-9C89-4835A338C6C4}"/>
              </a:ext>
            </a:extLst>
          </p:cNvPr>
          <p:cNvSpPr>
            <a:spLocks noGrp="1"/>
          </p:cNvSpPr>
          <p:nvPr>
            <p:ph type="title"/>
          </p:nvPr>
        </p:nvSpPr>
        <p:spPr>
          <a:xfrm>
            <a:off x="838200" y="558310"/>
            <a:ext cx="10515600" cy="678064"/>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F0839D2-69E2-4FDB-97DF-4F823B755A4B}"/>
              </a:ext>
            </a:extLst>
          </p:cNvPr>
          <p:cNvSpPr/>
          <p:nvPr/>
        </p:nvSpPr>
        <p:spPr>
          <a:xfrm>
            <a:off x="371340" y="1077646"/>
            <a:ext cx="11449319" cy="5539978"/>
          </a:xfrm>
          <a:prstGeom prst="rect">
            <a:avLst/>
          </a:prstGeom>
        </p:spPr>
        <p:txBody>
          <a:bodyPr wrap="square">
            <a:spAutoFit/>
          </a:bodyPr>
          <a:lstStyle/>
          <a:p>
            <a:pPr marL="10160" marR="11430" algn="just">
              <a:spcBef>
                <a:spcPts val="5"/>
              </a:spcBef>
              <a:spcAft>
                <a:spcPts val="0"/>
              </a:spcAft>
            </a:pPr>
            <a:r>
              <a:rPr lang="en-US" sz="4800" dirty="0">
                <a:effectLst/>
                <a:latin typeface="Times New Roman" panose="02020603050405020304" pitchFamily="18" charset="0"/>
                <a:ea typeface="Times New Roman" panose="02020603050405020304" pitchFamily="18" charset="0"/>
              </a:rPr>
              <a:t>I</a:t>
            </a:r>
            <a:r>
              <a:rPr lang="en-US" dirty="0">
                <a:latin typeface="Times New Roman" panose="02020603050405020304" pitchFamily="18" charset="0"/>
                <a:ea typeface="Times New Roman" panose="02020603050405020304" pitchFamily="18" charset="0"/>
              </a:rPr>
              <a:t>ntroduction The rapid advancements in connected and autonomous vehicle technologies have revolutionized modern transportation systems, promising safer, more efficient, and convenient mobility. However, this connectivity</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also</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exposes</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vehicular</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systems</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range</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 cyber threats, posing significant risks to safety and security. Among the critical components of modern vehicles, the Controller Area Network (CAN) serves as the backbone of intra-vehicle communication, enabling seamless interaction between electronic control units (ECUs). Despite its importance, the CAN protocol was not originally designed with robust security features, making it vulnerable to cyberattacks such as spoofing, denial-of-service (DoS), and data injection.</a:t>
            </a:r>
            <a:endParaRPr lang="en-IN" dirty="0">
              <a:latin typeface="Times New Roman" panose="02020603050405020304" pitchFamily="18" charset="0"/>
              <a:ea typeface="Times New Roman" panose="02020603050405020304" pitchFamily="18" charset="0"/>
            </a:endParaRPr>
          </a:p>
          <a:p>
            <a:pPr marL="10160" marR="11430" algn="just">
              <a:spcBef>
                <a:spcPts val="5"/>
              </a:spcBef>
              <a:spcAft>
                <a:spcPts val="0"/>
              </a:spcAft>
            </a:pPr>
            <a:r>
              <a:rPr lang="en-US" dirty="0">
                <a:latin typeface="Times New Roman" panose="02020603050405020304" pitchFamily="18" charset="0"/>
                <a:ea typeface="Times New Roman" panose="02020603050405020304" pitchFamily="18" charset="0"/>
              </a:rPr>
              <a:t>As the automotive industry transitions into the era of smart transportation, ensuring the security of the CAN has become a top priority. Intrusion detection systems (IDS) have emerged as a crucial defense mechanism, providing real-time monitoring and identification of malicious activities within the CAN. Over the years, researchers and practitioners have proposed various IDS techniques, ranging from traditional rule-based methods to cutting-edge machine learning algorithms. However, these solutions face challenges related to accuracy, adaptability, scalability, </a:t>
            </a:r>
            <a:r>
              <a:rPr lang="en-US" spc="-10" dirty="0">
                <a:latin typeface="Times New Roman" panose="02020603050405020304" pitchFamily="18" charset="0"/>
                <a:ea typeface="Times New Roman" panose="02020603050405020304" pitchFamily="18" charset="0"/>
              </a:rPr>
              <a:t>and</a:t>
            </a:r>
            <a:r>
              <a:rPr lang="en-US" spc="-5" dirty="0">
                <a:latin typeface="Times New Roman" panose="02020603050405020304" pitchFamily="18" charset="0"/>
                <a:ea typeface="Times New Roman" panose="02020603050405020304" pitchFamily="18" charset="0"/>
              </a:rPr>
              <a:t> </a:t>
            </a:r>
            <a:r>
              <a:rPr lang="en-US" spc="-10" dirty="0">
                <a:latin typeface="Times New Roman" panose="02020603050405020304" pitchFamily="18" charset="0"/>
                <a:ea typeface="Times New Roman" panose="02020603050405020304" pitchFamily="18" charset="0"/>
              </a:rPr>
              <a:t>resource</a:t>
            </a:r>
            <a:r>
              <a:rPr lang="en-US" dirty="0">
                <a:latin typeface="Times New Roman" panose="02020603050405020304" pitchFamily="18" charset="0"/>
                <a:ea typeface="Times New Roman" panose="02020603050405020304" pitchFamily="18" charset="0"/>
              </a:rPr>
              <a:t> </a:t>
            </a:r>
            <a:r>
              <a:rPr lang="en-US" spc="-10" dirty="0">
                <a:latin typeface="Times New Roman" panose="02020603050405020304" pitchFamily="18" charset="0"/>
                <a:ea typeface="Times New Roman" panose="02020603050405020304" pitchFamily="18" charset="0"/>
              </a:rPr>
              <a:t>constraints in</a:t>
            </a:r>
            <a:r>
              <a:rPr lang="en-US" spc="5" dirty="0">
                <a:latin typeface="Times New Roman" panose="02020603050405020304" pitchFamily="18" charset="0"/>
                <a:ea typeface="Times New Roman" panose="02020603050405020304" pitchFamily="18" charset="0"/>
              </a:rPr>
              <a:t> </a:t>
            </a:r>
            <a:r>
              <a:rPr lang="en-US" spc="-10" dirty="0">
                <a:latin typeface="Times New Roman" panose="02020603050405020304" pitchFamily="18" charset="0"/>
                <a:ea typeface="Times New Roman" panose="02020603050405020304" pitchFamily="18" charset="0"/>
              </a:rPr>
              <a:t>vehicular</a:t>
            </a:r>
            <a:r>
              <a:rPr lang="en-US" spc="25" dirty="0">
                <a:latin typeface="Times New Roman" panose="02020603050405020304" pitchFamily="18" charset="0"/>
                <a:ea typeface="Times New Roman" panose="02020603050405020304" pitchFamily="18" charset="0"/>
              </a:rPr>
              <a:t> </a:t>
            </a:r>
            <a:r>
              <a:rPr lang="en-US" spc="-10" dirty="0">
                <a:latin typeface="Times New Roman" panose="02020603050405020304" pitchFamily="18" charset="0"/>
                <a:ea typeface="Times New Roman" panose="02020603050405020304" pitchFamily="18" charset="0"/>
              </a:rPr>
              <a:t>environments.</a:t>
            </a:r>
          </a:p>
          <a:p>
            <a:pPr marL="10160" marR="11430" algn="just">
              <a:spcBef>
                <a:spcPts val="5"/>
              </a:spcBef>
              <a:spcAft>
                <a:spcPts val="0"/>
              </a:spcAft>
            </a:pPr>
            <a:r>
              <a:rPr lang="en-US" dirty="0">
                <a:latin typeface="Times New Roman" panose="02020603050405020304" pitchFamily="18" charset="0"/>
                <a:ea typeface="Times New Roman" panose="02020603050405020304" pitchFamily="18" charset="0"/>
              </a:rPr>
              <a:t>This review aims to provide a comprehensive examination of the current state of IDS for CAN, highlighting their methodologies, strengths, and limitations.</a:t>
            </a:r>
            <a:r>
              <a:rPr lang="en-US" spc="2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2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paper</a:t>
            </a:r>
            <a:r>
              <a:rPr lang="en-US" spc="2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categorizes</a:t>
            </a:r>
            <a:r>
              <a:rPr lang="en-US" spc="2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existing</a:t>
            </a:r>
            <a:r>
              <a:rPr lang="en-US" spc="265" dirty="0">
                <a:latin typeface="Times New Roman" panose="02020603050405020304" pitchFamily="18" charset="0"/>
                <a:ea typeface="Times New Roman" panose="02020603050405020304" pitchFamily="18" charset="0"/>
              </a:rPr>
              <a:t>  </a:t>
            </a:r>
            <a:r>
              <a:rPr lang="en-US" spc="-25" dirty="0">
                <a:latin typeface="Times New Roman" panose="02020603050405020304" pitchFamily="18" charset="0"/>
                <a:ea typeface="Times New Roman" panose="02020603050405020304" pitchFamily="18" charset="0"/>
              </a:rPr>
              <a:t>IDS approaches into signature-based, anomaly-based, and hybrid models, offering insights into their detection capabilities and applicability to evolving attack vectors. Furthermore, it identifies key research gaps and emerging trends, proposing directions for the development of next- generation IDS solutions that are tailored to the unique demands of vehicular systems.</a:t>
            </a:r>
            <a:endParaRPr lang="en-IN"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4393547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7D6FA-D494-400A-9A76-1C52D0B1EF14}"/>
              </a:ext>
            </a:extLst>
          </p:cNvPr>
          <p:cNvSpPr>
            <a:spLocks noGrp="1"/>
          </p:cNvSpPr>
          <p:nvPr>
            <p:ph type="title"/>
          </p:nvPr>
        </p:nvSpPr>
        <p:spPr>
          <a:xfrm>
            <a:off x="838200" y="210580"/>
            <a:ext cx="10515600" cy="665184"/>
          </a:xfrm>
        </p:spPr>
        <p:txBody>
          <a:bodyPr>
            <a:normAutofit/>
          </a:bodyPr>
          <a:lstStyle/>
          <a:p>
            <a:pPr algn="ctr"/>
            <a:r>
              <a:rPr lang="en-US" sz="4000" b="1" dirty="0">
                <a:latin typeface="Times New Roman" panose="02020603050405020304" pitchFamily="18" charset="0"/>
                <a:cs typeface="Times New Roman" panose="02020603050405020304" pitchFamily="18" charset="0"/>
              </a:rPr>
              <a:t>LITERATURE REVIEW</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2094367-39A6-4FBA-96E6-DC33A38AD31B}"/>
              </a:ext>
            </a:extLst>
          </p:cNvPr>
          <p:cNvSpPr/>
          <p:nvPr/>
        </p:nvSpPr>
        <p:spPr>
          <a:xfrm>
            <a:off x="160985" y="875764"/>
            <a:ext cx="11870029" cy="5909310"/>
          </a:xfrm>
          <a:prstGeom prst="rect">
            <a:avLst/>
          </a:prstGeom>
        </p:spPr>
        <p:txBody>
          <a:bodyPr wrap="square">
            <a:spAutoFit/>
          </a:bodyPr>
          <a:lstStyle/>
          <a:p>
            <a:pPr marL="9525" marR="635" algn="just">
              <a:spcAft>
                <a:spcPts val="0"/>
              </a:spcAft>
            </a:pPr>
            <a:r>
              <a:rPr lang="en-US" dirty="0">
                <a:latin typeface="Times New Roman" panose="02020603050405020304" pitchFamily="18" charset="0"/>
                <a:ea typeface="Times New Roman" panose="02020603050405020304" pitchFamily="18" charset="0"/>
              </a:rPr>
              <a:t>The increasing prevalence of cyberattacks targeting vehicular systems has driven extensive research into intrusion detection systems (IDS) for securing the Controller Area Network (CAN). This literature review examines the evolution of IDS approaches, categorizing them based on detection methodologies, technological advancements, and their applicability to vehicular </a:t>
            </a:r>
            <a:r>
              <a:rPr lang="en-US" spc="-10" dirty="0">
                <a:latin typeface="Times New Roman" panose="02020603050405020304" pitchFamily="18" charset="0"/>
                <a:ea typeface="Times New Roman" panose="02020603050405020304" pitchFamily="18" charset="0"/>
              </a:rPr>
              <a:t>environments.</a:t>
            </a:r>
            <a:endParaRPr lang="en-IN" spc="-10" dirty="0">
              <a:latin typeface="Times New Roman" panose="02020603050405020304" pitchFamily="18" charset="0"/>
              <a:ea typeface="Times New Roman" panose="02020603050405020304" pitchFamily="18" charset="0"/>
            </a:endParaRPr>
          </a:p>
          <a:p>
            <a:pPr marL="295275" marR="635" indent="-285750" algn="just">
              <a:spcAft>
                <a:spcPts val="0"/>
              </a:spcAft>
              <a:buFont typeface="Wingdings" panose="05000000000000000000" pitchFamily="2" charset="2"/>
              <a:buChar char="v"/>
            </a:pPr>
            <a:r>
              <a:rPr lang="en-US" b="1" dirty="0">
                <a:latin typeface="Times New Roman" panose="02020603050405020304" pitchFamily="18" charset="0"/>
                <a:ea typeface="Times New Roman" panose="02020603050405020304" pitchFamily="18" charset="0"/>
              </a:rPr>
              <a:t>Signature-Based</a:t>
            </a:r>
            <a:r>
              <a:rPr lang="en-US" b="1" spc="-60" dirty="0">
                <a:latin typeface="Times New Roman" panose="02020603050405020304" pitchFamily="18" charset="0"/>
                <a:ea typeface="Times New Roman" panose="02020603050405020304" pitchFamily="18" charset="0"/>
              </a:rPr>
              <a:t> </a:t>
            </a:r>
            <a:r>
              <a:rPr lang="en-US" b="1" spc="-25" dirty="0">
                <a:latin typeface="Times New Roman" panose="02020603050405020304" pitchFamily="18" charset="0"/>
                <a:ea typeface="Times New Roman" panose="02020603050405020304" pitchFamily="18" charset="0"/>
              </a:rPr>
              <a:t>IDS</a:t>
            </a:r>
          </a:p>
          <a:p>
            <a:pPr marL="9525" marR="635" algn="just">
              <a:spcAft>
                <a:spcPts val="0"/>
              </a:spcAft>
            </a:pPr>
            <a:r>
              <a:rPr lang="en-US" dirty="0">
                <a:latin typeface="Times New Roman" panose="02020603050405020304" pitchFamily="18" charset="0"/>
                <a:ea typeface="Times New Roman" panose="02020603050405020304" pitchFamily="18" charset="0"/>
              </a:rPr>
              <a:t>Signature-based</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IDS</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approaches</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rely</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on</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predefined</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rules and patterns to detect known attack signatures. Research by Miller and </a:t>
            </a:r>
            <a:r>
              <a:rPr lang="en-US" dirty="0" err="1">
                <a:latin typeface="Times New Roman" panose="02020603050405020304" pitchFamily="18" charset="0"/>
                <a:ea typeface="Times New Roman" panose="02020603050405020304" pitchFamily="18" charset="0"/>
              </a:rPr>
              <a:t>Valasek</a:t>
            </a:r>
            <a:r>
              <a:rPr lang="en-US" dirty="0">
                <a:latin typeface="Times New Roman" panose="02020603050405020304" pitchFamily="18" charset="0"/>
                <a:ea typeface="Times New Roman" panose="02020603050405020304" pitchFamily="18" charset="0"/>
              </a:rPr>
              <a:t> (2013) highlighted vulnerabilities in</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CAN</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that</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could</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be</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exploited</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using</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predictable</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patterns, spurring the development of IDS to detect such attacks. While</a:t>
            </a:r>
            <a:r>
              <a:rPr lang="en-US" spc="2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signature-based</a:t>
            </a:r>
            <a:r>
              <a:rPr lang="en-US" spc="2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systems,</a:t>
            </a:r>
            <a:r>
              <a:rPr lang="en-US" spc="2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such</a:t>
            </a:r>
            <a:r>
              <a:rPr lang="en-US" spc="2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as</a:t>
            </a:r>
            <a:r>
              <a:rPr lang="en-US" spc="2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2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work</a:t>
            </a:r>
            <a:r>
              <a:rPr lang="en-US" spc="260" dirty="0">
                <a:latin typeface="Times New Roman" panose="02020603050405020304" pitchFamily="18" charset="0"/>
                <a:ea typeface="Times New Roman" panose="02020603050405020304" pitchFamily="18" charset="0"/>
              </a:rPr>
              <a:t> </a:t>
            </a:r>
            <a:r>
              <a:rPr lang="en-US" spc="-25" dirty="0">
                <a:latin typeface="Times New Roman" panose="02020603050405020304" pitchFamily="18" charset="0"/>
                <a:ea typeface="Times New Roman" panose="02020603050405020304" pitchFamily="18" charset="0"/>
              </a:rPr>
              <a:t>by </a:t>
            </a:r>
            <a:r>
              <a:rPr lang="en-US" dirty="0">
                <a:latin typeface="Times New Roman" panose="02020603050405020304" pitchFamily="18" charset="0"/>
                <a:ea typeface="Times New Roman" panose="02020603050405020304" pitchFamily="18" charset="0"/>
              </a:rPr>
              <a:t>Muter</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et</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al.</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(2014),</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offer</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high</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accuracy</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for</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known</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threats, they lack adaptability to novel attack vectors, making them less effective in dynamic vehicular </a:t>
            </a:r>
            <a:r>
              <a:rPr lang="en-US" spc="-10" dirty="0">
                <a:latin typeface="Times New Roman" panose="02020603050405020304" pitchFamily="18" charset="0"/>
                <a:ea typeface="Times New Roman" panose="02020603050405020304" pitchFamily="18" charset="0"/>
              </a:rPr>
              <a:t>environments.[3][4]</a:t>
            </a:r>
          </a:p>
          <a:p>
            <a:pPr marL="295275" marR="635" indent="-285750" algn="just">
              <a:spcAft>
                <a:spcPts val="0"/>
              </a:spcAft>
              <a:buFont typeface="Wingdings" panose="05000000000000000000" pitchFamily="2" charset="2"/>
              <a:buChar char="v"/>
            </a:pPr>
            <a:r>
              <a:rPr lang="en-US" b="1" spc="-10" dirty="0">
                <a:latin typeface="Times New Roman" panose="02020603050405020304" pitchFamily="18" charset="0"/>
                <a:ea typeface="Times New Roman" panose="02020603050405020304" pitchFamily="18" charset="0"/>
              </a:rPr>
              <a:t>Anomaly-Based</a:t>
            </a:r>
            <a:r>
              <a:rPr lang="en-US" b="1" spc="65" dirty="0">
                <a:latin typeface="Times New Roman" panose="02020603050405020304" pitchFamily="18" charset="0"/>
                <a:ea typeface="Times New Roman" panose="02020603050405020304" pitchFamily="18" charset="0"/>
              </a:rPr>
              <a:t> </a:t>
            </a:r>
            <a:r>
              <a:rPr lang="en-US" b="1" spc="-25" dirty="0">
                <a:latin typeface="Times New Roman" panose="02020603050405020304" pitchFamily="18" charset="0"/>
                <a:ea typeface="Times New Roman" panose="02020603050405020304" pitchFamily="18" charset="0"/>
              </a:rPr>
              <a:t>IDS</a:t>
            </a:r>
          </a:p>
          <a:p>
            <a:pPr marL="9525" marR="635" algn="just">
              <a:spcAft>
                <a:spcPts val="0"/>
              </a:spcAft>
            </a:pPr>
            <a:r>
              <a:rPr lang="en-US" dirty="0">
                <a:latin typeface="Times New Roman" panose="02020603050405020304" pitchFamily="18" charset="0"/>
                <a:ea typeface="Times New Roman" panose="02020603050405020304" pitchFamily="18" charset="0"/>
              </a:rPr>
              <a:t>Anomaly-based systems focus on detecting deviations from</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normal</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network</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behavior.</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work</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Cho</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Shin (2016) introduced a statistical anomaly detection framework for CAN traffic, leveraging timing and frequency analysis to identify irregularities. Similarly, Marchetti et al. (2017) explored entropy-based methods to detect anomalies in CAN traffic patterns. These systems are effective in identifying zero-day attacks but are</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prone</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high</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false</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positive</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rates,</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necessitating</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further refinement. [5][6]</a:t>
            </a:r>
          </a:p>
          <a:p>
            <a:pPr marL="295275" marR="635" indent="-285750" algn="just">
              <a:spcAft>
                <a:spcPts val="0"/>
              </a:spcAft>
              <a:buFont typeface="Wingdings" panose="05000000000000000000" pitchFamily="2" charset="2"/>
              <a:buChar char="v"/>
            </a:pPr>
            <a:r>
              <a:rPr lang="en-US" b="1" dirty="0">
                <a:latin typeface="Times New Roman" panose="02020603050405020304" pitchFamily="18" charset="0"/>
                <a:ea typeface="Times New Roman" panose="02020603050405020304" pitchFamily="18" charset="0"/>
              </a:rPr>
              <a:t>Machine</a:t>
            </a:r>
            <a:r>
              <a:rPr lang="en-US" b="1" spc="-4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Learning-Based</a:t>
            </a:r>
            <a:r>
              <a:rPr lang="en-US" b="1" spc="-40" dirty="0">
                <a:latin typeface="Times New Roman" panose="02020603050405020304" pitchFamily="18" charset="0"/>
                <a:ea typeface="Times New Roman" panose="02020603050405020304" pitchFamily="18" charset="0"/>
              </a:rPr>
              <a:t> </a:t>
            </a:r>
            <a:r>
              <a:rPr lang="en-US" b="1" spc="-25" dirty="0">
                <a:latin typeface="Times New Roman" panose="02020603050405020304" pitchFamily="18" charset="0"/>
                <a:ea typeface="Times New Roman" panose="02020603050405020304" pitchFamily="18" charset="0"/>
              </a:rPr>
              <a:t>IDS</a:t>
            </a:r>
          </a:p>
          <a:p>
            <a:pPr marL="9525" marR="635" algn="just">
              <a:spcAft>
                <a:spcPts val="0"/>
              </a:spcAft>
            </a:pPr>
            <a:r>
              <a:rPr lang="en-US" dirty="0">
                <a:latin typeface="Times New Roman" panose="02020603050405020304" pitchFamily="18" charset="0"/>
                <a:ea typeface="Times New Roman" panose="02020603050405020304" pitchFamily="18" charset="0"/>
              </a:rPr>
              <a:t>Recent advancements in machine learning have significantly</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influenced IDS development. </a:t>
            </a:r>
            <a:r>
              <a:rPr lang="en-US" dirty="0" err="1">
                <a:latin typeface="Times New Roman" panose="02020603050405020304" pitchFamily="18" charset="0"/>
                <a:ea typeface="Times New Roman" panose="02020603050405020304" pitchFamily="18" charset="0"/>
              </a:rPr>
              <a:t>Gmiden</a:t>
            </a:r>
            <a:r>
              <a:rPr lang="en-US" dirty="0">
                <a:latin typeface="Times New Roman" panose="02020603050405020304" pitchFamily="18" charset="0"/>
                <a:ea typeface="Times New Roman" panose="02020603050405020304" pitchFamily="18" charset="0"/>
              </a:rPr>
              <a:t> et al. (2019) proposed a machine learning-based IDS that uses supervised learning to classify benign and malicious traffic.</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Other</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works,</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such</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as</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Taylor</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et</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al.</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(2020),</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explored deep learning models, including convolutional neural networks</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(CNNs)</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recurrent</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neural</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networks</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(RNNs), to</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enhance</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detection</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accuracy</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reduce</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false</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positives. </a:t>
            </a:r>
          </a:p>
        </p:txBody>
      </p:sp>
    </p:spTree>
    <p:extLst>
      <p:ext uri="{BB962C8B-B14F-4D97-AF65-F5344CB8AC3E}">
        <p14:creationId xmlns:p14="http://schemas.microsoft.com/office/powerpoint/2010/main" val="318269171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6E3132-004B-4CA3-AD48-63C12F48E274}"/>
              </a:ext>
            </a:extLst>
          </p:cNvPr>
          <p:cNvSpPr/>
          <p:nvPr/>
        </p:nvSpPr>
        <p:spPr>
          <a:xfrm>
            <a:off x="339143" y="751344"/>
            <a:ext cx="11513713" cy="5355312"/>
          </a:xfrm>
          <a:prstGeom prst="rect">
            <a:avLst/>
          </a:prstGeom>
        </p:spPr>
        <p:txBody>
          <a:bodyPr wrap="square">
            <a:spAutoFit/>
          </a:bodyPr>
          <a:lstStyle/>
          <a:p>
            <a:pPr marL="295275" marR="635" indent="-285750" algn="just">
              <a:spcAft>
                <a:spcPts val="0"/>
              </a:spcAft>
              <a:buFont typeface="Wingdings" panose="05000000000000000000" pitchFamily="2" charset="2"/>
              <a:buChar char="v"/>
            </a:pPr>
            <a:r>
              <a:rPr lang="en-US" b="1" dirty="0">
                <a:latin typeface="Times New Roman" panose="02020603050405020304" pitchFamily="18" charset="0"/>
                <a:ea typeface="Times New Roman" panose="02020603050405020304" pitchFamily="18" charset="0"/>
              </a:rPr>
              <a:t>Hybrid</a:t>
            </a:r>
            <a:r>
              <a:rPr lang="en-US" b="1" spc="-3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IDS</a:t>
            </a:r>
            <a:r>
              <a:rPr lang="en-US" b="1" spc="-25" dirty="0">
                <a:latin typeface="Times New Roman" panose="02020603050405020304" pitchFamily="18" charset="0"/>
                <a:ea typeface="Times New Roman" panose="02020603050405020304" pitchFamily="18" charset="0"/>
              </a:rPr>
              <a:t> </a:t>
            </a:r>
            <a:r>
              <a:rPr lang="en-US" b="1" spc="-10" dirty="0">
                <a:latin typeface="Times New Roman" panose="02020603050405020304" pitchFamily="18" charset="0"/>
                <a:ea typeface="Times New Roman" panose="02020603050405020304" pitchFamily="18" charset="0"/>
              </a:rPr>
              <a:t>Approaches</a:t>
            </a:r>
          </a:p>
          <a:p>
            <a:pPr marL="9525" marR="635" algn="just">
              <a:spcAft>
                <a:spcPts val="0"/>
              </a:spcAft>
            </a:pPr>
            <a:r>
              <a:rPr lang="en-US" dirty="0">
                <a:latin typeface="Times New Roman" panose="02020603050405020304" pitchFamily="18" charset="0"/>
                <a:ea typeface="Times New Roman" panose="02020603050405020304" pitchFamily="18" charset="0"/>
              </a:rPr>
              <a:t>Hybrid IDS solutions combine multiple detection techniques to achieve a balance between accuracy and adaptability. Kang et al. (2021) introduced a hybrid IDS that integrates anomaly-based detection with machine learning classifiers, achieving improved detection rates for sophisticated attacks. Such approaches leverage the strengths of different methodologies but often face challenges in terms of complexity and scalability. [9]</a:t>
            </a:r>
          </a:p>
          <a:p>
            <a:pPr marL="295275" marR="635" indent="-285750" algn="just">
              <a:spcAft>
                <a:spcPts val="0"/>
              </a:spcAft>
              <a:buFont typeface="Wingdings" panose="05000000000000000000" pitchFamily="2" charset="2"/>
              <a:buChar char="v"/>
            </a:pPr>
            <a:r>
              <a:rPr lang="en-US" b="1" spc="-10" dirty="0">
                <a:latin typeface="Times New Roman" panose="02020603050405020304" pitchFamily="18" charset="0"/>
                <a:ea typeface="Times New Roman" panose="02020603050405020304" pitchFamily="18" charset="0"/>
              </a:rPr>
              <a:t>Lightweight</a:t>
            </a:r>
            <a:r>
              <a:rPr lang="en-US" b="1" spc="15" dirty="0">
                <a:latin typeface="Times New Roman" panose="02020603050405020304" pitchFamily="18" charset="0"/>
                <a:ea typeface="Times New Roman" panose="02020603050405020304" pitchFamily="18" charset="0"/>
              </a:rPr>
              <a:t> </a:t>
            </a:r>
            <a:r>
              <a:rPr lang="en-US" b="1" spc="-10" dirty="0">
                <a:latin typeface="Times New Roman" panose="02020603050405020304" pitchFamily="18" charset="0"/>
                <a:ea typeface="Times New Roman" panose="02020603050405020304" pitchFamily="18" charset="0"/>
              </a:rPr>
              <a:t>IDS</a:t>
            </a:r>
            <a:r>
              <a:rPr lang="en-US" b="1" spc="15" dirty="0">
                <a:latin typeface="Times New Roman" panose="02020603050405020304" pitchFamily="18" charset="0"/>
                <a:ea typeface="Times New Roman" panose="02020603050405020304" pitchFamily="18" charset="0"/>
              </a:rPr>
              <a:t> </a:t>
            </a:r>
            <a:r>
              <a:rPr lang="en-US" b="1" spc="-10" dirty="0">
                <a:latin typeface="Times New Roman" panose="02020603050405020304" pitchFamily="18" charset="0"/>
                <a:ea typeface="Times New Roman" panose="02020603050405020304" pitchFamily="18" charset="0"/>
              </a:rPr>
              <a:t>for</a:t>
            </a:r>
            <a:r>
              <a:rPr lang="en-US" b="1" spc="20" dirty="0">
                <a:latin typeface="Times New Roman" panose="02020603050405020304" pitchFamily="18" charset="0"/>
                <a:ea typeface="Times New Roman" panose="02020603050405020304" pitchFamily="18" charset="0"/>
              </a:rPr>
              <a:t> </a:t>
            </a:r>
            <a:r>
              <a:rPr lang="en-US" b="1" spc="-10" dirty="0">
                <a:latin typeface="Times New Roman" panose="02020603050405020304" pitchFamily="18" charset="0"/>
                <a:ea typeface="Times New Roman" panose="02020603050405020304" pitchFamily="18" charset="0"/>
              </a:rPr>
              <a:t>Resource-Constrained</a:t>
            </a:r>
            <a:r>
              <a:rPr lang="en-US" b="1" spc="10" dirty="0">
                <a:latin typeface="Times New Roman" panose="02020603050405020304" pitchFamily="18" charset="0"/>
                <a:ea typeface="Times New Roman" panose="02020603050405020304" pitchFamily="18" charset="0"/>
              </a:rPr>
              <a:t> </a:t>
            </a:r>
            <a:r>
              <a:rPr lang="en-US" b="1" spc="-10" dirty="0">
                <a:latin typeface="Times New Roman" panose="02020603050405020304" pitchFamily="18" charset="0"/>
                <a:ea typeface="Times New Roman" panose="02020603050405020304" pitchFamily="18" charset="0"/>
              </a:rPr>
              <a:t>Systems</a:t>
            </a:r>
          </a:p>
          <a:p>
            <a:pPr marL="9525" marR="635" algn="just">
              <a:spcAft>
                <a:spcPts val="0"/>
              </a:spcAft>
            </a:pPr>
            <a:r>
              <a:rPr lang="en-US" dirty="0">
                <a:latin typeface="Times New Roman" panose="02020603050405020304" pitchFamily="18" charset="0"/>
                <a:ea typeface="Times New Roman" panose="02020603050405020304" pitchFamily="18" charset="0"/>
              </a:rPr>
              <a:t>Given the limited computational resources in vehicular ECUs, lightweight IDS solutions have gained attention. Work by </a:t>
            </a:r>
            <a:r>
              <a:rPr lang="en-US" dirty="0" err="1">
                <a:latin typeface="Times New Roman" panose="02020603050405020304" pitchFamily="18" charset="0"/>
                <a:ea typeface="Times New Roman" panose="02020603050405020304" pitchFamily="18" charset="0"/>
              </a:rPr>
              <a:t>Humayed</a:t>
            </a:r>
            <a:r>
              <a:rPr lang="en-US" dirty="0">
                <a:latin typeface="Times New Roman" panose="02020603050405020304" pitchFamily="18" charset="0"/>
                <a:ea typeface="Times New Roman" panose="02020603050405020304" pitchFamily="18" charset="0"/>
              </a:rPr>
              <a:t> and Luo (2022) proposed a lightweight cryptographic IDS framework tailored for CAN, prioritizing low latency and minimal resource utilization. These solutions address practical implementation concerns but often trade off advanced detection capabilities. [10]</a:t>
            </a:r>
          </a:p>
          <a:p>
            <a:pPr marL="295275" marR="635" indent="-285750" algn="just">
              <a:spcAft>
                <a:spcPts val="0"/>
              </a:spcAft>
              <a:buFont typeface="Wingdings" panose="05000000000000000000" pitchFamily="2" charset="2"/>
              <a:buChar char="v"/>
            </a:pPr>
            <a:r>
              <a:rPr lang="en-US" b="1" dirty="0">
                <a:latin typeface="Times New Roman" panose="02020603050405020304" pitchFamily="18" charset="0"/>
                <a:ea typeface="Times New Roman" panose="02020603050405020304" pitchFamily="18" charset="0"/>
              </a:rPr>
              <a:t>Trends</a:t>
            </a:r>
            <a:r>
              <a:rPr lang="en-US" b="1" spc="-4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in</a:t>
            </a:r>
            <a:r>
              <a:rPr lang="en-US" b="1" spc="-2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Emerging</a:t>
            </a:r>
            <a:r>
              <a:rPr lang="en-US" b="1" spc="-35" dirty="0">
                <a:latin typeface="Times New Roman" panose="02020603050405020304" pitchFamily="18" charset="0"/>
                <a:ea typeface="Times New Roman" panose="02020603050405020304" pitchFamily="18" charset="0"/>
              </a:rPr>
              <a:t> </a:t>
            </a:r>
            <a:r>
              <a:rPr lang="en-US" b="1" spc="-10" dirty="0">
                <a:latin typeface="Times New Roman" panose="02020603050405020304" pitchFamily="18" charset="0"/>
                <a:ea typeface="Times New Roman" panose="02020603050405020304" pitchFamily="18" charset="0"/>
              </a:rPr>
              <a:t>Technologies</a:t>
            </a:r>
          </a:p>
          <a:p>
            <a:pPr marL="9525" marR="635" algn="just">
              <a:spcAft>
                <a:spcPts val="0"/>
              </a:spcAft>
            </a:pPr>
            <a:r>
              <a:rPr lang="en-US" dirty="0">
                <a:latin typeface="Times New Roman" panose="02020603050405020304" pitchFamily="18" charset="0"/>
                <a:ea typeface="Times New Roman" panose="02020603050405020304" pitchFamily="18" charset="0"/>
              </a:rPr>
              <a:t>Emerging trends in IDS development include the use of blockchain for secure logging, federated learning to improve detection across distributed systems, and the integration of IDS with vehicle-to-everything (V2X) communication</a:t>
            </a:r>
            <a:r>
              <a:rPr lang="en-US" spc="3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protocols.</a:t>
            </a:r>
            <a:r>
              <a:rPr lang="en-US" spc="3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For</a:t>
            </a:r>
            <a:r>
              <a:rPr lang="en-US" spc="3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example,</a:t>
            </a:r>
            <a:r>
              <a:rPr lang="en-US" spc="3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Zhou</a:t>
            </a:r>
            <a:r>
              <a:rPr lang="en-US" spc="3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et</a:t>
            </a:r>
            <a:r>
              <a:rPr lang="en-US" spc="360" dirty="0">
                <a:latin typeface="Times New Roman" panose="02020603050405020304" pitchFamily="18" charset="0"/>
                <a:ea typeface="Times New Roman" panose="02020603050405020304" pitchFamily="18" charset="0"/>
              </a:rPr>
              <a:t> </a:t>
            </a:r>
            <a:r>
              <a:rPr lang="en-US" spc="-25" dirty="0">
                <a:latin typeface="Times New Roman" panose="02020603050405020304" pitchFamily="18" charset="0"/>
                <a:ea typeface="Times New Roman" panose="02020603050405020304" pitchFamily="18" charset="0"/>
              </a:rPr>
              <a:t>al. (2023) explored blockchain-enhanced IDS for CAN, enabling tamper-proof event tracking and collaborative anomaly detection across vehicles.[12]</a:t>
            </a:r>
          </a:p>
          <a:p>
            <a:pPr marL="295275" marR="635" indent="-285750" algn="just">
              <a:spcAft>
                <a:spcPts val="0"/>
              </a:spcAft>
              <a:buFont typeface="Wingdings" panose="05000000000000000000" pitchFamily="2" charset="2"/>
              <a:buChar char="v"/>
            </a:pPr>
            <a:r>
              <a:rPr lang="en-US" b="1" spc="-25" dirty="0">
                <a:latin typeface="Times New Roman" panose="02020603050405020304" pitchFamily="18" charset="0"/>
                <a:ea typeface="Times New Roman" panose="02020603050405020304" pitchFamily="18" charset="0"/>
              </a:rPr>
              <a:t>Research Gaps and Challenges</a:t>
            </a:r>
          </a:p>
          <a:p>
            <a:pPr marL="9525" marR="635" algn="just">
              <a:spcAft>
                <a:spcPts val="0"/>
              </a:spcAft>
            </a:pPr>
            <a:r>
              <a:rPr lang="en-US" spc="-25" dirty="0">
                <a:latin typeface="Times New Roman" panose="02020603050405020304" pitchFamily="18" charset="0"/>
                <a:ea typeface="Times New Roman" panose="02020603050405020304" pitchFamily="18" charset="0"/>
              </a:rPr>
              <a:t>Despite the progress, significant challenges remain in designing IDS for vehicular systems. Issues such as high false positive rates, limited scalability, and the ability to adapt to evolving attack vectors require further investigation. Additionally, balancing detection accuracy with computational efficiency remains a critical area of focus for researchers.[13]</a:t>
            </a:r>
          </a:p>
        </p:txBody>
      </p:sp>
    </p:spTree>
    <p:extLst>
      <p:ext uri="{BB962C8B-B14F-4D97-AF65-F5344CB8AC3E}">
        <p14:creationId xmlns:p14="http://schemas.microsoft.com/office/powerpoint/2010/main" val="133273312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47FE0-5780-43D5-BB3B-DD2A94EBE976}"/>
              </a:ext>
            </a:extLst>
          </p:cNvPr>
          <p:cNvSpPr>
            <a:spLocks noGrp="1"/>
          </p:cNvSpPr>
          <p:nvPr>
            <p:ph type="title"/>
          </p:nvPr>
        </p:nvSpPr>
        <p:spPr>
          <a:xfrm>
            <a:off x="883276" y="390882"/>
            <a:ext cx="10515600" cy="665185"/>
          </a:xfrm>
        </p:spPr>
        <p:txBody>
          <a:bodyPr>
            <a:normAutofit/>
          </a:bodyPr>
          <a:lstStyle/>
          <a:p>
            <a:pPr algn="ctr"/>
            <a:r>
              <a:rPr lang="en-US" sz="4000" b="1" dirty="0">
                <a:latin typeface="Times New Roman" panose="02020603050405020304" pitchFamily="18" charset="0"/>
                <a:cs typeface="Times New Roman" panose="02020603050405020304" pitchFamily="18" charset="0"/>
              </a:rPr>
              <a:t>METHODOLOGY</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56A1674-96F2-4F20-B2F9-7515EE6FDFDA}"/>
              </a:ext>
            </a:extLst>
          </p:cNvPr>
          <p:cNvSpPr/>
          <p:nvPr/>
        </p:nvSpPr>
        <p:spPr>
          <a:xfrm>
            <a:off x="349875" y="1176717"/>
            <a:ext cx="11588839" cy="5573321"/>
          </a:xfrm>
          <a:prstGeom prst="rect">
            <a:avLst/>
          </a:prstGeom>
        </p:spPr>
        <p:txBody>
          <a:bodyPr wrap="square">
            <a:spAutoFit/>
          </a:bodyPr>
          <a:lstStyle/>
          <a:p>
            <a:pPr marL="9525" algn="just">
              <a:spcAft>
                <a:spcPts val="0"/>
              </a:spcAft>
            </a:pPr>
            <a:r>
              <a:rPr lang="en-US" dirty="0">
                <a:effectLst/>
                <a:latin typeface="Times New Roman" panose="02020603050405020304" pitchFamily="18" charset="0"/>
                <a:ea typeface="Times New Roman" panose="02020603050405020304" pitchFamily="18" charset="0"/>
              </a:rPr>
              <a:t>This study employs a systematic review approach to analyze and synthesize existing research on intrusion detection systems (IDS) for securing the Controller Area Network (CAN) in vehicular systems. The methodology involves a structured process of data collection, classification, analysis, and synthesis to ensure comprehensive</a:t>
            </a:r>
            <a:r>
              <a:rPr lang="en-US" spc="-4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coverage</a:t>
            </a:r>
            <a:r>
              <a:rPr lang="en-US" spc="-4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of</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the</a:t>
            </a:r>
            <a:r>
              <a:rPr lang="en-US" spc="-4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topic</a:t>
            </a:r>
            <a:r>
              <a:rPr lang="en-US" spc="-4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and</a:t>
            </a:r>
            <a:r>
              <a:rPr lang="en-US" spc="-4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reliable</a:t>
            </a:r>
            <a:r>
              <a:rPr lang="en-US" spc="-4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insights into the state of the art.</a:t>
            </a:r>
            <a:endParaRPr lang="en-IN" dirty="0">
              <a:latin typeface="Times New Roman" panose="02020603050405020304" pitchFamily="18" charset="0"/>
              <a:ea typeface="Times New Roman" panose="02020603050405020304" pitchFamily="18" charset="0"/>
            </a:endParaRPr>
          </a:p>
          <a:p>
            <a:pPr marL="295275" indent="-285750" algn="just">
              <a:spcAft>
                <a:spcPts val="0"/>
              </a:spcAft>
              <a:buFont typeface="Wingdings" panose="05000000000000000000" pitchFamily="2" charset="2"/>
              <a:buChar char="v"/>
            </a:pPr>
            <a:r>
              <a:rPr lang="en-US" b="1" spc="0" dirty="0">
                <a:effectLst/>
                <a:latin typeface="Times New Roman" panose="02020603050405020304" pitchFamily="18" charset="0"/>
                <a:ea typeface="Times New Roman" panose="02020603050405020304" pitchFamily="18" charset="0"/>
              </a:rPr>
              <a:t>Scope</a:t>
            </a:r>
            <a:r>
              <a:rPr lang="en-US" b="1" spc="-20" dirty="0">
                <a:effectLst/>
                <a:latin typeface="Times New Roman" panose="02020603050405020304" pitchFamily="18" charset="0"/>
                <a:ea typeface="Times New Roman" panose="02020603050405020304" pitchFamily="18" charset="0"/>
              </a:rPr>
              <a:t> </a:t>
            </a:r>
            <a:r>
              <a:rPr lang="en-US" b="1" spc="0" dirty="0">
                <a:effectLst/>
                <a:latin typeface="Times New Roman" panose="02020603050405020304" pitchFamily="18" charset="0"/>
                <a:ea typeface="Times New Roman" panose="02020603050405020304" pitchFamily="18" charset="0"/>
              </a:rPr>
              <a:t>and</a:t>
            </a:r>
            <a:r>
              <a:rPr lang="en-US" b="1" spc="-20" dirty="0">
                <a:effectLst/>
                <a:latin typeface="Times New Roman" panose="02020603050405020304" pitchFamily="18" charset="0"/>
                <a:ea typeface="Times New Roman" panose="02020603050405020304" pitchFamily="18" charset="0"/>
              </a:rPr>
              <a:t> </a:t>
            </a:r>
            <a:r>
              <a:rPr lang="en-US" b="1" spc="-10" dirty="0">
                <a:effectLst/>
                <a:latin typeface="Times New Roman" panose="02020603050405020304" pitchFamily="18" charset="0"/>
                <a:ea typeface="Times New Roman" panose="02020603050405020304" pitchFamily="18" charset="0"/>
              </a:rPr>
              <a:t>Objectives</a:t>
            </a:r>
          </a:p>
          <a:p>
            <a:pPr marL="9525" algn="just">
              <a:spcAft>
                <a:spcPts val="0"/>
              </a:spcAft>
            </a:pPr>
            <a:r>
              <a:rPr lang="en-US" dirty="0">
                <a:effectLst/>
                <a:latin typeface="Times New Roman" panose="02020603050405020304" pitchFamily="18" charset="0"/>
                <a:ea typeface="Times New Roman" panose="02020603050405020304" pitchFamily="18" charset="0"/>
              </a:rPr>
              <a:t>The primary objective of this review is to evaluate the current landscape of IDS for CAN, identify trends, challenges, and gaps, and propose future directions for research. The study focuses on:</a:t>
            </a:r>
            <a:endParaRPr lang="en-IN" dirty="0">
              <a:latin typeface="Times New Roman" panose="02020603050405020304" pitchFamily="18" charset="0"/>
              <a:ea typeface="Times New Roman" panose="02020603050405020304" pitchFamily="18" charset="0"/>
            </a:endParaRPr>
          </a:p>
          <a:p>
            <a:pPr marL="295275" indent="-285750" algn="just">
              <a:spcAft>
                <a:spcPts val="0"/>
              </a:spcAft>
              <a:buFont typeface="Wingdings" panose="05000000000000000000" pitchFamily="2" charset="2"/>
              <a:buChar char="§"/>
            </a:pPr>
            <a:r>
              <a:rPr lang="en-US" spc="0" dirty="0">
                <a:effectLst/>
                <a:latin typeface="Times New Roman" panose="02020603050405020304" pitchFamily="18" charset="0"/>
                <a:ea typeface="Symbol" panose="05050102010706020507" pitchFamily="18" charset="2"/>
                <a:cs typeface="Symbol" panose="05050102010706020507" pitchFamily="18" charset="2"/>
              </a:rPr>
              <a:t>Categorizing IDS approaches (signature-based, anomaly-based, hybrid, etc.).</a:t>
            </a:r>
            <a:endParaRPr lang="en-IN" dirty="0">
              <a:latin typeface="Times New Roman" panose="02020603050405020304" pitchFamily="18" charset="0"/>
              <a:ea typeface="Symbol" panose="05050102010706020507" pitchFamily="18" charset="2"/>
              <a:cs typeface="Symbol" panose="05050102010706020507" pitchFamily="18" charset="2"/>
            </a:endParaRPr>
          </a:p>
          <a:p>
            <a:pPr marL="285750" indent="-285750">
              <a:spcBef>
                <a:spcPts val="255"/>
              </a:spcBef>
              <a:spcAft>
                <a:spcPts val="0"/>
              </a:spcAft>
              <a:buFont typeface="Wingdings" panose="05000000000000000000" pitchFamily="2" charset="2"/>
              <a:buChar char="§"/>
            </a:pPr>
            <a:r>
              <a:rPr lang="en-US" spc="0" dirty="0">
                <a:effectLst/>
                <a:latin typeface="Times New Roman" panose="02020603050405020304" pitchFamily="18" charset="0"/>
                <a:ea typeface="Symbol" panose="05050102010706020507" pitchFamily="18" charset="2"/>
                <a:cs typeface="Symbol" panose="05050102010706020507" pitchFamily="18" charset="2"/>
              </a:rPr>
              <a:t>Evaluating the effectiveness of IDS techniques in terms of accuracy, scalability, and </a:t>
            </a:r>
            <a:r>
              <a:rPr lang="en-US" spc="-10" dirty="0">
                <a:effectLst/>
                <a:latin typeface="Times New Roman" panose="02020603050405020304" pitchFamily="18" charset="0"/>
                <a:ea typeface="Symbol" panose="05050102010706020507" pitchFamily="18" charset="2"/>
                <a:cs typeface="Symbol" panose="05050102010706020507" pitchFamily="18" charset="2"/>
              </a:rPr>
              <a:t>adaptability.</a:t>
            </a:r>
            <a:endParaRPr lang="en-IN" dirty="0">
              <a:latin typeface="Times New Roman" panose="02020603050405020304" pitchFamily="18" charset="0"/>
              <a:ea typeface="Symbol" panose="05050102010706020507" pitchFamily="18" charset="2"/>
              <a:cs typeface="Symbol" panose="05050102010706020507" pitchFamily="18" charset="2"/>
            </a:endParaRPr>
          </a:p>
          <a:p>
            <a:pPr marL="285750" indent="-285750">
              <a:spcBef>
                <a:spcPts val="255"/>
              </a:spcBef>
              <a:spcAft>
                <a:spcPts val="0"/>
              </a:spcAft>
              <a:buFont typeface="Wingdings" panose="05000000000000000000" pitchFamily="2" charset="2"/>
              <a:buChar char="§"/>
            </a:pPr>
            <a:r>
              <a:rPr lang="en-US" spc="0" dirty="0">
                <a:effectLst/>
                <a:latin typeface="Times New Roman" panose="02020603050405020304" pitchFamily="18" charset="0"/>
                <a:ea typeface="Symbol" panose="05050102010706020507" pitchFamily="18" charset="2"/>
                <a:cs typeface="Symbol" panose="05050102010706020507" pitchFamily="18" charset="2"/>
              </a:rPr>
              <a:t>Identifying key research challenges and opportunities for innovation.</a:t>
            </a:r>
            <a:endParaRPr lang="en-IN" dirty="0">
              <a:latin typeface="Times New Roman" panose="02020603050405020304" pitchFamily="18" charset="0"/>
              <a:ea typeface="Symbol" panose="05050102010706020507" pitchFamily="18" charset="2"/>
              <a:cs typeface="Symbol" panose="05050102010706020507" pitchFamily="18" charset="2"/>
            </a:endParaRPr>
          </a:p>
          <a:p>
            <a:pPr marL="285750" indent="-285750">
              <a:spcBef>
                <a:spcPts val="255"/>
              </a:spcBef>
              <a:spcAft>
                <a:spcPts val="0"/>
              </a:spcAft>
              <a:buFont typeface="Wingdings" panose="05000000000000000000" pitchFamily="2" charset="2"/>
              <a:buChar char="v"/>
            </a:pPr>
            <a:r>
              <a:rPr lang="en-US" b="1" spc="0" dirty="0">
                <a:effectLst/>
                <a:latin typeface="Times New Roman" panose="02020603050405020304" pitchFamily="18" charset="0"/>
                <a:ea typeface="Times New Roman" panose="02020603050405020304" pitchFamily="18" charset="0"/>
              </a:rPr>
              <a:t>Literature</a:t>
            </a:r>
            <a:r>
              <a:rPr lang="en-US" b="1" spc="-25" dirty="0">
                <a:effectLst/>
                <a:latin typeface="Times New Roman" panose="02020603050405020304" pitchFamily="18" charset="0"/>
                <a:ea typeface="Times New Roman" panose="02020603050405020304" pitchFamily="18" charset="0"/>
              </a:rPr>
              <a:t> </a:t>
            </a:r>
            <a:r>
              <a:rPr lang="en-US" b="1" spc="0" dirty="0">
                <a:effectLst/>
                <a:latin typeface="Times New Roman" panose="02020603050405020304" pitchFamily="18" charset="0"/>
                <a:ea typeface="Times New Roman" panose="02020603050405020304" pitchFamily="18" charset="0"/>
              </a:rPr>
              <a:t>Search</a:t>
            </a:r>
            <a:r>
              <a:rPr lang="en-US" b="1" spc="-25" dirty="0">
                <a:effectLst/>
                <a:latin typeface="Times New Roman" panose="02020603050405020304" pitchFamily="18" charset="0"/>
                <a:ea typeface="Times New Roman" panose="02020603050405020304" pitchFamily="18" charset="0"/>
              </a:rPr>
              <a:t> </a:t>
            </a:r>
            <a:r>
              <a:rPr lang="en-US" b="1" spc="0" dirty="0">
                <a:effectLst/>
                <a:latin typeface="Times New Roman" panose="02020603050405020304" pitchFamily="18" charset="0"/>
                <a:ea typeface="Times New Roman" panose="02020603050405020304" pitchFamily="18" charset="0"/>
              </a:rPr>
              <a:t>and</a:t>
            </a:r>
            <a:r>
              <a:rPr lang="en-US" b="1" spc="-30" dirty="0">
                <a:effectLst/>
                <a:latin typeface="Times New Roman" panose="02020603050405020304" pitchFamily="18" charset="0"/>
                <a:ea typeface="Times New Roman" panose="02020603050405020304" pitchFamily="18" charset="0"/>
              </a:rPr>
              <a:t> </a:t>
            </a:r>
            <a:r>
              <a:rPr lang="en-US" b="1" spc="0" dirty="0">
                <a:effectLst/>
                <a:latin typeface="Times New Roman" panose="02020603050405020304" pitchFamily="18" charset="0"/>
                <a:ea typeface="Times New Roman" panose="02020603050405020304" pitchFamily="18" charset="0"/>
              </a:rPr>
              <a:t>Data</a:t>
            </a:r>
            <a:r>
              <a:rPr lang="en-US" b="1" spc="-20" dirty="0">
                <a:effectLst/>
                <a:latin typeface="Times New Roman" panose="02020603050405020304" pitchFamily="18" charset="0"/>
                <a:ea typeface="Times New Roman" panose="02020603050405020304" pitchFamily="18" charset="0"/>
              </a:rPr>
              <a:t> </a:t>
            </a:r>
            <a:r>
              <a:rPr lang="en-US" b="1" spc="-10" dirty="0">
                <a:effectLst/>
                <a:latin typeface="Times New Roman" panose="02020603050405020304" pitchFamily="18" charset="0"/>
                <a:ea typeface="Times New Roman" panose="02020603050405020304" pitchFamily="18" charset="0"/>
              </a:rPr>
              <a:t>Collection</a:t>
            </a:r>
            <a:endParaRPr lang="en-IN" b="1" spc="0" dirty="0">
              <a:effectLst/>
              <a:latin typeface="Times New Roman" panose="02020603050405020304" pitchFamily="18" charset="0"/>
              <a:ea typeface="Times New Roman" panose="02020603050405020304" pitchFamily="18" charset="0"/>
            </a:endParaRPr>
          </a:p>
          <a:p>
            <a:pPr>
              <a:spcBef>
                <a:spcPts val="225"/>
              </a:spcBef>
              <a:spcAft>
                <a:spcPts val="0"/>
              </a:spcAft>
            </a:pPr>
            <a:r>
              <a:rPr lang="en-US" b="1"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 systematic search was conducted using academic databases,</a:t>
            </a:r>
            <a:r>
              <a:rPr lang="en-US" spc="-2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including</a:t>
            </a:r>
            <a:r>
              <a:rPr lang="en-US" spc="-3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IEEE</a:t>
            </a:r>
            <a:r>
              <a:rPr lang="en-US" spc="-2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Xplore,</a:t>
            </a:r>
            <a:r>
              <a:rPr lang="en-US" spc="-2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ACM</a:t>
            </a:r>
            <a:r>
              <a:rPr lang="en-US" spc="-2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Digital</a:t>
            </a:r>
            <a:r>
              <a:rPr lang="en-US" spc="-1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Library, SpringerLink, and Scopus, to identify relevant studies. Keywords</a:t>
            </a:r>
            <a:r>
              <a:rPr lang="en-US" spc="-3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such</a:t>
            </a:r>
            <a:r>
              <a:rPr lang="en-US" spc="-3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as</a:t>
            </a:r>
            <a:r>
              <a:rPr lang="en-US" spc="-3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“CAN</a:t>
            </a:r>
            <a:r>
              <a:rPr lang="en-US" spc="-3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intrusion</a:t>
            </a:r>
            <a:r>
              <a:rPr lang="en-US" spc="-3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detection,”</a:t>
            </a:r>
            <a:r>
              <a:rPr lang="en-US" spc="-2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“vehicular security,” “automotive cybersecurity,” and “IDS for CAN” were used. The inclusion criteria were:</a:t>
            </a:r>
            <a:endParaRPr lang="en-IN" dirty="0">
              <a:latin typeface="Times New Roman" panose="02020603050405020304" pitchFamily="18" charset="0"/>
              <a:ea typeface="Times New Roman" panose="02020603050405020304" pitchFamily="18" charset="0"/>
            </a:endParaRPr>
          </a:p>
          <a:p>
            <a:pPr marL="285750" indent="-285750">
              <a:spcBef>
                <a:spcPts val="225"/>
              </a:spcBef>
              <a:spcAft>
                <a:spcPts val="0"/>
              </a:spcAft>
              <a:buFont typeface="Wingdings" panose="05000000000000000000" pitchFamily="2" charset="2"/>
              <a:buChar char="§"/>
            </a:pPr>
            <a:r>
              <a:rPr lang="en-US" spc="0" dirty="0">
                <a:effectLst/>
                <a:latin typeface="Times New Roman" panose="02020603050405020304" pitchFamily="18" charset="0"/>
                <a:ea typeface="Symbol" panose="05050102010706020507" pitchFamily="18" charset="2"/>
                <a:cs typeface="Symbol" panose="05050102010706020507" pitchFamily="18" charset="2"/>
              </a:rPr>
              <a:t>Peer-reviewed articles published between 2010 and 2023.</a:t>
            </a:r>
            <a:endParaRPr lang="en-IN" dirty="0">
              <a:latin typeface="Times New Roman" panose="02020603050405020304" pitchFamily="18" charset="0"/>
              <a:ea typeface="Symbol" panose="05050102010706020507" pitchFamily="18" charset="2"/>
              <a:cs typeface="Symbol" panose="05050102010706020507" pitchFamily="18" charset="2"/>
            </a:endParaRPr>
          </a:p>
          <a:p>
            <a:pPr marL="285750" indent="-285750">
              <a:spcBef>
                <a:spcPts val="225"/>
              </a:spcBef>
              <a:spcAft>
                <a:spcPts val="0"/>
              </a:spcAft>
              <a:buFont typeface="Wingdings" panose="05000000000000000000" pitchFamily="2" charset="2"/>
              <a:buChar char="§"/>
            </a:pPr>
            <a:r>
              <a:rPr lang="en-US" spc="0" dirty="0">
                <a:effectLst/>
                <a:latin typeface="Times New Roman" panose="02020603050405020304" pitchFamily="18" charset="0"/>
                <a:ea typeface="Symbol" panose="05050102010706020507" pitchFamily="18" charset="2"/>
                <a:cs typeface="Symbol" panose="05050102010706020507" pitchFamily="18" charset="2"/>
              </a:rPr>
              <a:t>Studies</a:t>
            </a:r>
            <a:r>
              <a:rPr lang="en-US" spc="-65"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focusing</a:t>
            </a:r>
            <a:r>
              <a:rPr lang="en-US" spc="-65"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on</a:t>
            </a:r>
            <a:r>
              <a:rPr lang="en-US" spc="-65"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IDS</a:t>
            </a:r>
            <a:r>
              <a:rPr lang="en-US" spc="-60"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methodologies</a:t>
            </a:r>
            <a:r>
              <a:rPr lang="en-US" spc="-65"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for</a:t>
            </a:r>
            <a:r>
              <a:rPr lang="en-US" spc="-65"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CAN in vehicular systems.</a:t>
            </a:r>
            <a:endParaRPr lang="en-IN" dirty="0">
              <a:latin typeface="Times New Roman" panose="02020603050405020304" pitchFamily="18" charset="0"/>
              <a:ea typeface="Symbol" panose="05050102010706020507" pitchFamily="18" charset="2"/>
              <a:cs typeface="Symbol" panose="05050102010706020507" pitchFamily="18" charset="2"/>
            </a:endParaRPr>
          </a:p>
          <a:p>
            <a:pPr marL="285750" indent="-285750">
              <a:spcBef>
                <a:spcPts val="225"/>
              </a:spcBef>
              <a:spcAft>
                <a:spcPts val="0"/>
              </a:spcAft>
              <a:buFont typeface="Wingdings" panose="05000000000000000000" pitchFamily="2" charset="2"/>
              <a:buChar char="§"/>
            </a:pPr>
            <a:r>
              <a:rPr lang="en-US" spc="0" dirty="0">
                <a:effectLst/>
                <a:latin typeface="Times New Roman" panose="02020603050405020304" pitchFamily="18" charset="0"/>
                <a:ea typeface="Symbol" panose="05050102010706020507" pitchFamily="18" charset="2"/>
                <a:cs typeface="Symbol" panose="05050102010706020507" pitchFamily="18" charset="2"/>
              </a:rPr>
              <a:t>Articles</a:t>
            </a:r>
            <a:r>
              <a:rPr lang="en-US" spc="200"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providing</a:t>
            </a:r>
            <a:r>
              <a:rPr lang="en-US" spc="200"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quantitative</a:t>
            </a:r>
            <a:r>
              <a:rPr lang="en-US" spc="200"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evaluations</a:t>
            </a:r>
            <a:r>
              <a:rPr lang="en-US" spc="200" dirty="0">
                <a:effectLst/>
                <a:latin typeface="Times New Roman" panose="02020603050405020304" pitchFamily="18" charset="0"/>
                <a:ea typeface="Symbol" panose="05050102010706020507" pitchFamily="18" charset="2"/>
                <a:cs typeface="Symbol" panose="05050102010706020507" pitchFamily="18" charset="2"/>
              </a:rPr>
              <a:t> </a:t>
            </a:r>
            <a:r>
              <a:rPr lang="en-US" spc="0" dirty="0">
                <a:effectLst/>
                <a:latin typeface="Times New Roman" panose="02020603050405020304" pitchFamily="18" charset="0"/>
                <a:ea typeface="Symbol" panose="05050102010706020507" pitchFamily="18" charset="2"/>
                <a:cs typeface="Symbol" panose="05050102010706020507" pitchFamily="18" charset="2"/>
              </a:rPr>
              <a:t>of IDS performance.</a:t>
            </a:r>
            <a:endParaRPr lang="en-IN" dirty="0">
              <a:effectLst/>
              <a:latin typeface="Times New Roman" panose="02020603050405020304" pitchFamily="18" charset="0"/>
              <a:ea typeface="Times New Roman" panose="02020603050405020304" pitchFamily="18" charset="0"/>
            </a:endParaRPr>
          </a:p>
          <a:p>
            <a:pPr marL="10160" marR="12700" algn="just">
              <a:spcAft>
                <a:spcPts val="0"/>
              </a:spcAft>
            </a:pPr>
            <a:r>
              <a:rPr lang="en-US" dirty="0">
                <a:effectLst/>
                <a:latin typeface="Times New Roman" panose="02020603050405020304" pitchFamily="18" charset="0"/>
                <a:ea typeface="Times New Roman" panose="02020603050405020304" pitchFamily="18" charset="0"/>
              </a:rPr>
              <a:t>Exclusion</a:t>
            </a:r>
            <a:r>
              <a:rPr lang="en-US" spc="-3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criteria</a:t>
            </a:r>
            <a:r>
              <a:rPr lang="en-US" spc="-3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included</a:t>
            </a:r>
            <a:r>
              <a:rPr lang="en-US" spc="-2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articles</a:t>
            </a:r>
            <a:r>
              <a:rPr lang="en-US" spc="-3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unrelated</a:t>
            </a:r>
            <a:r>
              <a:rPr lang="en-US" spc="-2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to</a:t>
            </a:r>
            <a:r>
              <a:rPr lang="en-US" spc="-2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vehicular systems, studies without experimental evaluations, and publications in non-English languages.</a:t>
            </a:r>
            <a:endParaRPr lang="en-IN"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2173724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C7C327-75F6-4D32-9BDE-8542CBF17366}"/>
              </a:ext>
            </a:extLst>
          </p:cNvPr>
          <p:cNvSpPr/>
          <p:nvPr/>
        </p:nvSpPr>
        <p:spPr>
          <a:xfrm>
            <a:off x="459347" y="261971"/>
            <a:ext cx="11376338" cy="6581289"/>
          </a:xfrm>
          <a:prstGeom prst="rect">
            <a:avLst/>
          </a:prstGeom>
        </p:spPr>
        <p:txBody>
          <a:bodyPr wrap="square">
            <a:spAutoFit/>
          </a:bodyPr>
          <a:lstStyle/>
          <a:p>
            <a:pPr marL="285750" lvl="0" indent="-285750">
              <a:spcAft>
                <a:spcPts val="0"/>
              </a:spcAft>
              <a:buSzPts val="1000"/>
              <a:buFont typeface="Wingdings" panose="05000000000000000000" pitchFamily="2" charset="2"/>
              <a:buChar char="v"/>
              <a:tabLst>
                <a:tab pos="137160" algn="l"/>
              </a:tabLst>
            </a:pPr>
            <a:r>
              <a:rPr lang="en-US" sz="1500" b="1" dirty="0">
                <a:latin typeface="Times New Roman" panose="02020603050405020304" pitchFamily="18" charset="0"/>
                <a:ea typeface="Times New Roman" panose="02020603050405020304" pitchFamily="18" charset="0"/>
                <a:cs typeface="Times New Roman" panose="02020603050405020304" pitchFamily="18" charset="0"/>
              </a:rPr>
              <a:t>Classification Framework</a:t>
            </a:r>
          </a:p>
          <a:p>
            <a:pPr lvl="0">
              <a:spcAft>
                <a:spcPts val="0"/>
              </a:spcAft>
              <a:buSzPts val="1000"/>
              <a:tabLst>
                <a:tab pos="137160" algn="l"/>
              </a:tabLst>
            </a:pP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The collected literature was classified based on the following parameters</a:t>
            </a:r>
          </a:p>
          <a:p>
            <a:pPr marL="295910" marR="10160" indent="-285750" algn="just">
              <a:spcAft>
                <a:spcPts val="0"/>
              </a:spcAft>
              <a:buFont typeface="Wingdings" panose="05000000000000000000" pitchFamily="2" charset="2"/>
              <a:buChar char="§"/>
            </a:pPr>
            <a:r>
              <a:rPr lang="en-US" sz="1500" b="1" spc="0" dirty="0">
                <a:effectLst/>
                <a:latin typeface="Times New Roman" panose="02020603050405020304" pitchFamily="18" charset="0"/>
                <a:ea typeface="Symbol" panose="05050102010706020507" pitchFamily="18" charset="2"/>
                <a:cs typeface="Times New Roman" panose="02020603050405020304" pitchFamily="18" charset="0"/>
              </a:rPr>
              <a:t>Detection Methodology</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 Signature-based, anomaly-based, hybrid, or machine learning.</a:t>
            </a:r>
            <a:endParaRPr lang="en-IN" sz="1500" dirty="0">
              <a:latin typeface="Times New Roman" panose="02020603050405020304" pitchFamily="18" charset="0"/>
              <a:ea typeface="Symbol" panose="05050102010706020507" pitchFamily="18" charset="2"/>
              <a:cs typeface="Times New Roman" panose="02020603050405020304" pitchFamily="18" charset="0"/>
            </a:endParaRPr>
          </a:p>
          <a:p>
            <a:pPr marL="295910" marR="10160" indent="-285750" algn="just">
              <a:spcAft>
                <a:spcPts val="0"/>
              </a:spcAft>
              <a:buFont typeface="Wingdings" panose="05000000000000000000" pitchFamily="2" charset="2"/>
              <a:buChar char="§"/>
            </a:pPr>
            <a:r>
              <a:rPr lang="en-US" sz="1500" b="1" spc="0" dirty="0">
                <a:effectLst/>
                <a:latin typeface="Times New Roman" panose="02020603050405020304" pitchFamily="18" charset="0"/>
                <a:ea typeface="Symbol" panose="05050102010706020507" pitchFamily="18" charset="2"/>
                <a:cs typeface="Times New Roman" panose="02020603050405020304" pitchFamily="18" charset="0"/>
              </a:rPr>
              <a:t>Evaluation Metrics</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 Accuracy, false positive rate, detection speed, and computational </a:t>
            </a:r>
            <a:r>
              <a:rPr lang="en-US" sz="1500" spc="-10" dirty="0">
                <a:effectLst/>
                <a:latin typeface="Times New Roman" panose="02020603050405020304" pitchFamily="18" charset="0"/>
                <a:ea typeface="Symbol" panose="05050102010706020507" pitchFamily="18" charset="2"/>
                <a:cs typeface="Times New Roman" panose="02020603050405020304" pitchFamily="18" charset="0"/>
              </a:rPr>
              <a:t>overhead.</a:t>
            </a:r>
            <a:endParaRPr lang="en-IN" sz="1500" dirty="0">
              <a:latin typeface="Times New Roman" panose="02020603050405020304" pitchFamily="18" charset="0"/>
              <a:ea typeface="Symbol" panose="05050102010706020507" pitchFamily="18" charset="2"/>
              <a:cs typeface="Times New Roman" panose="02020603050405020304" pitchFamily="18" charset="0"/>
            </a:endParaRPr>
          </a:p>
          <a:p>
            <a:pPr marL="295910" marR="10160" indent="-285750" algn="just">
              <a:spcAft>
                <a:spcPts val="0"/>
              </a:spcAft>
              <a:buFont typeface="Wingdings" panose="05000000000000000000" pitchFamily="2" charset="2"/>
              <a:buChar char="§"/>
            </a:pPr>
            <a:r>
              <a:rPr lang="en-US" sz="1500" b="1" spc="0" dirty="0">
                <a:effectLst/>
                <a:latin typeface="Times New Roman" panose="02020603050405020304" pitchFamily="18" charset="0"/>
                <a:ea typeface="Symbol" panose="05050102010706020507" pitchFamily="18" charset="2"/>
                <a:cs typeface="Times New Roman" panose="02020603050405020304" pitchFamily="18" charset="0"/>
              </a:rPr>
              <a:t>Implementation Context</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 Simulation, real- world deployment, or testbed validation.</a:t>
            </a:r>
            <a:endParaRPr lang="en-IN" sz="1500" dirty="0">
              <a:latin typeface="Times New Roman" panose="02020603050405020304" pitchFamily="18" charset="0"/>
              <a:ea typeface="Symbol" panose="05050102010706020507" pitchFamily="18" charset="2"/>
              <a:cs typeface="Times New Roman" panose="02020603050405020304" pitchFamily="18" charset="0"/>
            </a:endParaRPr>
          </a:p>
          <a:p>
            <a:pPr marL="295910" marR="10160" indent="-285750" algn="just">
              <a:spcAft>
                <a:spcPts val="0"/>
              </a:spcAft>
              <a:buFont typeface="Wingdings" panose="05000000000000000000" pitchFamily="2" charset="2"/>
              <a:buChar char="§"/>
            </a:pPr>
            <a:r>
              <a:rPr lang="en-US" sz="1500" b="1" spc="0" dirty="0">
                <a:effectLst/>
                <a:latin typeface="Times New Roman" panose="02020603050405020304" pitchFamily="18" charset="0"/>
                <a:ea typeface="Symbol" panose="05050102010706020507" pitchFamily="18" charset="2"/>
                <a:cs typeface="Times New Roman" panose="02020603050405020304" pitchFamily="18" charset="0"/>
              </a:rPr>
              <a:t>Technology Used</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 Machine learning models, cryptographic techniques, or emerging technologies such as blockchain.</a:t>
            </a:r>
            <a:endParaRPr lang="en-IN" sz="1500" dirty="0">
              <a:latin typeface="Times New Roman" panose="02020603050405020304" pitchFamily="18" charset="0"/>
              <a:ea typeface="Symbol" panose="05050102010706020507" pitchFamily="18" charset="2"/>
              <a:cs typeface="Times New Roman" panose="02020603050405020304" pitchFamily="18" charset="0"/>
            </a:endParaRPr>
          </a:p>
          <a:p>
            <a:pPr marL="295910" marR="10160" indent="-285750" algn="just">
              <a:spcAft>
                <a:spcPts val="0"/>
              </a:spcAft>
              <a:buFont typeface="Wingdings" panose="05000000000000000000" pitchFamily="2" charset="2"/>
              <a:buChar char="v"/>
            </a:pPr>
            <a:r>
              <a:rPr lang="en-US" sz="1500" b="1" spc="0" dirty="0">
                <a:effectLst/>
                <a:latin typeface="Times New Roman" panose="02020603050405020304" pitchFamily="18" charset="0"/>
                <a:ea typeface="Times New Roman" panose="02020603050405020304" pitchFamily="18" charset="0"/>
                <a:cs typeface="Times New Roman" panose="02020603050405020304" pitchFamily="18" charset="0"/>
              </a:rPr>
              <a:t>Data</a:t>
            </a:r>
            <a:r>
              <a:rPr lang="en-US" sz="1500" b="1"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b="1" spc="-10" dirty="0">
                <a:effectLst/>
                <a:latin typeface="Times New Roman" panose="02020603050405020304" pitchFamily="18" charset="0"/>
                <a:ea typeface="Times New Roman" panose="02020603050405020304" pitchFamily="18" charset="0"/>
                <a:cs typeface="Times New Roman" panose="02020603050405020304" pitchFamily="18" charset="0"/>
              </a:rPr>
              <a:t>Analysis</a:t>
            </a:r>
          </a:p>
          <a:p>
            <a:pPr>
              <a:spcBef>
                <a:spcPts val="230"/>
              </a:spcBef>
              <a:spcAft>
                <a:spcPts val="0"/>
              </a:spcAft>
            </a:pP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Each</a:t>
            </a:r>
            <a:r>
              <a:rPr lang="en-US" sz="15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study</a:t>
            </a:r>
            <a:r>
              <a:rPr lang="en-US" sz="15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was</a:t>
            </a:r>
            <a:r>
              <a:rPr lang="en-US" sz="15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analyzed</a:t>
            </a:r>
            <a:r>
              <a:rPr lang="en-US" sz="15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5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spc="-10" dirty="0">
                <a:effectLst/>
                <a:latin typeface="Times New Roman" panose="02020603050405020304" pitchFamily="18" charset="0"/>
                <a:ea typeface="Times New Roman" panose="02020603050405020304" pitchFamily="18" charset="0"/>
                <a:cs typeface="Times New Roman" panose="02020603050405020304" pitchFamily="18" charset="0"/>
              </a:rPr>
              <a:t>extract:</a:t>
            </a:r>
            <a:endParaRPr lang="en-IN" sz="15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230"/>
              </a:spcBef>
              <a:spcAft>
                <a:spcPts val="0"/>
              </a:spcAft>
              <a:buFont typeface="Wingdings" panose="05000000000000000000" pitchFamily="2" charset="2"/>
              <a:buChar char="§"/>
            </a:pPr>
            <a:r>
              <a:rPr lang="en-US" sz="1500" b="1" spc="0" dirty="0">
                <a:effectLst/>
                <a:latin typeface="Times New Roman" panose="02020603050405020304" pitchFamily="18" charset="0"/>
                <a:ea typeface="Symbol" panose="05050102010706020507" pitchFamily="18" charset="2"/>
                <a:cs typeface="Times New Roman" panose="02020603050405020304" pitchFamily="18" charset="0"/>
              </a:rPr>
              <a:t>Methodology: </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The approach used for intrusion detection,</a:t>
            </a:r>
            <a:r>
              <a:rPr lang="en-US" sz="1500" spc="-65" dirty="0">
                <a:effectLst/>
                <a:latin typeface="Times New Roman" panose="02020603050405020304" pitchFamily="18" charset="0"/>
                <a:ea typeface="Symbol" panose="05050102010706020507" pitchFamily="18" charset="2"/>
                <a:cs typeface="Times New Roman" panose="02020603050405020304" pitchFamily="18" charset="0"/>
              </a:rPr>
              <a:t> </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including</a:t>
            </a:r>
            <a:r>
              <a:rPr lang="en-US" sz="1500" spc="-60" dirty="0">
                <a:effectLst/>
                <a:latin typeface="Times New Roman" panose="02020603050405020304" pitchFamily="18" charset="0"/>
                <a:ea typeface="Symbol" panose="05050102010706020507" pitchFamily="18" charset="2"/>
                <a:cs typeface="Times New Roman" panose="02020603050405020304" pitchFamily="18" charset="0"/>
              </a:rPr>
              <a:t> </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algorithms</a:t>
            </a:r>
            <a:r>
              <a:rPr lang="en-US" sz="1500" spc="-65" dirty="0">
                <a:effectLst/>
                <a:latin typeface="Times New Roman" panose="02020603050405020304" pitchFamily="18" charset="0"/>
                <a:ea typeface="Symbol" panose="05050102010706020507" pitchFamily="18" charset="2"/>
                <a:cs typeface="Times New Roman" panose="02020603050405020304" pitchFamily="18" charset="0"/>
              </a:rPr>
              <a:t> </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and</a:t>
            </a:r>
            <a:r>
              <a:rPr lang="en-US" sz="1500" spc="-60" dirty="0">
                <a:effectLst/>
                <a:latin typeface="Times New Roman" panose="02020603050405020304" pitchFamily="18" charset="0"/>
                <a:ea typeface="Symbol" panose="05050102010706020507" pitchFamily="18" charset="2"/>
                <a:cs typeface="Times New Roman" panose="02020603050405020304" pitchFamily="18" charset="0"/>
              </a:rPr>
              <a:t> </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frameworks.</a:t>
            </a:r>
            <a:endParaRPr lang="en-IN" sz="1500" dirty="0">
              <a:latin typeface="Times New Roman" panose="02020603050405020304" pitchFamily="18" charset="0"/>
              <a:ea typeface="Symbol" panose="05050102010706020507" pitchFamily="18" charset="2"/>
              <a:cs typeface="Times New Roman" panose="02020603050405020304" pitchFamily="18" charset="0"/>
            </a:endParaRPr>
          </a:p>
          <a:p>
            <a:pPr marL="285750" indent="-285750">
              <a:spcBef>
                <a:spcPts val="230"/>
              </a:spcBef>
              <a:spcAft>
                <a:spcPts val="0"/>
              </a:spcAft>
              <a:buFont typeface="Wingdings" panose="05000000000000000000" pitchFamily="2" charset="2"/>
              <a:buChar char="§"/>
            </a:pPr>
            <a:r>
              <a:rPr lang="en-US" sz="1500" b="1" spc="0" dirty="0">
                <a:effectLst/>
                <a:latin typeface="Times New Roman" panose="02020603050405020304" pitchFamily="18" charset="0"/>
                <a:ea typeface="Symbol" panose="05050102010706020507" pitchFamily="18" charset="2"/>
                <a:cs typeface="Times New Roman" panose="02020603050405020304" pitchFamily="18" charset="0"/>
              </a:rPr>
              <a:t>Performance: </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The reported effectiveness of the IDS in detecting intrusions under various </a:t>
            </a:r>
            <a:r>
              <a:rPr lang="en-US" sz="1500" spc="-10" dirty="0">
                <a:effectLst/>
                <a:latin typeface="Times New Roman" panose="02020603050405020304" pitchFamily="18" charset="0"/>
                <a:ea typeface="Symbol" panose="05050102010706020507" pitchFamily="18" charset="2"/>
                <a:cs typeface="Times New Roman" panose="02020603050405020304" pitchFamily="18" charset="0"/>
              </a:rPr>
              <a:t>conditions.</a:t>
            </a:r>
            <a:endParaRPr lang="en-IN" sz="1500" dirty="0">
              <a:latin typeface="Times New Roman" panose="02020603050405020304" pitchFamily="18" charset="0"/>
              <a:ea typeface="Symbol" panose="05050102010706020507" pitchFamily="18" charset="2"/>
              <a:cs typeface="Times New Roman" panose="02020603050405020304" pitchFamily="18" charset="0"/>
            </a:endParaRPr>
          </a:p>
          <a:p>
            <a:pPr marL="285750" indent="-285750">
              <a:spcBef>
                <a:spcPts val="230"/>
              </a:spcBef>
              <a:spcAft>
                <a:spcPts val="0"/>
              </a:spcAft>
              <a:buFont typeface="Wingdings" panose="05000000000000000000" pitchFamily="2" charset="2"/>
              <a:buChar char="§"/>
            </a:pPr>
            <a:r>
              <a:rPr lang="en-US" sz="1500" b="1" spc="0" dirty="0">
                <a:effectLst/>
                <a:latin typeface="Times New Roman" panose="02020603050405020304" pitchFamily="18" charset="0"/>
                <a:ea typeface="Symbol" panose="05050102010706020507" pitchFamily="18" charset="2"/>
                <a:cs typeface="Times New Roman" panose="02020603050405020304" pitchFamily="18" charset="0"/>
              </a:rPr>
              <a:t>Limitations: </a:t>
            </a:r>
            <a:r>
              <a:rPr lang="en-US" sz="1500" spc="0" dirty="0">
                <a:effectLst/>
                <a:latin typeface="Times New Roman" panose="02020603050405020304" pitchFamily="18" charset="0"/>
                <a:ea typeface="Symbol" panose="05050102010706020507" pitchFamily="18" charset="2"/>
                <a:cs typeface="Times New Roman" panose="02020603050405020304" pitchFamily="18" charset="0"/>
              </a:rPr>
              <a:t>Identified challenges, such as scalability, adaptability to new attack vectors, and resource constraints.</a:t>
            </a:r>
            <a:endParaRPr lang="en-IN" sz="1500" spc="0" dirty="0">
              <a:effectLst/>
              <a:latin typeface="Times New Roman" panose="02020603050405020304" pitchFamily="18" charset="0"/>
              <a:ea typeface="Symbol" panose="05050102010706020507" pitchFamily="18" charset="2"/>
              <a:cs typeface="Times New Roman" panose="02020603050405020304" pitchFamily="18" charset="0"/>
            </a:endParaRPr>
          </a:p>
          <a:p>
            <a:pPr>
              <a:spcBef>
                <a:spcPts val="245"/>
              </a:spcBef>
              <a:spcAft>
                <a:spcPts val="0"/>
              </a:spcAft>
            </a:pP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 The extracted data was systematically organized into tables and graphs to enable comparative analysis.</a:t>
            </a:r>
            <a:endParaRPr lang="en-IN" sz="15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245"/>
              </a:spcBef>
              <a:spcAft>
                <a:spcPts val="0"/>
              </a:spcAft>
              <a:buFont typeface="Wingdings" panose="05000000000000000000" pitchFamily="2" charset="2"/>
              <a:buChar char="v"/>
            </a:pPr>
            <a:r>
              <a:rPr lang="en-US" sz="1500" b="1" spc="0" dirty="0">
                <a:effectLst/>
                <a:latin typeface="Times New Roman" panose="02020603050405020304" pitchFamily="18" charset="0"/>
                <a:ea typeface="Times New Roman" panose="02020603050405020304" pitchFamily="18" charset="0"/>
                <a:cs typeface="Times New Roman" panose="02020603050405020304" pitchFamily="18" charset="0"/>
              </a:rPr>
              <a:t>Synthesis</a:t>
            </a:r>
            <a:r>
              <a:rPr lang="en-US" sz="1500" b="1"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b="1" spc="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500" b="1"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b="1" spc="-10" dirty="0">
                <a:effectLst/>
                <a:latin typeface="Times New Roman" panose="02020603050405020304" pitchFamily="18" charset="0"/>
                <a:ea typeface="Times New Roman" panose="02020603050405020304" pitchFamily="18" charset="0"/>
                <a:cs typeface="Times New Roman" panose="02020603050405020304" pitchFamily="18" charset="0"/>
              </a:rPr>
              <a:t>Interpretation</a:t>
            </a:r>
            <a:endParaRPr lang="en-IN" sz="1500" b="1" spc="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215"/>
              </a:spcBef>
              <a:spcAft>
                <a:spcPts val="0"/>
              </a:spcAft>
            </a:pPr>
            <a:r>
              <a:rPr lang="en-US" sz="15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The findings from the literature were synthesized to provide insights into:</a:t>
            </a:r>
          </a:p>
          <a:p>
            <a:pPr marL="285750" indent="-285750">
              <a:spcBef>
                <a:spcPts val="215"/>
              </a:spcBef>
              <a:spcAft>
                <a:spcPts val="0"/>
              </a:spcAft>
              <a:buFont typeface="Wingdings" panose="05000000000000000000" pitchFamily="2" charset="2"/>
              <a:buChar char="§"/>
            </a:pPr>
            <a:r>
              <a:rPr lang="en-US" sz="1500" dirty="0">
                <a:latin typeface="Times New Roman" panose="02020603050405020304" pitchFamily="18" charset="0"/>
                <a:cs typeface="Times New Roman" panose="02020603050405020304" pitchFamily="18" charset="0"/>
              </a:rPr>
              <a:t>The evolution of IDS for CAN from traditional rule-based approaches to advanced machine learning techniques.</a:t>
            </a:r>
          </a:p>
          <a:p>
            <a:pPr marL="285750" indent="-285750">
              <a:spcBef>
                <a:spcPts val="215"/>
              </a:spcBef>
              <a:spcAft>
                <a:spcPts val="0"/>
              </a:spcAft>
              <a:buFont typeface="Wingdings" panose="05000000000000000000" pitchFamily="2" charset="2"/>
              <a:buChar char="§"/>
            </a:pPr>
            <a:r>
              <a:rPr lang="en-US" sz="1500" dirty="0">
                <a:latin typeface="Times New Roman" panose="02020603050405020304" pitchFamily="18" charset="0"/>
                <a:cs typeface="Times New Roman" panose="02020603050405020304" pitchFamily="18" charset="0"/>
              </a:rPr>
              <a:t>Emerging trends, such as lightweight cryptographic solutions and integration with V2X systems.</a:t>
            </a:r>
          </a:p>
          <a:p>
            <a:pPr marL="285750" indent="-285750">
              <a:spcBef>
                <a:spcPts val="215"/>
              </a:spcBef>
              <a:spcAft>
                <a:spcPts val="0"/>
              </a:spcAft>
              <a:buFont typeface="Wingdings" panose="05000000000000000000" pitchFamily="2" charset="2"/>
              <a:buChar char="§"/>
            </a:pPr>
            <a:r>
              <a:rPr lang="en-US" sz="1500" dirty="0">
                <a:latin typeface="Times New Roman" panose="02020603050405020304" pitchFamily="18" charset="0"/>
                <a:cs typeface="Times New Roman" panose="02020603050405020304" pitchFamily="18" charset="0"/>
              </a:rPr>
              <a:t>Research gaps and the need for solutions addressing false positive rates, real-time detection, and resource efficiency.</a:t>
            </a:r>
          </a:p>
          <a:p>
            <a:pPr marL="285750" indent="-285750">
              <a:buFont typeface="Wingdings" panose="05000000000000000000" pitchFamily="2" charset="2"/>
              <a:buChar char="v"/>
            </a:pPr>
            <a:r>
              <a:rPr lang="en-US" sz="1500" b="1" dirty="0">
                <a:latin typeface="Times New Roman" panose="02020603050405020304" pitchFamily="18" charset="0"/>
                <a:cs typeface="Times New Roman" panose="02020603050405020304" pitchFamily="18" charset="0"/>
              </a:rPr>
              <a:t>Validation of Findings</a:t>
            </a:r>
          </a:p>
          <a:p>
            <a:r>
              <a:rPr lang="en-US" sz="1500" dirty="0">
                <a:latin typeface="Times New Roman" panose="02020603050405020304" pitchFamily="18" charset="0"/>
                <a:cs typeface="Times New Roman" panose="02020603050405020304" pitchFamily="18" charset="0"/>
              </a:rPr>
              <a:t>To ensure the reliability and validity of the findings, the review was cross-verified with meta-analyses and key industry reports on vehicular security. The synthesis was structured to align with best practices in systematic reviews, including transparency and reproducibility of the methodology.</a:t>
            </a:r>
          </a:p>
          <a:p>
            <a:pPr marL="285750" indent="-285750">
              <a:buFont typeface="Wingdings" panose="05000000000000000000" pitchFamily="2" charset="2"/>
              <a:buChar char="v"/>
            </a:pPr>
            <a:r>
              <a:rPr lang="en-US" sz="1500" b="1" dirty="0">
                <a:latin typeface="Times New Roman" panose="02020603050405020304" pitchFamily="18" charset="0"/>
                <a:cs typeface="Times New Roman" panose="02020603050405020304" pitchFamily="18" charset="0"/>
              </a:rPr>
              <a:t>Proposed Framework for Future Research</a:t>
            </a:r>
          </a:p>
          <a:p>
            <a:r>
              <a:rPr lang="en-US" sz="1500" dirty="0">
                <a:latin typeface="Times New Roman" panose="02020603050405020304" pitchFamily="18" charset="0"/>
                <a:cs typeface="Times New Roman" panose="02020603050405020304" pitchFamily="18" charset="0"/>
              </a:rPr>
              <a:t>Based on the review, a framework for advancing IDS for CAN is proposed, emphasizing:</a:t>
            </a:r>
          </a:p>
          <a:p>
            <a:pPr marL="285750" indent="-285750">
              <a:buFont typeface="Wingdings" panose="05000000000000000000" pitchFamily="2" charset="2"/>
              <a:buChar char="§"/>
            </a:pPr>
            <a:r>
              <a:rPr lang="en-US" sz="1500" dirty="0">
                <a:latin typeface="Times New Roman" panose="02020603050405020304" pitchFamily="18" charset="0"/>
                <a:cs typeface="Times New Roman" panose="02020603050405020304" pitchFamily="18" charset="0"/>
              </a:rPr>
              <a:t>Incorporating federated learning to improve scalability and adaptability.</a:t>
            </a:r>
          </a:p>
          <a:p>
            <a:pPr marL="285750" indent="-285750">
              <a:buFont typeface="Wingdings" panose="05000000000000000000" pitchFamily="2" charset="2"/>
              <a:buChar char="§"/>
            </a:pPr>
            <a:r>
              <a:rPr lang="en-US" sz="1500" dirty="0">
                <a:latin typeface="Times New Roman" panose="02020603050405020304" pitchFamily="18" charset="0"/>
                <a:cs typeface="Times New Roman" panose="02020603050405020304" pitchFamily="18" charset="0"/>
              </a:rPr>
              <a:t>Developing lightweight yet robust detection mechanisms for resource-constrained environments.</a:t>
            </a:r>
          </a:p>
          <a:p>
            <a:pPr marL="285750" indent="-285750">
              <a:buFont typeface="Wingdings" panose="05000000000000000000" pitchFamily="2" charset="2"/>
              <a:buChar char="§"/>
            </a:pPr>
            <a:r>
              <a:rPr lang="en-US" sz="1500" dirty="0">
                <a:latin typeface="Times New Roman" panose="02020603050405020304" pitchFamily="18" charset="0"/>
                <a:cs typeface="Times New Roman" panose="02020603050405020304" pitchFamily="18" charset="0"/>
              </a:rPr>
              <a:t>Exploring interdisciplinary approaches that integrate cryptography, machine learning, and blockchain technologies.</a:t>
            </a:r>
            <a:endParaRPr lang="en-IN" sz="1500" dirty="0"/>
          </a:p>
        </p:txBody>
      </p:sp>
    </p:spTree>
    <p:extLst>
      <p:ext uri="{BB962C8B-B14F-4D97-AF65-F5344CB8AC3E}">
        <p14:creationId xmlns:p14="http://schemas.microsoft.com/office/powerpoint/2010/main" val="428642856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3704D-2591-4A58-B73E-92ACF5838852}"/>
              </a:ext>
            </a:extLst>
          </p:cNvPr>
          <p:cNvSpPr>
            <a:spLocks noGrp="1"/>
          </p:cNvSpPr>
          <p:nvPr>
            <p:ph type="title"/>
          </p:nvPr>
        </p:nvSpPr>
        <p:spPr>
          <a:xfrm>
            <a:off x="838200" y="532551"/>
            <a:ext cx="10515600" cy="703821"/>
          </a:xfrm>
        </p:spPr>
        <p:txBody>
          <a:bodyPr/>
          <a:lstStyle/>
          <a:p>
            <a:pPr algn="ctr"/>
            <a:r>
              <a:rPr lang="en-US" sz="4000" b="1" dirty="0">
                <a:latin typeface="Times New Roman" panose="02020603050405020304" pitchFamily="18" charset="0"/>
                <a:cs typeface="Times New Roman" panose="02020603050405020304" pitchFamily="18" charset="0"/>
              </a:rPr>
              <a:t>CONCLUSION</a:t>
            </a:r>
            <a:endParaRPr lang="en-IN" dirty="0"/>
          </a:p>
        </p:txBody>
      </p:sp>
      <p:sp>
        <p:nvSpPr>
          <p:cNvPr id="3" name="Rectangle 2">
            <a:extLst>
              <a:ext uri="{FF2B5EF4-FFF2-40B4-BE49-F238E27FC236}">
                <a16:creationId xmlns:a16="http://schemas.microsoft.com/office/drawing/2014/main" id="{52040A57-F15F-4F4B-B9F7-D01B140F6A3B}"/>
              </a:ext>
            </a:extLst>
          </p:cNvPr>
          <p:cNvSpPr/>
          <p:nvPr/>
        </p:nvSpPr>
        <p:spPr>
          <a:xfrm>
            <a:off x="1051773" y="1287888"/>
            <a:ext cx="10024057" cy="4202882"/>
          </a:xfrm>
          <a:prstGeom prst="rect">
            <a:avLst/>
          </a:prstGeom>
        </p:spPr>
        <p:txBody>
          <a:bodyPr wrap="square">
            <a:spAutoFit/>
          </a:bodyPr>
          <a:lstStyle/>
          <a:p>
            <a:pPr algn="just">
              <a:lnSpc>
                <a:spcPct val="150000"/>
              </a:lnSpc>
            </a:pPr>
            <a:r>
              <a:rPr lang="en-US" dirty="0">
                <a:latin typeface="Times New Roman" panose="02020603050405020304" pitchFamily="18" charset="0"/>
                <a:ea typeface="Times New Roman" panose="02020603050405020304" pitchFamily="18" charset="0"/>
              </a:rPr>
              <a:t>The Controller Area Network (CAN) is a vital communication protocol in vehicular systems, remains highly vulnerable to a variety of cyberattacks due to its lack of inherent security features. Intrusion Detection Systems (IDS) have emerged as a critical defense mechanism, enabling the detection and mitigation of malicious activities within the CAN. Its provides a comprehensive analysis of the state-of-the-art IDS approaches for CAN, categorizing them into signature- based, anomaly-based, hybrid, and machine learning- driven</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methodologies.</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While</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each</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approach</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offers</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unique advantages, challenges such as false positives, computational overhead, and limited adaptability</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persist, especially in resource-constrained vehicular environments. Emerging trends, including lightweight cryptographic</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techniques,</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block</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chain-enhanced</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logging, and</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federated</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learning,</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show</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promise</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addressing</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these challenges and advancing IDS design.</a:t>
            </a:r>
            <a:endParaRPr lang="en-IN" dirty="0"/>
          </a:p>
        </p:txBody>
      </p:sp>
    </p:spTree>
    <p:extLst>
      <p:ext uri="{BB962C8B-B14F-4D97-AF65-F5344CB8AC3E}">
        <p14:creationId xmlns:p14="http://schemas.microsoft.com/office/powerpoint/2010/main" val="263137737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6C496-D005-49D7-B1E1-9BFAB43BB406}"/>
              </a:ext>
            </a:extLst>
          </p:cNvPr>
          <p:cNvSpPr>
            <a:spLocks noGrp="1"/>
          </p:cNvSpPr>
          <p:nvPr>
            <p:ph type="title"/>
          </p:nvPr>
        </p:nvSpPr>
        <p:spPr>
          <a:xfrm>
            <a:off x="838200" y="416640"/>
            <a:ext cx="10515600" cy="716700"/>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p>
        </p:txBody>
      </p:sp>
      <p:sp>
        <p:nvSpPr>
          <p:cNvPr id="5" name="Rectangle 4">
            <a:extLst>
              <a:ext uri="{FF2B5EF4-FFF2-40B4-BE49-F238E27FC236}">
                <a16:creationId xmlns:a16="http://schemas.microsoft.com/office/drawing/2014/main" id="{240D2428-F29A-4E89-8184-C0D3C616C26F}"/>
              </a:ext>
            </a:extLst>
          </p:cNvPr>
          <p:cNvSpPr/>
          <p:nvPr/>
        </p:nvSpPr>
        <p:spPr>
          <a:xfrm>
            <a:off x="478665" y="1133340"/>
            <a:ext cx="11369898" cy="5539080"/>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IN" sz="1700" i="1" dirty="0">
                <a:latin typeface="Times New Roman" panose="02020603050405020304" pitchFamily="18" charset="0"/>
                <a:cs typeface="Times New Roman" panose="02020603050405020304" pitchFamily="18" charset="0"/>
              </a:rPr>
              <a:t>Vishal R. Deshmukh , Prof. </a:t>
            </a:r>
            <a:r>
              <a:rPr lang="en-IN" sz="1700" i="1" dirty="0" err="1">
                <a:latin typeface="Times New Roman" panose="02020603050405020304" pitchFamily="18" charset="0"/>
                <a:cs typeface="Times New Roman" panose="02020603050405020304" pitchFamily="18" charset="0"/>
              </a:rPr>
              <a:t>Dr.</a:t>
            </a:r>
            <a:r>
              <a:rPr lang="en-IN" sz="1700" i="1" dirty="0">
                <a:latin typeface="Times New Roman" panose="02020603050405020304" pitchFamily="18" charset="0"/>
                <a:cs typeface="Times New Roman" panose="02020603050405020304" pitchFamily="18" charset="0"/>
              </a:rPr>
              <a:t> </a:t>
            </a:r>
            <a:r>
              <a:rPr lang="en-IN" sz="1700" i="1" dirty="0" err="1">
                <a:latin typeface="Times New Roman" panose="02020603050405020304" pitchFamily="18" charset="0"/>
                <a:cs typeface="Times New Roman" panose="02020603050405020304" pitchFamily="18" charset="0"/>
              </a:rPr>
              <a:t>Indrabhan</a:t>
            </a:r>
            <a:r>
              <a:rPr lang="en-IN" sz="1700" i="1" dirty="0">
                <a:latin typeface="Times New Roman" panose="02020603050405020304" pitchFamily="18" charset="0"/>
                <a:cs typeface="Times New Roman" panose="02020603050405020304" pitchFamily="18" charset="0"/>
              </a:rPr>
              <a:t> S. </a:t>
            </a:r>
            <a:r>
              <a:rPr lang="en-IN" sz="1700" i="1" dirty="0" err="1">
                <a:latin typeface="Times New Roman" panose="02020603050405020304" pitchFamily="18" charset="0"/>
                <a:cs typeface="Times New Roman" panose="02020603050405020304" pitchFamily="18" charset="0"/>
              </a:rPr>
              <a:t>Borse</a:t>
            </a:r>
            <a:r>
              <a:rPr lang="en-IN" sz="1700" i="1" dirty="0">
                <a:latin typeface="Times New Roman" panose="02020603050405020304" pitchFamily="18" charset="0"/>
                <a:cs typeface="Times New Roman" panose="02020603050405020304" pitchFamily="18" charset="0"/>
              </a:rPr>
              <a:t> , “Enhancing Security in Vehicular Networks: A Study of Controller Area Network Intrusion Detection Systems”, Vol. 9, No. 2, 2024, PP. 82-85, International Journal of Innovations in Engineering and Science, www.ijies.net</a:t>
            </a:r>
          </a:p>
          <a:p>
            <a:pPr marL="285750" indent="-285750" algn="just">
              <a:lnSpc>
                <a:spcPct val="150000"/>
              </a:lnSpc>
              <a:buFont typeface="Wingdings" panose="05000000000000000000" pitchFamily="2" charset="2"/>
              <a:buChar char="§"/>
            </a:pPr>
            <a:r>
              <a:rPr lang="en-IN" sz="1700" i="1" dirty="0" err="1">
                <a:latin typeface="Times New Roman" panose="02020603050405020304" pitchFamily="18" charset="0"/>
                <a:cs typeface="Times New Roman" panose="02020603050405020304" pitchFamily="18" charset="0"/>
              </a:rPr>
              <a:t>Checkoway</a:t>
            </a:r>
            <a:r>
              <a:rPr lang="en-IN" sz="1700" i="1" dirty="0">
                <a:latin typeface="Times New Roman" panose="02020603050405020304" pitchFamily="18" charset="0"/>
                <a:cs typeface="Times New Roman" panose="02020603050405020304" pitchFamily="18" charset="0"/>
              </a:rPr>
              <a:t>, Stephen, et al. "Comprehensive experimental analyses of automotive attack surfaces." In Proceedings of the USENIX Security Symposium, vol. 12, pp. 6-8. 2011.</a:t>
            </a:r>
          </a:p>
          <a:p>
            <a:pPr marL="285750" indent="-285750" algn="just">
              <a:lnSpc>
                <a:spcPct val="150000"/>
              </a:lnSpc>
              <a:buFont typeface="Wingdings" panose="05000000000000000000" pitchFamily="2" charset="2"/>
              <a:buChar char="§"/>
            </a:pPr>
            <a:r>
              <a:rPr lang="en-IN" sz="1700" i="1" dirty="0">
                <a:latin typeface="Times New Roman" panose="02020603050405020304" pitchFamily="18" charset="0"/>
                <a:cs typeface="Times New Roman" panose="02020603050405020304" pitchFamily="18" charset="0"/>
              </a:rPr>
              <a:t>Miller, C., &amp; </a:t>
            </a:r>
            <a:r>
              <a:rPr lang="en-IN" sz="1700" i="1" dirty="0" err="1">
                <a:latin typeface="Times New Roman" panose="02020603050405020304" pitchFamily="18" charset="0"/>
                <a:cs typeface="Times New Roman" panose="02020603050405020304" pitchFamily="18" charset="0"/>
              </a:rPr>
              <a:t>Valasek</a:t>
            </a:r>
            <a:r>
              <a:rPr lang="en-IN" sz="1700" i="1" dirty="0">
                <a:latin typeface="Times New Roman" panose="02020603050405020304" pitchFamily="18" charset="0"/>
                <a:cs typeface="Times New Roman" panose="02020603050405020304" pitchFamily="18" charset="0"/>
              </a:rPr>
              <a:t>, C. (2013). Adventures in automotive networks and control units. DEF CON.</a:t>
            </a:r>
          </a:p>
          <a:p>
            <a:pPr marL="285750" indent="-285750" algn="just">
              <a:lnSpc>
                <a:spcPct val="150000"/>
              </a:lnSpc>
              <a:buFont typeface="Wingdings" panose="05000000000000000000" pitchFamily="2" charset="2"/>
              <a:buChar char="§"/>
            </a:pPr>
            <a:r>
              <a:rPr lang="en-IN" sz="1700" i="1" dirty="0">
                <a:latin typeface="Times New Roman" panose="02020603050405020304" pitchFamily="18" charset="0"/>
                <a:cs typeface="Times New Roman" panose="02020603050405020304" pitchFamily="18" charset="0"/>
              </a:rPr>
              <a:t>Muter, M., &amp; </a:t>
            </a:r>
            <a:r>
              <a:rPr lang="en-IN" sz="1700" i="1" dirty="0" err="1">
                <a:latin typeface="Times New Roman" panose="02020603050405020304" pitchFamily="18" charset="0"/>
                <a:cs typeface="Times New Roman" panose="02020603050405020304" pitchFamily="18" charset="0"/>
              </a:rPr>
              <a:t>Asaj</a:t>
            </a:r>
            <a:r>
              <a:rPr lang="en-IN" sz="1700" i="1" dirty="0">
                <a:latin typeface="Times New Roman" panose="02020603050405020304" pitchFamily="18" charset="0"/>
                <a:cs typeface="Times New Roman" panose="02020603050405020304" pitchFamily="18" charset="0"/>
              </a:rPr>
              <a:t>, N. (2014). Entropy-based anomaly detection for in-vehicle networks. IEEE Intelligent Vehicles Symposium (IV), 1110–1115.</a:t>
            </a:r>
          </a:p>
          <a:p>
            <a:pPr marL="285750" indent="-285750" algn="just">
              <a:lnSpc>
                <a:spcPct val="150000"/>
              </a:lnSpc>
              <a:buFont typeface="Wingdings" panose="05000000000000000000" pitchFamily="2" charset="2"/>
              <a:buChar char="§"/>
            </a:pPr>
            <a:r>
              <a:rPr lang="en-IN" sz="1700" i="1" dirty="0">
                <a:latin typeface="Times New Roman" panose="02020603050405020304" pitchFamily="18" charset="0"/>
                <a:cs typeface="Times New Roman" panose="02020603050405020304" pitchFamily="18" charset="0"/>
              </a:rPr>
              <a:t>Cho, K.-T., &amp; Shin, K. G. (2016). Fingerprinting electronic control units for vehicle intrusion detection. USENIX Security Symposium.</a:t>
            </a:r>
          </a:p>
          <a:p>
            <a:pPr marL="285750" indent="-285750" algn="just">
              <a:lnSpc>
                <a:spcPct val="150000"/>
              </a:lnSpc>
              <a:buFont typeface="Wingdings" panose="05000000000000000000" pitchFamily="2" charset="2"/>
              <a:buChar char="§"/>
            </a:pPr>
            <a:r>
              <a:rPr lang="en-IN" sz="1700" i="1" dirty="0">
                <a:latin typeface="Times New Roman" panose="02020603050405020304" pitchFamily="18" charset="0"/>
                <a:cs typeface="Times New Roman" panose="02020603050405020304" pitchFamily="18" charset="0"/>
              </a:rPr>
              <a:t>Marchetti, M., &amp; </a:t>
            </a:r>
            <a:r>
              <a:rPr lang="en-IN" sz="1700" i="1" dirty="0" err="1">
                <a:latin typeface="Times New Roman" panose="02020603050405020304" pitchFamily="18" charset="0"/>
                <a:cs typeface="Times New Roman" panose="02020603050405020304" pitchFamily="18" charset="0"/>
              </a:rPr>
              <a:t>Stabili</a:t>
            </a:r>
            <a:r>
              <a:rPr lang="en-IN" sz="1700" i="1" dirty="0">
                <a:latin typeface="Times New Roman" panose="02020603050405020304" pitchFamily="18" charset="0"/>
                <a:cs typeface="Times New Roman" panose="02020603050405020304" pitchFamily="18" charset="0"/>
              </a:rPr>
              <a:t>, D. (2017). Anomaly detection of CAN bus messages through analysis of ID sequences. IEEE Transactions on Intelligent Transportation Systems, 18(5), 1238–1248.</a:t>
            </a:r>
          </a:p>
          <a:p>
            <a:pPr marL="285750" indent="-285750" algn="just">
              <a:lnSpc>
                <a:spcPct val="150000"/>
              </a:lnSpc>
              <a:buFont typeface="Wingdings" panose="05000000000000000000" pitchFamily="2" charset="2"/>
              <a:buChar char="§"/>
            </a:pPr>
            <a:r>
              <a:rPr lang="en-IN" sz="1700" i="1" dirty="0" err="1">
                <a:latin typeface="Times New Roman" panose="02020603050405020304" pitchFamily="18" charset="0"/>
                <a:cs typeface="Times New Roman" panose="02020603050405020304" pitchFamily="18" charset="0"/>
              </a:rPr>
              <a:t>Gmiden</a:t>
            </a:r>
            <a:r>
              <a:rPr lang="en-IN" sz="1700" i="1" dirty="0">
                <a:latin typeface="Times New Roman" panose="02020603050405020304" pitchFamily="18" charset="0"/>
                <a:cs typeface="Times New Roman" panose="02020603050405020304" pitchFamily="18" charset="0"/>
              </a:rPr>
              <a:t>, M., </a:t>
            </a:r>
            <a:r>
              <a:rPr lang="en-IN" sz="1700" i="1" dirty="0" err="1">
                <a:latin typeface="Times New Roman" panose="02020603050405020304" pitchFamily="18" charset="0"/>
                <a:cs typeface="Times New Roman" panose="02020603050405020304" pitchFamily="18" charset="0"/>
              </a:rPr>
              <a:t>Boudriga</a:t>
            </a:r>
            <a:r>
              <a:rPr lang="en-IN" sz="1700" i="1" dirty="0">
                <a:latin typeface="Times New Roman" panose="02020603050405020304" pitchFamily="18" charset="0"/>
                <a:cs typeface="Times New Roman" panose="02020603050405020304" pitchFamily="18" charset="0"/>
              </a:rPr>
              <a:t>, N., &amp; </a:t>
            </a:r>
            <a:r>
              <a:rPr lang="en-IN" sz="1700" i="1" dirty="0" err="1">
                <a:latin typeface="Times New Roman" panose="02020603050405020304" pitchFamily="18" charset="0"/>
                <a:cs typeface="Times New Roman" panose="02020603050405020304" pitchFamily="18" charset="0"/>
              </a:rPr>
              <a:t>Bouaziz</a:t>
            </a:r>
            <a:r>
              <a:rPr lang="en-IN" sz="1700" i="1" dirty="0">
                <a:latin typeface="Times New Roman" panose="02020603050405020304" pitchFamily="18" charset="0"/>
                <a:cs typeface="Times New Roman" panose="02020603050405020304" pitchFamily="18" charset="0"/>
              </a:rPr>
              <a:t>, T. (2019). A CAN bus intrusion detection architecture for connected vehicles. IEEE Vehicular Technology Conference (VTC).</a:t>
            </a:r>
          </a:p>
        </p:txBody>
      </p:sp>
    </p:spTree>
    <p:extLst>
      <p:ext uri="{BB962C8B-B14F-4D97-AF65-F5344CB8AC3E}">
        <p14:creationId xmlns:p14="http://schemas.microsoft.com/office/powerpoint/2010/main" val="37055464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BFA58-63DA-45DF-A2C0-1DC08ED5E76C}"/>
              </a:ext>
            </a:extLst>
          </p:cNvPr>
          <p:cNvSpPr>
            <a:spLocks noGrp="1"/>
          </p:cNvSpPr>
          <p:nvPr>
            <p:ph type="title"/>
          </p:nvPr>
        </p:nvSpPr>
        <p:spPr>
          <a:xfrm>
            <a:off x="4083139" y="2766218"/>
            <a:ext cx="4025721"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292855923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6D8C60"/>
      </a:dk2>
      <a:lt2>
        <a:srgbClr val="B1D7A1"/>
      </a:lt2>
      <a:accent1>
        <a:srgbClr val="81B992"/>
      </a:accent1>
      <a:accent2>
        <a:srgbClr val="9ABC65"/>
      </a:accent2>
      <a:accent3>
        <a:srgbClr val="BDB564"/>
      </a:accent3>
      <a:accent4>
        <a:srgbClr val="BD8964"/>
      </a:accent4>
      <a:accent5>
        <a:srgbClr val="BD6466"/>
      </a:accent5>
      <a:accent6>
        <a:srgbClr val="64A4BD"/>
      </a:accent6>
      <a:hlink>
        <a:srgbClr val="8CCC71"/>
      </a:hlink>
      <a:folHlink>
        <a:srgbClr val="A4C795"/>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4539428D-6454-4FE6-B992-2D59F0AC2F89}"/>
    </a:ext>
  </a:extLst>
</a:theme>
</file>

<file path=docProps/app.xml><?xml version="1.0" encoding="utf-8"?>
<Properties xmlns="http://schemas.openxmlformats.org/officeDocument/2006/extended-properties" xmlns:vt="http://schemas.openxmlformats.org/officeDocument/2006/docPropsVTypes">
  <Template>Damask</Template>
  <TotalTime>49</TotalTime>
  <Words>2169</Words>
  <Application>Microsoft Office PowerPoint</Application>
  <PresentationFormat>Widescreen</PresentationFormat>
  <Paragraphs>75</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Bookman Old Style</vt:lpstr>
      <vt:lpstr>Rockwell</vt:lpstr>
      <vt:lpstr>Symbol</vt:lpstr>
      <vt:lpstr>Times New Roman</vt:lpstr>
      <vt:lpstr>Wingdings</vt:lpstr>
      <vt:lpstr>Damask</vt:lpstr>
      <vt:lpstr>NEXT-GENERATION SECURITY FOR VEHICULAR SYSTEMS: A REVIEW OF CONTROLLER AREA NETWORK INTRUSION DETECTION</vt:lpstr>
      <vt:lpstr>ABSTRACT</vt:lpstr>
      <vt:lpstr>INTRODUCTION</vt:lpstr>
      <vt:lpstr>LITERATURE REVIEW</vt:lpstr>
      <vt:lpstr>PowerPoint Presentation</vt:lpstr>
      <vt:lpstr>METHODOLOGY</vt:lpstr>
      <vt:lpstr>PowerPoint Presentation</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NEXT-GENERATION SECURITY FOR VEHICULAR SYSTEMS: A REVIEW OF CONTROLLER AREA NETWORK INTRUSION DETECTION</dc:title>
  <dc:creator>qwe</dc:creator>
  <cp:lastModifiedBy>qwe</cp:lastModifiedBy>
  <cp:revision>36</cp:revision>
  <dcterms:created xsi:type="dcterms:W3CDTF">2025-01-16T11:58:55Z</dcterms:created>
  <dcterms:modified xsi:type="dcterms:W3CDTF">2025-01-16T12:48:47Z</dcterms:modified>
</cp:coreProperties>
</file>