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74" r:id="rId10"/>
    <p:sldId id="275" r:id="rId11"/>
    <p:sldId id="276" r:id="rId12"/>
    <p:sldId id="263" r:id="rId13"/>
    <p:sldId id="264" r:id="rId14"/>
    <p:sldId id="265" r:id="rId15"/>
    <p:sldId id="277" r:id="rId16"/>
    <p:sldId id="278" r:id="rId17"/>
    <p:sldId id="271" r:id="rId18"/>
    <p:sldId id="272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50" autoAdjust="0"/>
    <p:restoredTop sz="94660"/>
  </p:normalViewPr>
  <p:slideViewPr>
    <p:cSldViewPr snapToGrid="0">
      <p:cViewPr varScale="1">
        <p:scale>
          <a:sx n="62" d="100"/>
          <a:sy n="62" d="100"/>
        </p:scale>
        <p:origin x="9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86321262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908691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22255593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8106189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4730570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7772022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8910222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9753746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8215171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01027211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4329838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5DD6B79-3BB4-413B-A286-F8D76E9D3E04}" type="datetimeFigureOut">
              <a:rPr lang="en-IN" smtClean="0"/>
              <a:t>26-03-2026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7768043-61B8-44EA-90BB-DA33F50D8DFF}" type="slidenum">
              <a:rPr lang="en-IN" smtClean="0"/>
              <a:t>‹#›</a:t>
            </a:fld>
            <a:endParaRPr lang="en-IN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359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ipe/>
  </p:transition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3E029-E61F-43FF-D549-C33183CA95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3471" y="352586"/>
            <a:ext cx="11530739" cy="6152828"/>
          </a:xfrm>
        </p:spPr>
        <p:txBody>
          <a:bodyPr>
            <a:normAutofit fontScale="90000"/>
          </a:bodyPr>
          <a:lstStyle/>
          <a:p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CRITICAL EVALUATION OF RIGHT TO PASSIVE EUTHANASIA IN INDIA - CONSTITUTIONAL LAW PERSPECTIVE</a:t>
            </a:r>
            <a:br>
              <a:rPr lang="en-IN" dirty="0"/>
            </a:b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225399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366B9-58B0-C2AF-82EA-627CFE367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969" y="365125"/>
            <a:ext cx="11074831" cy="96772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01B05-3476-5CFE-0D0D-17D8F3EDF925}"/>
              </a:ext>
            </a:extLst>
          </p:cNvPr>
          <p:cNvSpPr txBox="1"/>
          <p:nvPr/>
        </p:nvSpPr>
        <p:spPr>
          <a:xfrm>
            <a:off x="414579" y="1332854"/>
            <a:ext cx="10515599" cy="38072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Euthanasia involves complex legal, ethical, and human rights issues.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passive euthanasia under Article 21 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Raises questions of dignity and autonomy 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Judiciary recognizes right to die with dignity  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clear safeguards and legislation</a:t>
            </a:r>
          </a:p>
        </p:txBody>
      </p:sp>
    </p:spTree>
    <p:extLst>
      <p:ext uri="{BB962C8B-B14F-4D97-AF65-F5344CB8AC3E}">
        <p14:creationId xmlns:p14="http://schemas.microsoft.com/office/powerpoint/2010/main" val="90079296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C2CA6-427B-7327-4305-62B5DFD1E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793" y="325465"/>
            <a:ext cx="10966342" cy="836908"/>
          </a:xfrm>
        </p:spPr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en-I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74C87B-184E-9C49-2759-B9ABB03847D0}"/>
              </a:ext>
            </a:extLst>
          </p:cNvPr>
          <p:cNvSpPr txBox="1"/>
          <p:nvPr/>
        </p:nvSpPr>
        <p:spPr>
          <a:xfrm>
            <a:off x="387458" y="1162373"/>
            <a:ext cx="11437749" cy="4307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Euthanasia lies at the intersection of law, ethics, and constitutional rights.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Criminal Law perspective 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Medical Ethics concerns 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Constitutional values (Article 21) 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Issue: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⚖ Life vs Dignity 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Should life be preserved at all costs?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346731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85E4B-BD61-343C-D4BE-0CEAA00DE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875" y="365125"/>
            <a:ext cx="11422250" cy="96772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EUTHANASIA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D9F169-2BDB-0C26-35EE-814AE0AD030A}"/>
              </a:ext>
            </a:extLst>
          </p:cNvPr>
          <p:cNvSpPr txBox="1"/>
          <p:nvPr/>
        </p:nvSpPr>
        <p:spPr>
          <a:xfrm>
            <a:off x="384875" y="1332854"/>
            <a:ext cx="10913389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Euthanasia refers to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“good death”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major forms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Euthanasia</a:t>
            </a:r>
          </a:p>
          <a:p>
            <a:pPr marL="1257300" lvl="2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Direct act to end life</a:t>
            </a:r>
          </a:p>
          <a:p>
            <a:pPr marL="1257300" lvl="2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❌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Illegal in India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Passive Euthanasia</a:t>
            </a:r>
          </a:p>
          <a:p>
            <a:pPr marL="1257300" lvl="2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Withdrawal of life support</a:t>
            </a:r>
          </a:p>
          <a:p>
            <a:pPr marL="1257300" lvl="2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✔ Legally permitted with safeguards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Ethical distinction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Killing vs Allowing natural death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317469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A3758-8B3C-9F04-B73A-D3468EE53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454" y="365125"/>
            <a:ext cx="10935346" cy="780613"/>
          </a:xfrm>
        </p:spPr>
        <p:txBody>
          <a:bodyPr>
            <a:normAutofit/>
          </a:bodyPr>
          <a:lstStyle/>
          <a:p>
            <a:pPr algn="ctr"/>
            <a: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CONSTITUTIONAL FOUNDATION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F2AE67-91C9-8646-5206-6980F22359A9}"/>
              </a:ext>
            </a:extLst>
          </p:cNvPr>
          <p:cNvSpPr txBox="1"/>
          <p:nvPr/>
        </p:nvSpPr>
        <p:spPr>
          <a:xfrm>
            <a:off x="523713" y="1191096"/>
            <a:ext cx="10724828" cy="4191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Article 21 guarantees the right to life and personal liberty.</a:t>
            </a: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dignity and autonomy  </a:t>
            </a: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Expanded judicial interpretation  </a:t>
            </a: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to privacy recognized  </a:t>
            </a: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Debate: Right to Life vs Right to Die with Dignity </a:t>
            </a: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Focus on quality of life, not mere existence.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639786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D9668-24C8-D1A1-7DB3-38EE2150B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624" y="365125"/>
            <a:ext cx="10961176" cy="967729"/>
          </a:xfrm>
        </p:spPr>
        <p:txBody>
          <a:bodyPr>
            <a:normAutofit/>
          </a:bodyPr>
          <a:lstStyle/>
          <a:p>
            <a:pPr algn="ctr"/>
            <a: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WITH CRIMINAL LAW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54736A-504D-34EA-F5A6-362698FE690A}"/>
              </a:ext>
            </a:extLst>
          </p:cNvPr>
          <p:cNvSpPr txBox="1"/>
          <p:nvPr/>
        </p:nvSpPr>
        <p:spPr>
          <a:xfrm>
            <a:off x="392624" y="1301857"/>
            <a:ext cx="11406752" cy="3691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Criminal law creates tension with personal autonomy.</a:t>
            </a:r>
          </a:p>
          <a:p>
            <a:pPr marL="898525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Section 309 IPC → Attempt to suicide is punishable </a:t>
            </a:r>
          </a:p>
          <a:p>
            <a:pPr marL="898525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Criticized as inhumane provision </a:t>
            </a:r>
          </a:p>
          <a:p>
            <a:pPr marL="898525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 Healthcare Act, 2017 → Compassionate approach </a:t>
            </a:r>
          </a:p>
          <a:p>
            <a:pPr marL="898525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Presumption of severe stress </a:t>
            </a:r>
          </a:p>
          <a:p>
            <a:pPr marL="898525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Shift: Punishment → Rehabilitation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550131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7B03C-BFC7-6944-C1B9-D4AACD709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122" y="365126"/>
            <a:ext cx="10945678" cy="983228"/>
          </a:xfrm>
        </p:spPr>
        <p:txBody>
          <a:bodyPr>
            <a:normAutofit/>
          </a:bodyPr>
          <a:lstStyle/>
          <a:p>
            <a:pPr algn="ctr"/>
            <a: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JUDICIAL EVOLUTION (PHASE-WISE)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780F8D-BA7D-9969-06BD-F85F362B8F5E}"/>
              </a:ext>
            </a:extLst>
          </p:cNvPr>
          <p:cNvSpPr txBox="1"/>
          <p:nvPr/>
        </p:nvSpPr>
        <p:spPr>
          <a:xfrm>
            <a:off x="408122" y="1394850"/>
            <a:ext cx="10301207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Phase 1: Early Debate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to die recognized (Dubal case)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Phase 2: Judicial Conflict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Opposing views (</a:t>
            </a:r>
            <a:r>
              <a:rPr lang="en-IN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Jagadeeswar</a:t>
            </a: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Rathinam)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Phase 3: Constitutional Clarity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right to die, but dignity recognized (Gian Kaur)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Phase 4: Recognition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Passive euthanasia allowed (Aruna Shanbaug)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Phase 5: Expansion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Living wills recognized (Common Cause)</a:t>
            </a:r>
          </a:p>
        </p:txBody>
      </p:sp>
    </p:spTree>
    <p:extLst>
      <p:ext uri="{BB962C8B-B14F-4D97-AF65-F5344CB8AC3E}">
        <p14:creationId xmlns:p14="http://schemas.microsoft.com/office/powerpoint/2010/main" val="962930176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0C922-0FC7-8E54-CA50-800DA5C9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254" y="287634"/>
            <a:ext cx="11730926" cy="1029722"/>
          </a:xfrm>
        </p:spPr>
        <p:txBody>
          <a:bodyPr>
            <a:normAutofit fontScale="90000"/>
          </a:bodyPr>
          <a:lstStyle/>
          <a:p>
            <a:pPr algn="ctr"/>
            <a: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LANDMARK JUDGMENT – CONCEPTUAL IMPACT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F65C28-AB68-F46C-9C6D-11D227C20397}"/>
              </a:ext>
            </a:extLst>
          </p:cNvPr>
          <p:cNvSpPr txBox="1"/>
          <p:nvPr/>
        </p:nvSpPr>
        <p:spPr>
          <a:xfrm>
            <a:off x="497237" y="1146875"/>
            <a:ext cx="10515599" cy="4191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Supreme Court decisions shaped euthanasia law in India.</a:t>
            </a:r>
          </a:p>
          <a:p>
            <a:pPr marL="7127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Clarified scope of Article 21</a:t>
            </a:r>
          </a:p>
          <a:p>
            <a:pPr marL="7127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Balanced ethics and legality </a:t>
            </a:r>
          </a:p>
          <a:p>
            <a:pPr marL="7127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Recognized dignity in death</a:t>
            </a:r>
          </a:p>
          <a:p>
            <a:pPr marL="7127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Established safeguards for misuse </a:t>
            </a:r>
          </a:p>
          <a:p>
            <a:pPr marL="7127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Strengthened patient autonomy</a:t>
            </a:r>
          </a:p>
          <a:p>
            <a:pPr>
              <a:lnSpc>
                <a:spcPct val="150000"/>
              </a:lnSpc>
            </a:pP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874095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275568C-A2B3-8295-37B6-FCC82A1CF424}"/>
              </a:ext>
            </a:extLst>
          </p:cNvPr>
          <p:cNvSpPr txBox="1"/>
          <p:nvPr/>
        </p:nvSpPr>
        <p:spPr>
          <a:xfrm>
            <a:off x="413934" y="25360"/>
            <a:ext cx="11364132" cy="6832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GIAN KAUR CASE</a:t>
            </a:r>
          </a:p>
          <a:p>
            <a:pPr rtl="0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Defined constitutional limits of right to die.</a:t>
            </a:r>
          </a:p>
          <a:p>
            <a:pPr marL="620713" indent="-342900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❌ Right to die is NOT fundamental  </a:t>
            </a:r>
          </a:p>
          <a:p>
            <a:pPr marL="620713" indent="-342900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✔ Right to live with dignity recognized  </a:t>
            </a:r>
          </a:p>
          <a:p>
            <a:pPr marL="620713" indent="-342900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Dignity includes process of death  </a:t>
            </a:r>
          </a:p>
          <a:p>
            <a:pPr marL="449263" indent="-357188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Distinction: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Suicide ❌  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Natural dignified death ✔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ARUNA SHANBAUG CASE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recognition of passive euthanasia in India.</a:t>
            </a:r>
          </a:p>
          <a:p>
            <a:pPr marL="898525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Allowed withdrawal of life support  </a:t>
            </a:r>
          </a:p>
          <a:p>
            <a:pPr marL="898525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Strict judicial supervision required  </a:t>
            </a:r>
          </a:p>
          <a:p>
            <a:pPr marL="898525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Safeguards introduced  </a:t>
            </a:r>
          </a:p>
          <a:p>
            <a:pPr marL="898525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Landmark shift in medical jurisprudence</a:t>
            </a:r>
          </a:p>
          <a:p>
            <a:pPr rtl="0">
              <a:buNone/>
            </a:pPr>
            <a:endParaRPr lang="en-US" dirty="0">
              <a:latin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399949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5AC162C-BE73-7D77-4708-6E7A7907C93D}"/>
              </a:ext>
            </a:extLst>
          </p:cNvPr>
          <p:cNvSpPr txBox="1"/>
          <p:nvPr/>
        </p:nvSpPr>
        <p:spPr>
          <a:xfrm>
            <a:off x="430077" y="465410"/>
            <a:ext cx="10604715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CAUSE CASE (2018)</a:t>
            </a:r>
          </a:p>
          <a:p>
            <a:pPr rtl="0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Expanded rights related to end-of-life decisions.</a:t>
            </a:r>
          </a:p>
          <a:p>
            <a:pPr marL="806450" indent="-342900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Legalized living wills  </a:t>
            </a:r>
          </a:p>
          <a:p>
            <a:pPr marL="806450" indent="-342900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Recognized advance directives  </a:t>
            </a:r>
          </a:p>
          <a:p>
            <a:pPr marL="806450" indent="-342900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Strengthened patient autonomy  </a:t>
            </a:r>
          </a:p>
          <a:p>
            <a:pPr marL="806450" indent="-342900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Emphasized informed consent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HARISH RANA CASE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case reflecting practical application of euthanasia law</a:t>
            </a:r>
          </a:p>
          <a:p>
            <a:pPr marL="898525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Demonstrates real-life end-of-life decision challenges  </a:t>
            </a:r>
          </a:p>
          <a:p>
            <a:pPr marL="898525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Highlights importance of dignity in terminal illness  </a:t>
            </a:r>
          </a:p>
          <a:p>
            <a:pPr marL="898525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Widely reported in newspapers  </a:t>
            </a:r>
          </a:p>
          <a:p>
            <a:pPr marL="898525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Shows increasing public awareness</a:t>
            </a:r>
          </a:p>
          <a:p>
            <a:pPr rtl="0">
              <a:buNone/>
            </a:pPr>
            <a:endParaRPr lang="en-US" dirty="0">
              <a:latin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00002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613DC-AD4F-F1BB-F37D-D61BEB03A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444" y="430233"/>
            <a:ext cx="11515240" cy="74763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LATEST SUPREME COURT DECISION</a:t>
            </a:r>
            <a:endParaRPr lang="en-IN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C01B19-2C46-C2C3-14BF-799DD5D6673D}"/>
              </a:ext>
            </a:extLst>
          </p:cNvPr>
          <p:cNvSpPr txBox="1"/>
          <p:nvPr/>
        </p:nvSpPr>
        <p:spPr>
          <a:xfrm>
            <a:off x="568917" y="1334302"/>
            <a:ext cx="11054166" cy="3691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reforms simplified passive euthanasia procedures.</a:t>
            </a:r>
          </a:p>
          <a:p>
            <a:pPr marL="712788" indent="-342900" rtl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Easier execution of living wills  </a:t>
            </a:r>
          </a:p>
          <a:p>
            <a:pPr marL="712788" indent="-342900" rtl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legal formalities </a:t>
            </a:r>
          </a:p>
          <a:p>
            <a:pPr marL="712788" indent="-342900" rtl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Faster hospital approvals  </a:t>
            </a:r>
          </a:p>
          <a:p>
            <a:pPr marL="712788" indent="-342900" rtl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Fewer procedural delays  </a:t>
            </a:r>
          </a:p>
          <a:p>
            <a:pPr marL="712788" indent="-342900" rtl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Strengthened patient autonomy</a:t>
            </a:r>
          </a:p>
        </p:txBody>
      </p:sp>
    </p:spTree>
    <p:extLst>
      <p:ext uri="{BB962C8B-B14F-4D97-AF65-F5344CB8AC3E}">
        <p14:creationId xmlns:p14="http://schemas.microsoft.com/office/powerpoint/2010/main" val="2971909676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7D42B-2ED3-65E5-478D-8A7AE2FD6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963" y="263471"/>
            <a:ext cx="11012837" cy="805912"/>
          </a:xfrm>
        </p:spPr>
        <p:txBody>
          <a:bodyPr>
            <a:normAutofit/>
          </a:bodyPr>
          <a:lstStyle/>
          <a:p>
            <a:pPr algn="ctr"/>
            <a: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ETHICAL AND LEGAL DIMENSIONS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F639A5-74A2-B393-F858-BCDD0F22AC4E}"/>
              </a:ext>
            </a:extLst>
          </p:cNvPr>
          <p:cNvSpPr txBox="1"/>
          <p:nvPr/>
        </p:nvSpPr>
        <p:spPr>
          <a:xfrm>
            <a:off x="494654" y="883403"/>
            <a:ext cx="11356383" cy="5538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Euthanasia involves critical ethical principles.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Autonomy → Patient choice 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Beneficence → Act in patient’s best interest  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Non-maleficence → Avoid harm  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Justice → Fair treatment 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IN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Concerns: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Misuse and coercion  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Protection of vulnerable groups  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I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Role of doctors in decision-making</a:t>
            </a:r>
          </a:p>
        </p:txBody>
      </p:sp>
    </p:spTree>
    <p:extLst>
      <p:ext uri="{BB962C8B-B14F-4D97-AF65-F5344CB8AC3E}">
        <p14:creationId xmlns:p14="http://schemas.microsoft.com/office/powerpoint/2010/main" val="3384332279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439E0-8097-3266-C9AD-80201B0DF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292" y="365126"/>
            <a:ext cx="11427416" cy="890238"/>
          </a:xfrm>
        </p:spPr>
        <p:txBody>
          <a:bodyPr>
            <a:normAutofit/>
          </a:bodyPr>
          <a:lstStyle/>
          <a:p>
            <a:pPr algn="ctr"/>
            <a: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PERSPECTIVE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4B83C1-5303-90F6-22B3-9FFED23563F3}"/>
              </a:ext>
            </a:extLst>
          </p:cNvPr>
          <p:cNvSpPr txBox="1"/>
          <p:nvPr/>
        </p:nvSpPr>
        <p:spPr>
          <a:xfrm>
            <a:off x="511444" y="1129592"/>
            <a:ext cx="11298264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countries follow different approaches.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Permitted</a:t>
            </a:r>
          </a:p>
          <a:p>
            <a:pPr marL="116205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Netherlands </a:t>
            </a:r>
          </a:p>
          <a:p>
            <a:pPr marL="116205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Belgium </a:t>
            </a:r>
          </a:p>
          <a:p>
            <a:pPr marL="116205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Canada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permitted</a:t>
            </a:r>
          </a:p>
          <a:p>
            <a:pPr marL="116205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United Kingdom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India</a:t>
            </a:r>
          </a:p>
          <a:p>
            <a:pPr marL="1347788" indent="-3429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992188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Middle path approach</a:t>
            </a:r>
          </a:p>
          <a:p>
            <a:pPr marL="1347788" indent="-3429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992188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Passive euthanasia allowed </a:t>
            </a:r>
          </a:p>
          <a:p>
            <a:pPr marL="1347788" indent="-3429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992188" algn="l"/>
              </a:tabLs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Strict safeguards require</a:t>
            </a:r>
          </a:p>
        </p:txBody>
      </p:sp>
    </p:spTree>
    <p:extLst>
      <p:ext uri="{BB962C8B-B14F-4D97-AF65-F5344CB8AC3E}">
        <p14:creationId xmlns:p14="http://schemas.microsoft.com/office/powerpoint/2010/main" val="1529224359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C39ED-6019-12C9-3351-6AB16D6BC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878" y="365125"/>
            <a:ext cx="10999922" cy="857731"/>
          </a:xfrm>
        </p:spPr>
        <p:txBody>
          <a:bodyPr>
            <a:normAutofit/>
          </a:bodyPr>
          <a:lstStyle/>
          <a:p>
            <a:pPr algn="ctr"/>
            <a: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A08266-8C25-ED8A-104E-1701AA36B8B2}"/>
              </a:ext>
            </a:extLst>
          </p:cNvPr>
          <p:cNvSpPr txBox="1"/>
          <p:nvPr/>
        </p:nvSpPr>
        <p:spPr>
          <a:xfrm>
            <a:off x="353878" y="1346843"/>
            <a:ext cx="11484244" cy="4307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India has made progress in recognizing dignity in death.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Passive euthanasia legally accepted  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Judicial role is significant 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Lack of clear legislation remains  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Need for simplified procedures  </a:t>
            </a:r>
          </a:p>
          <a:p>
            <a:pPr marL="9921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balancing life and dignity</a:t>
            </a:r>
          </a:p>
          <a:p>
            <a:pPr>
              <a:lnSpc>
                <a:spcPct val="20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939728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F677B-54FB-5B9D-244D-2C9D4E76E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458" y="585216"/>
            <a:ext cx="11375756" cy="995611"/>
          </a:xfrm>
        </p:spPr>
        <p:txBody>
          <a:bodyPr>
            <a:normAutofit/>
          </a:bodyPr>
          <a:lstStyle/>
          <a:p>
            <a:pPr algn="ctr"/>
            <a:r>
              <a:rPr lang="en-I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WAY FORWARD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186AB1-D3E5-4EE3-F725-068E00DBDC85}"/>
              </a:ext>
            </a:extLst>
          </p:cNvPr>
          <p:cNvSpPr txBox="1"/>
          <p:nvPr/>
        </p:nvSpPr>
        <p:spPr>
          <a:xfrm>
            <a:off x="647054" y="1583078"/>
            <a:ext cx="10325745" cy="3691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Future reforms are necessary for effective implementation.</a:t>
            </a:r>
          </a:p>
          <a:p>
            <a:pPr marL="898525" indent="-342900" rtl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Clear statutory framework required  </a:t>
            </a:r>
          </a:p>
          <a:p>
            <a:pPr marL="898525" indent="-342900" rtl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hospital protocols </a:t>
            </a:r>
          </a:p>
          <a:p>
            <a:pPr marL="898525" indent="-342900" rtl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Strong safeguards against misuse </a:t>
            </a:r>
          </a:p>
          <a:p>
            <a:pPr marL="898525" indent="-342900" rtl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Awareness among doctors and patients </a:t>
            </a:r>
          </a:p>
          <a:p>
            <a:pPr marL="898525" indent="-342900" rtl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Legal clarity for better execution</a:t>
            </a:r>
          </a:p>
        </p:txBody>
      </p:sp>
    </p:spTree>
    <p:extLst>
      <p:ext uri="{BB962C8B-B14F-4D97-AF65-F5344CB8AC3E}">
        <p14:creationId xmlns:p14="http://schemas.microsoft.com/office/powerpoint/2010/main" val="1198195134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AE39B-6470-24AA-870F-589656046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49" y="585216"/>
            <a:ext cx="11515241" cy="1026608"/>
          </a:xfrm>
        </p:spPr>
        <p:txBody>
          <a:bodyPr>
            <a:normAutofit/>
          </a:bodyPr>
          <a:lstStyle/>
          <a:p>
            <a:pPr algn="ctr"/>
            <a: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TAKEAWAYS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25046E-6975-CFDD-C69C-3E7823C7F542}"/>
              </a:ext>
            </a:extLst>
          </p:cNvPr>
          <p:cNvSpPr txBox="1"/>
          <p:nvPr/>
        </p:nvSpPr>
        <p:spPr>
          <a:xfrm>
            <a:off x="588935" y="1425843"/>
            <a:ext cx="11267268" cy="3691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insights from the study:</a:t>
            </a:r>
          </a:p>
          <a:p>
            <a:pPr marL="13477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to die ≠ Fundamental right</a:t>
            </a:r>
          </a:p>
          <a:p>
            <a:pPr marL="13477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Right to die with dignity</a:t>
            </a:r>
          </a:p>
          <a:p>
            <a:pPr marL="13477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✔ Passive euthanasia is legal in India </a:t>
            </a:r>
          </a:p>
          <a:p>
            <a:pPr marL="13477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Judiciary expanded Article 21</a:t>
            </a:r>
          </a:p>
          <a:p>
            <a:pPr marL="1347788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Law evolving towards human dignity</a:t>
            </a: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9894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2EE6F-8514-45C0-BA6B-705B15728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461" y="365126"/>
            <a:ext cx="11468745" cy="98322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6CD7B2-8A97-F0C7-1328-B737F08A092C}"/>
              </a:ext>
            </a:extLst>
          </p:cNvPr>
          <p:cNvSpPr txBox="1"/>
          <p:nvPr/>
        </p:nvSpPr>
        <p:spPr>
          <a:xfrm>
            <a:off x="356461" y="1348354"/>
            <a:ext cx="11727051" cy="43016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IN" sz="1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Anusree, K. R., &amp; Prakash, G. A. (2025). Exploring Euthanasia: A Comparative Legal Analysis of India’s Constitutional Approach and Global Practices. Journal of Pioneering Medical Sciences, 14, 132-139.</a:t>
            </a:r>
            <a:endParaRPr lang="en-IN" sz="1800" i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IN" sz="1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Pandey, S. (2022). Position of Euthanasia In India: Legal Perspective. Part 1 Indian J. Integrated Rsch. L., 2, 1.</a:t>
            </a:r>
            <a:endParaRPr lang="en-IN" sz="1800" i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IN" sz="1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Boruah, J. (2021). Euthanasia in India: A review on its constitutional validity. Lex </a:t>
            </a:r>
            <a:r>
              <a:rPr lang="en-IN" sz="1800" i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humanitariae</a:t>
            </a:r>
            <a:r>
              <a:rPr lang="en-IN" sz="1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journal for a change, 1-10.</a:t>
            </a:r>
            <a:endParaRPr lang="en-IN" sz="1800" i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IN" sz="1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Kalita, M. (2024). Euthanasia: A Comprehensive Analysis on Indian Perspective. Law &amp; World, 32, 20.</a:t>
            </a:r>
            <a:endParaRPr lang="en-IN" sz="1800" i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IN" sz="1800" i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Sebastian, A. (2023). Legality of Passive Euthanasia in India. Issue 2 Indian JL &amp; Legal Rsch., 5, 1.</a:t>
            </a:r>
            <a:endParaRPr lang="en-IN" sz="1800" i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839748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86301-F407-891C-BD46-A4C52A690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38251"/>
          </a:xfrm>
        </p:spPr>
        <p:txBody>
          <a:bodyPr>
            <a:normAutofit/>
          </a:bodyPr>
          <a:lstStyle/>
          <a:p>
            <a:pPr algn="ctr"/>
            <a:r>
              <a:rPr lang="en-US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  <a:endParaRPr lang="en-IN" sz="5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430130"/>
      </p:ext>
    </p:extLst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</TotalTime>
  <Words>847</Words>
  <Application>Microsoft Office PowerPoint</Application>
  <PresentationFormat>Widescreen</PresentationFormat>
  <Paragraphs>140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Calibri</vt:lpstr>
      <vt:lpstr>Courier New</vt:lpstr>
      <vt:lpstr>Times New Roman</vt:lpstr>
      <vt:lpstr>Tw Cen MT</vt:lpstr>
      <vt:lpstr>Tw Cen MT Condensed</vt:lpstr>
      <vt:lpstr>Wingdings</vt:lpstr>
      <vt:lpstr>Wingdings 3</vt:lpstr>
      <vt:lpstr>Integral</vt:lpstr>
      <vt:lpstr>           A CRITICAL EVALUATION OF RIGHT TO PASSIVE EUTHANASIA IN INDIA - CONSTITUTIONAL LAW PERSPECTIVE </vt:lpstr>
      <vt:lpstr>ABSTRACT </vt:lpstr>
      <vt:lpstr>INTRODUCTION </vt:lpstr>
      <vt:lpstr>TYPES OF EUTHANASIA</vt:lpstr>
      <vt:lpstr>CONSTITUTIONAL FOUNDATION</vt:lpstr>
      <vt:lpstr>CONFLICT WITH CRIMINAL LAW</vt:lpstr>
      <vt:lpstr>JUDICIAL EVOLUTION (PHASE-WISE)</vt:lpstr>
      <vt:lpstr>LANDMARK JUDGMENT – CONCEPTUAL IMPACT</vt:lpstr>
      <vt:lpstr>PowerPoint Presentation</vt:lpstr>
      <vt:lpstr>PowerPoint Presentation</vt:lpstr>
      <vt:lpstr>LATEST SUPREME COURT DECISION</vt:lpstr>
      <vt:lpstr>ETHICAL AND LEGAL DIMENSIONS</vt:lpstr>
      <vt:lpstr>INTERNATIONAL PERSPECTIVE</vt:lpstr>
      <vt:lpstr>CONCLUSION</vt:lpstr>
      <vt:lpstr>WAY FORWARD</vt:lpstr>
      <vt:lpstr>KEY TAKEAWAYS</vt:lpstr>
      <vt:lpstr>REFERENCES 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intel</dc:creator>
  <cp:lastModifiedBy>intel</cp:lastModifiedBy>
  <cp:revision>4</cp:revision>
  <dcterms:created xsi:type="dcterms:W3CDTF">2026-03-18T07:35:15Z</dcterms:created>
  <dcterms:modified xsi:type="dcterms:W3CDTF">2026-03-26T07:15:16Z</dcterms:modified>
</cp:coreProperties>
</file>