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78257-B278-4F31-D048-344FCBC4E82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6CACCB1B-8E86-7D4C-F3CA-32A60ABA98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A42C04F1-3CFB-DAE8-8B69-FC8BB7EAF346}"/>
              </a:ext>
            </a:extLst>
          </p:cNvPr>
          <p:cNvSpPr>
            <a:spLocks noGrp="1"/>
          </p:cNvSpPr>
          <p:nvPr>
            <p:ph type="dt" sz="half" idx="10"/>
          </p:nvPr>
        </p:nvSpPr>
        <p:spPr/>
        <p:txBody>
          <a:bodyPr/>
          <a:lstStyle/>
          <a:p>
            <a:fld id="{62EDC0A7-8419-40B3-A1AE-0F84711FAD15}" type="datetimeFigureOut">
              <a:rPr lang="en-IN" smtClean="0"/>
              <a:t>26-11-2024</a:t>
            </a:fld>
            <a:endParaRPr lang="en-IN"/>
          </a:p>
        </p:txBody>
      </p:sp>
      <p:sp>
        <p:nvSpPr>
          <p:cNvPr id="5" name="Footer Placeholder 4">
            <a:extLst>
              <a:ext uri="{FF2B5EF4-FFF2-40B4-BE49-F238E27FC236}">
                <a16:creationId xmlns:a16="http://schemas.microsoft.com/office/drawing/2014/main" id="{BC09804B-F42A-1251-AB2B-2D39A0AFA6F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E15CE8D-DEBD-98F5-4515-6302672FB9DA}"/>
              </a:ext>
            </a:extLst>
          </p:cNvPr>
          <p:cNvSpPr>
            <a:spLocks noGrp="1"/>
          </p:cNvSpPr>
          <p:nvPr>
            <p:ph type="sldNum" sz="quarter" idx="12"/>
          </p:nvPr>
        </p:nvSpPr>
        <p:spPr/>
        <p:txBody>
          <a:bodyPr/>
          <a:lstStyle/>
          <a:p>
            <a:fld id="{2F87ECC4-9960-4BB6-9117-6BE91F61136C}" type="slidenum">
              <a:rPr lang="en-IN" smtClean="0"/>
              <a:t>‹#›</a:t>
            </a:fld>
            <a:endParaRPr lang="en-IN"/>
          </a:p>
        </p:txBody>
      </p:sp>
    </p:spTree>
    <p:extLst>
      <p:ext uri="{BB962C8B-B14F-4D97-AF65-F5344CB8AC3E}">
        <p14:creationId xmlns:p14="http://schemas.microsoft.com/office/powerpoint/2010/main" val="3674982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EC0AB-6C59-3393-6AB0-CFB3CAA3F64D}"/>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A57598E9-EB27-95D8-CE5E-4419F0DACEB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D6BC87D-7ADC-12B9-7089-130974CCC6DD}"/>
              </a:ext>
            </a:extLst>
          </p:cNvPr>
          <p:cNvSpPr>
            <a:spLocks noGrp="1"/>
          </p:cNvSpPr>
          <p:nvPr>
            <p:ph type="dt" sz="half" idx="10"/>
          </p:nvPr>
        </p:nvSpPr>
        <p:spPr/>
        <p:txBody>
          <a:bodyPr/>
          <a:lstStyle/>
          <a:p>
            <a:fld id="{62EDC0A7-8419-40B3-A1AE-0F84711FAD15}" type="datetimeFigureOut">
              <a:rPr lang="en-IN" smtClean="0"/>
              <a:t>26-11-2024</a:t>
            </a:fld>
            <a:endParaRPr lang="en-IN"/>
          </a:p>
        </p:txBody>
      </p:sp>
      <p:sp>
        <p:nvSpPr>
          <p:cNvPr id="5" name="Footer Placeholder 4">
            <a:extLst>
              <a:ext uri="{FF2B5EF4-FFF2-40B4-BE49-F238E27FC236}">
                <a16:creationId xmlns:a16="http://schemas.microsoft.com/office/drawing/2014/main" id="{ACFB8C71-A9AC-2D69-1F6D-C2C85E26B67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2516BA0-803A-C426-AFA6-86FBE9BF88F3}"/>
              </a:ext>
            </a:extLst>
          </p:cNvPr>
          <p:cNvSpPr>
            <a:spLocks noGrp="1"/>
          </p:cNvSpPr>
          <p:nvPr>
            <p:ph type="sldNum" sz="quarter" idx="12"/>
          </p:nvPr>
        </p:nvSpPr>
        <p:spPr/>
        <p:txBody>
          <a:bodyPr/>
          <a:lstStyle/>
          <a:p>
            <a:fld id="{2F87ECC4-9960-4BB6-9117-6BE91F61136C}" type="slidenum">
              <a:rPr lang="en-IN" smtClean="0"/>
              <a:t>‹#›</a:t>
            </a:fld>
            <a:endParaRPr lang="en-IN"/>
          </a:p>
        </p:txBody>
      </p:sp>
    </p:spTree>
    <p:extLst>
      <p:ext uri="{BB962C8B-B14F-4D97-AF65-F5344CB8AC3E}">
        <p14:creationId xmlns:p14="http://schemas.microsoft.com/office/powerpoint/2010/main" val="11015701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F1332-B3DD-B3CE-1998-66C1F2A8652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62C481CE-32C4-40AB-C1CF-356DDE8ACD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5020A7-9147-1F66-823D-72CCE2CE707F}"/>
              </a:ext>
            </a:extLst>
          </p:cNvPr>
          <p:cNvSpPr>
            <a:spLocks noGrp="1"/>
          </p:cNvSpPr>
          <p:nvPr>
            <p:ph type="dt" sz="half" idx="10"/>
          </p:nvPr>
        </p:nvSpPr>
        <p:spPr/>
        <p:txBody>
          <a:bodyPr/>
          <a:lstStyle/>
          <a:p>
            <a:fld id="{62EDC0A7-8419-40B3-A1AE-0F84711FAD15}" type="datetimeFigureOut">
              <a:rPr lang="en-IN" smtClean="0"/>
              <a:t>26-11-2024</a:t>
            </a:fld>
            <a:endParaRPr lang="en-IN"/>
          </a:p>
        </p:txBody>
      </p:sp>
      <p:sp>
        <p:nvSpPr>
          <p:cNvPr id="5" name="Footer Placeholder 4">
            <a:extLst>
              <a:ext uri="{FF2B5EF4-FFF2-40B4-BE49-F238E27FC236}">
                <a16:creationId xmlns:a16="http://schemas.microsoft.com/office/drawing/2014/main" id="{A57D1E30-A9B4-AADE-5631-D42DE11AB07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0C7D633-2BBD-A4F4-6CED-EF650D16CA75}"/>
              </a:ext>
            </a:extLst>
          </p:cNvPr>
          <p:cNvSpPr>
            <a:spLocks noGrp="1"/>
          </p:cNvSpPr>
          <p:nvPr>
            <p:ph type="sldNum" sz="quarter" idx="12"/>
          </p:nvPr>
        </p:nvSpPr>
        <p:spPr/>
        <p:txBody>
          <a:bodyPr/>
          <a:lstStyle/>
          <a:p>
            <a:fld id="{2F87ECC4-9960-4BB6-9117-6BE91F61136C}" type="slidenum">
              <a:rPr lang="en-IN" smtClean="0"/>
              <a:t>‹#›</a:t>
            </a:fld>
            <a:endParaRPr lang="en-IN"/>
          </a:p>
        </p:txBody>
      </p:sp>
    </p:spTree>
    <p:extLst>
      <p:ext uri="{BB962C8B-B14F-4D97-AF65-F5344CB8AC3E}">
        <p14:creationId xmlns:p14="http://schemas.microsoft.com/office/powerpoint/2010/main" val="14300355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3E7C0-22CB-5844-B1F3-FD9BA987AC77}"/>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38A92182-46CA-F488-7B65-7D858B5924A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52CE0885-222D-62ED-BD42-D519D89CDF3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033C5FDD-6B78-6A4B-7C3A-8FA172C91D59}"/>
              </a:ext>
            </a:extLst>
          </p:cNvPr>
          <p:cNvSpPr>
            <a:spLocks noGrp="1"/>
          </p:cNvSpPr>
          <p:nvPr>
            <p:ph type="dt" sz="half" idx="10"/>
          </p:nvPr>
        </p:nvSpPr>
        <p:spPr/>
        <p:txBody>
          <a:bodyPr/>
          <a:lstStyle/>
          <a:p>
            <a:fld id="{62EDC0A7-8419-40B3-A1AE-0F84711FAD15}" type="datetimeFigureOut">
              <a:rPr lang="en-IN" smtClean="0"/>
              <a:t>26-11-2024</a:t>
            </a:fld>
            <a:endParaRPr lang="en-IN"/>
          </a:p>
        </p:txBody>
      </p:sp>
      <p:sp>
        <p:nvSpPr>
          <p:cNvPr id="6" name="Footer Placeholder 5">
            <a:extLst>
              <a:ext uri="{FF2B5EF4-FFF2-40B4-BE49-F238E27FC236}">
                <a16:creationId xmlns:a16="http://schemas.microsoft.com/office/drawing/2014/main" id="{C781C156-F3DC-D552-D7A0-48CA299B3092}"/>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B9B9FE7-102F-D2C2-E86A-2CBD7D0EC610}"/>
              </a:ext>
            </a:extLst>
          </p:cNvPr>
          <p:cNvSpPr>
            <a:spLocks noGrp="1"/>
          </p:cNvSpPr>
          <p:nvPr>
            <p:ph type="sldNum" sz="quarter" idx="12"/>
          </p:nvPr>
        </p:nvSpPr>
        <p:spPr/>
        <p:txBody>
          <a:bodyPr/>
          <a:lstStyle/>
          <a:p>
            <a:fld id="{2F87ECC4-9960-4BB6-9117-6BE91F61136C}" type="slidenum">
              <a:rPr lang="en-IN" smtClean="0"/>
              <a:t>‹#›</a:t>
            </a:fld>
            <a:endParaRPr lang="en-IN"/>
          </a:p>
        </p:txBody>
      </p:sp>
    </p:spTree>
    <p:extLst>
      <p:ext uri="{BB962C8B-B14F-4D97-AF65-F5344CB8AC3E}">
        <p14:creationId xmlns:p14="http://schemas.microsoft.com/office/powerpoint/2010/main" val="542895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14CB5-EB9C-62A6-6798-19D9D3EE6E32}"/>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9B1D9907-95CF-34BC-192D-F85180F0E4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A4BC714-5E27-DD49-E335-CF7DC746CFF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C1ACCF21-87A1-FAA3-8B5E-E5F1A23375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D13C54-CDE9-7B8B-EDD8-4935B4AA785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4348E887-2772-B36E-7376-E7E12E223ABD}"/>
              </a:ext>
            </a:extLst>
          </p:cNvPr>
          <p:cNvSpPr>
            <a:spLocks noGrp="1"/>
          </p:cNvSpPr>
          <p:nvPr>
            <p:ph type="dt" sz="half" idx="10"/>
          </p:nvPr>
        </p:nvSpPr>
        <p:spPr/>
        <p:txBody>
          <a:bodyPr/>
          <a:lstStyle/>
          <a:p>
            <a:fld id="{62EDC0A7-8419-40B3-A1AE-0F84711FAD15}" type="datetimeFigureOut">
              <a:rPr lang="en-IN" smtClean="0"/>
              <a:t>26-11-2024</a:t>
            </a:fld>
            <a:endParaRPr lang="en-IN"/>
          </a:p>
        </p:txBody>
      </p:sp>
      <p:sp>
        <p:nvSpPr>
          <p:cNvPr id="8" name="Footer Placeholder 7">
            <a:extLst>
              <a:ext uri="{FF2B5EF4-FFF2-40B4-BE49-F238E27FC236}">
                <a16:creationId xmlns:a16="http://schemas.microsoft.com/office/drawing/2014/main" id="{7E6AB522-3EF9-FE36-970F-186F064B0DA6}"/>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C5D6393E-D40F-8A2B-A46C-C7066B0D4335}"/>
              </a:ext>
            </a:extLst>
          </p:cNvPr>
          <p:cNvSpPr>
            <a:spLocks noGrp="1"/>
          </p:cNvSpPr>
          <p:nvPr>
            <p:ph type="sldNum" sz="quarter" idx="12"/>
          </p:nvPr>
        </p:nvSpPr>
        <p:spPr/>
        <p:txBody>
          <a:bodyPr/>
          <a:lstStyle/>
          <a:p>
            <a:fld id="{2F87ECC4-9960-4BB6-9117-6BE91F61136C}" type="slidenum">
              <a:rPr lang="en-IN" smtClean="0"/>
              <a:t>‹#›</a:t>
            </a:fld>
            <a:endParaRPr lang="en-IN"/>
          </a:p>
        </p:txBody>
      </p:sp>
    </p:spTree>
    <p:extLst>
      <p:ext uri="{BB962C8B-B14F-4D97-AF65-F5344CB8AC3E}">
        <p14:creationId xmlns:p14="http://schemas.microsoft.com/office/powerpoint/2010/main" val="1397044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4795F-1C3A-A319-3015-56FF0B74B0AA}"/>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17DF899E-992F-495A-F3EE-396302203D65}"/>
              </a:ext>
            </a:extLst>
          </p:cNvPr>
          <p:cNvSpPr>
            <a:spLocks noGrp="1"/>
          </p:cNvSpPr>
          <p:nvPr>
            <p:ph type="dt" sz="half" idx="10"/>
          </p:nvPr>
        </p:nvSpPr>
        <p:spPr/>
        <p:txBody>
          <a:bodyPr/>
          <a:lstStyle/>
          <a:p>
            <a:fld id="{62EDC0A7-8419-40B3-A1AE-0F84711FAD15}" type="datetimeFigureOut">
              <a:rPr lang="en-IN" smtClean="0"/>
              <a:t>26-11-2024</a:t>
            </a:fld>
            <a:endParaRPr lang="en-IN"/>
          </a:p>
        </p:txBody>
      </p:sp>
      <p:sp>
        <p:nvSpPr>
          <p:cNvPr id="4" name="Footer Placeholder 3">
            <a:extLst>
              <a:ext uri="{FF2B5EF4-FFF2-40B4-BE49-F238E27FC236}">
                <a16:creationId xmlns:a16="http://schemas.microsoft.com/office/drawing/2014/main" id="{A39645EE-413A-1697-F114-FE0B29F6B560}"/>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8DF7A60D-1723-E491-796C-29B10295C0E9}"/>
              </a:ext>
            </a:extLst>
          </p:cNvPr>
          <p:cNvSpPr>
            <a:spLocks noGrp="1"/>
          </p:cNvSpPr>
          <p:nvPr>
            <p:ph type="sldNum" sz="quarter" idx="12"/>
          </p:nvPr>
        </p:nvSpPr>
        <p:spPr/>
        <p:txBody>
          <a:bodyPr/>
          <a:lstStyle/>
          <a:p>
            <a:fld id="{2F87ECC4-9960-4BB6-9117-6BE91F61136C}" type="slidenum">
              <a:rPr lang="en-IN" smtClean="0"/>
              <a:t>‹#›</a:t>
            </a:fld>
            <a:endParaRPr lang="en-IN"/>
          </a:p>
        </p:txBody>
      </p:sp>
    </p:spTree>
    <p:extLst>
      <p:ext uri="{BB962C8B-B14F-4D97-AF65-F5344CB8AC3E}">
        <p14:creationId xmlns:p14="http://schemas.microsoft.com/office/powerpoint/2010/main" val="585913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6CEBDA-AB5C-423F-0A03-353E69996460}"/>
              </a:ext>
            </a:extLst>
          </p:cNvPr>
          <p:cNvSpPr>
            <a:spLocks noGrp="1"/>
          </p:cNvSpPr>
          <p:nvPr>
            <p:ph type="dt" sz="half" idx="10"/>
          </p:nvPr>
        </p:nvSpPr>
        <p:spPr/>
        <p:txBody>
          <a:bodyPr/>
          <a:lstStyle/>
          <a:p>
            <a:fld id="{62EDC0A7-8419-40B3-A1AE-0F84711FAD15}" type="datetimeFigureOut">
              <a:rPr lang="en-IN" smtClean="0"/>
              <a:t>26-11-2024</a:t>
            </a:fld>
            <a:endParaRPr lang="en-IN"/>
          </a:p>
        </p:txBody>
      </p:sp>
      <p:sp>
        <p:nvSpPr>
          <p:cNvPr id="3" name="Footer Placeholder 2">
            <a:extLst>
              <a:ext uri="{FF2B5EF4-FFF2-40B4-BE49-F238E27FC236}">
                <a16:creationId xmlns:a16="http://schemas.microsoft.com/office/drawing/2014/main" id="{1CE6837E-C673-D222-2905-EE6EABDAD5B9}"/>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A69B5811-6F99-7418-49E7-E63E48AB885D}"/>
              </a:ext>
            </a:extLst>
          </p:cNvPr>
          <p:cNvSpPr>
            <a:spLocks noGrp="1"/>
          </p:cNvSpPr>
          <p:nvPr>
            <p:ph type="sldNum" sz="quarter" idx="12"/>
          </p:nvPr>
        </p:nvSpPr>
        <p:spPr/>
        <p:txBody>
          <a:bodyPr/>
          <a:lstStyle/>
          <a:p>
            <a:fld id="{2F87ECC4-9960-4BB6-9117-6BE91F61136C}" type="slidenum">
              <a:rPr lang="en-IN" smtClean="0"/>
              <a:t>‹#›</a:t>
            </a:fld>
            <a:endParaRPr lang="en-IN"/>
          </a:p>
        </p:txBody>
      </p:sp>
    </p:spTree>
    <p:extLst>
      <p:ext uri="{BB962C8B-B14F-4D97-AF65-F5344CB8AC3E}">
        <p14:creationId xmlns:p14="http://schemas.microsoft.com/office/powerpoint/2010/main" val="2976739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E1210-0C2C-CEE1-3C0F-2E32B343D7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5312D872-43EA-D036-481C-DF2E89559CE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5F2A545D-E032-47CE-D154-064BDC0622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97DB26A-44F0-A039-FA44-5D30A402C0C7}"/>
              </a:ext>
            </a:extLst>
          </p:cNvPr>
          <p:cNvSpPr>
            <a:spLocks noGrp="1"/>
          </p:cNvSpPr>
          <p:nvPr>
            <p:ph type="dt" sz="half" idx="10"/>
          </p:nvPr>
        </p:nvSpPr>
        <p:spPr/>
        <p:txBody>
          <a:bodyPr/>
          <a:lstStyle/>
          <a:p>
            <a:fld id="{62EDC0A7-8419-40B3-A1AE-0F84711FAD15}" type="datetimeFigureOut">
              <a:rPr lang="en-IN" smtClean="0"/>
              <a:t>26-11-2024</a:t>
            </a:fld>
            <a:endParaRPr lang="en-IN"/>
          </a:p>
        </p:txBody>
      </p:sp>
      <p:sp>
        <p:nvSpPr>
          <p:cNvPr id="6" name="Footer Placeholder 5">
            <a:extLst>
              <a:ext uri="{FF2B5EF4-FFF2-40B4-BE49-F238E27FC236}">
                <a16:creationId xmlns:a16="http://schemas.microsoft.com/office/drawing/2014/main" id="{2F02B0EA-6E3C-415D-D010-85708C679D10}"/>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7912A9E-11DF-1A1E-D560-D6F58A9D0A9F}"/>
              </a:ext>
            </a:extLst>
          </p:cNvPr>
          <p:cNvSpPr>
            <a:spLocks noGrp="1"/>
          </p:cNvSpPr>
          <p:nvPr>
            <p:ph type="sldNum" sz="quarter" idx="12"/>
          </p:nvPr>
        </p:nvSpPr>
        <p:spPr/>
        <p:txBody>
          <a:bodyPr/>
          <a:lstStyle/>
          <a:p>
            <a:fld id="{2F87ECC4-9960-4BB6-9117-6BE91F61136C}" type="slidenum">
              <a:rPr lang="en-IN" smtClean="0"/>
              <a:t>‹#›</a:t>
            </a:fld>
            <a:endParaRPr lang="en-IN"/>
          </a:p>
        </p:txBody>
      </p:sp>
    </p:spTree>
    <p:extLst>
      <p:ext uri="{BB962C8B-B14F-4D97-AF65-F5344CB8AC3E}">
        <p14:creationId xmlns:p14="http://schemas.microsoft.com/office/powerpoint/2010/main" val="4350119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6060A-682B-8955-CCA1-A5942976706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4BCAB63A-5412-E7B3-39DB-B1FCA8DF8C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9E7DADE0-9729-195F-5ADD-AE1EE1A5D7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F5277A-2852-B7F8-1456-8D53B4F40A17}"/>
              </a:ext>
            </a:extLst>
          </p:cNvPr>
          <p:cNvSpPr>
            <a:spLocks noGrp="1"/>
          </p:cNvSpPr>
          <p:nvPr>
            <p:ph type="dt" sz="half" idx="10"/>
          </p:nvPr>
        </p:nvSpPr>
        <p:spPr/>
        <p:txBody>
          <a:bodyPr/>
          <a:lstStyle/>
          <a:p>
            <a:fld id="{62EDC0A7-8419-40B3-A1AE-0F84711FAD15}" type="datetimeFigureOut">
              <a:rPr lang="en-IN" smtClean="0"/>
              <a:t>26-11-2024</a:t>
            </a:fld>
            <a:endParaRPr lang="en-IN"/>
          </a:p>
        </p:txBody>
      </p:sp>
      <p:sp>
        <p:nvSpPr>
          <p:cNvPr id="6" name="Footer Placeholder 5">
            <a:extLst>
              <a:ext uri="{FF2B5EF4-FFF2-40B4-BE49-F238E27FC236}">
                <a16:creationId xmlns:a16="http://schemas.microsoft.com/office/drawing/2014/main" id="{2FD66A5C-08AD-0686-1EEF-CCEE9DC30304}"/>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6F37E3D-34C3-4DB6-24DC-14323DEABD69}"/>
              </a:ext>
            </a:extLst>
          </p:cNvPr>
          <p:cNvSpPr>
            <a:spLocks noGrp="1"/>
          </p:cNvSpPr>
          <p:nvPr>
            <p:ph type="sldNum" sz="quarter" idx="12"/>
          </p:nvPr>
        </p:nvSpPr>
        <p:spPr/>
        <p:txBody>
          <a:bodyPr/>
          <a:lstStyle/>
          <a:p>
            <a:fld id="{2F87ECC4-9960-4BB6-9117-6BE91F61136C}" type="slidenum">
              <a:rPr lang="en-IN" smtClean="0"/>
              <a:t>‹#›</a:t>
            </a:fld>
            <a:endParaRPr lang="en-IN"/>
          </a:p>
        </p:txBody>
      </p:sp>
    </p:spTree>
    <p:extLst>
      <p:ext uri="{BB962C8B-B14F-4D97-AF65-F5344CB8AC3E}">
        <p14:creationId xmlns:p14="http://schemas.microsoft.com/office/powerpoint/2010/main" val="4355004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09F510-F1D6-891B-98F6-F88DBEDFF47D}"/>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4F5D615-0FCA-1C91-A5B4-71394914172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F573AA3-74A6-5381-CFA2-A412C3E2701C}"/>
              </a:ext>
            </a:extLst>
          </p:cNvPr>
          <p:cNvSpPr>
            <a:spLocks noGrp="1"/>
          </p:cNvSpPr>
          <p:nvPr>
            <p:ph type="dt" sz="half" idx="10"/>
          </p:nvPr>
        </p:nvSpPr>
        <p:spPr/>
        <p:txBody>
          <a:bodyPr/>
          <a:lstStyle/>
          <a:p>
            <a:fld id="{62EDC0A7-8419-40B3-A1AE-0F84711FAD15}" type="datetimeFigureOut">
              <a:rPr lang="en-IN" smtClean="0"/>
              <a:t>26-11-2024</a:t>
            </a:fld>
            <a:endParaRPr lang="en-IN"/>
          </a:p>
        </p:txBody>
      </p:sp>
      <p:sp>
        <p:nvSpPr>
          <p:cNvPr id="5" name="Footer Placeholder 4">
            <a:extLst>
              <a:ext uri="{FF2B5EF4-FFF2-40B4-BE49-F238E27FC236}">
                <a16:creationId xmlns:a16="http://schemas.microsoft.com/office/drawing/2014/main" id="{7679A770-F277-A9A0-D51A-54DDC12A5B6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DD7ECAD-954E-F11F-BC9D-AE0E7A27F829}"/>
              </a:ext>
            </a:extLst>
          </p:cNvPr>
          <p:cNvSpPr>
            <a:spLocks noGrp="1"/>
          </p:cNvSpPr>
          <p:nvPr>
            <p:ph type="sldNum" sz="quarter" idx="12"/>
          </p:nvPr>
        </p:nvSpPr>
        <p:spPr/>
        <p:txBody>
          <a:bodyPr/>
          <a:lstStyle/>
          <a:p>
            <a:fld id="{2F87ECC4-9960-4BB6-9117-6BE91F61136C}" type="slidenum">
              <a:rPr lang="en-IN" smtClean="0"/>
              <a:t>‹#›</a:t>
            </a:fld>
            <a:endParaRPr lang="en-IN"/>
          </a:p>
        </p:txBody>
      </p:sp>
    </p:spTree>
    <p:extLst>
      <p:ext uri="{BB962C8B-B14F-4D97-AF65-F5344CB8AC3E}">
        <p14:creationId xmlns:p14="http://schemas.microsoft.com/office/powerpoint/2010/main" val="2957870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81805B8-1A87-5A49-8930-9514D551841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733D4F3-A46A-9D9E-D02B-FD8023B7E1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45229FC-1138-B55E-8539-4E0BA2107676}"/>
              </a:ext>
            </a:extLst>
          </p:cNvPr>
          <p:cNvSpPr>
            <a:spLocks noGrp="1"/>
          </p:cNvSpPr>
          <p:nvPr>
            <p:ph type="dt" sz="half" idx="10"/>
          </p:nvPr>
        </p:nvSpPr>
        <p:spPr/>
        <p:txBody>
          <a:bodyPr/>
          <a:lstStyle/>
          <a:p>
            <a:fld id="{62EDC0A7-8419-40B3-A1AE-0F84711FAD15}" type="datetimeFigureOut">
              <a:rPr lang="en-IN" smtClean="0"/>
              <a:t>26-11-2024</a:t>
            </a:fld>
            <a:endParaRPr lang="en-IN"/>
          </a:p>
        </p:txBody>
      </p:sp>
      <p:sp>
        <p:nvSpPr>
          <p:cNvPr id="5" name="Footer Placeholder 4">
            <a:extLst>
              <a:ext uri="{FF2B5EF4-FFF2-40B4-BE49-F238E27FC236}">
                <a16:creationId xmlns:a16="http://schemas.microsoft.com/office/drawing/2014/main" id="{3A0FF8E4-8747-872E-019B-4E048E4B245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6BEB275-D854-CE1B-4361-A2EE95B6E8C3}"/>
              </a:ext>
            </a:extLst>
          </p:cNvPr>
          <p:cNvSpPr>
            <a:spLocks noGrp="1"/>
          </p:cNvSpPr>
          <p:nvPr>
            <p:ph type="sldNum" sz="quarter" idx="12"/>
          </p:nvPr>
        </p:nvSpPr>
        <p:spPr/>
        <p:txBody>
          <a:bodyPr/>
          <a:lstStyle/>
          <a:p>
            <a:fld id="{2F87ECC4-9960-4BB6-9117-6BE91F61136C}" type="slidenum">
              <a:rPr lang="en-IN" smtClean="0"/>
              <a:t>‹#›</a:t>
            </a:fld>
            <a:endParaRPr lang="en-IN"/>
          </a:p>
        </p:txBody>
      </p:sp>
    </p:spTree>
    <p:extLst>
      <p:ext uri="{BB962C8B-B14F-4D97-AF65-F5344CB8AC3E}">
        <p14:creationId xmlns:p14="http://schemas.microsoft.com/office/powerpoint/2010/main" val="891131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843DA5-3B28-8343-F3C7-E2FC7096CA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5E843142-9C1C-F861-814E-0700BA2106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24B48AD-C72C-24A7-4A54-DA1F74EEC83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EDC0A7-8419-40B3-A1AE-0F84711FAD15}" type="datetimeFigureOut">
              <a:rPr lang="en-IN" smtClean="0"/>
              <a:t>26-11-2024</a:t>
            </a:fld>
            <a:endParaRPr lang="en-IN"/>
          </a:p>
        </p:txBody>
      </p:sp>
      <p:sp>
        <p:nvSpPr>
          <p:cNvPr id="5" name="Footer Placeholder 4">
            <a:extLst>
              <a:ext uri="{FF2B5EF4-FFF2-40B4-BE49-F238E27FC236}">
                <a16:creationId xmlns:a16="http://schemas.microsoft.com/office/drawing/2014/main" id="{FB01ED04-A1A2-DFA6-1EF2-9EAAAC52AB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C502BB7F-C726-86DD-13A7-EF2F5041E48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87ECC4-9960-4BB6-9117-6BE91F61136C}" type="slidenum">
              <a:rPr lang="en-IN" smtClean="0"/>
              <a:t>‹#›</a:t>
            </a:fld>
            <a:endParaRPr lang="en-IN"/>
          </a:p>
        </p:txBody>
      </p:sp>
    </p:spTree>
    <p:extLst>
      <p:ext uri="{BB962C8B-B14F-4D97-AF65-F5344CB8AC3E}">
        <p14:creationId xmlns:p14="http://schemas.microsoft.com/office/powerpoint/2010/main" val="7082135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amritayadavpharmacy@gmail.com"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hyperlink" Target="https://pubchem.ncbi.nlm.nih.gov/#query%3DC15H24" TargetMode="External"/><Relationship Id="rId13" Type="http://schemas.openxmlformats.org/officeDocument/2006/relationships/hyperlink" Target="https://cb.imsc.res.in/imppat/phytochemical-detailedpage/IMPHY010072" TargetMode="External"/><Relationship Id="rId18" Type="http://schemas.openxmlformats.org/officeDocument/2006/relationships/hyperlink" Target="https://pubchem.ncbi.nlm.nih.gov/#query%3DC10H20O" TargetMode="External"/><Relationship Id="rId3" Type="http://schemas.openxmlformats.org/officeDocument/2006/relationships/hyperlink" Target="https://cb.imsc.res.in/imppat/phytochemical-detailedpage/IMPHY001854" TargetMode="External"/><Relationship Id="rId21" Type="http://schemas.openxmlformats.org/officeDocument/2006/relationships/hyperlink" Target="https://cb.imsc.res.in/imppat/phytochemical-detailedpage/IMPHY004049" TargetMode="External"/><Relationship Id="rId7" Type="http://schemas.openxmlformats.org/officeDocument/2006/relationships/hyperlink" Target="https://cb.imsc.res.in/imppat/phytochemical-detailedpage/IMPHY011745" TargetMode="External"/><Relationship Id="rId12" Type="http://schemas.openxmlformats.org/officeDocument/2006/relationships/hyperlink" Target="https://pubchem.ncbi.nlm.nih.gov/#query%3DC7H6O" TargetMode="External"/><Relationship Id="rId17" Type="http://schemas.openxmlformats.org/officeDocument/2006/relationships/hyperlink" Target="https://cb.imsc.res.in/imppat/phytochemical-detailedpage/IMPHY015003" TargetMode="External"/><Relationship Id="rId2" Type="http://schemas.openxmlformats.org/officeDocument/2006/relationships/image" Target="../media/image1.jpeg"/><Relationship Id="rId16" Type="http://schemas.openxmlformats.org/officeDocument/2006/relationships/hyperlink" Target="https://cb.imsc.res.in/imppat/phytochemical-detailedpage/IMPHY015004" TargetMode="External"/><Relationship Id="rId20" Type="http://schemas.openxmlformats.org/officeDocument/2006/relationships/hyperlink" Target="https://pubchem.ncbi.nlm.nih.gov/#query%3DC8H16O" TargetMode="External"/><Relationship Id="rId1" Type="http://schemas.openxmlformats.org/officeDocument/2006/relationships/slideLayout" Target="../slideLayouts/slideLayout7.xml"/><Relationship Id="rId6" Type="http://schemas.openxmlformats.org/officeDocument/2006/relationships/hyperlink" Target="https://pubchem.ncbi.nlm.nih.gov/#query%3DC11H14O3" TargetMode="External"/><Relationship Id="rId11" Type="http://schemas.openxmlformats.org/officeDocument/2006/relationships/hyperlink" Target="https://cb.imsc.res.in/imppat/phytochemical-detailedpage/IMPHY009946" TargetMode="External"/><Relationship Id="rId24" Type="http://schemas.openxmlformats.org/officeDocument/2006/relationships/hyperlink" Target="https://pubchem.ncbi.nlm.nih.gov/#query%3DC7H14O" TargetMode="External"/><Relationship Id="rId5" Type="http://schemas.openxmlformats.org/officeDocument/2006/relationships/hyperlink" Target="https://cb.imsc.res.in/imppat/phytochemical-detailedpage/IMPHY003479" TargetMode="External"/><Relationship Id="rId15" Type="http://schemas.openxmlformats.org/officeDocument/2006/relationships/hyperlink" Target="https://cb.imsc.res.in/imppat/phytochemical-detailedpage/IMPHY012036" TargetMode="External"/><Relationship Id="rId23" Type="http://schemas.openxmlformats.org/officeDocument/2006/relationships/hyperlink" Target="https://cb.imsc.res.in/imppat/phytochemical-detailedpage/IMPHY004121" TargetMode="External"/><Relationship Id="rId10" Type="http://schemas.openxmlformats.org/officeDocument/2006/relationships/hyperlink" Target="https://pubchem.ncbi.nlm.nih.gov/#query%3DC10H16O" TargetMode="External"/><Relationship Id="rId19" Type="http://schemas.openxmlformats.org/officeDocument/2006/relationships/hyperlink" Target="https://cb.imsc.res.in/imppat/phytochemical-detailedpage/IMPHY000795" TargetMode="External"/><Relationship Id="rId4" Type="http://schemas.openxmlformats.org/officeDocument/2006/relationships/hyperlink" Target="https://pubchem.ncbi.nlm.nih.gov/#query%3DC5H10O" TargetMode="External"/><Relationship Id="rId9" Type="http://schemas.openxmlformats.org/officeDocument/2006/relationships/hyperlink" Target="https://cb.imsc.res.in/imppat/phytochemical-detailedpage/IMPHY011789" TargetMode="External"/><Relationship Id="rId14" Type="http://schemas.openxmlformats.org/officeDocument/2006/relationships/hyperlink" Target="https://pubchem.ncbi.nlm.nih.gov/#query%3DC10H18O" TargetMode="External"/><Relationship Id="rId22" Type="http://schemas.openxmlformats.org/officeDocument/2006/relationships/hyperlink" Target="https://pubchem.ncbi.nlm.nih.gov/#query%3DC15H24O"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s://cb.imsc.res.in/imppat/phytochemical-detailedpage/IMPHY010072" TargetMode="External"/><Relationship Id="rId13" Type="http://schemas.openxmlformats.org/officeDocument/2006/relationships/hyperlink" Target="https://cb.imsc.res.in/imppat/phytochemical-detailedpage/IMPHY004049" TargetMode="External"/><Relationship Id="rId3" Type="http://schemas.openxmlformats.org/officeDocument/2006/relationships/hyperlink" Target="https://cb.imsc.res.in/imppat/phytochemical-detailedpage/IMPHY001854" TargetMode="External"/><Relationship Id="rId7" Type="http://schemas.openxmlformats.org/officeDocument/2006/relationships/hyperlink" Target="https://cb.imsc.res.in/imppat/phytochemical-detailedpage/IMPHY009946" TargetMode="External"/><Relationship Id="rId12" Type="http://schemas.openxmlformats.org/officeDocument/2006/relationships/hyperlink" Target="https://cb.imsc.res.in/imppat/phytochemical-detailedpage/IMPHY000795"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hyperlink" Target="https://cb.imsc.res.in/imppat/phytochemical-detailedpage/IMPHY011789" TargetMode="External"/><Relationship Id="rId11" Type="http://schemas.openxmlformats.org/officeDocument/2006/relationships/hyperlink" Target="https://cb.imsc.res.in/imppat/phytochemical-detailedpage/IMPHY015003" TargetMode="External"/><Relationship Id="rId5" Type="http://schemas.openxmlformats.org/officeDocument/2006/relationships/hyperlink" Target="https://cb.imsc.res.in/imppat/phytochemical-detailedpage/IMPHY011745" TargetMode="External"/><Relationship Id="rId10" Type="http://schemas.openxmlformats.org/officeDocument/2006/relationships/hyperlink" Target="https://cb.imsc.res.in/imppat/phytochemical-detailedpage/IMPHY015004" TargetMode="External"/><Relationship Id="rId4" Type="http://schemas.openxmlformats.org/officeDocument/2006/relationships/hyperlink" Target="https://cb.imsc.res.in/imppat/phytochemical-detailedpage/IMPHY003479" TargetMode="External"/><Relationship Id="rId9" Type="http://schemas.openxmlformats.org/officeDocument/2006/relationships/hyperlink" Target="https://cb.imsc.res.in/imppat/phytochemical-detailedpage/IMPHY012036" TargetMode="External"/><Relationship Id="rId14" Type="http://schemas.openxmlformats.org/officeDocument/2006/relationships/hyperlink" Target="https://cb.imsc.res.in/imppat/phytochemical-detailedpage/IMPHY004121"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hyperlink" Target="https://cb.imsc.res.in/imppat/phytochemical-detailedpage/IMPHY011745"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cb.imsc.res.in/imppat/phytochemical-detailedpage/IMPHY010072" TargetMode="External"/><Relationship Id="rId13" Type="http://schemas.openxmlformats.org/officeDocument/2006/relationships/hyperlink" Target="https://cb.imsc.res.in/imppat/phytochemical-detailedpage/IMPHY004049" TargetMode="External"/><Relationship Id="rId3" Type="http://schemas.openxmlformats.org/officeDocument/2006/relationships/hyperlink" Target="https://cb.imsc.res.in/imppat/phytochemical-detailedpage/IMPHY001854" TargetMode="External"/><Relationship Id="rId7" Type="http://schemas.openxmlformats.org/officeDocument/2006/relationships/hyperlink" Target="https://cb.imsc.res.in/imppat/phytochemical-detailedpage/IMPHY009946" TargetMode="External"/><Relationship Id="rId12" Type="http://schemas.openxmlformats.org/officeDocument/2006/relationships/hyperlink" Target="https://cb.imsc.res.in/imppat/phytochemical-detailedpage/IMPHY000795"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hyperlink" Target="https://cb.imsc.res.in/imppat/phytochemical-detailedpage/IMPHY011789" TargetMode="External"/><Relationship Id="rId11" Type="http://schemas.openxmlformats.org/officeDocument/2006/relationships/hyperlink" Target="https://cb.imsc.res.in/imppat/phytochemical-detailedpage/IMPHY015003" TargetMode="External"/><Relationship Id="rId5" Type="http://schemas.openxmlformats.org/officeDocument/2006/relationships/hyperlink" Target="https://cb.imsc.res.in/imppat/phytochemical-detailedpage/IMPHY011745" TargetMode="External"/><Relationship Id="rId10" Type="http://schemas.openxmlformats.org/officeDocument/2006/relationships/hyperlink" Target="https://cb.imsc.res.in/imppat/phytochemical-detailedpage/IMPHY015004" TargetMode="External"/><Relationship Id="rId4" Type="http://schemas.openxmlformats.org/officeDocument/2006/relationships/hyperlink" Target="https://cb.imsc.res.in/imppat/phytochemical-detailedpage/IMPHY003479" TargetMode="External"/><Relationship Id="rId9" Type="http://schemas.openxmlformats.org/officeDocument/2006/relationships/hyperlink" Target="https://cb.imsc.res.in/imppat/phytochemical-detailedpage/IMPHY012036" TargetMode="External"/><Relationship Id="rId14" Type="http://schemas.openxmlformats.org/officeDocument/2006/relationships/hyperlink" Target="https://cb.imsc.res.in/imppat/phytochemical-detailedpage/IMPHY004121"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Best PPT Background Images, Download ...">
            <a:extLst>
              <a:ext uri="{FF2B5EF4-FFF2-40B4-BE49-F238E27FC236}">
                <a16:creationId xmlns:a16="http://schemas.microsoft.com/office/drawing/2014/main" id="{0B10E934-83AF-B33E-5C55-D409EA4AB6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78E209FA-A44F-FA21-15BF-E41FCC9B88C1}"/>
              </a:ext>
            </a:extLst>
          </p:cNvPr>
          <p:cNvSpPr>
            <a:spLocks noGrp="1"/>
          </p:cNvSpPr>
          <p:nvPr>
            <p:ph type="subTitle" idx="1"/>
          </p:nvPr>
        </p:nvSpPr>
        <p:spPr>
          <a:xfrm>
            <a:off x="357809" y="792577"/>
            <a:ext cx="11542643" cy="1655762"/>
          </a:xfrm>
        </p:spPr>
        <p:txBody>
          <a:bodyPr>
            <a:normAutofit/>
          </a:bodyPr>
          <a:lstStyle/>
          <a:p>
            <a:pPr>
              <a:lnSpc>
                <a:spcPct val="150000"/>
              </a:lnSpc>
            </a:pPr>
            <a:r>
              <a:rPr lang="en-US" b="1" dirty="0">
                <a:latin typeface="Times New Roman" panose="02020603050405020304" pitchFamily="18" charset="0"/>
                <a:cs typeface="Times New Roman" panose="02020603050405020304" pitchFamily="18" charset="0"/>
              </a:rPr>
              <a:t>PHYSICOCHEMICAL AND PHARMACOKINETIC STUDIES OF POTENTIAL DRUG TARGET AGAINST ANTI DIABETIC AGENT ZINGIBER OFFICINALE.</a:t>
            </a:r>
            <a:endParaRPr lang="en-IN"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A42E516-8411-9B3B-4308-4582A95F1F8D}"/>
              </a:ext>
            </a:extLst>
          </p:cNvPr>
          <p:cNvSpPr txBox="1"/>
          <p:nvPr/>
        </p:nvSpPr>
        <p:spPr>
          <a:xfrm>
            <a:off x="5804452" y="3923153"/>
            <a:ext cx="6096000" cy="2679773"/>
          </a:xfrm>
          <a:prstGeom prst="rect">
            <a:avLst/>
          </a:prstGeom>
          <a:noFill/>
        </p:spPr>
        <p:txBody>
          <a:bodyPr wrap="square">
            <a:spAutoFit/>
          </a:bodyPr>
          <a:lstStyle/>
          <a:p>
            <a:pPr algn="r">
              <a:lnSpc>
                <a:spcPct val="150000"/>
              </a:lnSpc>
              <a:spcAft>
                <a:spcPts val="800"/>
              </a:spcAft>
            </a:pPr>
            <a:r>
              <a:rPr lang="en-US" sz="1500" baseline="30000" dirty="0">
                <a:effectLst/>
                <a:latin typeface="Times New Roman" panose="02020603050405020304" pitchFamily="18" charset="0"/>
                <a:ea typeface="Calibri" panose="020F0502020204030204" pitchFamily="34" charset="0"/>
                <a:cs typeface="Times New Roman" panose="02020603050405020304" pitchFamily="18" charset="0"/>
              </a:rPr>
              <a:t>1*</a:t>
            </a:r>
            <a:r>
              <a:rPr lang="en-US" sz="1500" dirty="0">
                <a:effectLst/>
                <a:latin typeface="Times New Roman" panose="02020603050405020304" pitchFamily="18" charset="0"/>
                <a:ea typeface="Calibri" panose="020F0502020204030204" pitchFamily="34" charset="0"/>
                <a:cs typeface="Times New Roman" panose="02020603050405020304" pitchFamily="18" charset="0"/>
              </a:rPr>
              <a:t>Department Of Pharmaceutical </a:t>
            </a:r>
            <a:r>
              <a:rPr lang="en-US" sz="1500" dirty="0" err="1">
                <a:effectLst/>
                <a:latin typeface="Times New Roman" panose="02020603050405020304" pitchFamily="18" charset="0"/>
                <a:ea typeface="Calibri" panose="020F0502020204030204" pitchFamily="34" charset="0"/>
                <a:cs typeface="Times New Roman" panose="02020603050405020304" pitchFamily="18" charset="0"/>
              </a:rPr>
              <a:t>Chemistry,Goel</a:t>
            </a:r>
            <a:r>
              <a:rPr lang="en-US" sz="1500" dirty="0">
                <a:effectLst/>
                <a:latin typeface="Times New Roman" panose="02020603050405020304" pitchFamily="18" charset="0"/>
                <a:ea typeface="Calibri" panose="020F0502020204030204" pitchFamily="34" charset="0"/>
                <a:cs typeface="Times New Roman" panose="02020603050405020304" pitchFamily="18" charset="0"/>
              </a:rPr>
              <a:t> Institute Of Pharmacy And Sciences, Faizabad Road, Near Indira </a:t>
            </a:r>
            <a:r>
              <a:rPr lang="en-US" sz="1500" dirty="0" err="1">
                <a:effectLst/>
                <a:latin typeface="Times New Roman" panose="02020603050405020304" pitchFamily="18" charset="0"/>
                <a:ea typeface="Calibri" panose="020F0502020204030204" pitchFamily="34" charset="0"/>
                <a:cs typeface="Times New Roman" panose="02020603050405020304" pitchFamily="18" charset="0"/>
              </a:rPr>
              <a:t>Canal,Lucknow</a:t>
            </a:r>
            <a:r>
              <a:rPr lang="en-US" sz="1500" dirty="0">
                <a:effectLst/>
                <a:latin typeface="Times New Roman" panose="02020603050405020304" pitchFamily="18" charset="0"/>
                <a:ea typeface="Calibri" panose="020F0502020204030204" pitchFamily="34" charset="0"/>
                <a:cs typeface="Times New Roman" panose="02020603050405020304" pitchFamily="18" charset="0"/>
              </a:rPr>
              <a:t>, UP, India ,Pin – 226028</a:t>
            </a:r>
            <a:endParaRPr lang="en-IN" sz="15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50000"/>
              </a:lnSpc>
              <a:spcAft>
                <a:spcPts val="800"/>
              </a:spcAft>
            </a:pPr>
            <a:r>
              <a:rPr lang="en-US" sz="15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en-US" sz="1500" dirty="0">
                <a:effectLst/>
                <a:latin typeface="Times New Roman" panose="02020603050405020304" pitchFamily="18" charset="0"/>
                <a:ea typeface="Calibri" panose="020F0502020204030204" pitchFamily="34" charset="0"/>
                <a:cs typeface="Times New Roman" panose="02020603050405020304" pitchFamily="18" charset="0"/>
              </a:rPr>
              <a:t>Department Of Pharmaceutical </a:t>
            </a:r>
            <a:r>
              <a:rPr lang="en-US" sz="1500" dirty="0" err="1">
                <a:effectLst/>
                <a:latin typeface="Times New Roman" panose="02020603050405020304" pitchFamily="18" charset="0"/>
                <a:ea typeface="Calibri" panose="020F0502020204030204" pitchFamily="34" charset="0"/>
                <a:cs typeface="Times New Roman" panose="02020603050405020304" pitchFamily="18" charset="0"/>
              </a:rPr>
              <a:t>Chemistry,Goel</a:t>
            </a:r>
            <a:r>
              <a:rPr lang="en-US" sz="1500" dirty="0">
                <a:effectLst/>
                <a:latin typeface="Times New Roman" panose="02020603050405020304" pitchFamily="18" charset="0"/>
                <a:ea typeface="Calibri" panose="020F0502020204030204" pitchFamily="34" charset="0"/>
                <a:cs typeface="Times New Roman" panose="02020603050405020304" pitchFamily="18" charset="0"/>
              </a:rPr>
              <a:t> Institute Of Pharmacy And Sciences, Faizabad Road, Near Indira </a:t>
            </a:r>
            <a:r>
              <a:rPr lang="en-US" sz="1500" dirty="0" err="1">
                <a:effectLst/>
                <a:latin typeface="Times New Roman" panose="02020603050405020304" pitchFamily="18" charset="0"/>
                <a:ea typeface="Calibri" panose="020F0502020204030204" pitchFamily="34" charset="0"/>
                <a:cs typeface="Times New Roman" panose="02020603050405020304" pitchFamily="18" charset="0"/>
              </a:rPr>
              <a:t>Canal,Lucknow</a:t>
            </a:r>
            <a:r>
              <a:rPr lang="en-US" sz="1500" dirty="0">
                <a:effectLst/>
                <a:latin typeface="Times New Roman" panose="02020603050405020304" pitchFamily="18" charset="0"/>
                <a:ea typeface="Calibri" panose="020F0502020204030204" pitchFamily="34" charset="0"/>
                <a:cs typeface="Times New Roman" panose="02020603050405020304" pitchFamily="18" charset="0"/>
              </a:rPr>
              <a:t>, UP, India ,Pin – 226028</a:t>
            </a:r>
            <a:endParaRPr lang="en-IN" sz="1500"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50000"/>
              </a:lnSpc>
              <a:spcAft>
                <a:spcPts val="800"/>
              </a:spcAft>
            </a:pPr>
            <a:r>
              <a:rPr lang="en-US" sz="1500" b="1" dirty="0">
                <a:effectLst/>
                <a:latin typeface="Times New Roman" panose="02020603050405020304" pitchFamily="18" charset="0"/>
                <a:ea typeface="Calibri" panose="020F0502020204030204" pitchFamily="34" charset="0"/>
                <a:cs typeface="Times New Roman" panose="02020603050405020304" pitchFamily="18" charset="0"/>
              </a:rPr>
              <a:t>*Corresponding Author Email Id: </a:t>
            </a:r>
            <a:r>
              <a:rPr lang="en-US" sz="15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amritayadavpharmacy@gmail.com</a:t>
            </a:r>
            <a:endParaRPr lang="en-IN" sz="15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68348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est PPT Background Images, Download ...">
            <a:extLst>
              <a:ext uri="{FF2B5EF4-FFF2-40B4-BE49-F238E27FC236}">
                <a16:creationId xmlns:a16="http://schemas.microsoft.com/office/drawing/2014/main" id="{182DEFAA-6FD7-1AB7-EEDE-5D5DB3394B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1B6A2CB-922A-8B8F-4456-1910E2CF166B}"/>
              </a:ext>
            </a:extLst>
          </p:cNvPr>
          <p:cNvSpPr txBox="1"/>
          <p:nvPr/>
        </p:nvSpPr>
        <p:spPr>
          <a:xfrm>
            <a:off x="278296" y="245379"/>
            <a:ext cx="11423374" cy="916982"/>
          </a:xfrm>
          <a:prstGeom prst="rect">
            <a:avLst/>
          </a:prstGeom>
          <a:noFill/>
        </p:spPr>
        <p:txBody>
          <a:bodyPr wrap="square">
            <a:spAutoFit/>
          </a:bodyPr>
          <a:lstStyle/>
          <a:p>
            <a:pPr algn="ctr">
              <a:lnSpc>
                <a:spcPct val="150000"/>
              </a:lnSpc>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AC5073AA-02F2-3201-7490-2577154954A5}"/>
              </a:ext>
            </a:extLst>
          </p:cNvPr>
          <p:cNvSpPr txBox="1"/>
          <p:nvPr/>
        </p:nvSpPr>
        <p:spPr>
          <a:xfrm>
            <a:off x="278296" y="1311161"/>
            <a:ext cx="11728174" cy="5546839"/>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Elevated blood glucose levels are the hallmark of diabetes, a chronic medical illness. It is mainly caused by problems with either the action or synthesis of insulin.</a:t>
            </a:r>
          </a:p>
          <a:p>
            <a:pPr marL="285750" indent="-285750" algn="just">
              <a:lnSpc>
                <a:spcPct val="150000"/>
              </a:lnSpc>
              <a:spcAft>
                <a:spcPts val="8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 The hormone insulin, which is secreted by the pancreas, is essential for controlling blood sugar levels(1). Blurred vision, weariness, increased thirst, and frequent urination are among symptoms. </a:t>
            </a:r>
          </a:p>
          <a:p>
            <a:pPr marL="285750" indent="-285750" algn="just">
              <a:lnSpc>
                <a:spcPct val="150000"/>
              </a:lnSpc>
              <a:spcAft>
                <a:spcPts val="8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Type 1 Diabetes: Is an autoimmune disease in which the body is unable to manufacture glucose, a hormone that aids in blood sugar regulation. </a:t>
            </a:r>
          </a:p>
          <a:p>
            <a:pPr marL="285750" indent="-285750" algn="just">
              <a:lnSpc>
                <a:spcPct val="150000"/>
              </a:lnSpc>
              <a:spcAft>
                <a:spcPts val="8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Type 2 Diabetes: A more prevalent condition when the body either grows sensitive to insulin or produces insufficient amounts of it, frequently due to lifestyle reasons(2).</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Zingiber officinale, commonly known as ginger, is a flowering plant whose rhizome (underground stem) is widely used as a spice and for its medicinal properties(3). </a:t>
            </a:r>
          </a:p>
          <a:p>
            <a:pPr marL="285750" indent="-285750" algn="just">
              <a:lnSpc>
                <a:spcPct val="150000"/>
              </a:lnSpc>
              <a:spcAft>
                <a:spcPts val="8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Reactivity of oxygen species (ROS), one type of free radical that is overproduced, have been linked to the onset of numerous chronic illnesses(4).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2143239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Best PPT Background Images, Download ...">
            <a:extLst>
              <a:ext uri="{FF2B5EF4-FFF2-40B4-BE49-F238E27FC236}">
                <a16:creationId xmlns:a16="http://schemas.microsoft.com/office/drawing/2014/main" id="{B5B6B8A7-C603-23A8-09A1-FD7A62023C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DD0D719-F2F6-501B-0199-9795A1019BC0}"/>
              </a:ext>
            </a:extLst>
          </p:cNvPr>
          <p:cNvSpPr txBox="1"/>
          <p:nvPr/>
        </p:nvSpPr>
        <p:spPr>
          <a:xfrm>
            <a:off x="490329" y="452735"/>
            <a:ext cx="5989983" cy="370844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Many natural goods, including fruits, vegetables, cereals, edible flowers, medicinal herbs, and herbal infusions, have been shown to have antioxidant potential. Here’s an overview(5).</a:t>
            </a:r>
          </a:p>
          <a:p>
            <a:pPr algn="just">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Biological Properties:</a:t>
            </a:r>
            <a:endParaRPr lang="en-IN" sz="1800" b="1"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mj-lt"/>
              <a:buAutoNum type="arabicPeriod"/>
            </a:pPr>
            <a:r>
              <a:rPr lang="en-US" sz="1800" dirty="0">
                <a:effectLst/>
                <a:latin typeface="Times New Roman" panose="02020603050405020304" pitchFamily="18" charset="0"/>
                <a:ea typeface="Calibri" panose="020F0502020204030204" pitchFamily="34" charset="0"/>
                <a:cs typeface="Mangal" panose="02040503050203030202" pitchFamily="18" charset="0"/>
              </a:rPr>
              <a:t>Family-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Zingiberaceae</a:t>
            </a:r>
            <a:r>
              <a:rPr lang="en-US" sz="1800" dirty="0">
                <a:effectLst/>
                <a:latin typeface="Times New Roman" panose="02020603050405020304" pitchFamily="18" charset="0"/>
                <a:ea typeface="Calibri" panose="020F0502020204030204" pitchFamily="34" charset="0"/>
                <a:cs typeface="Mangal" panose="02040503050203030202" pitchFamily="18" charset="0"/>
              </a:rPr>
              <a:t>, 2. Common Name- Ginger, Ginger Root, 3. Parts Used- Rhizome</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US" sz="1800" b="1" i="1" dirty="0">
                <a:effectLst/>
                <a:latin typeface="Times New Roman" panose="02020603050405020304" pitchFamily="18" charset="0"/>
                <a:ea typeface="Calibri" panose="020F0502020204030204" pitchFamily="34" charset="0"/>
                <a:cs typeface="Mangal" panose="02040503050203030202" pitchFamily="18" charset="0"/>
              </a:rPr>
              <a:t>Chemical </a:t>
            </a:r>
            <a:r>
              <a:rPr lang="en-US" sz="1800" b="1" i="1" dirty="0" err="1">
                <a:effectLst/>
                <a:latin typeface="Times New Roman" panose="02020603050405020304" pitchFamily="18" charset="0"/>
                <a:ea typeface="Calibri" panose="020F0502020204030204" pitchFamily="34" charset="0"/>
                <a:cs typeface="Mangal" panose="02040503050203030202" pitchFamily="18" charset="0"/>
              </a:rPr>
              <a:t>contituents</a:t>
            </a:r>
            <a:r>
              <a:rPr lang="en-US" sz="1800" b="1" i="1" dirty="0">
                <a:effectLst/>
                <a:latin typeface="Times New Roman" panose="02020603050405020304" pitchFamily="18" charset="0"/>
                <a:ea typeface="Calibri" panose="020F0502020204030204" pitchFamily="34" charset="0"/>
                <a:cs typeface="Mangal" panose="02040503050203030202" pitchFamily="18" charset="0"/>
              </a:rPr>
              <a:t> of zingiber officinale:</a:t>
            </a: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4" name="image1.jpeg">
            <a:extLst>
              <a:ext uri="{FF2B5EF4-FFF2-40B4-BE49-F238E27FC236}">
                <a16:creationId xmlns:a16="http://schemas.microsoft.com/office/drawing/2014/main" id="{DE317DF1-A82C-A30C-B9CC-060F96E040DB}"/>
              </a:ext>
            </a:extLst>
          </p:cNvPr>
          <p:cNvPicPr>
            <a:picLocks noChangeAspect="1"/>
          </p:cNvPicPr>
          <p:nvPr/>
        </p:nvPicPr>
        <p:blipFill>
          <a:blip r:embed="rId3" cstate="print"/>
          <a:stretch>
            <a:fillRect/>
          </a:stretch>
        </p:blipFill>
        <p:spPr>
          <a:xfrm>
            <a:off x="6785113" y="2306959"/>
            <a:ext cx="4395122" cy="1117861"/>
          </a:xfrm>
          <a:prstGeom prst="rect">
            <a:avLst/>
          </a:prstGeom>
        </p:spPr>
      </p:pic>
      <p:sp>
        <p:nvSpPr>
          <p:cNvPr id="8" name="TextBox 7">
            <a:extLst>
              <a:ext uri="{FF2B5EF4-FFF2-40B4-BE49-F238E27FC236}">
                <a16:creationId xmlns:a16="http://schemas.microsoft.com/office/drawing/2014/main" id="{90E58FCF-3888-3DE9-298F-E1EF17A489DC}"/>
              </a:ext>
            </a:extLst>
          </p:cNvPr>
          <p:cNvSpPr txBox="1"/>
          <p:nvPr/>
        </p:nvSpPr>
        <p:spPr>
          <a:xfrm>
            <a:off x="424067" y="4218657"/>
            <a:ext cx="6096000" cy="254088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b="1" dirty="0">
                <a:effectLst/>
                <a:latin typeface="Times New Roman" panose="02020603050405020304" pitchFamily="18" charset="0"/>
                <a:ea typeface="Calibri" panose="020F0502020204030204" pitchFamily="34" charset="0"/>
              </a:rPr>
              <a:t>Uses: </a:t>
            </a:r>
            <a:r>
              <a:rPr lang="en-US" sz="1800" dirty="0">
                <a:effectLst/>
                <a:latin typeface="Times New Roman" panose="02020603050405020304" pitchFamily="18" charset="0"/>
                <a:ea typeface="Calibri" panose="020F0502020204030204" pitchFamily="34" charset="0"/>
              </a:rPr>
              <a:t>For millennia, ginger has been utilized in conventional medicine. Here are a few possible health advantages of it. </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It can be consumed in the form of juice or oil, dried, powdered, or fresh. The medicinal properties are digestive aid, anti inflammatory, blood sugar regulation, menstrual pain relief(6).</a:t>
            </a: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9" name="image2.jpeg" descr="Natural Deep Eutectic Solvent Extraction Media for Zingiber officinale  Roscoe: The Study of Chemical Compositions, Antioxidants and Antimicrobial  Activities | Bentham Science">
            <a:extLst>
              <a:ext uri="{FF2B5EF4-FFF2-40B4-BE49-F238E27FC236}">
                <a16:creationId xmlns:a16="http://schemas.microsoft.com/office/drawing/2014/main" id="{0B7BBFC1-8664-F8D4-D9F2-F2517AC60039}"/>
              </a:ext>
            </a:extLst>
          </p:cNvPr>
          <p:cNvPicPr>
            <a:picLocks noChangeAspect="1"/>
          </p:cNvPicPr>
          <p:nvPr/>
        </p:nvPicPr>
        <p:blipFill>
          <a:blip r:embed="rId4" cstate="print"/>
          <a:stretch>
            <a:fillRect/>
          </a:stretch>
        </p:blipFill>
        <p:spPr>
          <a:xfrm>
            <a:off x="7152005" y="4046379"/>
            <a:ext cx="4430395" cy="1651635"/>
          </a:xfrm>
          <a:prstGeom prst="rect">
            <a:avLst/>
          </a:prstGeom>
        </p:spPr>
      </p:pic>
      <p:sp>
        <p:nvSpPr>
          <p:cNvPr id="11" name="TextBox 10">
            <a:extLst>
              <a:ext uri="{FF2B5EF4-FFF2-40B4-BE49-F238E27FC236}">
                <a16:creationId xmlns:a16="http://schemas.microsoft.com/office/drawing/2014/main" id="{1B397D37-E5F2-6D8C-335C-580F064EF067}"/>
              </a:ext>
            </a:extLst>
          </p:cNvPr>
          <p:cNvSpPr txBox="1"/>
          <p:nvPr/>
        </p:nvSpPr>
        <p:spPr>
          <a:xfrm>
            <a:off x="6908923" y="5996407"/>
            <a:ext cx="4916557" cy="646331"/>
          </a:xfrm>
          <a:prstGeom prst="rect">
            <a:avLst/>
          </a:prstGeom>
          <a:noFill/>
        </p:spPr>
        <p:txBody>
          <a:bodyPr wrap="square">
            <a:spAutoFit/>
          </a:bodyPr>
          <a:lstStyle/>
          <a:p>
            <a:pPr marL="200660" marR="300990" algn="ctr">
              <a:spcBef>
                <a:spcPts val="5"/>
              </a:spcBef>
              <a:spcAft>
                <a:spcPts val="0"/>
              </a:spcAft>
            </a:pPr>
            <a:r>
              <a:rPr lang="en-US" sz="1800" b="1" kern="0" dirty="0">
                <a:effectLst/>
                <a:latin typeface="Times New Roman" panose="02020603050405020304" pitchFamily="18" charset="0"/>
                <a:ea typeface="Times New Roman" panose="02020603050405020304" pitchFamily="18" charset="0"/>
              </a:rPr>
              <a:t>Fig.1.</a:t>
            </a:r>
            <a:r>
              <a:rPr lang="en-US" sz="1800" b="1" kern="0" spc="-1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Pant</a:t>
            </a:r>
            <a:r>
              <a:rPr lang="en-US" sz="1800" b="1" kern="0" spc="-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and chemical</a:t>
            </a:r>
            <a:r>
              <a:rPr lang="en-US" sz="1800" b="1" kern="0" spc="-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composition</a:t>
            </a:r>
            <a:r>
              <a:rPr lang="en-US" sz="1800" b="1" kern="0" spc="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of</a:t>
            </a:r>
            <a:r>
              <a:rPr lang="en-US" sz="1800" b="1" kern="0" spc="-5" dirty="0">
                <a:effectLst/>
                <a:latin typeface="Times New Roman" panose="02020603050405020304" pitchFamily="18" charset="0"/>
                <a:ea typeface="Times New Roman" panose="02020603050405020304" pitchFamily="18" charset="0"/>
              </a:rPr>
              <a:t> </a:t>
            </a:r>
            <a:r>
              <a:rPr lang="en-US" sz="1800" b="1" kern="0" dirty="0">
                <a:effectLst/>
                <a:latin typeface="Times New Roman" panose="02020603050405020304" pitchFamily="18" charset="0"/>
                <a:ea typeface="Times New Roman" panose="02020603050405020304" pitchFamily="18" charset="0"/>
              </a:rPr>
              <a:t>ginger</a:t>
            </a:r>
            <a:endParaRPr lang="en-IN" sz="1800" b="1" kern="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301897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Best PPT Background Images, Download ...">
            <a:extLst>
              <a:ext uri="{FF2B5EF4-FFF2-40B4-BE49-F238E27FC236}">
                <a16:creationId xmlns:a16="http://schemas.microsoft.com/office/drawing/2014/main" id="{75B983D4-BEE1-13CF-784A-70ED3B4F96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DC1FF3F-383A-AB81-C340-3E38D1944AB0}"/>
              </a:ext>
            </a:extLst>
          </p:cNvPr>
          <p:cNvSpPr txBox="1"/>
          <p:nvPr/>
        </p:nvSpPr>
        <p:spPr>
          <a:xfrm>
            <a:off x="192156" y="218876"/>
            <a:ext cx="11807687" cy="916982"/>
          </a:xfrm>
          <a:prstGeom prst="rect">
            <a:avLst/>
          </a:prstGeom>
          <a:noFill/>
        </p:spPr>
        <p:txBody>
          <a:bodyPr wrap="square">
            <a:spAutoFit/>
          </a:bodyPr>
          <a:lstStyle/>
          <a:p>
            <a:pPr lvl="0" algn="ctr">
              <a:lnSpc>
                <a:spcPct val="150000"/>
              </a:lnSpc>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METHODOLOGY</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8425B394-0FCD-0549-7748-E2575CD0EE73}"/>
              </a:ext>
            </a:extLst>
          </p:cNvPr>
          <p:cNvSpPr txBox="1"/>
          <p:nvPr/>
        </p:nvSpPr>
        <p:spPr>
          <a:xfrm>
            <a:off x="318051" y="1283336"/>
            <a:ext cx="11476384" cy="463397"/>
          </a:xfrm>
          <a:prstGeom prst="rect">
            <a:avLst/>
          </a:prstGeom>
          <a:noFill/>
        </p:spPr>
        <p:txBody>
          <a:bodyPr wrap="square">
            <a:spAutoFit/>
          </a:bodyPr>
          <a:lstStyle/>
          <a:p>
            <a:pPr marL="742950" lvl="1" indent="-285750">
              <a:lnSpc>
                <a:spcPct val="150000"/>
              </a:lnSpc>
              <a:spcAft>
                <a:spcPts val="800"/>
              </a:spcAft>
              <a:buFont typeface="Courier New" panose="02070309020205020404" pitchFamily="49" charset="0"/>
              <a:buChar char="o"/>
            </a:pPr>
            <a:r>
              <a:rPr lang="en-US" sz="1800" b="1" dirty="0">
                <a:effectLst/>
                <a:latin typeface="Times New Roman" panose="02020603050405020304" pitchFamily="18" charset="0"/>
                <a:ea typeface="Calibri" panose="020F0502020204030204" pitchFamily="34" charset="0"/>
                <a:cs typeface="Mangal" panose="02040503050203030202" pitchFamily="18" charset="0"/>
              </a:rPr>
              <a:t>A flow chart of physiochemical properties and pharmacokinetic activity</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6" name="Picture 5">
            <a:extLst>
              <a:ext uri="{FF2B5EF4-FFF2-40B4-BE49-F238E27FC236}">
                <a16:creationId xmlns:a16="http://schemas.microsoft.com/office/drawing/2014/main" id="{A5509432-CCE8-A9A7-8DBB-1A64F74A9BBA}"/>
              </a:ext>
            </a:extLst>
          </p:cNvPr>
          <p:cNvPicPr>
            <a:picLocks noChangeAspect="1"/>
          </p:cNvPicPr>
          <p:nvPr/>
        </p:nvPicPr>
        <p:blipFill>
          <a:blip r:embed="rId3"/>
          <a:stretch>
            <a:fillRect/>
          </a:stretch>
        </p:blipFill>
        <p:spPr>
          <a:xfrm>
            <a:off x="4523859" y="1746733"/>
            <a:ext cx="5494785" cy="4960495"/>
          </a:xfrm>
          <a:prstGeom prst="rect">
            <a:avLst/>
          </a:prstGeom>
        </p:spPr>
      </p:pic>
    </p:spTree>
    <p:extLst>
      <p:ext uri="{BB962C8B-B14F-4D97-AF65-F5344CB8AC3E}">
        <p14:creationId xmlns:p14="http://schemas.microsoft.com/office/powerpoint/2010/main" val="3977405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Best PPT Background Images, Download ...">
            <a:extLst>
              <a:ext uri="{FF2B5EF4-FFF2-40B4-BE49-F238E27FC236}">
                <a16:creationId xmlns:a16="http://schemas.microsoft.com/office/drawing/2014/main" id="{1B084E99-17A7-7DC7-7839-68E2831E5F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A42E6C1-7981-646E-6EA0-A40E825100EB}"/>
              </a:ext>
            </a:extLst>
          </p:cNvPr>
          <p:cNvSpPr txBox="1"/>
          <p:nvPr/>
        </p:nvSpPr>
        <p:spPr>
          <a:xfrm>
            <a:off x="284922" y="148461"/>
            <a:ext cx="5267739" cy="6070060"/>
          </a:xfrm>
          <a:prstGeom prst="rect">
            <a:avLst/>
          </a:prstGeom>
          <a:noFill/>
        </p:spPr>
        <p:txBody>
          <a:bodyPr wrap="square">
            <a:spAutoFit/>
          </a:bodyPr>
          <a:lstStyle/>
          <a:p>
            <a:pPr marL="285750" indent="-285750" algn="just">
              <a:lnSpc>
                <a:spcPct val="150000"/>
              </a:lnSpc>
              <a:spcAft>
                <a:spcPts val="800"/>
              </a:spcAft>
              <a:buFont typeface="Courier New" panose="02070309020205020404" pitchFamily="49" charset="0"/>
              <a:buChar char="o"/>
            </a:pPr>
            <a:r>
              <a:rPr lang="en-US" sz="1800" b="1" dirty="0">
                <a:effectLst/>
                <a:latin typeface="Times New Roman" panose="02020603050405020304" pitchFamily="18" charset="0"/>
                <a:ea typeface="Calibri" panose="020F0502020204030204" pitchFamily="34" charset="0"/>
                <a:cs typeface="Mangal" panose="02040503050203030202" pitchFamily="18" charset="0"/>
              </a:rPr>
              <a:t>To determine the bioactive compound by using the IMMPAT webtools: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Mangal" panose="02040503050203030202" pitchFamily="18" charset="0"/>
              </a:rPr>
              <a:t>The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immpat</a:t>
            </a:r>
            <a:r>
              <a:rPr lang="en-US" sz="1800" dirty="0">
                <a:effectLst/>
                <a:latin typeface="Times New Roman" panose="02020603050405020304" pitchFamily="18" charset="0"/>
                <a:ea typeface="Calibri" panose="020F0502020204030204" pitchFamily="34" charset="0"/>
                <a:cs typeface="Mangal" panose="02040503050203030202" pitchFamily="18" charset="0"/>
              </a:rPr>
              <a:t> wed tools was used for the determination of bioactive compound and its IMPPAT (2.0) is a hand curated database that includes 1742 Indian plants for medicinal purposes, 9596 phytochemicals, which and 1124 therapeutic uses. It spans 27074 plant- phytochemical connections and 11514 plant-therapeutic linkages. </a:t>
            </a:r>
          </a:p>
          <a:p>
            <a:pPr marL="285750" indent="-285750" algn="just">
              <a:lnSpc>
                <a:spcPct val="150000"/>
              </a:lnSpc>
              <a:spcAft>
                <a:spcPts val="800"/>
              </a:spcAf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Mangal" panose="02040503050203030202" pitchFamily="18" charset="0"/>
              </a:rPr>
              <a:t>This is the first step towards achieving our goals. And more data are collected from the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Pubchem</a:t>
            </a:r>
            <a:r>
              <a:rPr lang="en-US" sz="1800" dirty="0">
                <a:effectLst/>
                <a:latin typeface="Times New Roman" panose="02020603050405020304" pitchFamily="18" charset="0"/>
                <a:ea typeface="Calibri" panose="020F0502020204030204" pitchFamily="34" charset="0"/>
                <a:cs typeface="Mangal" panose="02040503050203030202" pitchFamily="18" charset="0"/>
              </a:rPr>
              <a:t> webtools. In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Pubchem</a:t>
            </a:r>
            <a:r>
              <a:rPr lang="en-US" sz="1800" dirty="0">
                <a:effectLst/>
                <a:latin typeface="Times New Roman" panose="02020603050405020304" pitchFamily="18" charset="0"/>
                <a:ea typeface="Calibri" panose="020F0502020204030204" pitchFamily="34" charset="0"/>
                <a:cs typeface="Mangal" panose="02040503050203030202" pitchFamily="18" charset="0"/>
              </a:rPr>
              <a:t> webtools we retrieved the SMILES, molecular formula and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pubchem</a:t>
            </a:r>
            <a:r>
              <a:rPr lang="en-US" sz="1800" dirty="0">
                <a:effectLst/>
                <a:latin typeface="Times New Roman" panose="02020603050405020304" pitchFamily="18" charset="0"/>
                <a:ea typeface="Calibri" panose="020F0502020204030204" pitchFamily="34" charset="0"/>
                <a:cs typeface="Mangal" panose="02040503050203030202" pitchFamily="18" charset="0"/>
              </a:rPr>
              <a:t> ID also. The retrieved data are mention in table.1.</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371D78C7-0243-A723-DA87-FFB9AC3F78E3}"/>
              </a:ext>
            </a:extLst>
          </p:cNvPr>
          <p:cNvSpPr txBox="1"/>
          <p:nvPr/>
        </p:nvSpPr>
        <p:spPr>
          <a:xfrm>
            <a:off x="5612295" y="289422"/>
            <a:ext cx="6069496" cy="878895"/>
          </a:xfrm>
          <a:prstGeom prst="rect">
            <a:avLst/>
          </a:prstGeom>
          <a:noFill/>
        </p:spPr>
        <p:txBody>
          <a:bodyPr wrap="square">
            <a:spAutoFit/>
          </a:bodyPr>
          <a:lstStyle/>
          <a:p>
            <a:pPr algn="ctr">
              <a:lnSpc>
                <a:spcPct val="150000"/>
              </a:lnSpc>
              <a:spcAft>
                <a:spcPts val="800"/>
              </a:spcAft>
            </a:pPr>
            <a:r>
              <a:rPr lang="en-US" sz="1800" b="1" u="sng" dirty="0">
                <a:effectLst/>
                <a:latin typeface="Times New Roman" panose="02020603050405020304" pitchFamily="18" charset="0"/>
                <a:ea typeface="Calibri" panose="020F0502020204030204" pitchFamily="34" charset="0"/>
                <a:cs typeface="Mangal" panose="02040503050203030202" pitchFamily="18" charset="0"/>
              </a:rPr>
              <a:t>Table .1- To retrieved the data by using the IMMPAT webtools.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6" name="Table 5">
            <a:extLst>
              <a:ext uri="{FF2B5EF4-FFF2-40B4-BE49-F238E27FC236}">
                <a16:creationId xmlns:a16="http://schemas.microsoft.com/office/drawing/2014/main" id="{8A85398B-5BCA-F550-51EA-5824395857C1}"/>
              </a:ext>
            </a:extLst>
          </p:cNvPr>
          <p:cNvGraphicFramePr>
            <a:graphicFrameLocks noGrp="1"/>
          </p:cNvGraphicFramePr>
          <p:nvPr>
            <p:extLst>
              <p:ext uri="{D42A27DB-BD31-4B8C-83A1-F6EECF244321}">
                <p14:modId xmlns:p14="http://schemas.microsoft.com/office/powerpoint/2010/main" val="499505501"/>
              </p:ext>
            </p:extLst>
          </p:nvPr>
        </p:nvGraphicFramePr>
        <p:xfrm>
          <a:off x="5828172" y="1369682"/>
          <a:ext cx="6069495" cy="5198897"/>
        </p:xfrm>
        <a:graphic>
          <a:graphicData uri="http://schemas.openxmlformats.org/drawingml/2006/table">
            <a:tbl>
              <a:tblPr firstRow="1" firstCol="1" lastRow="1" lastCol="1" bandRow="1" bandCol="1">
                <a:tableStyleId>{5C22544A-7EE6-4342-B048-85BDC9FD1C3A}</a:tableStyleId>
              </a:tblPr>
              <a:tblGrid>
                <a:gridCol w="503520">
                  <a:extLst>
                    <a:ext uri="{9D8B030D-6E8A-4147-A177-3AD203B41FA5}">
                      <a16:colId xmlns:a16="http://schemas.microsoft.com/office/drawing/2014/main" val="666408878"/>
                    </a:ext>
                  </a:extLst>
                </a:gridCol>
                <a:gridCol w="981148">
                  <a:extLst>
                    <a:ext uri="{9D8B030D-6E8A-4147-A177-3AD203B41FA5}">
                      <a16:colId xmlns:a16="http://schemas.microsoft.com/office/drawing/2014/main" val="2451964072"/>
                    </a:ext>
                  </a:extLst>
                </a:gridCol>
                <a:gridCol w="700431">
                  <a:extLst>
                    <a:ext uri="{9D8B030D-6E8A-4147-A177-3AD203B41FA5}">
                      <a16:colId xmlns:a16="http://schemas.microsoft.com/office/drawing/2014/main" val="35663897"/>
                    </a:ext>
                  </a:extLst>
                </a:gridCol>
                <a:gridCol w="853736">
                  <a:extLst>
                    <a:ext uri="{9D8B030D-6E8A-4147-A177-3AD203B41FA5}">
                      <a16:colId xmlns:a16="http://schemas.microsoft.com/office/drawing/2014/main" val="2928508750"/>
                    </a:ext>
                  </a:extLst>
                </a:gridCol>
                <a:gridCol w="3030660">
                  <a:extLst>
                    <a:ext uri="{9D8B030D-6E8A-4147-A177-3AD203B41FA5}">
                      <a16:colId xmlns:a16="http://schemas.microsoft.com/office/drawing/2014/main" val="4029398512"/>
                    </a:ext>
                  </a:extLst>
                </a:gridCol>
              </a:tblGrid>
              <a:tr h="492062">
                <a:tc>
                  <a:txBody>
                    <a:bodyPr/>
                    <a:lstStyle/>
                    <a:p>
                      <a:pPr>
                        <a:lnSpc>
                          <a:spcPct val="107000"/>
                        </a:lnSpc>
                        <a:spcBef>
                          <a:spcPts val="50"/>
                        </a:spcBef>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73025">
                        <a:lnSpc>
                          <a:spcPts val="1050"/>
                        </a:lnSpc>
                        <a:spcBef>
                          <a:spcPts val="5"/>
                        </a:spcBef>
                        <a:spcAft>
                          <a:spcPts val="0"/>
                        </a:spcAft>
                      </a:pPr>
                      <a:r>
                        <a:rPr lang="en-US" sz="1100" dirty="0">
                          <a:effectLst/>
                          <a:latin typeface="Times New Roman" panose="02020603050405020304" pitchFamily="18" charset="0"/>
                          <a:cs typeface="Times New Roman" panose="02020603050405020304" pitchFamily="18" charset="0"/>
                        </a:rPr>
                        <a:t>S.</a:t>
                      </a:r>
                      <a:r>
                        <a:rPr lang="en-US" sz="1100" spc="-5" dirty="0">
                          <a:effectLst/>
                          <a:latin typeface="Times New Roman" panose="02020603050405020304" pitchFamily="18" charset="0"/>
                          <a:cs typeface="Times New Roman" panose="02020603050405020304" pitchFamily="18" charset="0"/>
                        </a:rPr>
                        <a:t> </a:t>
                      </a:r>
                      <a:r>
                        <a:rPr lang="en-US" sz="1100" dirty="0">
                          <a:effectLst/>
                          <a:latin typeface="Times New Roman" panose="02020603050405020304" pitchFamily="18" charset="0"/>
                          <a:cs typeface="Times New Roman" panose="02020603050405020304" pitchFamily="18" charset="0"/>
                        </a:rPr>
                        <a:t>No.</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46050" marR="127635" indent="59055">
                        <a:lnSpc>
                          <a:spcPts val="1150"/>
                        </a:lnSpc>
                        <a:spcBef>
                          <a:spcPts val="10"/>
                        </a:spcBef>
                        <a:spcAft>
                          <a:spcPts val="0"/>
                        </a:spcAft>
                      </a:pPr>
                      <a:r>
                        <a:rPr lang="en-US" sz="1100">
                          <a:effectLst/>
                          <a:latin typeface="Times New Roman" panose="02020603050405020304" pitchFamily="18" charset="0"/>
                          <a:cs typeface="Times New Roman" panose="02020603050405020304" pitchFamily="18" charset="0"/>
                        </a:rPr>
                        <a:t>Bioactive</a:t>
                      </a:r>
                      <a:r>
                        <a:rPr lang="en-US" sz="1100" spc="5">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compounds</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54635" marR="59055" indent="-183515">
                        <a:lnSpc>
                          <a:spcPts val="1150"/>
                        </a:lnSpc>
                        <a:spcBef>
                          <a:spcPts val="10"/>
                        </a:spcBef>
                        <a:spcAft>
                          <a:spcPts val="0"/>
                        </a:spcAft>
                      </a:pPr>
                      <a:r>
                        <a:rPr lang="en-US" sz="1100" spc="-5">
                          <a:effectLst/>
                          <a:latin typeface="Times New Roman" panose="02020603050405020304" pitchFamily="18" charset="0"/>
                          <a:cs typeface="Times New Roman" panose="02020603050405020304" pitchFamily="18" charset="0"/>
                        </a:rPr>
                        <a:t>Pubchem</a:t>
                      </a:r>
                      <a:r>
                        <a:rPr lang="en-US" sz="1100" spc="-235">
                          <a:effectLst/>
                          <a:latin typeface="Times New Roman" panose="02020603050405020304" pitchFamily="18" charset="0"/>
                          <a:cs typeface="Times New Roman" panose="02020603050405020304" pitchFamily="18" charset="0"/>
                        </a:rPr>
                        <a:t> </a:t>
                      </a:r>
                      <a:r>
                        <a:rPr lang="en-US" sz="1100">
                          <a:effectLst/>
                          <a:latin typeface="Times New Roman" panose="02020603050405020304" pitchFamily="18" charset="0"/>
                          <a:cs typeface="Times New Roman" panose="02020603050405020304" pitchFamily="18" charset="0"/>
                        </a:rPr>
                        <a:t>ID</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77800" marR="100965" indent="-59690">
                        <a:lnSpc>
                          <a:spcPts val="1150"/>
                        </a:lnSpc>
                        <a:spcBef>
                          <a:spcPts val="10"/>
                        </a:spcBef>
                        <a:spcAft>
                          <a:spcPts val="0"/>
                        </a:spcAft>
                      </a:pPr>
                      <a:r>
                        <a:rPr lang="en-US" sz="1100">
                          <a:effectLst/>
                          <a:latin typeface="Times New Roman" panose="02020603050405020304" pitchFamily="18" charset="0"/>
                          <a:cs typeface="Times New Roman" panose="02020603050405020304" pitchFamily="18" charset="0"/>
                        </a:rPr>
                        <a:t>Molecular formula</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50"/>
                        </a:spcBef>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3975" marR="49530" algn="ctr">
                        <a:lnSpc>
                          <a:spcPts val="1050"/>
                        </a:lnSpc>
                        <a:spcBef>
                          <a:spcPts val="5"/>
                        </a:spcBef>
                        <a:spcAft>
                          <a:spcPts val="0"/>
                        </a:spcAft>
                      </a:pPr>
                      <a:r>
                        <a:rPr lang="en-US" sz="1100">
                          <a:effectLst/>
                          <a:latin typeface="Times New Roman" panose="02020603050405020304" pitchFamily="18" charset="0"/>
                          <a:cs typeface="Times New Roman" panose="02020603050405020304" pitchFamily="18" charset="0"/>
                        </a:rPr>
                        <a:t>SMILE</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661222687"/>
                  </a:ext>
                </a:extLst>
              </a:tr>
              <a:tr h="493771">
                <a:tc>
                  <a:txBody>
                    <a:bodyPr/>
                    <a:lstStyle/>
                    <a:p>
                      <a:pPr>
                        <a:lnSpc>
                          <a:spcPct val="107000"/>
                        </a:lnSpc>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080" algn="ctr">
                        <a:lnSpc>
                          <a:spcPts val="1050"/>
                        </a:lnSpc>
                      </a:pPr>
                      <a:r>
                        <a:rPr lang="en-US" sz="1100">
                          <a:effectLst/>
                          <a:latin typeface="Times New Roman" panose="02020603050405020304" pitchFamily="18" charset="0"/>
                          <a:cs typeface="Times New Roman" panose="02020603050405020304" pitchFamily="18" charset="0"/>
                        </a:rPr>
                        <a:t>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2390" marR="67310" algn="ctr">
                        <a:lnSpc>
                          <a:spcPct val="107000"/>
                        </a:lnSpc>
                        <a:spcAft>
                          <a:spcPts val="0"/>
                        </a:spcAft>
                      </a:pPr>
                      <a:r>
                        <a:rPr lang="en-US" sz="1100" u="none" strike="noStrike" dirty="0">
                          <a:effectLst/>
                          <a:latin typeface="Times New Roman" panose="02020603050405020304" pitchFamily="18" charset="0"/>
                          <a:cs typeface="Times New Roman" panose="02020603050405020304" pitchFamily="18" charset="0"/>
                          <a:hlinkClick r:id="rId3"/>
                        </a:rPr>
                        <a:t>3-</a:t>
                      </a:r>
                      <a:endParaRPr lang="en-IN" sz="1100" dirty="0">
                        <a:effectLst/>
                        <a:latin typeface="Times New Roman" panose="02020603050405020304" pitchFamily="18" charset="0"/>
                        <a:cs typeface="Times New Roman" panose="02020603050405020304" pitchFamily="18" charset="0"/>
                      </a:endParaRPr>
                    </a:p>
                    <a:p>
                      <a:pPr marL="73660" marR="67310" algn="ctr">
                        <a:lnSpc>
                          <a:spcPts val="1050"/>
                        </a:lnSpc>
                        <a:spcAft>
                          <a:spcPts val="0"/>
                        </a:spcAft>
                      </a:pPr>
                      <a:r>
                        <a:rPr lang="en-US" sz="1100" u="none" strike="noStrike" dirty="0" err="1">
                          <a:effectLst/>
                          <a:latin typeface="Times New Roman" panose="02020603050405020304" pitchFamily="18" charset="0"/>
                          <a:cs typeface="Times New Roman" panose="02020603050405020304" pitchFamily="18" charset="0"/>
                          <a:hlinkClick r:id="rId3"/>
                        </a:rPr>
                        <a:t>Methylbutanal</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91440" marR="85090" algn="ctr">
                        <a:lnSpc>
                          <a:spcPts val="1050"/>
                        </a:lnSpc>
                        <a:spcAft>
                          <a:spcPts val="0"/>
                        </a:spcAft>
                      </a:pPr>
                      <a:r>
                        <a:rPr lang="en-US" sz="1100">
                          <a:effectLst/>
                          <a:latin typeface="Times New Roman" panose="02020603050405020304" pitchFamily="18" charset="0"/>
                          <a:cs typeface="Times New Roman" panose="02020603050405020304" pitchFamily="18" charset="0"/>
                        </a:rPr>
                        <a:t>11552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67005">
                        <a:lnSpc>
                          <a:spcPct val="107000"/>
                        </a:lnSpc>
                        <a:spcBef>
                          <a:spcPts val="575"/>
                        </a:spcBef>
                        <a:spcAft>
                          <a:spcPts val="0"/>
                        </a:spcAft>
                      </a:pPr>
                      <a:r>
                        <a:rPr lang="en-US" sz="1100" u="none" strike="noStrike">
                          <a:effectLst/>
                          <a:latin typeface="Times New Roman" panose="02020603050405020304" pitchFamily="18" charset="0"/>
                          <a:cs typeface="Times New Roman" panose="02020603050405020304" pitchFamily="18" charset="0"/>
                          <a:hlinkClick r:id="rId4"/>
                        </a:rPr>
                        <a:t>C5H10O</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3975" marR="50800" algn="ctr">
                        <a:lnSpc>
                          <a:spcPts val="1050"/>
                        </a:lnSpc>
                        <a:spcAft>
                          <a:spcPts val="0"/>
                        </a:spcAft>
                      </a:pPr>
                      <a:r>
                        <a:rPr lang="en-US" sz="1100">
                          <a:effectLst/>
                          <a:latin typeface="Times New Roman" panose="02020603050405020304" pitchFamily="18" charset="0"/>
                          <a:cs typeface="Times New Roman" panose="02020603050405020304" pitchFamily="18" charset="0"/>
                        </a:rPr>
                        <a:t>CC(C)CC=O</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954386388"/>
                  </a:ext>
                </a:extLst>
              </a:tr>
              <a:tr h="368498">
                <a:tc>
                  <a:txBody>
                    <a:bodyPr/>
                    <a:lstStyle/>
                    <a:p>
                      <a:pPr>
                        <a:lnSpc>
                          <a:spcPct val="107000"/>
                        </a:lnSpc>
                        <a:spcBef>
                          <a:spcPts val="50"/>
                        </a:spcBef>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080" algn="ctr">
                        <a:lnSpc>
                          <a:spcPts val="1050"/>
                        </a:lnSpc>
                      </a:pPr>
                      <a:r>
                        <a:rPr lang="en-US" sz="1100">
                          <a:effectLst/>
                          <a:latin typeface="Times New Roman" panose="02020603050405020304" pitchFamily="18" charset="0"/>
                          <a:cs typeface="Times New Roman" panose="02020603050405020304" pitchFamily="18" charset="0"/>
                        </a:rPr>
                        <a:t>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50"/>
                        </a:spcBef>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73660" marR="67310" algn="ctr">
                        <a:lnSpc>
                          <a:spcPts val="1050"/>
                        </a:lnSpc>
                        <a:spcAft>
                          <a:spcPts val="0"/>
                        </a:spcAft>
                      </a:pPr>
                      <a:r>
                        <a:rPr lang="en-US" sz="1100" u="none" strike="noStrike" dirty="0">
                          <a:effectLst/>
                          <a:latin typeface="Times New Roman" panose="02020603050405020304" pitchFamily="18" charset="0"/>
                          <a:cs typeface="Times New Roman" panose="02020603050405020304" pitchFamily="18" charset="0"/>
                          <a:hlinkClick r:id="rId5"/>
                        </a:rPr>
                        <a:t>Zingerone</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50"/>
                        </a:spcBef>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90170" marR="85090" algn="ctr">
                        <a:lnSpc>
                          <a:spcPts val="1050"/>
                        </a:lnSpc>
                        <a:spcAft>
                          <a:spcPts val="0"/>
                        </a:spcAft>
                      </a:pPr>
                      <a:r>
                        <a:rPr lang="en-US" sz="1100">
                          <a:effectLst/>
                          <a:latin typeface="Times New Roman" panose="02020603050405020304" pitchFamily="18" charset="0"/>
                          <a:cs typeface="Times New Roman" panose="02020603050405020304" pitchFamily="18" charset="0"/>
                        </a:rPr>
                        <a:t>31to211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99060" algn="r">
                        <a:lnSpc>
                          <a:spcPct val="107000"/>
                        </a:lnSpc>
                        <a:spcBef>
                          <a:spcPts val="745"/>
                        </a:spcBef>
                        <a:spcAft>
                          <a:spcPts val="0"/>
                        </a:spcAft>
                      </a:pPr>
                      <a:r>
                        <a:rPr lang="en-US" sz="1100" u="none" strike="noStrike">
                          <a:effectLst/>
                          <a:latin typeface="Times New Roman" panose="02020603050405020304" pitchFamily="18" charset="0"/>
                          <a:cs typeface="Times New Roman" panose="02020603050405020304" pitchFamily="18" charset="0"/>
                          <a:hlinkClick r:id="rId6"/>
                        </a:rPr>
                        <a:t>C11H14O3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50"/>
                        </a:spcBef>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3975" marR="49530" algn="ctr">
                        <a:lnSpc>
                          <a:spcPts val="1050"/>
                        </a:lnSpc>
                        <a:spcAft>
                          <a:spcPts val="0"/>
                        </a:spcAft>
                      </a:pPr>
                      <a:r>
                        <a:rPr lang="en-US" sz="1100">
                          <a:effectLst/>
                          <a:latin typeface="Times New Roman" panose="02020603050405020304" pitchFamily="18" charset="0"/>
                          <a:cs typeface="Times New Roman" panose="02020603050405020304" pitchFamily="18" charset="0"/>
                        </a:rPr>
                        <a:t>CC(=O)CCC1=CC(=C(C=C1)O)OC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039101873"/>
                  </a:ext>
                </a:extLst>
              </a:tr>
              <a:tr h="493771">
                <a:tc>
                  <a:txBody>
                    <a:bodyPr/>
                    <a:lstStyle/>
                    <a:p>
                      <a:pPr>
                        <a:lnSpc>
                          <a:spcPct val="107000"/>
                        </a:lnSpc>
                        <a:spcBef>
                          <a:spcPts val="45"/>
                        </a:spcBef>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080" algn="ctr">
                        <a:lnSpc>
                          <a:spcPts val="1050"/>
                        </a:lnSpc>
                      </a:pPr>
                      <a:r>
                        <a:rPr lang="en-US" sz="1100">
                          <a:effectLst/>
                          <a:latin typeface="Times New Roman" panose="02020603050405020304" pitchFamily="18" charset="0"/>
                          <a:cs typeface="Times New Roman" panose="02020603050405020304" pitchFamily="18" charset="0"/>
                        </a:rPr>
                        <a:t>3</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45"/>
                        </a:spcBef>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72390" marR="67310" algn="ctr">
                        <a:lnSpc>
                          <a:spcPts val="1050"/>
                        </a:lnSpc>
                        <a:spcAft>
                          <a:spcPts val="0"/>
                        </a:spcAft>
                      </a:pPr>
                      <a:r>
                        <a:rPr lang="en-US" sz="1100" u="none" strike="noStrike" dirty="0">
                          <a:effectLst/>
                          <a:latin typeface="Times New Roman" panose="02020603050405020304" pitchFamily="18" charset="0"/>
                          <a:cs typeface="Times New Roman" panose="02020603050405020304" pitchFamily="18" charset="0"/>
                          <a:hlinkClick r:id="rId7"/>
                        </a:rPr>
                        <a:t>Zingiberene</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45"/>
                        </a:spcBef>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91440" marR="85090" algn="ctr">
                        <a:lnSpc>
                          <a:spcPts val="1050"/>
                        </a:lnSpc>
                        <a:spcAft>
                          <a:spcPts val="0"/>
                        </a:spcAft>
                      </a:pPr>
                      <a:r>
                        <a:rPr lang="en-US" sz="1100">
                          <a:effectLst/>
                          <a:latin typeface="Times New Roman" panose="02020603050405020304" pitchFamily="18" charset="0"/>
                          <a:cs typeface="Times New Roman" panose="02020603050405020304" pitchFamily="18" charset="0"/>
                        </a:rPr>
                        <a:t>92776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80975">
                        <a:lnSpc>
                          <a:spcPct val="107000"/>
                        </a:lnSpc>
                        <a:spcBef>
                          <a:spcPts val="575"/>
                        </a:spcBef>
                        <a:spcAft>
                          <a:spcPts val="0"/>
                        </a:spcAft>
                      </a:pPr>
                      <a:r>
                        <a:rPr lang="en-US" sz="1100" u="none" strike="noStrike">
                          <a:effectLst/>
                          <a:latin typeface="Times New Roman" panose="02020603050405020304" pitchFamily="18" charset="0"/>
                          <a:cs typeface="Times New Roman" panose="02020603050405020304" pitchFamily="18" charset="0"/>
                          <a:hlinkClick r:id="rId8"/>
                        </a:rPr>
                        <a:t>C15H24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45"/>
                        </a:spcBef>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3975" marR="52070" algn="ctr">
                        <a:lnSpc>
                          <a:spcPts val="1050"/>
                        </a:lnSpc>
                        <a:spcAft>
                          <a:spcPts val="0"/>
                        </a:spcAft>
                      </a:pPr>
                      <a:r>
                        <a:rPr lang="en-US" sz="1100">
                          <a:effectLst/>
                          <a:latin typeface="Times New Roman" panose="02020603050405020304" pitchFamily="18" charset="0"/>
                          <a:cs typeface="Times New Roman" panose="02020603050405020304" pitchFamily="18" charset="0"/>
                        </a:rPr>
                        <a:t>CC1=CC[C@@H](C=C1)[C@@H](C)CCC=C(C)C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346204475"/>
                  </a:ext>
                </a:extLst>
              </a:tr>
              <a:tr h="207067">
                <a:tc>
                  <a:txBody>
                    <a:bodyPr/>
                    <a:lstStyle/>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1755" marR="67310" algn="ctr">
                        <a:lnSpc>
                          <a:spcPts val="1060"/>
                        </a:lnSpc>
                        <a:spcBef>
                          <a:spcPts val="360"/>
                        </a:spcBef>
                        <a:spcAft>
                          <a:spcPts val="0"/>
                        </a:spcAft>
                      </a:pPr>
                      <a:r>
                        <a:rPr lang="en-US" sz="1100" u="none" strike="noStrike">
                          <a:effectLst/>
                          <a:latin typeface="Times New Roman" panose="02020603050405020304" pitchFamily="18" charset="0"/>
                          <a:cs typeface="Times New Roman" panose="02020603050405020304" pitchFamily="18" charset="0"/>
                          <a:hlinkClick r:id="rId9"/>
                        </a:rPr>
                        <a:t>Citral</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91440" marR="8509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638011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130175" algn="r">
                        <a:lnSpc>
                          <a:spcPct val="107000"/>
                        </a:lnSpc>
                        <a:spcBef>
                          <a:spcPts val="180"/>
                        </a:spcBef>
                        <a:spcAft>
                          <a:spcPts val="0"/>
                        </a:spcAft>
                      </a:pPr>
                      <a:r>
                        <a:rPr lang="en-US" sz="1100" u="none" strike="noStrike">
                          <a:effectLst/>
                          <a:latin typeface="Times New Roman" panose="02020603050405020304" pitchFamily="18" charset="0"/>
                          <a:cs typeface="Times New Roman" panose="02020603050405020304" pitchFamily="18" charset="0"/>
                          <a:hlinkClick r:id="rId10"/>
                        </a:rPr>
                        <a:t>C10H16O</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3975" marR="5207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CC(=CCC/C(=C/C=O)/C)C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941056548"/>
                  </a:ext>
                </a:extLst>
              </a:tr>
              <a:tr h="505730">
                <a:tc>
                  <a:txBody>
                    <a:bodyPr/>
                    <a:lstStyle/>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5</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1755" marR="67310" algn="ctr">
                        <a:lnSpc>
                          <a:spcPts val="1060"/>
                        </a:lnSpc>
                        <a:spcBef>
                          <a:spcPts val="360"/>
                        </a:spcBef>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71755" marR="67310" algn="ctr">
                        <a:lnSpc>
                          <a:spcPts val="1060"/>
                        </a:lnSpc>
                        <a:spcBef>
                          <a:spcPts val="360"/>
                        </a:spcBef>
                        <a:spcAft>
                          <a:spcPts val="0"/>
                        </a:spcAft>
                      </a:pPr>
                      <a:r>
                        <a:rPr lang="en-US" sz="1100" u="sng" dirty="0">
                          <a:effectLst/>
                          <a:latin typeface="Times New Roman" panose="02020603050405020304" pitchFamily="18" charset="0"/>
                          <a:cs typeface="Times New Roman" panose="02020603050405020304" pitchFamily="18" charset="0"/>
                          <a:hlinkClick r:id="rId11"/>
                        </a:rPr>
                        <a:t>Benzaldehyde</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91440" marR="8509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91440" marR="8509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240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130175" algn="r">
                        <a:lnSpc>
                          <a:spcPct val="107000"/>
                        </a:lnSpc>
                        <a:spcBef>
                          <a:spcPts val="180"/>
                        </a:spcBef>
                        <a:spcAft>
                          <a:spcPts val="0"/>
                        </a:spcAft>
                      </a:pPr>
                      <a:r>
                        <a:rPr lang="en-US" sz="1100" u="sng">
                          <a:effectLst/>
                          <a:latin typeface="Times New Roman" panose="02020603050405020304" pitchFamily="18" charset="0"/>
                          <a:cs typeface="Times New Roman" panose="02020603050405020304" pitchFamily="18" charset="0"/>
                          <a:hlinkClick r:id="rId12"/>
                        </a:rPr>
                        <a:t>C7H6O</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3975" marR="5207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3975" marR="5207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C1=CC=C(C=C1)C=O</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272330944"/>
                  </a:ext>
                </a:extLst>
              </a:tr>
              <a:tr h="355378">
                <a:tc>
                  <a:txBody>
                    <a:bodyPr/>
                    <a:lstStyle/>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6</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1755" marR="6731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71755" marR="67310" algn="ctr">
                        <a:lnSpc>
                          <a:spcPts val="1060"/>
                        </a:lnSpc>
                        <a:spcBef>
                          <a:spcPts val="360"/>
                        </a:spcBef>
                        <a:spcAft>
                          <a:spcPts val="0"/>
                        </a:spcAft>
                      </a:pPr>
                      <a:r>
                        <a:rPr lang="en-US" sz="1100" u="sng">
                          <a:effectLst/>
                          <a:latin typeface="Times New Roman" panose="02020603050405020304" pitchFamily="18" charset="0"/>
                          <a:cs typeface="Times New Roman" panose="02020603050405020304" pitchFamily="18" charset="0"/>
                          <a:hlinkClick r:id="rId13"/>
                        </a:rPr>
                        <a:t>Eucalyptol</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91440" marR="85090" algn="ctr">
                        <a:lnSpc>
                          <a:spcPts val="1060"/>
                        </a:lnSpc>
                        <a:spcBef>
                          <a:spcPts val="360"/>
                        </a:spcBef>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91440" marR="85090" algn="ctr">
                        <a:lnSpc>
                          <a:spcPts val="1060"/>
                        </a:lnSpc>
                        <a:spcBef>
                          <a:spcPts val="360"/>
                        </a:spcBef>
                        <a:spcAft>
                          <a:spcPts val="0"/>
                        </a:spcAft>
                      </a:pPr>
                      <a:r>
                        <a:rPr lang="en-US" sz="1100" dirty="0">
                          <a:effectLst/>
                          <a:latin typeface="Times New Roman" panose="02020603050405020304" pitchFamily="18" charset="0"/>
                          <a:cs typeface="Times New Roman" panose="02020603050405020304" pitchFamily="18" charset="0"/>
                        </a:rPr>
                        <a:t>2758</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130175" algn="r">
                        <a:lnSpc>
                          <a:spcPct val="107000"/>
                        </a:lnSpc>
                        <a:spcBef>
                          <a:spcPts val="180"/>
                        </a:spcBef>
                        <a:spcAft>
                          <a:spcPts val="0"/>
                        </a:spcAft>
                      </a:pPr>
                      <a:r>
                        <a:rPr lang="en-US" sz="1100" u="sng">
                          <a:effectLst/>
                          <a:latin typeface="Times New Roman" panose="02020603050405020304" pitchFamily="18" charset="0"/>
                          <a:cs typeface="Times New Roman" panose="02020603050405020304" pitchFamily="18" charset="0"/>
                          <a:hlinkClick r:id="rId14"/>
                        </a:rPr>
                        <a:t>C10H18O</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3975" marR="5207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3975" marR="5207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CC1(C2CCC(O1)(CC2)C)C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424805028"/>
                  </a:ext>
                </a:extLst>
              </a:tr>
              <a:tr h="355378">
                <a:tc>
                  <a:txBody>
                    <a:bodyPr/>
                    <a:lstStyle/>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1755" marR="6731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71755" marR="67310" algn="ctr">
                        <a:lnSpc>
                          <a:spcPts val="1060"/>
                        </a:lnSpc>
                        <a:spcBef>
                          <a:spcPts val="360"/>
                        </a:spcBef>
                        <a:spcAft>
                          <a:spcPts val="0"/>
                        </a:spcAft>
                      </a:pPr>
                      <a:r>
                        <a:rPr lang="en-US" sz="1100" u="sng">
                          <a:effectLst/>
                          <a:latin typeface="Times New Roman" panose="02020603050405020304" pitchFamily="18" charset="0"/>
                          <a:cs typeface="Times New Roman" panose="02020603050405020304" pitchFamily="18" charset="0"/>
                          <a:hlinkClick r:id="rId15"/>
                        </a:rPr>
                        <a:t>Camphor</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91440" marR="85090" algn="ctr">
                        <a:lnSpc>
                          <a:spcPts val="1060"/>
                        </a:lnSpc>
                        <a:spcBef>
                          <a:spcPts val="360"/>
                        </a:spcBef>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91440" marR="85090" algn="ctr">
                        <a:lnSpc>
                          <a:spcPts val="1060"/>
                        </a:lnSpc>
                        <a:spcBef>
                          <a:spcPts val="360"/>
                        </a:spcBef>
                        <a:spcAft>
                          <a:spcPts val="0"/>
                        </a:spcAft>
                      </a:pPr>
                      <a:r>
                        <a:rPr lang="en-US" sz="1100" dirty="0">
                          <a:effectLst/>
                          <a:latin typeface="Times New Roman" panose="02020603050405020304" pitchFamily="18" charset="0"/>
                          <a:cs typeface="Times New Roman" panose="02020603050405020304" pitchFamily="18" charset="0"/>
                        </a:rPr>
                        <a:t>2537</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130175" algn="r">
                        <a:lnSpc>
                          <a:spcPct val="107000"/>
                        </a:lnSpc>
                        <a:spcBef>
                          <a:spcPts val="180"/>
                        </a:spcBef>
                        <a:spcAft>
                          <a:spcPts val="0"/>
                        </a:spcAft>
                      </a:pPr>
                      <a:r>
                        <a:rPr lang="en-US" sz="1100" u="sng">
                          <a:effectLst/>
                          <a:latin typeface="Times New Roman" panose="02020603050405020304" pitchFamily="18" charset="0"/>
                          <a:cs typeface="Times New Roman" panose="02020603050405020304" pitchFamily="18" charset="0"/>
                          <a:hlinkClick r:id="rId10"/>
                        </a:rPr>
                        <a:t>C10H16O</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3975" marR="5207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3975" marR="5207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CC1(C2CCC1(C(=O)C2)C)C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837638394"/>
                  </a:ext>
                </a:extLst>
              </a:tr>
              <a:tr h="355378">
                <a:tc>
                  <a:txBody>
                    <a:bodyPr/>
                    <a:lstStyle/>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8</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1755" marR="6731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71755" marR="67310" algn="ctr">
                        <a:lnSpc>
                          <a:spcPts val="1060"/>
                        </a:lnSpc>
                        <a:spcBef>
                          <a:spcPts val="360"/>
                        </a:spcBef>
                        <a:spcAft>
                          <a:spcPts val="0"/>
                        </a:spcAft>
                      </a:pPr>
                      <a:r>
                        <a:rPr lang="en-US" sz="1100" u="sng">
                          <a:effectLst/>
                          <a:latin typeface="Times New Roman" panose="02020603050405020304" pitchFamily="18" charset="0"/>
                          <a:cs typeface="Times New Roman" panose="02020603050405020304" pitchFamily="18" charset="0"/>
                          <a:hlinkClick r:id="rId16"/>
                        </a:rPr>
                        <a:t>Menthone</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91440" marR="8509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91440" marR="8509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26447</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130175" algn="r">
                        <a:lnSpc>
                          <a:spcPct val="107000"/>
                        </a:lnSpc>
                        <a:spcBef>
                          <a:spcPts val="180"/>
                        </a:spcBef>
                        <a:spcAft>
                          <a:spcPts val="0"/>
                        </a:spcAft>
                      </a:pPr>
                      <a:r>
                        <a:rPr lang="en-US" sz="1100" u="sng" dirty="0">
                          <a:effectLst/>
                          <a:latin typeface="Times New Roman" panose="02020603050405020304" pitchFamily="18" charset="0"/>
                          <a:cs typeface="Times New Roman" panose="02020603050405020304" pitchFamily="18" charset="0"/>
                          <a:hlinkClick r:id="rId14"/>
                        </a:rPr>
                        <a:t>C10H18O</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3975" marR="5207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3975" marR="5207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C[C@@H]1CC[C@H](C(=O)C1)C(C)C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803205647"/>
                  </a:ext>
                </a:extLst>
              </a:tr>
              <a:tr h="355378">
                <a:tc>
                  <a:txBody>
                    <a:bodyPr/>
                    <a:lstStyle/>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9</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1755" marR="6731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71755" marR="67310" algn="ctr">
                        <a:lnSpc>
                          <a:spcPts val="1060"/>
                        </a:lnSpc>
                        <a:spcBef>
                          <a:spcPts val="360"/>
                        </a:spcBef>
                        <a:spcAft>
                          <a:spcPts val="0"/>
                        </a:spcAft>
                      </a:pPr>
                      <a:r>
                        <a:rPr lang="en-US" sz="1100" u="sng">
                          <a:effectLst/>
                          <a:latin typeface="Times New Roman" panose="02020603050405020304" pitchFamily="18" charset="0"/>
                          <a:cs typeface="Times New Roman" panose="02020603050405020304" pitchFamily="18" charset="0"/>
                          <a:hlinkClick r:id="rId17"/>
                        </a:rPr>
                        <a:t>Menthol</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91440" marR="8509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91440" marR="8509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1254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130175" algn="r">
                        <a:lnSpc>
                          <a:spcPct val="107000"/>
                        </a:lnSpc>
                        <a:spcBef>
                          <a:spcPts val="180"/>
                        </a:spcBef>
                        <a:spcAft>
                          <a:spcPts val="0"/>
                        </a:spcAft>
                      </a:pPr>
                      <a:r>
                        <a:rPr lang="en-US" sz="1100" u="sng">
                          <a:effectLst/>
                          <a:latin typeface="Times New Roman" panose="02020603050405020304" pitchFamily="18" charset="0"/>
                          <a:cs typeface="Times New Roman" panose="02020603050405020304" pitchFamily="18" charset="0"/>
                          <a:hlinkClick r:id="rId18"/>
                        </a:rPr>
                        <a:t>C10H20O</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3975" marR="5207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3975" marR="5207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CC1CCC(C(C1)O)C(C)C</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235795002"/>
                  </a:ext>
                </a:extLst>
              </a:tr>
              <a:tr h="355378">
                <a:tc>
                  <a:txBody>
                    <a:bodyPr/>
                    <a:lstStyle/>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10</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1755" marR="6731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71755" marR="67310" algn="ctr">
                        <a:lnSpc>
                          <a:spcPts val="1060"/>
                        </a:lnSpc>
                        <a:spcBef>
                          <a:spcPts val="360"/>
                        </a:spcBef>
                        <a:spcAft>
                          <a:spcPts val="0"/>
                        </a:spcAft>
                      </a:pPr>
                      <a:r>
                        <a:rPr lang="en-US" sz="1100" u="sng">
                          <a:effectLst/>
                          <a:latin typeface="Times New Roman" panose="02020603050405020304" pitchFamily="18" charset="0"/>
                          <a:cs typeface="Times New Roman" panose="02020603050405020304" pitchFamily="18" charset="0"/>
                          <a:hlinkClick r:id="rId19"/>
                        </a:rPr>
                        <a:t>Octanal</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91440" marR="8509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91440" marR="8509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454</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130175" algn="r">
                        <a:lnSpc>
                          <a:spcPct val="107000"/>
                        </a:lnSpc>
                        <a:spcBef>
                          <a:spcPts val="180"/>
                        </a:spcBef>
                        <a:spcAft>
                          <a:spcPts val="0"/>
                        </a:spcAft>
                      </a:pPr>
                      <a:r>
                        <a:rPr lang="en-US" sz="1100" u="sng" dirty="0">
                          <a:effectLst/>
                          <a:latin typeface="Times New Roman" panose="02020603050405020304" pitchFamily="18" charset="0"/>
                          <a:cs typeface="Times New Roman" panose="02020603050405020304" pitchFamily="18" charset="0"/>
                          <a:hlinkClick r:id="rId20"/>
                        </a:rPr>
                        <a:t>C8H16O</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3975" marR="52070" algn="ctr">
                        <a:lnSpc>
                          <a:spcPts val="1060"/>
                        </a:lnSpc>
                        <a:spcBef>
                          <a:spcPts val="360"/>
                        </a:spcBef>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53975" marR="52070" algn="ctr">
                        <a:lnSpc>
                          <a:spcPts val="1060"/>
                        </a:lnSpc>
                        <a:spcBef>
                          <a:spcPts val="360"/>
                        </a:spcBef>
                        <a:spcAft>
                          <a:spcPts val="0"/>
                        </a:spcAft>
                      </a:pPr>
                      <a:r>
                        <a:rPr lang="en-US" sz="1100" dirty="0">
                          <a:effectLst/>
                          <a:latin typeface="Times New Roman" panose="02020603050405020304" pitchFamily="18" charset="0"/>
                          <a:cs typeface="Times New Roman" panose="02020603050405020304" pitchFamily="18" charset="0"/>
                        </a:rPr>
                        <a:t>CCCCCCCC=O</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565178929"/>
                  </a:ext>
                </a:extLst>
              </a:tr>
              <a:tr h="505730">
                <a:tc>
                  <a:txBody>
                    <a:bodyPr/>
                    <a:lstStyle/>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11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1755" marR="6731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71755" marR="67310" algn="ctr">
                        <a:lnSpc>
                          <a:spcPts val="1060"/>
                        </a:lnSpc>
                        <a:spcBef>
                          <a:spcPts val="360"/>
                        </a:spcBef>
                        <a:spcAft>
                          <a:spcPts val="0"/>
                        </a:spcAft>
                      </a:pPr>
                      <a:r>
                        <a:rPr lang="en-US" sz="1100" u="sng">
                          <a:effectLst/>
                          <a:latin typeface="Times New Roman" panose="02020603050405020304" pitchFamily="18" charset="0"/>
                          <a:cs typeface="Times New Roman" panose="02020603050405020304" pitchFamily="18" charset="0"/>
                          <a:hlinkClick r:id="rId21"/>
                        </a:rPr>
                        <a:t>alpha-Santalol</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91440" marR="8509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91440" marR="8509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5281531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130175" algn="r">
                        <a:lnSpc>
                          <a:spcPct val="107000"/>
                        </a:lnSpc>
                        <a:spcBef>
                          <a:spcPts val="180"/>
                        </a:spcBef>
                        <a:spcAft>
                          <a:spcPts val="0"/>
                        </a:spcAft>
                      </a:pPr>
                      <a:r>
                        <a:rPr lang="en-US" sz="1100" u="sng">
                          <a:effectLst/>
                          <a:latin typeface="Times New Roman" panose="02020603050405020304" pitchFamily="18" charset="0"/>
                          <a:cs typeface="Times New Roman" panose="02020603050405020304" pitchFamily="18" charset="0"/>
                          <a:hlinkClick r:id="rId22"/>
                        </a:rPr>
                        <a:t>C15H24O</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3975" marR="52070" algn="ctr">
                        <a:lnSpc>
                          <a:spcPts val="1060"/>
                        </a:lnSpc>
                        <a:spcBef>
                          <a:spcPts val="360"/>
                        </a:spcBef>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53975" marR="52070" algn="ctr">
                        <a:lnSpc>
                          <a:spcPts val="1060"/>
                        </a:lnSpc>
                        <a:spcBef>
                          <a:spcPts val="360"/>
                        </a:spcBef>
                        <a:spcAft>
                          <a:spcPts val="0"/>
                        </a:spcAft>
                      </a:pPr>
                      <a:r>
                        <a:rPr lang="en-US" sz="1100" dirty="0">
                          <a:effectLst/>
                          <a:latin typeface="Times New Roman" panose="02020603050405020304" pitchFamily="18" charset="0"/>
                          <a:cs typeface="Times New Roman" panose="02020603050405020304" pitchFamily="18" charset="0"/>
                        </a:rPr>
                        <a:t>C/C(=C/CCC1(C2CC3C1(C3C2)C)C)/CO</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428178270"/>
                  </a:ext>
                </a:extLst>
              </a:tr>
              <a:tr h="355378">
                <a:tc>
                  <a:txBody>
                    <a:bodyPr/>
                    <a:lstStyle/>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508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12</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1755" marR="6731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71755" marR="67310" algn="ctr">
                        <a:lnSpc>
                          <a:spcPts val="1060"/>
                        </a:lnSpc>
                        <a:spcBef>
                          <a:spcPts val="360"/>
                        </a:spcBef>
                        <a:spcAft>
                          <a:spcPts val="0"/>
                        </a:spcAft>
                      </a:pPr>
                      <a:r>
                        <a:rPr lang="en-US" sz="1100" u="sng">
                          <a:effectLst/>
                          <a:latin typeface="Times New Roman" panose="02020603050405020304" pitchFamily="18" charset="0"/>
                          <a:cs typeface="Times New Roman" panose="02020603050405020304" pitchFamily="18" charset="0"/>
                          <a:hlinkClick r:id="rId23"/>
                        </a:rPr>
                        <a:t>2-Heptanone</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91440" marR="8509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 </a:t>
                      </a:r>
                      <a:endParaRPr lang="en-IN" sz="1100">
                        <a:effectLst/>
                        <a:latin typeface="Times New Roman" panose="02020603050405020304" pitchFamily="18" charset="0"/>
                        <a:cs typeface="Times New Roman" panose="02020603050405020304" pitchFamily="18" charset="0"/>
                      </a:endParaRPr>
                    </a:p>
                    <a:p>
                      <a:pPr marL="91440" marR="85090" algn="ctr">
                        <a:lnSpc>
                          <a:spcPts val="1060"/>
                        </a:lnSpc>
                        <a:spcBef>
                          <a:spcPts val="360"/>
                        </a:spcBef>
                        <a:spcAft>
                          <a:spcPts val="0"/>
                        </a:spcAft>
                      </a:pPr>
                      <a:r>
                        <a:rPr lang="en-US" sz="1100">
                          <a:effectLst/>
                          <a:latin typeface="Times New Roman" panose="02020603050405020304" pitchFamily="18" charset="0"/>
                          <a:cs typeface="Times New Roman" panose="02020603050405020304" pitchFamily="18" charset="0"/>
                        </a:rPr>
                        <a:t>8051</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130175" algn="r">
                        <a:lnSpc>
                          <a:spcPct val="107000"/>
                        </a:lnSpc>
                        <a:spcBef>
                          <a:spcPts val="180"/>
                        </a:spcBef>
                        <a:spcAft>
                          <a:spcPts val="0"/>
                        </a:spcAft>
                      </a:pPr>
                      <a:r>
                        <a:rPr lang="en-US" sz="1100" u="sng">
                          <a:effectLst/>
                          <a:latin typeface="Times New Roman" panose="02020603050405020304" pitchFamily="18" charset="0"/>
                          <a:cs typeface="Times New Roman" panose="02020603050405020304" pitchFamily="18" charset="0"/>
                          <a:hlinkClick r:id="rId24"/>
                        </a:rPr>
                        <a:t>C7H14O</a:t>
                      </a:r>
                      <a:endParaRPr lang="en-IN"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3975" marR="52070" algn="ctr">
                        <a:lnSpc>
                          <a:spcPts val="1060"/>
                        </a:lnSpc>
                        <a:spcBef>
                          <a:spcPts val="360"/>
                        </a:spcBef>
                        <a:spcAft>
                          <a:spcPts val="0"/>
                        </a:spcAft>
                      </a:pPr>
                      <a:r>
                        <a:rPr lang="en-US" sz="1100" dirty="0">
                          <a:effectLst/>
                          <a:latin typeface="Times New Roman" panose="02020603050405020304" pitchFamily="18" charset="0"/>
                          <a:cs typeface="Times New Roman" panose="02020603050405020304" pitchFamily="18" charset="0"/>
                        </a:rPr>
                        <a:t> </a:t>
                      </a:r>
                      <a:endParaRPr lang="en-IN" sz="1100" dirty="0">
                        <a:effectLst/>
                        <a:latin typeface="Times New Roman" panose="02020603050405020304" pitchFamily="18" charset="0"/>
                        <a:cs typeface="Times New Roman" panose="02020603050405020304" pitchFamily="18" charset="0"/>
                      </a:endParaRPr>
                    </a:p>
                    <a:p>
                      <a:pPr marL="53975" marR="52070" algn="ctr">
                        <a:lnSpc>
                          <a:spcPts val="1060"/>
                        </a:lnSpc>
                        <a:spcBef>
                          <a:spcPts val="360"/>
                        </a:spcBef>
                        <a:spcAft>
                          <a:spcPts val="0"/>
                        </a:spcAft>
                      </a:pPr>
                      <a:r>
                        <a:rPr lang="en-US" sz="1100" dirty="0">
                          <a:effectLst/>
                          <a:latin typeface="Times New Roman" panose="02020603050405020304" pitchFamily="18" charset="0"/>
                          <a:cs typeface="Times New Roman" panose="02020603050405020304" pitchFamily="18" charset="0"/>
                        </a:rPr>
                        <a:t>CCCCCC(=O)C</a:t>
                      </a:r>
                      <a:endParaRPr lang="en-IN"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610221530"/>
                  </a:ext>
                </a:extLst>
              </a:tr>
            </a:tbl>
          </a:graphicData>
        </a:graphic>
      </p:graphicFrame>
    </p:spTree>
    <p:extLst>
      <p:ext uri="{BB962C8B-B14F-4D97-AF65-F5344CB8AC3E}">
        <p14:creationId xmlns:p14="http://schemas.microsoft.com/office/powerpoint/2010/main" val="156241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Best PPT Background Images, Download ...">
            <a:extLst>
              <a:ext uri="{FF2B5EF4-FFF2-40B4-BE49-F238E27FC236}">
                <a16:creationId xmlns:a16="http://schemas.microsoft.com/office/drawing/2014/main" id="{223B9B6A-50A1-25E3-0BA3-04C2449555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3D06136-10A4-B8C1-5224-56771053C792}"/>
              </a:ext>
            </a:extLst>
          </p:cNvPr>
          <p:cNvSpPr txBox="1"/>
          <p:nvPr/>
        </p:nvSpPr>
        <p:spPr>
          <a:xfrm>
            <a:off x="331304" y="127147"/>
            <a:ext cx="11317356" cy="916982"/>
          </a:xfrm>
          <a:prstGeom prst="rect">
            <a:avLst/>
          </a:prstGeom>
          <a:noFill/>
        </p:spPr>
        <p:txBody>
          <a:bodyPr wrap="square">
            <a:spAutoFit/>
          </a:bodyPr>
          <a:lstStyle/>
          <a:p>
            <a:pPr lvl="0" algn="ctr">
              <a:lnSpc>
                <a:spcPct val="150000"/>
              </a:lnSpc>
              <a:spcAft>
                <a:spcPts val="8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RESULT AND DISCUSSION</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30E53B9E-41C3-B6A6-EBEC-25F99B8DE5CC}"/>
              </a:ext>
            </a:extLst>
          </p:cNvPr>
          <p:cNvSpPr txBox="1"/>
          <p:nvPr/>
        </p:nvSpPr>
        <p:spPr>
          <a:xfrm>
            <a:off x="384313" y="1169074"/>
            <a:ext cx="11423374" cy="463397"/>
          </a:xfrm>
          <a:prstGeom prst="rect">
            <a:avLst/>
          </a:prstGeom>
          <a:noFill/>
        </p:spPr>
        <p:txBody>
          <a:bodyPr wrap="square">
            <a:spAutoFit/>
          </a:bodyPr>
          <a:lstStyle/>
          <a:p>
            <a:pPr>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To analysis the physical and chemical properties of bioactive compound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FDF44921-C383-7802-8D7F-47E8506DFF4E}"/>
              </a:ext>
            </a:extLst>
          </p:cNvPr>
          <p:cNvSpPr txBox="1"/>
          <p:nvPr/>
        </p:nvSpPr>
        <p:spPr>
          <a:xfrm>
            <a:off x="0" y="1660087"/>
            <a:ext cx="6096000" cy="463397"/>
          </a:xfrm>
          <a:prstGeom prst="rect">
            <a:avLst/>
          </a:prstGeom>
          <a:noFill/>
        </p:spPr>
        <p:txBody>
          <a:bodyPr wrap="square">
            <a:spAutoFit/>
          </a:bodyPr>
          <a:lstStyle/>
          <a:p>
            <a:pPr algn="ctr">
              <a:lnSpc>
                <a:spcPct val="150000"/>
              </a:lnSpc>
              <a:spcAft>
                <a:spcPts val="8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Table-2. To analysis the physicochemical properties: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8" name="Table 7">
            <a:extLst>
              <a:ext uri="{FF2B5EF4-FFF2-40B4-BE49-F238E27FC236}">
                <a16:creationId xmlns:a16="http://schemas.microsoft.com/office/drawing/2014/main" id="{37F02DAC-439A-CE03-EBA1-00EA88774F3B}"/>
              </a:ext>
            </a:extLst>
          </p:cNvPr>
          <p:cNvGraphicFramePr>
            <a:graphicFrameLocks noGrp="1"/>
          </p:cNvGraphicFramePr>
          <p:nvPr>
            <p:extLst>
              <p:ext uri="{D42A27DB-BD31-4B8C-83A1-F6EECF244321}">
                <p14:modId xmlns:p14="http://schemas.microsoft.com/office/powerpoint/2010/main" val="4083336885"/>
              </p:ext>
            </p:extLst>
          </p:nvPr>
        </p:nvGraphicFramePr>
        <p:xfrm>
          <a:off x="6096000" y="1869668"/>
          <a:ext cx="5314121" cy="4861185"/>
        </p:xfrm>
        <a:graphic>
          <a:graphicData uri="http://schemas.openxmlformats.org/drawingml/2006/table">
            <a:tbl>
              <a:tblPr firstRow="1" firstCol="1" lastRow="1" lastCol="1" bandRow="1" bandCol="1">
                <a:tableStyleId>{5C22544A-7EE6-4342-B048-85BDC9FD1C3A}</a:tableStyleId>
              </a:tblPr>
              <a:tblGrid>
                <a:gridCol w="323325">
                  <a:extLst>
                    <a:ext uri="{9D8B030D-6E8A-4147-A177-3AD203B41FA5}">
                      <a16:colId xmlns:a16="http://schemas.microsoft.com/office/drawing/2014/main" val="845685304"/>
                    </a:ext>
                  </a:extLst>
                </a:gridCol>
                <a:gridCol w="821123">
                  <a:extLst>
                    <a:ext uri="{9D8B030D-6E8A-4147-A177-3AD203B41FA5}">
                      <a16:colId xmlns:a16="http://schemas.microsoft.com/office/drawing/2014/main" val="2055940278"/>
                    </a:ext>
                  </a:extLst>
                </a:gridCol>
                <a:gridCol w="613708">
                  <a:extLst>
                    <a:ext uri="{9D8B030D-6E8A-4147-A177-3AD203B41FA5}">
                      <a16:colId xmlns:a16="http://schemas.microsoft.com/office/drawing/2014/main" val="4041474468"/>
                    </a:ext>
                  </a:extLst>
                </a:gridCol>
                <a:gridCol w="559413">
                  <a:extLst>
                    <a:ext uri="{9D8B030D-6E8A-4147-A177-3AD203B41FA5}">
                      <a16:colId xmlns:a16="http://schemas.microsoft.com/office/drawing/2014/main" val="1137784535"/>
                    </a:ext>
                  </a:extLst>
                </a:gridCol>
                <a:gridCol w="577103">
                  <a:extLst>
                    <a:ext uri="{9D8B030D-6E8A-4147-A177-3AD203B41FA5}">
                      <a16:colId xmlns:a16="http://schemas.microsoft.com/office/drawing/2014/main" val="3900389382"/>
                    </a:ext>
                  </a:extLst>
                </a:gridCol>
                <a:gridCol w="455706">
                  <a:extLst>
                    <a:ext uri="{9D8B030D-6E8A-4147-A177-3AD203B41FA5}">
                      <a16:colId xmlns:a16="http://schemas.microsoft.com/office/drawing/2014/main" val="711511590"/>
                    </a:ext>
                  </a:extLst>
                </a:gridCol>
                <a:gridCol w="413002">
                  <a:extLst>
                    <a:ext uri="{9D8B030D-6E8A-4147-A177-3AD203B41FA5}">
                      <a16:colId xmlns:a16="http://schemas.microsoft.com/office/drawing/2014/main" val="1078477063"/>
                    </a:ext>
                  </a:extLst>
                </a:gridCol>
                <a:gridCol w="534402">
                  <a:extLst>
                    <a:ext uri="{9D8B030D-6E8A-4147-A177-3AD203B41FA5}">
                      <a16:colId xmlns:a16="http://schemas.microsoft.com/office/drawing/2014/main" val="931504044"/>
                    </a:ext>
                  </a:extLst>
                </a:gridCol>
                <a:gridCol w="1016339">
                  <a:extLst>
                    <a:ext uri="{9D8B030D-6E8A-4147-A177-3AD203B41FA5}">
                      <a16:colId xmlns:a16="http://schemas.microsoft.com/office/drawing/2014/main" val="658815348"/>
                    </a:ext>
                  </a:extLst>
                </a:gridCol>
              </a:tblGrid>
              <a:tr h="482191">
                <a:tc>
                  <a:txBody>
                    <a:bodyPr/>
                    <a:lstStyle/>
                    <a:p>
                      <a:pPr>
                        <a:lnSpc>
                          <a:spcPct val="107000"/>
                        </a:lnSpc>
                      </a:pPr>
                      <a:r>
                        <a:rPr lang="en-US" sz="900">
                          <a:effectLst/>
                        </a:rPr>
                        <a:t> </a:t>
                      </a:r>
                      <a:endParaRPr lang="en-IN" sz="900">
                        <a:effectLst/>
                      </a:endParaRPr>
                    </a:p>
                    <a:p>
                      <a:pPr>
                        <a:lnSpc>
                          <a:spcPct val="107000"/>
                        </a:lnSpc>
                        <a:spcBef>
                          <a:spcPts val="50"/>
                        </a:spcBef>
                      </a:pPr>
                      <a:r>
                        <a:rPr lang="en-US" sz="600">
                          <a:effectLst/>
                        </a:rPr>
                        <a:t> </a:t>
                      </a:r>
                      <a:endParaRPr lang="en-IN" sz="900">
                        <a:effectLst/>
                      </a:endParaRPr>
                    </a:p>
                    <a:p>
                      <a:pPr marL="55245" marR="48895" algn="ctr">
                        <a:lnSpc>
                          <a:spcPts val="1035"/>
                        </a:lnSpc>
                        <a:spcAft>
                          <a:spcPts val="0"/>
                        </a:spcAft>
                      </a:pPr>
                      <a:r>
                        <a:rPr lang="en-US" sz="800">
                          <a:effectLst/>
                        </a:rPr>
                        <a:t>S.</a:t>
                      </a:r>
                      <a:endParaRPr lang="en-IN" sz="900">
                        <a:effectLst/>
                      </a:endParaRPr>
                    </a:p>
                    <a:p>
                      <a:pPr marL="55245" marR="49530" algn="ctr">
                        <a:lnSpc>
                          <a:spcPts val="940"/>
                        </a:lnSpc>
                        <a:spcAft>
                          <a:spcPts val="0"/>
                        </a:spcAft>
                      </a:pPr>
                      <a:r>
                        <a:rPr lang="en-US" sz="800">
                          <a:effectLst/>
                        </a:rPr>
                        <a:t>NO.</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168910" marR="50165" indent="-100965">
                        <a:lnSpc>
                          <a:spcPts val="1030"/>
                        </a:lnSpc>
                        <a:spcBef>
                          <a:spcPts val="825"/>
                        </a:spcBef>
                        <a:spcAft>
                          <a:spcPts val="0"/>
                        </a:spcAft>
                      </a:pPr>
                      <a:r>
                        <a:rPr lang="en-US" sz="800">
                          <a:effectLst/>
                        </a:rPr>
                        <a:t>Phytochemical</a:t>
                      </a:r>
                      <a:r>
                        <a:rPr lang="en-US" sz="800" spc="-210">
                          <a:effectLst/>
                        </a:rPr>
                        <a:t> </a:t>
                      </a:r>
                      <a:r>
                        <a:rPr lang="en-US" sz="800">
                          <a:effectLst/>
                        </a:rPr>
                        <a:t>compound</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156845" marR="50165" indent="-88900">
                        <a:lnSpc>
                          <a:spcPts val="1030"/>
                        </a:lnSpc>
                        <a:spcBef>
                          <a:spcPts val="825"/>
                        </a:spcBef>
                        <a:spcAft>
                          <a:spcPts val="0"/>
                        </a:spcAft>
                      </a:pPr>
                      <a:r>
                        <a:rPr lang="en-US" sz="800">
                          <a:effectLst/>
                        </a:rPr>
                        <a:t>Molecular</a:t>
                      </a:r>
                      <a:r>
                        <a:rPr lang="en-US" sz="800" spc="-210">
                          <a:effectLst/>
                        </a:rPr>
                        <a:t> </a:t>
                      </a:r>
                      <a:r>
                        <a:rPr lang="en-US" sz="800">
                          <a:effectLst/>
                        </a:rPr>
                        <a:t>weight</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spcBef>
                          <a:spcPts val="25"/>
                        </a:spcBef>
                      </a:pPr>
                      <a:r>
                        <a:rPr lang="en-US" sz="700">
                          <a:effectLst/>
                        </a:rPr>
                        <a:t> </a:t>
                      </a:r>
                      <a:endParaRPr lang="en-IN" sz="900">
                        <a:effectLst/>
                      </a:endParaRPr>
                    </a:p>
                    <a:p>
                      <a:pPr marL="68580" marR="60325" indent="-635" algn="ctr">
                        <a:lnSpc>
                          <a:spcPts val="1030"/>
                        </a:lnSpc>
                        <a:spcAft>
                          <a:spcPts val="0"/>
                        </a:spcAft>
                      </a:pPr>
                      <a:r>
                        <a:rPr lang="en-US" sz="800">
                          <a:effectLst/>
                        </a:rPr>
                        <a:t>Num.</a:t>
                      </a:r>
                      <a:r>
                        <a:rPr lang="en-US" sz="800" spc="5">
                          <a:effectLst/>
                        </a:rPr>
                        <a:t> </a:t>
                      </a:r>
                      <a:r>
                        <a:rPr lang="en-US" sz="800">
                          <a:effectLst/>
                        </a:rPr>
                        <a:t>rotatable</a:t>
                      </a:r>
                      <a:r>
                        <a:rPr lang="en-US" sz="800" spc="-210">
                          <a:effectLst/>
                        </a:rPr>
                        <a:t> </a:t>
                      </a:r>
                      <a:r>
                        <a:rPr lang="en-US" sz="800">
                          <a:effectLst/>
                        </a:rPr>
                        <a:t>bonds</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spcBef>
                          <a:spcPts val="25"/>
                        </a:spcBef>
                      </a:pPr>
                      <a:r>
                        <a:rPr lang="en-US" sz="700">
                          <a:effectLst/>
                        </a:rPr>
                        <a:t> </a:t>
                      </a:r>
                      <a:endParaRPr lang="en-IN" sz="900">
                        <a:effectLst/>
                      </a:endParaRPr>
                    </a:p>
                    <a:p>
                      <a:pPr marL="68580" marR="61595" algn="ctr">
                        <a:lnSpc>
                          <a:spcPts val="1030"/>
                        </a:lnSpc>
                        <a:spcAft>
                          <a:spcPts val="0"/>
                        </a:spcAft>
                      </a:pPr>
                      <a:r>
                        <a:rPr lang="en-US" sz="800">
                          <a:effectLst/>
                        </a:rPr>
                        <a:t>Num. H-</a:t>
                      </a:r>
                      <a:r>
                        <a:rPr lang="en-US" sz="800" spc="5">
                          <a:effectLst/>
                        </a:rPr>
                        <a:t> </a:t>
                      </a:r>
                      <a:r>
                        <a:rPr lang="en-US" sz="800">
                          <a:effectLst/>
                        </a:rPr>
                        <a:t>bond</a:t>
                      </a:r>
                      <a:r>
                        <a:rPr lang="en-US" sz="800" spc="5">
                          <a:effectLst/>
                        </a:rPr>
                        <a:t> </a:t>
                      </a:r>
                      <a:r>
                        <a:rPr lang="en-US" sz="800">
                          <a:effectLst/>
                        </a:rPr>
                        <a:t>acceptors</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100330" marR="94615" algn="ctr">
                        <a:lnSpc>
                          <a:spcPct val="107000"/>
                        </a:lnSpc>
                        <a:spcAft>
                          <a:spcPts val="0"/>
                        </a:spcAft>
                      </a:pPr>
                      <a:r>
                        <a:rPr lang="en-US" sz="800">
                          <a:effectLst/>
                        </a:rPr>
                        <a:t>Num.</a:t>
                      </a:r>
                      <a:r>
                        <a:rPr lang="en-US" sz="800" spc="-210">
                          <a:effectLst/>
                        </a:rPr>
                        <a:t> </a:t>
                      </a:r>
                      <a:r>
                        <a:rPr lang="en-US" sz="800">
                          <a:effectLst/>
                        </a:rPr>
                        <a:t>H-</a:t>
                      </a:r>
                      <a:endParaRPr lang="en-IN" sz="900">
                        <a:effectLst/>
                      </a:endParaRPr>
                    </a:p>
                    <a:p>
                      <a:pPr marL="68580" marR="60960" indent="635" algn="ctr">
                        <a:lnSpc>
                          <a:spcPts val="1030"/>
                        </a:lnSpc>
                        <a:spcAft>
                          <a:spcPts val="0"/>
                        </a:spcAft>
                      </a:pPr>
                      <a:r>
                        <a:rPr lang="en-US" sz="800">
                          <a:effectLst/>
                        </a:rPr>
                        <a:t>bond</a:t>
                      </a:r>
                      <a:r>
                        <a:rPr lang="en-US" sz="800" spc="5">
                          <a:effectLst/>
                        </a:rPr>
                        <a:t> </a:t>
                      </a:r>
                      <a:r>
                        <a:rPr lang="en-US" sz="800">
                          <a:effectLst/>
                        </a:rPr>
                        <a:t>donors</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a:lnSpc>
                          <a:spcPct val="107000"/>
                        </a:lnSpc>
                      </a:pPr>
                      <a:r>
                        <a:rPr lang="en-US" sz="900">
                          <a:effectLst/>
                        </a:rPr>
                        <a:t> </a:t>
                      </a:r>
                      <a:endParaRPr lang="en-IN" sz="900">
                        <a:effectLst/>
                      </a:endParaRPr>
                    </a:p>
                    <a:p>
                      <a:pPr marL="67945">
                        <a:lnSpc>
                          <a:spcPts val="940"/>
                        </a:lnSpc>
                        <a:spcBef>
                          <a:spcPts val="795"/>
                        </a:spcBef>
                        <a:spcAft>
                          <a:spcPts val="0"/>
                        </a:spcAft>
                      </a:pPr>
                      <a:r>
                        <a:rPr lang="en-US" sz="800">
                          <a:effectLst/>
                        </a:rPr>
                        <a:t>TPSA</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a:lnSpc>
                          <a:spcPct val="107000"/>
                        </a:lnSpc>
                      </a:pPr>
                      <a:r>
                        <a:rPr lang="en-US" sz="900">
                          <a:effectLst/>
                        </a:rPr>
                        <a:t> </a:t>
                      </a:r>
                      <a:endParaRPr lang="en-IN" sz="900">
                        <a:effectLst/>
                      </a:endParaRPr>
                    </a:p>
                    <a:p>
                      <a:pPr marR="105410" algn="r">
                        <a:lnSpc>
                          <a:spcPts val="940"/>
                        </a:lnSpc>
                        <a:spcBef>
                          <a:spcPts val="795"/>
                        </a:spcBef>
                        <a:spcAft>
                          <a:spcPts val="0"/>
                        </a:spcAft>
                      </a:pPr>
                      <a:r>
                        <a:rPr lang="en-US" sz="800">
                          <a:effectLst/>
                        </a:rPr>
                        <a:t>%Abs.</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a:lnSpc>
                          <a:spcPct val="107000"/>
                        </a:lnSpc>
                      </a:pPr>
                      <a:r>
                        <a:rPr lang="en-US" sz="900">
                          <a:effectLst/>
                        </a:rPr>
                        <a:t> </a:t>
                      </a:r>
                      <a:endParaRPr lang="en-IN" sz="900">
                        <a:effectLst/>
                      </a:endParaRPr>
                    </a:p>
                    <a:p>
                      <a:pPr marL="55880" marR="48895" algn="ctr">
                        <a:lnSpc>
                          <a:spcPts val="940"/>
                        </a:lnSpc>
                        <a:spcBef>
                          <a:spcPts val="795"/>
                        </a:spcBef>
                        <a:spcAft>
                          <a:spcPts val="0"/>
                        </a:spcAft>
                      </a:pPr>
                      <a:r>
                        <a:rPr lang="en-US" sz="800">
                          <a:effectLst/>
                        </a:rPr>
                        <a:t>Log</a:t>
                      </a:r>
                      <a:r>
                        <a:rPr lang="en-US" sz="800" spc="5">
                          <a:effectLst/>
                        </a:rPr>
                        <a:t> </a:t>
                      </a:r>
                      <a:r>
                        <a:rPr lang="en-US" sz="800">
                          <a:effectLst/>
                        </a:rPr>
                        <a:t>Po/w</a:t>
                      </a:r>
                      <a:r>
                        <a:rPr lang="en-US" sz="800" spc="-5">
                          <a:effectLst/>
                        </a:rPr>
                        <a:t> </a:t>
                      </a:r>
                      <a:r>
                        <a:rPr lang="en-US" sz="800">
                          <a:effectLst/>
                        </a:rPr>
                        <a:t>(iLOGP)</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2753302606"/>
                  </a:ext>
                </a:extLst>
              </a:tr>
              <a:tr h="329411">
                <a:tc>
                  <a:txBody>
                    <a:bodyPr/>
                    <a:lstStyle/>
                    <a:p>
                      <a:pPr>
                        <a:lnSpc>
                          <a:spcPct val="107000"/>
                        </a:lnSpc>
                      </a:pPr>
                      <a:r>
                        <a:rPr lang="en-US" sz="900">
                          <a:effectLst/>
                        </a:rPr>
                        <a:t> </a:t>
                      </a:r>
                      <a:endParaRPr lang="en-IN" sz="900">
                        <a:effectLst/>
                      </a:endParaRPr>
                    </a:p>
                    <a:p>
                      <a:pPr marL="138430">
                        <a:lnSpc>
                          <a:spcPts val="930"/>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80645" marR="74295" algn="ctr">
                        <a:lnSpc>
                          <a:spcPct val="107000"/>
                        </a:lnSpc>
                        <a:spcBef>
                          <a:spcPts val="860"/>
                        </a:spcBef>
                        <a:spcAft>
                          <a:spcPts val="0"/>
                        </a:spcAft>
                      </a:pPr>
                      <a:r>
                        <a:rPr lang="en-US" sz="800" u="none" strike="noStrike">
                          <a:effectLst/>
                          <a:hlinkClick r:id="rId3"/>
                        </a:rPr>
                        <a:t>3-</a:t>
                      </a:r>
                      <a:endParaRPr lang="en-IN" sz="900">
                        <a:effectLst/>
                      </a:endParaRPr>
                    </a:p>
                    <a:p>
                      <a:pPr marL="81280" marR="74295" algn="ctr">
                        <a:lnSpc>
                          <a:spcPts val="930"/>
                        </a:lnSpc>
                        <a:spcBef>
                          <a:spcPts val="10"/>
                        </a:spcBef>
                        <a:spcAft>
                          <a:spcPts val="0"/>
                        </a:spcAft>
                      </a:pPr>
                      <a:r>
                        <a:rPr lang="en-US" sz="800" u="none" strike="noStrike">
                          <a:effectLst/>
                          <a:hlinkClick r:id="rId3"/>
                        </a:rPr>
                        <a:t>Methylbutanal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189230">
                        <a:lnSpc>
                          <a:spcPct val="107000"/>
                        </a:lnSpc>
                        <a:spcBef>
                          <a:spcPts val="860"/>
                        </a:spcBef>
                        <a:spcAft>
                          <a:spcPts val="0"/>
                        </a:spcAft>
                      </a:pPr>
                      <a:r>
                        <a:rPr lang="en-US" sz="800">
                          <a:effectLst/>
                        </a:rPr>
                        <a:t>86.13</a:t>
                      </a:r>
                      <a:endParaRPr lang="en-IN" sz="900">
                        <a:effectLst/>
                      </a:endParaRPr>
                    </a:p>
                    <a:p>
                      <a:pPr marL="186055">
                        <a:lnSpc>
                          <a:spcPts val="930"/>
                        </a:lnSpc>
                        <a:spcBef>
                          <a:spcPts val="10"/>
                        </a:spcBef>
                        <a:spcAft>
                          <a:spcPts val="0"/>
                        </a:spcAft>
                      </a:pPr>
                      <a:r>
                        <a:rPr lang="en-US" sz="800">
                          <a:effectLst/>
                        </a:rPr>
                        <a:t>g/mol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262255">
                        <a:lnSpc>
                          <a:spcPts val="930"/>
                        </a:lnSpc>
                        <a:spcBef>
                          <a:spcPts val="755"/>
                        </a:spcBef>
                        <a:spcAft>
                          <a:spcPts val="0"/>
                        </a:spcAft>
                      </a:pPr>
                      <a:r>
                        <a:rPr lang="en-US" sz="800">
                          <a:effectLst/>
                        </a:rPr>
                        <a:t>2</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715" algn="ctr">
                        <a:lnSpc>
                          <a:spcPts val="930"/>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3810" algn="ctr">
                        <a:lnSpc>
                          <a:spcPts val="930"/>
                        </a:lnSpc>
                        <a:spcBef>
                          <a:spcPts val="755"/>
                        </a:spcBef>
                        <a:spcAft>
                          <a:spcPts val="0"/>
                        </a:spcAft>
                      </a:pPr>
                      <a:r>
                        <a:rPr lang="en-US" sz="800">
                          <a:effectLst/>
                        </a:rPr>
                        <a:t>0</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73025" marR="67945" algn="ctr">
                        <a:lnSpc>
                          <a:spcPct val="107000"/>
                        </a:lnSpc>
                        <a:spcBef>
                          <a:spcPts val="860"/>
                        </a:spcBef>
                        <a:spcAft>
                          <a:spcPts val="0"/>
                        </a:spcAft>
                      </a:pPr>
                      <a:r>
                        <a:rPr lang="en-US" sz="800">
                          <a:effectLst/>
                        </a:rPr>
                        <a:t>17.07</a:t>
                      </a:r>
                      <a:endParaRPr lang="en-IN" sz="900">
                        <a:effectLst/>
                      </a:endParaRPr>
                    </a:p>
                    <a:p>
                      <a:pPr marL="71120" marR="67945" algn="ctr">
                        <a:lnSpc>
                          <a:spcPts val="930"/>
                        </a:lnSpc>
                        <a:spcBef>
                          <a:spcPts val="10"/>
                        </a:spcBef>
                        <a:spcAft>
                          <a:spcPts val="0"/>
                        </a:spcAft>
                      </a:pPr>
                      <a:r>
                        <a:rPr lang="en-US" sz="800">
                          <a:effectLst/>
                        </a:rPr>
                        <a:t>Å²</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R="113665" algn="r">
                        <a:lnSpc>
                          <a:spcPts val="930"/>
                        </a:lnSpc>
                        <a:spcBef>
                          <a:spcPts val="755"/>
                        </a:spcBef>
                        <a:spcAft>
                          <a:spcPts val="0"/>
                        </a:spcAft>
                      </a:pPr>
                      <a:r>
                        <a:rPr lang="en-US" sz="800">
                          <a:effectLst/>
                        </a:rPr>
                        <a:t>103.11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3975" marR="48895" algn="ctr">
                        <a:lnSpc>
                          <a:spcPts val="930"/>
                        </a:lnSpc>
                        <a:spcBef>
                          <a:spcPts val="755"/>
                        </a:spcBef>
                        <a:spcAft>
                          <a:spcPts val="0"/>
                        </a:spcAft>
                      </a:pPr>
                      <a:r>
                        <a:rPr lang="en-US" sz="800">
                          <a:effectLst/>
                        </a:rPr>
                        <a:t>1.49</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66983817"/>
                  </a:ext>
                </a:extLst>
              </a:tr>
              <a:tr h="329411">
                <a:tc>
                  <a:txBody>
                    <a:bodyPr/>
                    <a:lstStyle/>
                    <a:p>
                      <a:pPr>
                        <a:lnSpc>
                          <a:spcPct val="107000"/>
                        </a:lnSpc>
                      </a:pPr>
                      <a:r>
                        <a:rPr lang="en-US" sz="900">
                          <a:effectLst/>
                        </a:rPr>
                        <a:t> </a:t>
                      </a:r>
                      <a:endParaRPr lang="en-IN" sz="900">
                        <a:effectLst/>
                      </a:endParaRPr>
                    </a:p>
                    <a:p>
                      <a:pPr marL="138430">
                        <a:lnSpc>
                          <a:spcPts val="930"/>
                        </a:lnSpc>
                        <a:spcBef>
                          <a:spcPts val="755"/>
                        </a:spcBef>
                        <a:spcAft>
                          <a:spcPts val="0"/>
                        </a:spcAft>
                      </a:pPr>
                      <a:r>
                        <a:rPr lang="en-US" sz="800">
                          <a:effectLst/>
                        </a:rPr>
                        <a:t>2</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80645" marR="74295" algn="ctr">
                        <a:lnSpc>
                          <a:spcPts val="930"/>
                        </a:lnSpc>
                        <a:spcBef>
                          <a:spcPts val="755"/>
                        </a:spcBef>
                        <a:spcAft>
                          <a:spcPts val="0"/>
                        </a:spcAft>
                      </a:pPr>
                      <a:r>
                        <a:rPr lang="en-US" sz="800" u="none" strike="noStrike">
                          <a:effectLst/>
                          <a:hlinkClick r:id="rId4"/>
                        </a:rPr>
                        <a:t>Zingerone</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161290">
                        <a:lnSpc>
                          <a:spcPts val="1035"/>
                        </a:lnSpc>
                        <a:spcBef>
                          <a:spcPts val="875"/>
                        </a:spcBef>
                        <a:spcAft>
                          <a:spcPts val="0"/>
                        </a:spcAft>
                      </a:pPr>
                      <a:r>
                        <a:rPr lang="en-US" sz="800">
                          <a:effectLst/>
                        </a:rPr>
                        <a:t>194.23</a:t>
                      </a:r>
                      <a:endParaRPr lang="en-IN" sz="900">
                        <a:effectLst/>
                      </a:endParaRPr>
                    </a:p>
                    <a:p>
                      <a:pPr marL="186055">
                        <a:lnSpc>
                          <a:spcPts val="930"/>
                        </a:lnSpc>
                      </a:pPr>
                      <a:r>
                        <a:rPr lang="en-US" sz="800">
                          <a:effectLst/>
                        </a:rPr>
                        <a:t>g/mol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262255">
                        <a:lnSpc>
                          <a:spcPts val="930"/>
                        </a:lnSpc>
                        <a:spcBef>
                          <a:spcPts val="755"/>
                        </a:spcBef>
                        <a:spcAft>
                          <a:spcPts val="0"/>
                        </a:spcAft>
                      </a:pPr>
                      <a:r>
                        <a:rPr lang="en-US" sz="800">
                          <a:effectLst/>
                        </a:rPr>
                        <a:t>4</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715" algn="ctr">
                        <a:lnSpc>
                          <a:spcPts val="930"/>
                        </a:lnSpc>
                        <a:spcBef>
                          <a:spcPts val="755"/>
                        </a:spcBef>
                        <a:spcAft>
                          <a:spcPts val="0"/>
                        </a:spcAft>
                      </a:pPr>
                      <a:r>
                        <a:rPr lang="en-US" sz="800">
                          <a:effectLst/>
                        </a:rPr>
                        <a:t>3</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3810" algn="ctr">
                        <a:lnSpc>
                          <a:spcPts val="930"/>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73025" marR="67945" algn="ctr">
                        <a:lnSpc>
                          <a:spcPts val="1035"/>
                        </a:lnSpc>
                        <a:spcBef>
                          <a:spcPts val="875"/>
                        </a:spcBef>
                        <a:spcAft>
                          <a:spcPts val="0"/>
                        </a:spcAft>
                      </a:pPr>
                      <a:r>
                        <a:rPr lang="en-US" sz="800">
                          <a:effectLst/>
                        </a:rPr>
                        <a:t>46.53</a:t>
                      </a:r>
                      <a:endParaRPr lang="en-IN" sz="900">
                        <a:effectLst/>
                      </a:endParaRPr>
                    </a:p>
                    <a:p>
                      <a:pPr marL="71120" marR="67945" algn="ctr">
                        <a:lnSpc>
                          <a:spcPts val="930"/>
                        </a:lnSpc>
                        <a:spcAft>
                          <a:spcPts val="0"/>
                        </a:spcAft>
                      </a:pPr>
                      <a:r>
                        <a:rPr lang="en-US" sz="800">
                          <a:effectLst/>
                        </a:rPr>
                        <a:t>Å²</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R="142875" algn="r">
                        <a:lnSpc>
                          <a:spcPts val="930"/>
                        </a:lnSpc>
                        <a:spcBef>
                          <a:spcPts val="755"/>
                        </a:spcBef>
                        <a:spcAft>
                          <a:spcPts val="0"/>
                        </a:spcAft>
                      </a:pPr>
                      <a:r>
                        <a:rPr lang="en-US" sz="800">
                          <a:effectLst/>
                        </a:rPr>
                        <a:t>92.94</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3975" marR="48895" algn="ctr">
                        <a:lnSpc>
                          <a:spcPts val="930"/>
                        </a:lnSpc>
                        <a:spcBef>
                          <a:spcPts val="755"/>
                        </a:spcBef>
                        <a:spcAft>
                          <a:spcPts val="0"/>
                        </a:spcAft>
                      </a:pPr>
                      <a:r>
                        <a:rPr lang="en-US" sz="800">
                          <a:effectLst/>
                        </a:rPr>
                        <a:t>2.09</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327763236"/>
                  </a:ext>
                </a:extLst>
              </a:tr>
              <a:tr h="361415">
                <a:tc>
                  <a:txBody>
                    <a:bodyPr/>
                    <a:lstStyle/>
                    <a:p>
                      <a:pPr>
                        <a:lnSpc>
                          <a:spcPct val="107000"/>
                        </a:lnSpc>
                      </a:pPr>
                      <a:r>
                        <a:rPr lang="en-US" sz="900">
                          <a:effectLst/>
                        </a:rPr>
                        <a:t> </a:t>
                      </a:r>
                      <a:endParaRPr lang="en-IN" sz="900">
                        <a:effectLst/>
                      </a:endParaRPr>
                    </a:p>
                    <a:p>
                      <a:pPr marL="138430">
                        <a:lnSpc>
                          <a:spcPts val="930"/>
                        </a:lnSpc>
                        <a:spcBef>
                          <a:spcPts val="760"/>
                        </a:spcBef>
                        <a:spcAft>
                          <a:spcPts val="0"/>
                        </a:spcAft>
                      </a:pPr>
                      <a:r>
                        <a:rPr lang="en-US" sz="800">
                          <a:effectLst/>
                        </a:rPr>
                        <a:t>3</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80645" marR="74295" algn="ctr">
                        <a:lnSpc>
                          <a:spcPts val="930"/>
                        </a:lnSpc>
                        <a:spcBef>
                          <a:spcPts val="760"/>
                        </a:spcBef>
                        <a:spcAft>
                          <a:spcPts val="0"/>
                        </a:spcAft>
                      </a:pPr>
                      <a:r>
                        <a:rPr lang="en-US" sz="800" u="none" strike="noStrike">
                          <a:effectLst/>
                          <a:hlinkClick r:id="rId5"/>
                        </a:rPr>
                        <a:t>Zingiberene</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161290">
                        <a:lnSpc>
                          <a:spcPct val="107000"/>
                        </a:lnSpc>
                        <a:spcBef>
                          <a:spcPts val="875"/>
                        </a:spcBef>
                        <a:spcAft>
                          <a:spcPts val="0"/>
                        </a:spcAft>
                      </a:pPr>
                      <a:r>
                        <a:rPr lang="en-US" sz="800">
                          <a:effectLst/>
                        </a:rPr>
                        <a:t>204.35</a:t>
                      </a:r>
                      <a:endParaRPr lang="en-IN" sz="900">
                        <a:effectLst/>
                      </a:endParaRPr>
                    </a:p>
                    <a:p>
                      <a:pPr marL="186055">
                        <a:lnSpc>
                          <a:spcPts val="930"/>
                        </a:lnSpc>
                      </a:pPr>
                      <a:r>
                        <a:rPr lang="en-US" sz="800">
                          <a:effectLst/>
                        </a:rPr>
                        <a:t>g/mol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262255">
                        <a:lnSpc>
                          <a:spcPts val="930"/>
                        </a:lnSpc>
                        <a:spcBef>
                          <a:spcPts val="760"/>
                        </a:spcBef>
                        <a:spcAft>
                          <a:spcPts val="0"/>
                        </a:spcAft>
                      </a:pPr>
                      <a:r>
                        <a:rPr lang="en-US" sz="800">
                          <a:effectLst/>
                        </a:rPr>
                        <a:t>4</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715" algn="ctr">
                        <a:lnSpc>
                          <a:spcPts val="930"/>
                        </a:lnSpc>
                        <a:spcBef>
                          <a:spcPts val="760"/>
                        </a:spcBef>
                        <a:spcAft>
                          <a:spcPts val="0"/>
                        </a:spcAft>
                      </a:pPr>
                      <a:r>
                        <a:rPr lang="en-US" sz="800">
                          <a:effectLst/>
                        </a:rPr>
                        <a:t>0</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3810" algn="ctr">
                        <a:lnSpc>
                          <a:spcPts val="930"/>
                        </a:lnSpc>
                        <a:spcBef>
                          <a:spcPts val="760"/>
                        </a:spcBef>
                        <a:spcAft>
                          <a:spcPts val="0"/>
                        </a:spcAft>
                      </a:pPr>
                      <a:r>
                        <a:rPr lang="en-US" sz="800">
                          <a:effectLst/>
                        </a:rPr>
                        <a:t>0</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73025" marR="67945" algn="ctr">
                        <a:lnSpc>
                          <a:spcPct val="107000"/>
                        </a:lnSpc>
                        <a:spcBef>
                          <a:spcPts val="875"/>
                        </a:spcBef>
                        <a:spcAft>
                          <a:spcPts val="0"/>
                        </a:spcAft>
                      </a:pPr>
                      <a:r>
                        <a:rPr lang="en-US" sz="800">
                          <a:effectLst/>
                        </a:rPr>
                        <a:t>0.00</a:t>
                      </a:r>
                      <a:endParaRPr lang="en-IN" sz="900">
                        <a:effectLst/>
                      </a:endParaRPr>
                    </a:p>
                    <a:p>
                      <a:pPr marL="71120" marR="67945" algn="ctr">
                        <a:lnSpc>
                          <a:spcPts val="930"/>
                        </a:lnSpc>
                        <a:spcAft>
                          <a:spcPts val="0"/>
                        </a:spcAft>
                      </a:pPr>
                      <a:r>
                        <a:rPr lang="en-US" sz="800">
                          <a:effectLst/>
                        </a:rPr>
                        <a:t>Å²</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178435" marR="173990" algn="ctr">
                        <a:lnSpc>
                          <a:spcPts val="930"/>
                        </a:lnSpc>
                        <a:spcBef>
                          <a:spcPts val="760"/>
                        </a:spcBef>
                        <a:spcAft>
                          <a:spcPts val="0"/>
                        </a:spcAft>
                      </a:pPr>
                      <a:r>
                        <a:rPr lang="en-US" sz="800">
                          <a:effectLst/>
                        </a:rPr>
                        <a:t>109</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3975" marR="48895" algn="ctr">
                        <a:lnSpc>
                          <a:spcPts val="930"/>
                        </a:lnSpc>
                        <a:spcBef>
                          <a:spcPts val="760"/>
                        </a:spcBef>
                        <a:spcAft>
                          <a:spcPts val="0"/>
                        </a:spcAft>
                      </a:pPr>
                      <a:r>
                        <a:rPr lang="en-US" sz="800">
                          <a:effectLst/>
                        </a:rPr>
                        <a:t>3.63</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833340785"/>
                  </a:ext>
                </a:extLst>
              </a:tr>
              <a:tr h="329411">
                <a:tc>
                  <a:txBody>
                    <a:bodyPr/>
                    <a:lstStyle/>
                    <a:p>
                      <a:pPr>
                        <a:lnSpc>
                          <a:spcPct val="107000"/>
                        </a:lnSpc>
                      </a:pPr>
                      <a:r>
                        <a:rPr lang="en-US" sz="900">
                          <a:effectLst/>
                        </a:rPr>
                        <a:t> </a:t>
                      </a:r>
                      <a:endParaRPr lang="en-IN" sz="900">
                        <a:effectLst/>
                      </a:endParaRPr>
                    </a:p>
                    <a:p>
                      <a:pPr marL="138430">
                        <a:lnSpc>
                          <a:spcPts val="930"/>
                        </a:lnSpc>
                        <a:spcBef>
                          <a:spcPts val="755"/>
                        </a:spcBef>
                        <a:spcAft>
                          <a:spcPts val="0"/>
                        </a:spcAft>
                      </a:pPr>
                      <a:r>
                        <a:rPr lang="en-US" sz="800">
                          <a:effectLst/>
                        </a:rPr>
                        <a:t>4</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80010" marR="74295" algn="ctr">
                        <a:lnSpc>
                          <a:spcPts val="930"/>
                        </a:lnSpc>
                        <a:spcBef>
                          <a:spcPts val="755"/>
                        </a:spcBef>
                        <a:spcAft>
                          <a:spcPts val="0"/>
                        </a:spcAft>
                      </a:pPr>
                      <a:r>
                        <a:rPr lang="en-US" sz="800" u="none" strike="noStrike">
                          <a:effectLst/>
                          <a:hlinkClick r:id="rId6"/>
                        </a:rPr>
                        <a:t>Citral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161290">
                        <a:lnSpc>
                          <a:spcPts val="1035"/>
                        </a:lnSpc>
                        <a:spcBef>
                          <a:spcPts val="875"/>
                        </a:spcBef>
                        <a:spcAft>
                          <a:spcPts val="0"/>
                        </a:spcAft>
                      </a:pPr>
                      <a:r>
                        <a:rPr lang="en-US" sz="800">
                          <a:effectLst/>
                        </a:rPr>
                        <a:t>152.23</a:t>
                      </a:r>
                      <a:endParaRPr lang="en-IN" sz="900">
                        <a:effectLst/>
                      </a:endParaRPr>
                    </a:p>
                    <a:p>
                      <a:pPr marL="186055">
                        <a:lnSpc>
                          <a:spcPts val="930"/>
                        </a:lnSpc>
                      </a:pPr>
                      <a:r>
                        <a:rPr lang="en-US" sz="800">
                          <a:effectLst/>
                        </a:rPr>
                        <a:t>g/mol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262255">
                        <a:lnSpc>
                          <a:spcPts val="930"/>
                        </a:lnSpc>
                        <a:spcBef>
                          <a:spcPts val="755"/>
                        </a:spcBef>
                        <a:spcAft>
                          <a:spcPts val="0"/>
                        </a:spcAft>
                      </a:pPr>
                      <a:r>
                        <a:rPr lang="en-US" sz="800">
                          <a:effectLst/>
                        </a:rPr>
                        <a:t>4</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715" algn="ctr">
                        <a:lnSpc>
                          <a:spcPts val="930"/>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3810" algn="ctr">
                        <a:lnSpc>
                          <a:spcPts val="930"/>
                        </a:lnSpc>
                        <a:spcBef>
                          <a:spcPts val="755"/>
                        </a:spcBef>
                        <a:spcAft>
                          <a:spcPts val="0"/>
                        </a:spcAft>
                      </a:pPr>
                      <a:r>
                        <a:rPr lang="en-US" sz="800">
                          <a:effectLst/>
                        </a:rPr>
                        <a:t>0</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73025" marR="67945" algn="ctr">
                        <a:lnSpc>
                          <a:spcPts val="1035"/>
                        </a:lnSpc>
                        <a:spcBef>
                          <a:spcPts val="875"/>
                        </a:spcBef>
                        <a:spcAft>
                          <a:spcPts val="0"/>
                        </a:spcAft>
                      </a:pPr>
                      <a:r>
                        <a:rPr lang="en-US" sz="800">
                          <a:effectLst/>
                        </a:rPr>
                        <a:t>17.07</a:t>
                      </a:r>
                      <a:endParaRPr lang="en-IN" sz="900">
                        <a:effectLst/>
                      </a:endParaRPr>
                    </a:p>
                    <a:p>
                      <a:pPr marL="71120" marR="67945" algn="ctr">
                        <a:lnSpc>
                          <a:spcPts val="930"/>
                        </a:lnSpc>
                        <a:spcAft>
                          <a:spcPts val="0"/>
                        </a:spcAft>
                      </a:pPr>
                      <a:r>
                        <a:rPr lang="en-US" sz="800">
                          <a:effectLst/>
                        </a:rPr>
                        <a:t>Å²</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R="113665" algn="r">
                        <a:lnSpc>
                          <a:spcPts val="930"/>
                        </a:lnSpc>
                        <a:spcBef>
                          <a:spcPts val="755"/>
                        </a:spcBef>
                        <a:spcAft>
                          <a:spcPts val="0"/>
                        </a:spcAft>
                      </a:pPr>
                      <a:r>
                        <a:rPr lang="en-US" sz="800">
                          <a:effectLst/>
                        </a:rPr>
                        <a:t>103.11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3975" marR="48895" algn="ctr">
                        <a:lnSpc>
                          <a:spcPts val="930"/>
                        </a:lnSpc>
                        <a:spcBef>
                          <a:spcPts val="755"/>
                        </a:spcBef>
                        <a:spcAft>
                          <a:spcPts val="0"/>
                        </a:spcAft>
                      </a:pPr>
                      <a:r>
                        <a:rPr lang="en-US" sz="800">
                          <a:effectLst/>
                        </a:rPr>
                        <a:t>2.51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68850459"/>
                  </a:ext>
                </a:extLst>
              </a:tr>
              <a:tr h="361415">
                <a:tc>
                  <a:txBody>
                    <a:bodyPr/>
                    <a:lstStyle/>
                    <a:p>
                      <a:pPr>
                        <a:lnSpc>
                          <a:spcPct val="107000"/>
                        </a:lnSpc>
                      </a:pPr>
                      <a:r>
                        <a:rPr lang="en-US" sz="900">
                          <a:effectLst/>
                        </a:rPr>
                        <a:t> </a:t>
                      </a:r>
                      <a:endParaRPr lang="en-IN" sz="900">
                        <a:effectLst/>
                      </a:endParaRPr>
                    </a:p>
                    <a:p>
                      <a:pPr marL="138430">
                        <a:lnSpc>
                          <a:spcPts val="945"/>
                        </a:lnSpc>
                        <a:spcBef>
                          <a:spcPts val="755"/>
                        </a:spcBef>
                        <a:spcAft>
                          <a:spcPts val="0"/>
                        </a:spcAft>
                      </a:pPr>
                      <a:r>
                        <a:rPr lang="en-US" sz="800">
                          <a:effectLst/>
                        </a:rPr>
                        <a:t>5</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81280" marR="73025" algn="ctr">
                        <a:lnSpc>
                          <a:spcPts val="945"/>
                        </a:lnSpc>
                        <a:spcBef>
                          <a:spcPts val="755"/>
                        </a:spcBef>
                        <a:spcAft>
                          <a:spcPts val="0"/>
                        </a:spcAft>
                      </a:pPr>
                      <a:r>
                        <a:rPr lang="en-US" sz="800" u="none" strike="noStrike">
                          <a:effectLst/>
                          <a:hlinkClick r:id="rId7"/>
                        </a:rPr>
                        <a:t>Benzaldehyde</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161290">
                        <a:lnSpc>
                          <a:spcPts val="1035"/>
                        </a:lnSpc>
                        <a:spcBef>
                          <a:spcPts val="875"/>
                        </a:spcBef>
                        <a:spcAft>
                          <a:spcPts val="0"/>
                        </a:spcAft>
                      </a:pPr>
                      <a:r>
                        <a:rPr lang="en-US" sz="800">
                          <a:effectLst/>
                        </a:rPr>
                        <a:t>106.12</a:t>
                      </a:r>
                      <a:endParaRPr lang="en-IN" sz="900">
                        <a:effectLst/>
                      </a:endParaRPr>
                    </a:p>
                    <a:p>
                      <a:pPr marL="186055">
                        <a:lnSpc>
                          <a:spcPts val="940"/>
                        </a:lnSpc>
                      </a:pPr>
                      <a:r>
                        <a:rPr lang="en-US" sz="800">
                          <a:effectLst/>
                        </a:rPr>
                        <a:t>g/mol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262255">
                        <a:lnSpc>
                          <a:spcPts val="945"/>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715" algn="ctr">
                        <a:lnSpc>
                          <a:spcPts val="945"/>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3810" algn="ctr">
                        <a:lnSpc>
                          <a:spcPts val="945"/>
                        </a:lnSpc>
                        <a:spcBef>
                          <a:spcPts val="755"/>
                        </a:spcBef>
                        <a:spcAft>
                          <a:spcPts val="0"/>
                        </a:spcAft>
                      </a:pPr>
                      <a:r>
                        <a:rPr lang="en-US" sz="800">
                          <a:effectLst/>
                        </a:rPr>
                        <a:t>0</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73025" marR="67945" algn="ctr">
                        <a:lnSpc>
                          <a:spcPts val="1035"/>
                        </a:lnSpc>
                        <a:spcBef>
                          <a:spcPts val="875"/>
                        </a:spcBef>
                        <a:spcAft>
                          <a:spcPts val="0"/>
                        </a:spcAft>
                      </a:pPr>
                      <a:r>
                        <a:rPr lang="en-US" sz="800">
                          <a:effectLst/>
                        </a:rPr>
                        <a:t>17.07</a:t>
                      </a:r>
                      <a:endParaRPr lang="en-IN" sz="900">
                        <a:effectLst/>
                      </a:endParaRPr>
                    </a:p>
                    <a:p>
                      <a:pPr marL="71120" marR="67945" algn="ctr">
                        <a:lnSpc>
                          <a:spcPts val="940"/>
                        </a:lnSpc>
                        <a:spcAft>
                          <a:spcPts val="0"/>
                        </a:spcAft>
                      </a:pPr>
                      <a:r>
                        <a:rPr lang="en-US" sz="800">
                          <a:effectLst/>
                        </a:rPr>
                        <a:t>Å²</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R="113665" algn="r">
                        <a:lnSpc>
                          <a:spcPts val="945"/>
                        </a:lnSpc>
                        <a:spcBef>
                          <a:spcPts val="755"/>
                        </a:spcBef>
                        <a:spcAft>
                          <a:spcPts val="0"/>
                        </a:spcAft>
                      </a:pPr>
                      <a:r>
                        <a:rPr lang="en-US" sz="800">
                          <a:effectLst/>
                        </a:rPr>
                        <a:t>103.11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3975" marR="48895" algn="ctr">
                        <a:lnSpc>
                          <a:spcPts val="945"/>
                        </a:lnSpc>
                        <a:spcBef>
                          <a:spcPts val="755"/>
                        </a:spcBef>
                        <a:spcAft>
                          <a:spcPts val="0"/>
                        </a:spcAft>
                      </a:pPr>
                      <a:r>
                        <a:rPr lang="en-US" sz="800">
                          <a:effectLst/>
                        </a:rPr>
                        <a:t>1.36</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284001615"/>
                  </a:ext>
                </a:extLst>
              </a:tr>
              <a:tr h="329411">
                <a:tc>
                  <a:txBody>
                    <a:bodyPr/>
                    <a:lstStyle/>
                    <a:p>
                      <a:pPr>
                        <a:lnSpc>
                          <a:spcPct val="107000"/>
                        </a:lnSpc>
                      </a:pPr>
                      <a:r>
                        <a:rPr lang="en-US" sz="900">
                          <a:effectLst/>
                        </a:rPr>
                        <a:t> </a:t>
                      </a:r>
                      <a:endParaRPr lang="en-IN" sz="900">
                        <a:effectLst/>
                      </a:endParaRPr>
                    </a:p>
                    <a:p>
                      <a:pPr marL="138430">
                        <a:lnSpc>
                          <a:spcPts val="930"/>
                        </a:lnSpc>
                        <a:spcBef>
                          <a:spcPts val="755"/>
                        </a:spcBef>
                        <a:spcAft>
                          <a:spcPts val="0"/>
                        </a:spcAft>
                      </a:pPr>
                      <a:r>
                        <a:rPr lang="en-US" sz="800">
                          <a:effectLst/>
                        </a:rPr>
                        <a:t>6</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81280" marR="73660" algn="ctr">
                        <a:lnSpc>
                          <a:spcPts val="930"/>
                        </a:lnSpc>
                        <a:spcBef>
                          <a:spcPts val="755"/>
                        </a:spcBef>
                        <a:spcAft>
                          <a:spcPts val="0"/>
                        </a:spcAft>
                      </a:pPr>
                      <a:r>
                        <a:rPr lang="en-US" sz="800" u="none" strike="noStrike">
                          <a:effectLst/>
                          <a:hlinkClick r:id="rId8"/>
                        </a:rPr>
                        <a:t>Eucalyptol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161290">
                        <a:lnSpc>
                          <a:spcPct val="107000"/>
                        </a:lnSpc>
                        <a:spcBef>
                          <a:spcPts val="860"/>
                        </a:spcBef>
                        <a:spcAft>
                          <a:spcPts val="0"/>
                        </a:spcAft>
                      </a:pPr>
                      <a:r>
                        <a:rPr lang="en-US" sz="800">
                          <a:effectLst/>
                        </a:rPr>
                        <a:t>154.25</a:t>
                      </a:r>
                      <a:endParaRPr lang="en-IN" sz="900">
                        <a:effectLst/>
                      </a:endParaRPr>
                    </a:p>
                    <a:p>
                      <a:pPr marL="186055">
                        <a:lnSpc>
                          <a:spcPts val="930"/>
                        </a:lnSpc>
                        <a:spcBef>
                          <a:spcPts val="10"/>
                        </a:spcBef>
                        <a:spcAft>
                          <a:spcPts val="0"/>
                        </a:spcAft>
                      </a:pPr>
                      <a:r>
                        <a:rPr lang="en-US" sz="800">
                          <a:effectLst/>
                        </a:rPr>
                        <a:t>g/mol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262255">
                        <a:lnSpc>
                          <a:spcPts val="930"/>
                        </a:lnSpc>
                        <a:spcBef>
                          <a:spcPts val="755"/>
                        </a:spcBef>
                        <a:spcAft>
                          <a:spcPts val="0"/>
                        </a:spcAft>
                      </a:pPr>
                      <a:r>
                        <a:rPr lang="en-US" sz="800">
                          <a:effectLst/>
                        </a:rPr>
                        <a:t>0</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715" algn="ctr">
                        <a:lnSpc>
                          <a:spcPts val="930"/>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3810" algn="ctr">
                        <a:lnSpc>
                          <a:spcPts val="930"/>
                        </a:lnSpc>
                        <a:spcBef>
                          <a:spcPts val="755"/>
                        </a:spcBef>
                        <a:spcAft>
                          <a:spcPts val="0"/>
                        </a:spcAft>
                      </a:pPr>
                      <a:r>
                        <a:rPr lang="en-US" sz="800">
                          <a:effectLst/>
                        </a:rPr>
                        <a:t>0</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73025" marR="67945" algn="ctr">
                        <a:lnSpc>
                          <a:spcPct val="107000"/>
                        </a:lnSpc>
                        <a:spcBef>
                          <a:spcPts val="860"/>
                        </a:spcBef>
                        <a:spcAft>
                          <a:spcPts val="0"/>
                        </a:spcAft>
                      </a:pPr>
                      <a:r>
                        <a:rPr lang="en-US" sz="800">
                          <a:effectLst/>
                        </a:rPr>
                        <a:t>9.23</a:t>
                      </a:r>
                      <a:endParaRPr lang="en-IN" sz="900">
                        <a:effectLst/>
                      </a:endParaRPr>
                    </a:p>
                    <a:p>
                      <a:pPr marL="71120" marR="67945" algn="ctr">
                        <a:lnSpc>
                          <a:spcPts val="930"/>
                        </a:lnSpc>
                        <a:spcBef>
                          <a:spcPts val="10"/>
                        </a:spcBef>
                        <a:spcAft>
                          <a:spcPts val="0"/>
                        </a:spcAft>
                      </a:pPr>
                      <a:r>
                        <a:rPr lang="en-US" sz="800">
                          <a:effectLst/>
                        </a:rPr>
                        <a:t>Å²</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R="113665" algn="r">
                        <a:lnSpc>
                          <a:spcPts val="930"/>
                        </a:lnSpc>
                        <a:spcBef>
                          <a:spcPts val="755"/>
                        </a:spcBef>
                        <a:spcAft>
                          <a:spcPts val="0"/>
                        </a:spcAft>
                      </a:pPr>
                      <a:r>
                        <a:rPr lang="en-US" sz="800">
                          <a:effectLst/>
                        </a:rPr>
                        <a:t>105.81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3975" marR="48895" algn="ctr">
                        <a:lnSpc>
                          <a:spcPts val="930"/>
                        </a:lnSpc>
                        <a:spcBef>
                          <a:spcPts val="755"/>
                        </a:spcBef>
                        <a:spcAft>
                          <a:spcPts val="0"/>
                        </a:spcAft>
                      </a:pPr>
                      <a:r>
                        <a:rPr lang="en-US" sz="800">
                          <a:effectLst/>
                        </a:rPr>
                        <a:t>2.58</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926196971"/>
                  </a:ext>
                </a:extLst>
              </a:tr>
              <a:tr h="329411">
                <a:tc>
                  <a:txBody>
                    <a:bodyPr/>
                    <a:lstStyle/>
                    <a:p>
                      <a:pPr>
                        <a:lnSpc>
                          <a:spcPct val="107000"/>
                        </a:lnSpc>
                      </a:pPr>
                      <a:r>
                        <a:rPr lang="en-US" sz="900">
                          <a:effectLst/>
                        </a:rPr>
                        <a:t> </a:t>
                      </a:r>
                      <a:endParaRPr lang="en-IN" sz="900">
                        <a:effectLst/>
                      </a:endParaRPr>
                    </a:p>
                    <a:p>
                      <a:pPr marL="138430">
                        <a:lnSpc>
                          <a:spcPts val="930"/>
                        </a:lnSpc>
                        <a:spcBef>
                          <a:spcPts val="755"/>
                        </a:spcBef>
                        <a:spcAft>
                          <a:spcPts val="0"/>
                        </a:spcAft>
                      </a:pPr>
                      <a:r>
                        <a:rPr lang="en-US" sz="800">
                          <a:effectLst/>
                        </a:rPr>
                        <a:t>7</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81280" marR="73660" algn="ctr">
                        <a:lnSpc>
                          <a:spcPts val="930"/>
                        </a:lnSpc>
                        <a:spcBef>
                          <a:spcPts val="755"/>
                        </a:spcBef>
                        <a:spcAft>
                          <a:spcPts val="0"/>
                        </a:spcAft>
                      </a:pPr>
                      <a:r>
                        <a:rPr lang="en-US" sz="800" u="none" strike="noStrike">
                          <a:effectLst/>
                          <a:hlinkClick r:id="rId9"/>
                        </a:rPr>
                        <a:t>Camphor</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161290">
                        <a:lnSpc>
                          <a:spcPct val="107000"/>
                        </a:lnSpc>
                        <a:spcBef>
                          <a:spcPts val="860"/>
                        </a:spcBef>
                        <a:spcAft>
                          <a:spcPts val="0"/>
                        </a:spcAft>
                      </a:pPr>
                      <a:r>
                        <a:rPr lang="en-US" sz="800">
                          <a:effectLst/>
                        </a:rPr>
                        <a:t>152.23</a:t>
                      </a:r>
                      <a:endParaRPr lang="en-IN" sz="900">
                        <a:effectLst/>
                      </a:endParaRPr>
                    </a:p>
                    <a:p>
                      <a:pPr marL="186055">
                        <a:lnSpc>
                          <a:spcPts val="930"/>
                        </a:lnSpc>
                        <a:spcBef>
                          <a:spcPts val="10"/>
                        </a:spcBef>
                        <a:spcAft>
                          <a:spcPts val="0"/>
                        </a:spcAft>
                      </a:pPr>
                      <a:r>
                        <a:rPr lang="en-US" sz="800">
                          <a:effectLst/>
                        </a:rPr>
                        <a:t>g/mol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262255">
                        <a:lnSpc>
                          <a:spcPts val="930"/>
                        </a:lnSpc>
                        <a:spcBef>
                          <a:spcPts val="755"/>
                        </a:spcBef>
                        <a:spcAft>
                          <a:spcPts val="0"/>
                        </a:spcAft>
                      </a:pPr>
                      <a:r>
                        <a:rPr lang="en-US" sz="800">
                          <a:effectLst/>
                        </a:rPr>
                        <a:t>0</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715" algn="ctr">
                        <a:lnSpc>
                          <a:spcPts val="930"/>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3810" algn="ctr">
                        <a:lnSpc>
                          <a:spcPts val="930"/>
                        </a:lnSpc>
                        <a:spcBef>
                          <a:spcPts val="755"/>
                        </a:spcBef>
                        <a:spcAft>
                          <a:spcPts val="0"/>
                        </a:spcAft>
                      </a:pPr>
                      <a:r>
                        <a:rPr lang="en-US" sz="800">
                          <a:effectLst/>
                        </a:rPr>
                        <a:t>0</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73025" marR="67945" algn="ctr">
                        <a:lnSpc>
                          <a:spcPct val="107000"/>
                        </a:lnSpc>
                        <a:spcBef>
                          <a:spcPts val="860"/>
                        </a:spcBef>
                        <a:spcAft>
                          <a:spcPts val="0"/>
                        </a:spcAft>
                      </a:pPr>
                      <a:r>
                        <a:rPr lang="en-US" sz="800">
                          <a:effectLst/>
                        </a:rPr>
                        <a:t>17.07</a:t>
                      </a:r>
                      <a:endParaRPr lang="en-IN" sz="900">
                        <a:effectLst/>
                      </a:endParaRPr>
                    </a:p>
                    <a:p>
                      <a:pPr marL="71120" marR="67945" algn="ctr">
                        <a:lnSpc>
                          <a:spcPts val="930"/>
                        </a:lnSpc>
                        <a:spcBef>
                          <a:spcPts val="10"/>
                        </a:spcBef>
                        <a:spcAft>
                          <a:spcPts val="0"/>
                        </a:spcAft>
                      </a:pPr>
                      <a:r>
                        <a:rPr lang="en-US" sz="800">
                          <a:effectLst/>
                        </a:rPr>
                        <a:t>Å²</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R="113665" algn="r">
                        <a:lnSpc>
                          <a:spcPts val="930"/>
                        </a:lnSpc>
                        <a:spcBef>
                          <a:spcPts val="755"/>
                        </a:spcBef>
                        <a:spcAft>
                          <a:spcPts val="0"/>
                        </a:spcAft>
                      </a:pPr>
                      <a:r>
                        <a:rPr lang="en-US" sz="800">
                          <a:effectLst/>
                        </a:rPr>
                        <a:t>103.11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3975" marR="48895" algn="ctr">
                        <a:lnSpc>
                          <a:spcPts val="930"/>
                        </a:lnSpc>
                        <a:spcBef>
                          <a:spcPts val="755"/>
                        </a:spcBef>
                        <a:spcAft>
                          <a:spcPts val="0"/>
                        </a:spcAft>
                      </a:pPr>
                      <a:r>
                        <a:rPr lang="en-US" sz="800">
                          <a:effectLst/>
                        </a:rPr>
                        <a:t>2.12</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3889070238"/>
                  </a:ext>
                </a:extLst>
              </a:tr>
              <a:tr h="329411">
                <a:tc>
                  <a:txBody>
                    <a:bodyPr/>
                    <a:lstStyle/>
                    <a:p>
                      <a:pPr>
                        <a:lnSpc>
                          <a:spcPct val="107000"/>
                        </a:lnSpc>
                      </a:pPr>
                      <a:r>
                        <a:rPr lang="en-US" sz="900">
                          <a:effectLst/>
                        </a:rPr>
                        <a:t> </a:t>
                      </a:r>
                      <a:endParaRPr lang="en-IN" sz="900">
                        <a:effectLst/>
                      </a:endParaRPr>
                    </a:p>
                    <a:p>
                      <a:pPr marL="138430">
                        <a:lnSpc>
                          <a:spcPts val="930"/>
                        </a:lnSpc>
                        <a:spcBef>
                          <a:spcPts val="755"/>
                        </a:spcBef>
                        <a:spcAft>
                          <a:spcPts val="0"/>
                        </a:spcAft>
                      </a:pPr>
                      <a:r>
                        <a:rPr lang="en-US" sz="800">
                          <a:effectLst/>
                        </a:rPr>
                        <a:t>8</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80645" marR="74295" algn="ctr">
                        <a:lnSpc>
                          <a:spcPts val="930"/>
                        </a:lnSpc>
                        <a:spcBef>
                          <a:spcPts val="755"/>
                        </a:spcBef>
                        <a:spcAft>
                          <a:spcPts val="0"/>
                        </a:spcAft>
                      </a:pPr>
                      <a:r>
                        <a:rPr lang="en-US" sz="800" u="none" strike="noStrike">
                          <a:effectLst/>
                          <a:hlinkClick r:id="rId10"/>
                        </a:rPr>
                        <a:t>Menthone</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161290">
                        <a:lnSpc>
                          <a:spcPts val="1035"/>
                        </a:lnSpc>
                        <a:spcBef>
                          <a:spcPts val="875"/>
                        </a:spcBef>
                        <a:spcAft>
                          <a:spcPts val="0"/>
                        </a:spcAft>
                      </a:pPr>
                      <a:r>
                        <a:rPr lang="en-US" sz="800">
                          <a:effectLst/>
                        </a:rPr>
                        <a:t>154.25</a:t>
                      </a:r>
                      <a:endParaRPr lang="en-IN" sz="900">
                        <a:effectLst/>
                      </a:endParaRPr>
                    </a:p>
                    <a:p>
                      <a:pPr marL="186055">
                        <a:lnSpc>
                          <a:spcPts val="930"/>
                        </a:lnSpc>
                      </a:pPr>
                      <a:r>
                        <a:rPr lang="en-US" sz="800">
                          <a:effectLst/>
                        </a:rPr>
                        <a:t>g/mol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262255">
                        <a:lnSpc>
                          <a:spcPts val="930"/>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715" algn="ctr">
                        <a:lnSpc>
                          <a:spcPts val="930"/>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3810" algn="ctr">
                        <a:lnSpc>
                          <a:spcPts val="930"/>
                        </a:lnSpc>
                        <a:spcBef>
                          <a:spcPts val="755"/>
                        </a:spcBef>
                        <a:spcAft>
                          <a:spcPts val="0"/>
                        </a:spcAft>
                      </a:pPr>
                      <a:r>
                        <a:rPr lang="en-US" sz="800">
                          <a:effectLst/>
                        </a:rPr>
                        <a:t>0</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73025" marR="67945" algn="ctr">
                        <a:lnSpc>
                          <a:spcPts val="1035"/>
                        </a:lnSpc>
                        <a:spcBef>
                          <a:spcPts val="875"/>
                        </a:spcBef>
                        <a:spcAft>
                          <a:spcPts val="0"/>
                        </a:spcAft>
                      </a:pPr>
                      <a:r>
                        <a:rPr lang="en-US" sz="800">
                          <a:effectLst/>
                        </a:rPr>
                        <a:t>17.07</a:t>
                      </a:r>
                      <a:endParaRPr lang="en-IN" sz="900">
                        <a:effectLst/>
                      </a:endParaRPr>
                    </a:p>
                    <a:p>
                      <a:pPr marL="71120" marR="67945" algn="ctr">
                        <a:lnSpc>
                          <a:spcPts val="930"/>
                        </a:lnSpc>
                        <a:spcAft>
                          <a:spcPts val="0"/>
                        </a:spcAft>
                      </a:pPr>
                      <a:r>
                        <a:rPr lang="en-US" sz="800">
                          <a:effectLst/>
                        </a:rPr>
                        <a:t>Å²</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R="113665" algn="r">
                        <a:lnSpc>
                          <a:spcPts val="930"/>
                        </a:lnSpc>
                        <a:spcBef>
                          <a:spcPts val="755"/>
                        </a:spcBef>
                        <a:spcAft>
                          <a:spcPts val="0"/>
                        </a:spcAft>
                      </a:pPr>
                      <a:r>
                        <a:rPr lang="en-US" sz="800">
                          <a:effectLst/>
                        </a:rPr>
                        <a:t>103.11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5880" marR="48895" algn="ctr">
                        <a:lnSpc>
                          <a:spcPts val="930"/>
                        </a:lnSpc>
                        <a:spcBef>
                          <a:spcPts val="755"/>
                        </a:spcBef>
                        <a:spcAft>
                          <a:spcPts val="0"/>
                        </a:spcAft>
                      </a:pPr>
                      <a:r>
                        <a:rPr lang="en-US" sz="800">
                          <a:effectLst/>
                        </a:rPr>
                        <a:t>2.4</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2030653614"/>
                  </a:ext>
                </a:extLst>
              </a:tr>
              <a:tr h="329411">
                <a:tc>
                  <a:txBody>
                    <a:bodyPr/>
                    <a:lstStyle/>
                    <a:p>
                      <a:pPr>
                        <a:lnSpc>
                          <a:spcPct val="107000"/>
                        </a:lnSpc>
                      </a:pPr>
                      <a:r>
                        <a:rPr lang="en-US" sz="900">
                          <a:effectLst/>
                        </a:rPr>
                        <a:t> </a:t>
                      </a:r>
                      <a:endParaRPr lang="en-IN" sz="900">
                        <a:effectLst/>
                      </a:endParaRPr>
                    </a:p>
                    <a:p>
                      <a:pPr marL="138430">
                        <a:lnSpc>
                          <a:spcPts val="930"/>
                        </a:lnSpc>
                        <a:spcBef>
                          <a:spcPts val="755"/>
                        </a:spcBef>
                        <a:spcAft>
                          <a:spcPts val="0"/>
                        </a:spcAft>
                      </a:pPr>
                      <a:r>
                        <a:rPr lang="en-US" sz="800">
                          <a:effectLst/>
                        </a:rPr>
                        <a:t>9</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80010" marR="74295" algn="ctr">
                        <a:lnSpc>
                          <a:spcPts val="930"/>
                        </a:lnSpc>
                        <a:spcBef>
                          <a:spcPts val="755"/>
                        </a:spcBef>
                        <a:spcAft>
                          <a:spcPts val="0"/>
                        </a:spcAft>
                      </a:pPr>
                      <a:r>
                        <a:rPr lang="en-US" sz="800" u="none" strike="noStrike">
                          <a:effectLst/>
                          <a:hlinkClick r:id="rId11"/>
                        </a:rPr>
                        <a:t>Menthol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161290">
                        <a:lnSpc>
                          <a:spcPct val="107000"/>
                        </a:lnSpc>
                        <a:spcBef>
                          <a:spcPts val="875"/>
                        </a:spcBef>
                        <a:spcAft>
                          <a:spcPts val="0"/>
                        </a:spcAft>
                      </a:pPr>
                      <a:r>
                        <a:rPr lang="en-US" sz="800">
                          <a:effectLst/>
                        </a:rPr>
                        <a:t>156.27</a:t>
                      </a:r>
                      <a:endParaRPr lang="en-IN" sz="900">
                        <a:effectLst/>
                      </a:endParaRPr>
                    </a:p>
                    <a:p>
                      <a:pPr marL="186055">
                        <a:lnSpc>
                          <a:spcPts val="930"/>
                        </a:lnSpc>
                      </a:pPr>
                      <a:r>
                        <a:rPr lang="en-US" sz="800">
                          <a:effectLst/>
                        </a:rPr>
                        <a:t>g/mol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262255">
                        <a:lnSpc>
                          <a:spcPts val="930"/>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715" algn="ctr">
                        <a:lnSpc>
                          <a:spcPts val="930"/>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73025" marR="67945" algn="ctr">
                        <a:lnSpc>
                          <a:spcPct val="107000"/>
                        </a:lnSpc>
                        <a:spcBef>
                          <a:spcPts val="875"/>
                        </a:spcBef>
                        <a:spcAft>
                          <a:spcPts val="0"/>
                        </a:spcAft>
                      </a:pPr>
                      <a:r>
                        <a:rPr lang="en-US" sz="800">
                          <a:effectLst/>
                        </a:rPr>
                        <a:t>20.23</a:t>
                      </a:r>
                      <a:endParaRPr lang="en-IN" sz="900">
                        <a:effectLst/>
                      </a:endParaRPr>
                    </a:p>
                    <a:p>
                      <a:pPr marL="71120" marR="67945" algn="ctr">
                        <a:lnSpc>
                          <a:spcPts val="930"/>
                        </a:lnSpc>
                        <a:spcAft>
                          <a:spcPts val="0"/>
                        </a:spcAft>
                      </a:pPr>
                      <a:r>
                        <a:rPr lang="en-US" sz="800">
                          <a:effectLst/>
                        </a:rPr>
                        <a:t>Å²</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R="113665" algn="r">
                        <a:lnSpc>
                          <a:spcPts val="930"/>
                        </a:lnSpc>
                        <a:spcBef>
                          <a:spcPts val="755"/>
                        </a:spcBef>
                        <a:spcAft>
                          <a:spcPts val="0"/>
                        </a:spcAft>
                      </a:pPr>
                      <a:r>
                        <a:rPr lang="en-US" sz="800">
                          <a:effectLst/>
                        </a:rPr>
                        <a:t>102.02</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3975" marR="48895" algn="ctr">
                        <a:lnSpc>
                          <a:spcPts val="930"/>
                        </a:lnSpc>
                        <a:spcBef>
                          <a:spcPts val="755"/>
                        </a:spcBef>
                        <a:spcAft>
                          <a:spcPts val="0"/>
                        </a:spcAft>
                      </a:pPr>
                      <a:r>
                        <a:rPr lang="en-US" sz="800">
                          <a:effectLst/>
                        </a:rPr>
                        <a:t>2.55</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260515498"/>
                  </a:ext>
                </a:extLst>
              </a:tr>
              <a:tr h="329411">
                <a:tc>
                  <a:txBody>
                    <a:bodyPr/>
                    <a:lstStyle/>
                    <a:p>
                      <a:pPr>
                        <a:lnSpc>
                          <a:spcPct val="107000"/>
                        </a:lnSpc>
                      </a:pPr>
                      <a:r>
                        <a:rPr lang="en-US" sz="900">
                          <a:effectLst/>
                        </a:rPr>
                        <a:t> </a:t>
                      </a:r>
                      <a:endParaRPr lang="en-IN" sz="900">
                        <a:effectLst/>
                      </a:endParaRPr>
                    </a:p>
                    <a:p>
                      <a:pPr marL="111125">
                        <a:lnSpc>
                          <a:spcPts val="930"/>
                        </a:lnSpc>
                        <a:spcBef>
                          <a:spcPts val="755"/>
                        </a:spcBef>
                        <a:spcAft>
                          <a:spcPts val="0"/>
                        </a:spcAft>
                      </a:pPr>
                      <a:r>
                        <a:rPr lang="en-US" sz="800">
                          <a:effectLst/>
                        </a:rPr>
                        <a:t>10</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80645" marR="74295" algn="ctr">
                        <a:lnSpc>
                          <a:spcPts val="930"/>
                        </a:lnSpc>
                        <a:spcBef>
                          <a:spcPts val="755"/>
                        </a:spcBef>
                        <a:spcAft>
                          <a:spcPts val="0"/>
                        </a:spcAft>
                      </a:pPr>
                      <a:r>
                        <a:rPr lang="en-US" sz="800" u="none" strike="noStrike">
                          <a:effectLst/>
                          <a:hlinkClick r:id="rId12"/>
                        </a:rPr>
                        <a:t>Octanal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161290">
                        <a:lnSpc>
                          <a:spcPts val="1035"/>
                        </a:lnSpc>
                        <a:spcBef>
                          <a:spcPts val="875"/>
                        </a:spcBef>
                        <a:spcAft>
                          <a:spcPts val="0"/>
                        </a:spcAft>
                      </a:pPr>
                      <a:r>
                        <a:rPr lang="en-US" sz="800">
                          <a:effectLst/>
                        </a:rPr>
                        <a:t>128.21</a:t>
                      </a:r>
                      <a:endParaRPr lang="en-IN" sz="900">
                        <a:effectLst/>
                      </a:endParaRPr>
                    </a:p>
                    <a:p>
                      <a:pPr marL="186055">
                        <a:lnSpc>
                          <a:spcPts val="930"/>
                        </a:lnSpc>
                      </a:pPr>
                      <a:r>
                        <a:rPr lang="en-US" sz="800">
                          <a:effectLst/>
                        </a:rPr>
                        <a:t>g/mol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262255">
                        <a:lnSpc>
                          <a:spcPts val="930"/>
                        </a:lnSpc>
                        <a:spcBef>
                          <a:spcPts val="755"/>
                        </a:spcBef>
                        <a:spcAft>
                          <a:spcPts val="0"/>
                        </a:spcAft>
                      </a:pPr>
                      <a:r>
                        <a:rPr lang="en-US" sz="800">
                          <a:effectLst/>
                        </a:rPr>
                        <a:t>6</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715" algn="ctr">
                        <a:lnSpc>
                          <a:spcPts val="930"/>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3810" algn="ctr">
                        <a:lnSpc>
                          <a:spcPts val="930"/>
                        </a:lnSpc>
                        <a:spcBef>
                          <a:spcPts val="755"/>
                        </a:spcBef>
                        <a:spcAft>
                          <a:spcPts val="0"/>
                        </a:spcAft>
                      </a:pPr>
                      <a:r>
                        <a:rPr lang="en-US" sz="800">
                          <a:effectLst/>
                        </a:rPr>
                        <a:t>0</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73025" marR="67945" algn="ctr">
                        <a:lnSpc>
                          <a:spcPts val="1035"/>
                        </a:lnSpc>
                        <a:spcBef>
                          <a:spcPts val="875"/>
                        </a:spcBef>
                        <a:spcAft>
                          <a:spcPts val="0"/>
                        </a:spcAft>
                      </a:pPr>
                      <a:r>
                        <a:rPr lang="en-US" sz="800">
                          <a:effectLst/>
                        </a:rPr>
                        <a:t>17.07</a:t>
                      </a:r>
                      <a:endParaRPr lang="en-IN" sz="900">
                        <a:effectLst/>
                      </a:endParaRPr>
                    </a:p>
                    <a:p>
                      <a:pPr marL="71120" marR="67945" algn="ctr">
                        <a:lnSpc>
                          <a:spcPts val="930"/>
                        </a:lnSpc>
                        <a:spcAft>
                          <a:spcPts val="0"/>
                        </a:spcAft>
                      </a:pPr>
                      <a:r>
                        <a:rPr lang="en-US" sz="800">
                          <a:effectLst/>
                        </a:rPr>
                        <a:t>Å²</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R="113665" algn="r">
                        <a:lnSpc>
                          <a:spcPts val="930"/>
                        </a:lnSpc>
                        <a:spcBef>
                          <a:spcPts val="755"/>
                        </a:spcBef>
                        <a:spcAft>
                          <a:spcPts val="0"/>
                        </a:spcAft>
                      </a:pPr>
                      <a:r>
                        <a:rPr lang="en-US" sz="800">
                          <a:effectLst/>
                        </a:rPr>
                        <a:t>103.11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3975" marR="48895" algn="ctr">
                        <a:lnSpc>
                          <a:spcPts val="930"/>
                        </a:lnSpc>
                        <a:spcBef>
                          <a:spcPts val="755"/>
                        </a:spcBef>
                        <a:spcAft>
                          <a:spcPts val="0"/>
                        </a:spcAft>
                      </a:pPr>
                      <a:r>
                        <a:rPr lang="en-US" sz="800">
                          <a:effectLst/>
                        </a:rPr>
                        <a:t>2.29</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884461325"/>
                  </a:ext>
                </a:extLst>
              </a:tr>
              <a:tr h="361415">
                <a:tc>
                  <a:txBody>
                    <a:bodyPr/>
                    <a:lstStyle/>
                    <a:p>
                      <a:pPr>
                        <a:lnSpc>
                          <a:spcPct val="107000"/>
                        </a:lnSpc>
                      </a:pPr>
                      <a:r>
                        <a:rPr lang="en-US" sz="900">
                          <a:effectLst/>
                        </a:rPr>
                        <a:t> </a:t>
                      </a:r>
                      <a:endParaRPr lang="en-IN" sz="900">
                        <a:effectLst/>
                      </a:endParaRPr>
                    </a:p>
                    <a:p>
                      <a:pPr marL="111125">
                        <a:lnSpc>
                          <a:spcPts val="945"/>
                        </a:lnSpc>
                        <a:spcBef>
                          <a:spcPts val="755"/>
                        </a:spcBef>
                        <a:spcAft>
                          <a:spcPts val="0"/>
                        </a:spcAft>
                      </a:pPr>
                      <a:r>
                        <a:rPr lang="en-US" sz="800">
                          <a:effectLst/>
                        </a:rPr>
                        <a:t>11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81280" marR="73660" algn="ctr">
                        <a:lnSpc>
                          <a:spcPts val="945"/>
                        </a:lnSpc>
                        <a:spcBef>
                          <a:spcPts val="755"/>
                        </a:spcBef>
                        <a:spcAft>
                          <a:spcPts val="0"/>
                        </a:spcAft>
                      </a:pPr>
                      <a:r>
                        <a:rPr lang="en-US" sz="800" u="none" strike="noStrike">
                          <a:effectLst/>
                          <a:hlinkClick r:id="rId13"/>
                        </a:rPr>
                        <a:t>alpha-Santalol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161290">
                        <a:lnSpc>
                          <a:spcPts val="1035"/>
                        </a:lnSpc>
                        <a:spcBef>
                          <a:spcPts val="875"/>
                        </a:spcBef>
                        <a:spcAft>
                          <a:spcPts val="0"/>
                        </a:spcAft>
                      </a:pPr>
                      <a:r>
                        <a:rPr lang="en-US" sz="800">
                          <a:effectLst/>
                        </a:rPr>
                        <a:t>220.35</a:t>
                      </a:r>
                      <a:endParaRPr lang="en-IN" sz="900">
                        <a:effectLst/>
                      </a:endParaRPr>
                    </a:p>
                    <a:p>
                      <a:pPr marL="186055">
                        <a:lnSpc>
                          <a:spcPts val="940"/>
                        </a:lnSpc>
                      </a:pPr>
                      <a:r>
                        <a:rPr lang="en-US" sz="800">
                          <a:effectLst/>
                        </a:rPr>
                        <a:t>g/mol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262255">
                        <a:lnSpc>
                          <a:spcPts val="945"/>
                        </a:lnSpc>
                        <a:spcBef>
                          <a:spcPts val="755"/>
                        </a:spcBef>
                        <a:spcAft>
                          <a:spcPts val="0"/>
                        </a:spcAft>
                      </a:pPr>
                      <a:r>
                        <a:rPr lang="en-US" sz="800">
                          <a:effectLst/>
                        </a:rPr>
                        <a:t>4</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715" algn="ctr">
                        <a:lnSpc>
                          <a:spcPts val="945"/>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3810" algn="ctr">
                        <a:lnSpc>
                          <a:spcPts val="945"/>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73025" marR="67945" algn="ctr">
                        <a:lnSpc>
                          <a:spcPts val="1035"/>
                        </a:lnSpc>
                        <a:spcBef>
                          <a:spcPts val="875"/>
                        </a:spcBef>
                        <a:spcAft>
                          <a:spcPts val="0"/>
                        </a:spcAft>
                      </a:pPr>
                      <a:r>
                        <a:rPr lang="en-US" sz="800">
                          <a:effectLst/>
                        </a:rPr>
                        <a:t>20.23</a:t>
                      </a:r>
                      <a:endParaRPr lang="en-IN" sz="900">
                        <a:effectLst/>
                      </a:endParaRPr>
                    </a:p>
                    <a:p>
                      <a:pPr marL="71120" marR="67945" algn="ctr">
                        <a:lnSpc>
                          <a:spcPts val="940"/>
                        </a:lnSpc>
                        <a:spcAft>
                          <a:spcPts val="0"/>
                        </a:spcAft>
                      </a:pPr>
                      <a:r>
                        <a:rPr lang="en-US" sz="800">
                          <a:effectLst/>
                        </a:rPr>
                        <a:t>Å²</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R="113665" algn="r">
                        <a:lnSpc>
                          <a:spcPts val="945"/>
                        </a:lnSpc>
                        <a:spcBef>
                          <a:spcPts val="755"/>
                        </a:spcBef>
                        <a:spcAft>
                          <a:spcPts val="0"/>
                        </a:spcAft>
                      </a:pPr>
                      <a:r>
                        <a:rPr lang="en-US" sz="800">
                          <a:effectLst/>
                        </a:rPr>
                        <a:t>102.02</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3975" marR="48895" algn="ctr">
                        <a:lnSpc>
                          <a:spcPts val="945"/>
                        </a:lnSpc>
                        <a:spcBef>
                          <a:spcPts val="755"/>
                        </a:spcBef>
                        <a:spcAft>
                          <a:spcPts val="0"/>
                        </a:spcAft>
                      </a:pPr>
                      <a:r>
                        <a:rPr lang="en-US" sz="800">
                          <a:effectLst/>
                        </a:rPr>
                        <a:t>2.93</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797744479"/>
                  </a:ext>
                </a:extLst>
              </a:tr>
              <a:tr h="329411">
                <a:tc>
                  <a:txBody>
                    <a:bodyPr/>
                    <a:lstStyle/>
                    <a:p>
                      <a:pPr>
                        <a:lnSpc>
                          <a:spcPct val="107000"/>
                        </a:lnSpc>
                      </a:pPr>
                      <a:r>
                        <a:rPr lang="en-US" sz="900">
                          <a:effectLst/>
                        </a:rPr>
                        <a:t> </a:t>
                      </a:r>
                      <a:endParaRPr lang="en-IN" sz="900">
                        <a:effectLst/>
                      </a:endParaRPr>
                    </a:p>
                    <a:p>
                      <a:pPr marL="111125">
                        <a:lnSpc>
                          <a:spcPts val="930"/>
                        </a:lnSpc>
                        <a:spcBef>
                          <a:spcPts val="755"/>
                        </a:spcBef>
                        <a:spcAft>
                          <a:spcPts val="0"/>
                        </a:spcAft>
                      </a:pPr>
                      <a:r>
                        <a:rPr lang="en-US" sz="800">
                          <a:effectLst/>
                        </a:rPr>
                        <a:t>12</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81280" marR="73025" algn="ctr">
                        <a:lnSpc>
                          <a:spcPts val="930"/>
                        </a:lnSpc>
                        <a:spcBef>
                          <a:spcPts val="755"/>
                        </a:spcBef>
                        <a:spcAft>
                          <a:spcPts val="0"/>
                        </a:spcAft>
                      </a:pPr>
                      <a:r>
                        <a:rPr lang="en-US" sz="800" u="none" strike="noStrike">
                          <a:effectLst/>
                          <a:hlinkClick r:id="rId14"/>
                        </a:rPr>
                        <a:t>2-Heptanone</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161290">
                        <a:lnSpc>
                          <a:spcPct val="107000"/>
                        </a:lnSpc>
                        <a:spcBef>
                          <a:spcPts val="860"/>
                        </a:spcBef>
                        <a:spcAft>
                          <a:spcPts val="0"/>
                        </a:spcAft>
                      </a:pPr>
                      <a:r>
                        <a:rPr lang="en-US" sz="800">
                          <a:effectLst/>
                        </a:rPr>
                        <a:t>114.19</a:t>
                      </a:r>
                      <a:endParaRPr lang="en-IN" sz="900">
                        <a:effectLst/>
                      </a:endParaRPr>
                    </a:p>
                    <a:p>
                      <a:pPr marL="186055">
                        <a:lnSpc>
                          <a:spcPts val="930"/>
                        </a:lnSpc>
                        <a:spcBef>
                          <a:spcPts val="10"/>
                        </a:spcBef>
                        <a:spcAft>
                          <a:spcPts val="0"/>
                        </a:spcAft>
                      </a:pPr>
                      <a:r>
                        <a:rPr lang="en-US" sz="800">
                          <a:effectLst/>
                        </a:rPr>
                        <a:t>g/mol</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262255">
                        <a:lnSpc>
                          <a:spcPts val="930"/>
                        </a:lnSpc>
                        <a:spcBef>
                          <a:spcPts val="755"/>
                        </a:spcBef>
                        <a:spcAft>
                          <a:spcPts val="0"/>
                        </a:spcAft>
                      </a:pPr>
                      <a:r>
                        <a:rPr lang="en-US" sz="800">
                          <a:effectLst/>
                        </a:rPr>
                        <a:t>4</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5715" algn="ctr">
                        <a:lnSpc>
                          <a:spcPts val="930"/>
                        </a:lnSpc>
                        <a:spcBef>
                          <a:spcPts val="755"/>
                        </a:spcBef>
                        <a:spcAft>
                          <a:spcPts val="0"/>
                        </a:spcAft>
                      </a:pPr>
                      <a:r>
                        <a:rPr lang="en-US" sz="800">
                          <a:effectLst/>
                        </a:rPr>
                        <a:t>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L="3810" algn="ctr">
                        <a:lnSpc>
                          <a:spcPts val="930"/>
                        </a:lnSpc>
                        <a:spcBef>
                          <a:spcPts val="755"/>
                        </a:spcBef>
                        <a:spcAft>
                          <a:spcPts val="0"/>
                        </a:spcAft>
                      </a:pPr>
                      <a:r>
                        <a:rPr lang="en-US" sz="800">
                          <a:effectLst/>
                        </a:rPr>
                        <a:t>0</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73025" marR="67945" algn="ctr">
                        <a:lnSpc>
                          <a:spcPct val="107000"/>
                        </a:lnSpc>
                        <a:spcBef>
                          <a:spcPts val="860"/>
                        </a:spcBef>
                        <a:spcAft>
                          <a:spcPts val="0"/>
                        </a:spcAft>
                      </a:pPr>
                      <a:r>
                        <a:rPr lang="en-US" sz="800">
                          <a:effectLst/>
                        </a:rPr>
                        <a:t>17.07</a:t>
                      </a:r>
                      <a:endParaRPr lang="en-IN" sz="900">
                        <a:effectLst/>
                      </a:endParaRPr>
                    </a:p>
                    <a:p>
                      <a:pPr marL="71120" marR="67945" algn="ctr">
                        <a:lnSpc>
                          <a:spcPts val="930"/>
                        </a:lnSpc>
                        <a:spcBef>
                          <a:spcPts val="10"/>
                        </a:spcBef>
                        <a:spcAft>
                          <a:spcPts val="0"/>
                        </a:spcAft>
                      </a:pPr>
                      <a:r>
                        <a:rPr lang="en-US" sz="800">
                          <a:effectLst/>
                        </a:rPr>
                        <a:t>Å²</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a:effectLst/>
                        </a:rPr>
                        <a:t> </a:t>
                      </a:r>
                      <a:endParaRPr lang="en-IN" sz="900">
                        <a:effectLst/>
                      </a:endParaRPr>
                    </a:p>
                    <a:p>
                      <a:pPr marR="113665" algn="r">
                        <a:lnSpc>
                          <a:spcPts val="930"/>
                        </a:lnSpc>
                        <a:spcBef>
                          <a:spcPts val="755"/>
                        </a:spcBef>
                        <a:spcAft>
                          <a:spcPts val="0"/>
                        </a:spcAft>
                      </a:pPr>
                      <a:r>
                        <a:rPr lang="en-US" sz="800">
                          <a:effectLst/>
                        </a:rPr>
                        <a:t>103.11</a:t>
                      </a:r>
                      <a:endParaRPr lang="en-IN" sz="9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a:lnSpc>
                          <a:spcPct val="107000"/>
                        </a:lnSpc>
                      </a:pPr>
                      <a:r>
                        <a:rPr lang="en-US" sz="900" dirty="0">
                          <a:effectLst/>
                        </a:rPr>
                        <a:t> </a:t>
                      </a:r>
                      <a:endParaRPr lang="en-IN" sz="900" dirty="0">
                        <a:effectLst/>
                      </a:endParaRPr>
                    </a:p>
                    <a:p>
                      <a:pPr marL="53975" marR="48895" algn="ctr">
                        <a:lnSpc>
                          <a:spcPts val="930"/>
                        </a:lnSpc>
                        <a:spcBef>
                          <a:spcPts val="755"/>
                        </a:spcBef>
                        <a:spcAft>
                          <a:spcPts val="0"/>
                        </a:spcAft>
                      </a:pPr>
                      <a:r>
                        <a:rPr lang="en-US" sz="800" dirty="0">
                          <a:effectLst/>
                        </a:rPr>
                        <a:t>2.09</a:t>
                      </a:r>
                      <a:endParaRPr lang="en-IN" sz="900" dirty="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98891440"/>
                  </a:ext>
                </a:extLst>
              </a:tr>
            </a:tbl>
          </a:graphicData>
        </a:graphic>
      </p:graphicFrame>
      <p:sp>
        <p:nvSpPr>
          <p:cNvPr id="10" name="TextBox 9">
            <a:extLst>
              <a:ext uri="{FF2B5EF4-FFF2-40B4-BE49-F238E27FC236}">
                <a16:creationId xmlns:a16="http://schemas.microsoft.com/office/drawing/2014/main" id="{1CFC0AB4-C032-C11E-B9E6-54DA29A90672}"/>
              </a:ext>
            </a:extLst>
          </p:cNvPr>
          <p:cNvSpPr txBox="1"/>
          <p:nvPr/>
        </p:nvSpPr>
        <p:spPr>
          <a:xfrm>
            <a:off x="185530" y="2123484"/>
            <a:ext cx="5618922" cy="4618380"/>
          </a:xfrm>
          <a:prstGeom prst="rect">
            <a:avLst/>
          </a:prstGeom>
          <a:noFill/>
        </p:spPr>
        <p:txBody>
          <a:bodyPr wrap="square">
            <a:spAutoFit/>
          </a:bodyPr>
          <a:lstStyle/>
          <a:p>
            <a:pPr marL="342900" lvl="0" indent="-342900" algn="just">
              <a:lnSpc>
                <a:spcPct val="15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When we analysis the physicochemical properties by using the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SwissADME</a:t>
            </a:r>
            <a:r>
              <a:rPr lang="en-US" sz="1800" dirty="0">
                <a:effectLst/>
                <a:latin typeface="Times New Roman" panose="02020603050405020304" pitchFamily="18" charset="0"/>
                <a:ea typeface="Calibri" panose="020F0502020204030204" pitchFamily="34" charset="0"/>
                <a:cs typeface="Mangal" panose="02040503050203030202" pitchFamily="18" charset="0"/>
              </a:rPr>
              <a:t> webtools then they find the some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datas</a:t>
            </a:r>
            <a:r>
              <a:rPr lang="en-US" sz="1800" dirty="0">
                <a:effectLst/>
                <a:latin typeface="Times New Roman" panose="02020603050405020304" pitchFamily="18" charset="0"/>
                <a:ea typeface="Calibri" panose="020F0502020204030204" pitchFamily="34" charset="0"/>
                <a:cs typeface="Mangal" panose="02040503050203030202" pitchFamily="18" charset="0"/>
              </a:rPr>
              <a:t> like molecular weight, no. of hydrogen donor, no. of hydrogen acceptor , TPSA, and log Po/w.</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After that we analysis all the data and find the best percentage of abs. is Zingiberene(3), Eucalyptol(6) and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ehw</a:t>
            </a:r>
            <a:r>
              <a:rPr lang="en-US" sz="1800" dirty="0">
                <a:effectLst/>
                <a:latin typeface="Times New Roman" panose="02020603050405020304" pitchFamily="18" charset="0"/>
                <a:ea typeface="Calibri" panose="020F0502020204030204" pitchFamily="34" charset="0"/>
                <a:cs typeface="Mangal" panose="02040503050203030202" pitchFamily="18" charset="0"/>
              </a:rPr>
              <a:t> the %of abs. is high the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the</a:t>
            </a:r>
            <a:r>
              <a:rPr lang="en-US" sz="1800" dirty="0">
                <a:effectLst/>
                <a:latin typeface="Times New Roman" panose="02020603050405020304" pitchFamily="18" charset="0"/>
                <a:ea typeface="Calibri" panose="020F0502020204030204" pitchFamily="34" charset="0"/>
                <a:cs typeface="Mangal" panose="02040503050203030202" pitchFamily="18" charset="0"/>
              </a:rPr>
              <a:t> TPSA value is low , the Standard TPSA value is 140 A2 AND above the % of abs. very poor and the TPSA value is 90 A2 and less the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the</a:t>
            </a:r>
            <a:r>
              <a:rPr lang="en-US" sz="1800" dirty="0">
                <a:effectLst/>
                <a:latin typeface="Times New Roman" panose="02020603050405020304" pitchFamily="18" charset="0"/>
                <a:ea typeface="Calibri" panose="020F0502020204030204" pitchFamily="34" charset="0"/>
                <a:cs typeface="Mangal" panose="02040503050203030202" pitchFamily="18" charset="0"/>
              </a:rPr>
              <a:t> % of abs. is best. In this all compound are follow RO5 rules.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624016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Best PPT Background Images, Download ...">
            <a:extLst>
              <a:ext uri="{FF2B5EF4-FFF2-40B4-BE49-F238E27FC236}">
                <a16:creationId xmlns:a16="http://schemas.microsoft.com/office/drawing/2014/main" id="{C5C428A9-8DBA-93D1-A316-FE008ABB96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070D7FF-6004-6805-35E3-D244000651E6}"/>
              </a:ext>
            </a:extLst>
          </p:cNvPr>
          <p:cNvSpPr txBox="1"/>
          <p:nvPr/>
        </p:nvSpPr>
        <p:spPr>
          <a:xfrm>
            <a:off x="185531" y="165076"/>
            <a:ext cx="6096000" cy="2956387"/>
          </a:xfrm>
          <a:prstGeom prst="rect">
            <a:avLst/>
          </a:prstGeom>
          <a:noFill/>
        </p:spPr>
        <p:txBody>
          <a:bodyPr wrap="square">
            <a:spAutoFit/>
          </a:bodyPr>
          <a:lstStyle/>
          <a:p>
            <a:pPr marL="342900" lvl="0" indent="-342900" algn="just">
              <a:lnSpc>
                <a:spcPct val="150000"/>
              </a:lnSpc>
              <a:spcAft>
                <a:spcPts val="8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For optimal oral and intestinal absorption, an oral medication ought to have a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LogP</a:t>
            </a:r>
            <a:r>
              <a:rPr lang="en-US" sz="1800" dirty="0">
                <a:effectLst/>
                <a:latin typeface="Times New Roman" panose="02020603050405020304" pitchFamily="18" charset="0"/>
                <a:ea typeface="Calibri" panose="020F0502020204030204" pitchFamily="34" charset="0"/>
                <a:cs typeface="Mangal" panose="02040503050203030202" pitchFamily="18" charset="0"/>
              </a:rPr>
              <a:t> value  &lt;5, preferably between 1.35 and 1.8, in accordance with Lipinski's Rule of 5. According to this the best hydrophilic compound is Benzaldehyde(1.36), 3-Methylbutanal(1.49) and more lipophilic properties is Zingiberene(3.63) and alpha-</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Santalol</a:t>
            </a:r>
            <a:r>
              <a:rPr lang="en-US" sz="1800" dirty="0">
                <a:effectLst/>
                <a:latin typeface="Times New Roman" panose="02020603050405020304" pitchFamily="18" charset="0"/>
                <a:ea typeface="Calibri" panose="020F0502020204030204" pitchFamily="34" charset="0"/>
                <a:cs typeface="Mangal" panose="02040503050203030202" pitchFamily="18" charset="0"/>
              </a:rPr>
              <a:t>(2.93) , all data are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meantion</a:t>
            </a:r>
            <a:r>
              <a:rPr lang="en-US" sz="1800" dirty="0">
                <a:effectLst/>
                <a:latin typeface="Times New Roman" panose="02020603050405020304" pitchFamily="18" charset="0"/>
                <a:ea typeface="Calibri" panose="020F0502020204030204" pitchFamily="34" charset="0"/>
                <a:cs typeface="Mangal" panose="02040503050203030202" pitchFamily="18" charset="0"/>
              </a:rPr>
              <a:t> in below table -2.</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4" name="Picture 3">
            <a:extLst>
              <a:ext uri="{FF2B5EF4-FFF2-40B4-BE49-F238E27FC236}">
                <a16:creationId xmlns:a16="http://schemas.microsoft.com/office/drawing/2014/main" id="{622F7748-2963-C32D-BBB1-D0ADFCC260E5}"/>
              </a:ext>
            </a:extLst>
          </p:cNvPr>
          <p:cNvPicPr>
            <a:picLocks noChangeAspect="1"/>
          </p:cNvPicPr>
          <p:nvPr/>
        </p:nvPicPr>
        <p:blipFill>
          <a:blip r:embed="rId3"/>
          <a:stretch>
            <a:fillRect/>
          </a:stretch>
        </p:blipFill>
        <p:spPr>
          <a:xfrm>
            <a:off x="6395609" y="285956"/>
            <a:ext cx="5610860" cy="2714625"/>
          </a:xfrm>
          <a:prstGeom prst="rect">
            <a:avLst/>
          </a:prstGeom>
        </p:spPr>
      </p:pic>
      <p:sp>
        <p:nvSpPr>
          <p:cNvPr id="6" name="TextBox 5">
            <a:extLst>
              <a:ext uri="{FF2B5EF4-FFF2-40B4-BE49-F238E27FC236}">
                <a16:creationId xmlns:a16="http://schemas.microsoft.com/office/drawing/2014/main" id="{0BE1AA7D-B734-E626-C43A-B2191E6755EC}"/>
              </a:ext>
            </a:extLst>
          </p:cNvPr>
          <p:cNvSpPr txBox="1"/>
          <p:nvPr/>
        </p:nvSpPr>
        <p:spPr>
          <a:xfrm>
            <a:off x="5910469" y="3044541"/>
            <a:ext cx="6096000" cy="463397"/>
          </a:xfrm>
          <a:prstGeom prst="rect">
            <a:avLst/>
          </a:prstGeom>
          <a:noFill/>
        </p:spPr>
        <p:txBody>
          <a:bodyPr wrap="square">
            <a:spAutoFit/>
          </a:bodyPr>
          <a:lstStyle/>
          <a:p>
            <a:pPr algn="ctr">
              <a:lnSpc>
                <a:spcPct val="150000"/>
              </a:lnSpc>
              <a:spcAft>
                <a:spcPts val="800"/>
              </a:spcAft>
            </a:pPr>
            <a:r>
              <a:rPr lang="en-US" sz="1800" b="1" u="sng" dirty="0">
                <a:effectLst/>
                <a:latin typeface="Times New Roman" panose="02020603050405020304" pitchFamily="18" charset="0"/>
                <a:ea typeface="Calibri" panose="020F0502020204030204" pitchFamily="34" charset="0"/>
                <a:cs typeface="Mangal" panose="02040503050203030202" pitchFamily="18" charset="0"/>
              </a:rPr>
              <a:t>Fig.</a:t>
            </a:r>
            <a:r>
              <a:rPr lang="en-US" sz="1800" b="1" u="sng" spc="-15" dirty="0">
                <a:effectLst/>
                <a:latin typeface="Times New Roman" panose="02020603050405020304" pitchFamily="18" charset="0"/>
                <a:ea typeface="Calibri" panose="020F0502020204030204" pitchFamily="34" charset="0"/>
                <a:cs typeface="Mangal" panose="02040503050203030202" pitchFamily="18" charset="0"/>
              </a:rPr>
              <a:t> </a:t>
            </a:r>
            <a:r>
              <a:rPr lang="en-US" sz="1800" b="1" u="sng" dirty="0">
                <a:effectLst/>
                <a:latin typeface="Times New Roman" panose="02020603050405020304" pitchFamily="18" charset="0"/>
                <a:ea typeface="Calibri" panose="020F0502020204030204" pitchFamily="34" charset="0"/>
                <a:cs typeface="Mangal" panose="02040503050203030202" pitchFamily="18" charset="0"/>
              </a:rPr>
              <a:t>3-</a:t>
            </a:r>
            <a:r>
              <a:rPr lang="en-US" sz="1800" b="1" u="sng" spc="-35" dirty="0">
                <a:effectLst/>
                <a:latin typeface="Times New Roman" panose="02020603050405020304" pitchFamily="18" charset="0"/>
                <a:ea typeface="Calibri" panose="020F0502020204030204" pitchFamily="34" charset="0"/>
                <a:cs typeface="Mangal" panose="02040503050203030202" pitchFamily="18" charset="0"/>
              </a:rPr>
              <a:t> </a:t>
            </a:r>
            <a:r>
              <a:rPr lang="en-US" sz="1800" b="1" u="sng" dirty="0">
                <a:effectLst/>
                <a:latin typeface="Times New Roman" panose="02020603050405020304" pitchFamily="18" charset="0"/>
                <a:ea typeface="Calibri" panose="020F0502020204030204" pitchFamily="34" charset="0"/>
                <a:cs typeface="Mangal" panose="02040503050203030202" pitchFamily="18" charset="0"/>
              </a:rPr>
              <a:t>To</a:t>
            </a:r>
            <a:r>
              <a:rPr lang="en-US" sz="1800" b="1" u="sng"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b="1" u="sng" dirty="0">
                <a:effectLst/>
                <a:latin typeface="Times New Roman" panose="02020603050405020304" pitchFamily="18" charset="0"/>
                <a:ea typeface="Calibri" panose="020F0502020204030204" pitchFamily="34" charset="0"/>
                <a:cs typeface="Mangal" panose="02040503050203030202" pitchFamily="18" charset="0"/>
              </a:rPr>
              <a:t>represent</a:t>
            </a:r>
            <a:r>
              <a:rPr lang="en-US" sz="1800" b="1" u="sng"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b="1" u="sng" dirty="0">
                <a:effectLst/>
                <a:latin typeface="Times New Roman" panose="02020603050405020304" pitchFamily="18" charset="0"/>
                <a:ea typeface="Calibri" panose="020F0502020204030204" pitchFamily="34" charset="0"/>
                <a:cs typeface="Mangal" panose="02040503050203030202" pitchFamily="18" charset="0"/>
              </a:rPr>
              <a:t>the</a:t>
            </a:r>
            <a:r>
              <a:rPr lang="en-US" sz="1800" b="1" u="sng"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b="1" u="sng" dirty="0">
                <a:effectLst/>
                <a:latin typeface="Times New Roman" panose="02020603050405020304" pitchFamily="18" charset="0"/>
                <a:ea typeface="Calibri" panose="020F0502020204030204" pitchFamily="34" charset="0"/>
                <a:cs typeface="Mangal" panose="02040503050203030202" pitchFamily="18" charset="0"/>
              </a:rPr>
              <a:t>%</a:t>
            </a:r>
            <a:r>
              <a:rPr lang="en-US" sz="1800" b="1" u="sng" spc="-15" dirty="0">
                <a:effectLst/>
                <a:latin typeface="Times New Roman" panose="02020603050405020304" pitchFamily="18" charset="0"/>
                <a:ea typeface="Calibri" panose="020F0502020204030204" pitchFamily="34" charset="0"/>
                <a:cs typeface="Mangal" panose="02040503050203030202" pitchFamily="18" charset="0"/>
              </a:rPr>
              <a:t> </a:t>
            </a:r>
            <a:r>
              <a:rPr lang="en-US" sz="1800" b="1" u="sng" dirty="0">
                <a:effectLst/>
                <a:latin typeface="Times New Roman" panose="02020603050405020304" pitchFamily="18" charset="0"/>
                <a:ea typeface="Calibri" panose="020F0502020204030204" pitchFamily="34" charset="0"/>
                <a:cs typeface="Mangal" panose="02040503050203030202" pitchFamily="18" charset="0"/>
              </a:rPr>
              <a:t>of</a:t>
            </a:r>
            <a:r>
              <a:rPr lang="en-US" sz="1800" b="1" u="sng"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b="1" u="sng" dirty="0">
                <a:effectLst/>
                <a:latin typeface="Times New Roman" panose="02020603050405020304" pitchFamily="18" charset="0"/>
                <a:ea typeface="Calibri" panose="020F0502020204030204" pitchFamily="34" charset="0"/>
                <a:cs typeface="Mangal" panose="02040503050203030202" pitchFamily="18" charset="0"/>
              </a:rPr>
              <a:t>abs.</a:t>
            </a:r>
            <a:r>
              <a:rPr lang="en-US" sz="1800" b="1" u="sng"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b="1" u="sng" dirty="0">
                <a:effectLst/>
                <a:latin typeface="Times New Roman" panose="02020603050405020304" pitchFamily="18" charset="0"/>
                <a:ea typeface="Calibri" panose="020F0502020204030204" pitchFamily="34" charset="0"/>
                <a:cs typeface="Mangal" panose="02040503050203030202" pitchFamily="18" charset="0"/>
              </a:rPr>
              <a:t>by</a:t>
            </a:r>
            <a:r>
              <a:rPr lang="en-US" sz="1800" b="1" u="sng"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b="1" u="sng" dirty="0">
                <a:effectLst/>
                <a:latin typeface="Times New Roman" panose="02020603050405020304" pitchFamily="18" charset="0"/>
                <a:ea typeface="Calibri" panose="020F0502020204030204" pitchFamily="34" charset="0"/>
                <a:cs typeface="Mangal" panose="02040503050203030202" pitchFamily="18" charset="0"/>
              </a:rPr>
              <a:t>using</a:t>
            </a:r>
            <a:r>
              <a:rPr lang="en-US" sz="1800" b="1" u="sng" spc="-10" dirty="0">
                <a:effectLst/>
                <a:latin typeface="Times New Roman" panose="02020603050405020304" pitchFamily="18" charset="0"/>
                <a:ea typeface="Calibri" panose="020F0502020204030204" pitchFamily="34" charset="0"/>
                <a:cs typeface="Mangal" panose="02040503050203030202" pitchFamily="18" charset="0"/>
              </a:rPr>
              <a:t> </a:t>
            </a:r>
            <a:r>
              <a:rPr lang="en-US" sz="1800" b="1" u="sng" dirty="0">
                <a:effectLst/>
                <a:latin typeface="Times New Roman" panose="02020603050405020304" pitchFamily="18" charset="0"/>
                <a:ea typeface="Calibri" panose="020F0502020204030204" pitchFamily="34" charset="0"/>
                <a:cs typeface="Mangal" panose="02040503050203030202" pitchFamily="18" charset="0"/>
              </a:rPr>
              <a:t>graph</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8" name="TextBox 7">
            <a:extLst>
              <a:ext uri="{FF2B5EF4-FFF2-40B4-BE49-F238E27FC236}">
                <a16:creationId xmlns:a16="http://schemas.microsoft.com/office/drawing/2014/main" id="{4D5DEC4A-2862-9E5C-4132-77C5BC253F98}"/>
              </a:ext>
            </a:extLst>
          </p:cNvPr>
          <p:cNvSpPr txBox="1"/>
          <p:nvPr/>
        </p:nvSpPr>
        <p:spPr>
          <a:xfrm>
            <a:off x="299609" y="3210294"/>
            <a:ext cx="5796391" cy="463397"/>
          </a:xfrm>
          <a:prstGeom prst="rect">
            <a:avLst/>
          </a:prstGeom>
          <a:noFill/>
        </p:spPr>
        <p:txBody>
          <a:bodyPr wrap="square">
            <a:spAutoFit/>
          </a:bodyPr>
          <a:lstStyle/>
          <a:p>
            <a:pPr marL="285750" indent="-285750" algn="just">
              <a:lnSpc>
                <a:spcPct val="150000"/>
              </a:lnSpc>
              <a:spcAft>
                <a:spcPts val="800"/>
              </a:spcAft>
              <a:buFont typeface="Courier New" panose="02070309020205020404" pitchFamily="49" charset="0"/>
              <a:buChar char="o"/>
            </a:pPr>
            <a:r>
              <a:rPr lang="en-US" sz="1800" b="1" dirty="0">
                <a:effectLst/>
                <a:latin typeface="Times New Roman" panose="02020603050405020304" pitchFamily="18" charset="0"/>
                <a:ea typeface="Calibri" panose="020F0502020204030204" pitchFamily="34" charset="0"/>
                <a:cs typeface="Mangal" panose="02040503050203030202" pitchFamily="18" charset="0"/>
              </a:rPr>
              <a:t>To the analysis of pharmacokinetic properties: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10" name="TextBox 9">
            <a:extLst>
              <a:ext uri="{FF2B5EF4-FFF2-40B4-BE49-F238E27FC236}">
                <a16:creationId xmlns:a16="http://schemas.microsoft.com/office/drawing/2014/main" id="{DC5EC606-5EDE-662A-A8BE-D5CC190360AE}"/>
              </a:ext>
            </a:extLst>
          </p:cNvPr>
          <p:cNvSpPr txBox="1"/>
          <p:nvPr/>
        </p:nvSpPr>
        <p:spPr>
          <a:xfrm>
            <a:off x="185532" y="3857420"/>
            <a:ext cx="11820938" cy="2643481"/>
          </a:xfrm>
          <a:prstGeom prst="rect">
            <a:avLst/>
          </a:prstGeom>
          <a:noFill/>
        </p:spPr>
        <p:txBody>
          <a:bodyPr wrap="square">
            <a:spAutoFit/>
          </a:bodyPr>
          <a:lstStyle/>
          <a:p>
            <a:pPr marL="742950" marR="162560" lvl="1" indent="-285750" algn="just">
              <a:lnSpc>
                <a:spcPct val="150000"/>
              </a:lnSpc>
              <a:spcBef>
                <a:spcPts val="400"/>
              </a:spcBef>
              <a:spcAft>
                <a:spcPts val="800"/>
              </a:spcAft>
              <a:buSzPts val="1200"/>
              <a:buFont typeface="Wingdings" panose="05000000000000000000" pitchFamily="2" charset="2"/>
              <a:buChar char=""/>
              <a:tabLst>
                <a:tab pos="382905" algn="l"/>
              </a:tabLst>
            </a:pPr>
            <a:r>
              <a:rPr lang="en-US" sz="1800" dirty="0">
                <a:effectLst/>
                <a:latin typeface="Times New Roman" panose="02020603050405020304" pitchFamily="18" charset="0"/>
                <a:ea typeface="Wingdings" panose="05000000000000000000" pitchFamily="2" charset="2"/>
                <a:cs typeface="Wingdings" panose="05000000000000000000" pitchFamily="2" charset="2"/>
              </a:rPr>
              <a:t>In</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this</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err="1">
                <a:effectLst/>
                <a:latin typeface="Times New Roman" panose="02020603050405020304" pitchFamily="18" charset="0"/>
                <a:ea typeface="Wingdings" panose="05000000000000000000" pitchFamily="2" charset="2"/>
                <a:cs typeface="Wingdings" panose="05000000000000000000" pitchFamily="2" charset="2"/>
              </a:rPr>
              <a:t>evalution</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we</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find</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the</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pharmacokinetic</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properties</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like-</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GI Absorption,</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BBB</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Permeant, P-</a:t>
            </a:r>
            <a:r>
              <a:rPr lang="en-US" sz="1800" dirty="0" err="1">
                <a:effectLst/>
                <a:latin typeface="Times New Roman" panose="02020603050405020304" pitchFamily="18" charset="0"/>
                <a:ea typeface="Wingdings" panose="05000000000000000000" pitchFamily="2" charset="2"/>
                <a:cs typeface="Wingdings" panose="05000000000000000000" pitchFamily="2" charset="2"/>
              </a:rPr>
              <a:t>Gp</a:t>
            </a:r>
            <a:r>
              <a:rPr lang="en-US" sz="1800" dirty="0">
                <a:effectLst/>
                <a:latin typeface="Times New Roman" panose="02020603050405020304" pitchFamily="18" charset="0"/>
                <a:ea typeface="Wingdings" panose="05000000000000000000" pitchFamily="2" charset="2"/>
                <a:cs typeface="Wingdings" panose="05000000000000000000" pitchFamily="2" charset="2"/>
              </a:rPr>
              <a:t> Substrate, CYP1A2 Inhibitor , CYP2C19 Inhibitor, CYP2C9 Inhibitor,</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CYP2D6 Inhibitor, CYP3A4 Inhibitor and Log </a:t>
            </a:r>
            <a:r>
              <a:rPr lang="en-US" sz="1800" dirty="0" err="1">
                <a:effectLst/>
                <a:latin typeface="Times New Roman" panose="02020603050405020304" pitchFamily="18" charset="0"/>
                <a:ea typeface="Wingdings" panose="05000000000000000000" pitchFamily="2" charset="2"/>
                <a:cs typeface="Wingdings" panose="05000000000000000000" pitchFamily="2" charset="2"/>
              </a:rPr>
              <a:t>Kp</a:t>
            </a:r>
            <a:r>
              <a:rPr lang="en-US" sz="1800" dirty="0">
                <a:effectLst/>
                <a:latin typeface="Times New Roman" panose="02020603050405020304" pitchFamily="18" charset="0"/>
                <a:ea typeface="Wingdings" panose="05000000000000000000" pitchFamily="2" charset="2"/>
                <a:cs typeface="Wingdings" panose="05000000000000000000" pitchFamily="2" charset="2"/>
              </a:rPr>
              <a:t>(Skin Permeation) by using the </a:t>
            </a:r>
            <a:r>
              <a:rPr lang="en-US" sz="1800" dirty="0" err="1">
                <a:effectLst/>
                <a:latin typeface="Times New Roman" panose="02020603050405020304" pitchFamily="18" charset="0"/>
                <a:ea typeface="Wingdings" panose="05000000000000000000" pitchFamily="2" charset="2"/>
                <a:cs typeface="Wingdings" panose="05000000000000000000" pitchFamily="2" charset="2"/>
              </a:rPr>
              <a:t>swiss</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ADME</a:t>
            </a:r>
            <a:r>
              <a:rPr lang="en-US" sz="1800" spc="-1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webtools with the</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help of SMILES.</a:t>
            </a:r>
            <a:endParaRPr lang="en-IN" sz="1600" dirty="0">
              <a:effectLst/>
              <a:latin typeface="Calibri" panose="020F0502020204030204" pitchFamily="34" charset="0"/>
              <a:ea typeface="Wingdings" panose="05000000000000000000" pitchFamily="2" charset="2"/>
              <a:cs typeface="Wingdings" panose="05000000000000000000" pitchFamily="2" charset="2"/>
            </a:endParaRPr>
          </a:p>
          <a:p>
            <a:pPr marL="742950" marR="163830" lvl="1" indent="-285750" algn="just">
              <a:lnSpc>
                <a:spcPct val="150000"/>
              </a:lnSpc>
              <a:spcAft>
                <a:spcPts val="800"/>
              </a:spcAft>
              <a:buSzPts val="1200"/>
              <a:buFont typeface="Wingdings" panose="05000000000000000000" pitchFamily="2" charset="2"/>
              <a:buChar char=""/>
              <a:tabLst>
                <a:tab pos="382905" algn="l"/>
              </a:tabLst>
            </a:pPr>
            <a:r>
              <a:rPr lang="en-US" sz="1800" dirty="0">
                <a:effectLst/>
                <a:latin typeface="Times New Roman" panose="02020603050405020304" pitchFamily="18" charset="0"/>
                <a:ea typeface="Wingdings" panose="05000000000000000000" pitchFamily="2" charset="2"/>
                <a:cs typeface="Wingdings" panose="05000000000000000000" pitchFamily="2" charset="2"/>
              </a:rPr>
              <a:t>We find different parameter and different best bioactive compounds. In the GI absorption</a:t>
            </a:r>
            <a:r>
              <a:rPr lang="en-US" sz="1800" spc="-28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we</a:t>
            </a:r>
            <a:r>
              <a:rPr lang="en-US" sz="1800" spc="-6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analysis</a:t>
            </a:r>
            <a:r>
              <a:rPr lang="en-US" sz="1800" spc="-5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that</a:t>
            </a:r>
            <a:r>
              <a:rPr lang="en-US" sz="1800" spc="-5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only</a:t>
            </a:r>
            <a:r>
              <a:rPr lang="en-US" sz="1800" spc="-5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one</a:t>
            </a:r>
            <a:r>
              <a:rPr lang="en-US" sz="1800" spc="-4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compound</a:t>
            </a:r>
            <a:r>
              <a:rPr lang="en-US" sz="1800" spc="-5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is</a:t>
            </a:r>
            <a:r>
              <a:rPr lang="en-US" sz="1800" spc="-4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show</a:t>
            </a:r>
            <a:r>
              <a:rPr lang="en-US" sz="1800" spc="-5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the</a:t>
            </a:r>
            <a:r>
              <a:rPr lang="en-US" sz="1800" spc="-4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poor</a:t>
            </a:r>
            <a:r>
              <a:rPr lang="en-US" sz="1800" spc="-5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absorption</a:t>
            </a:r>
            <a:r>
              <a:rPr lang="en-US" sz="1800" spc="-5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is</a:t>
            </a:r>
            <a:r>
              <a:rPr lang="en-US" sz="1800" spc="-3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u="none" strike="noStrike" dirty="0">
                <a:effectLst/>
                <a:latin typeface="Times New Roman" panose="02020603050405020304" pitchFamily="18" charset="0"/>
                <a:ea typeface="Wingdings" panose="05000000000000000000" pitchFamily="2" charset="2"/>
                <a:cs typeface="Wingdings" panose="05000000000000000000" pitchFamily="2" charset="2"/>
                <a:hlinkClick r:id="rId4"/>
              </a:rPr>
              <a:t>Zingiberene</a:t>
            </a:r>
            <a:r>
              <a:rPr lang="en-US" sz="1800" dirty="0">
                <a:effectLst/>
                <a:latin typeface="Times New Roman" panose="02020603050405020304" pitchFamily="18" charset="0"/>
                <a:ea typeface="Wingdings" panose="05000000000000000000" pitchFamily="2" charset="2"/>
                <a:cs typeface="Wingdings" panose="05000000000000000000" pitchFamily="2" charset="2"/>
              </a:rPr>
              <a:t>(3)</a:t>
            </a:r>
            <a:r>
              <a:rPr lang="en-US" sz="1800" spc="-4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and</a:t>
            </a:r>
            <a:r>
              <a:rPr lang="en-US" sz="1800" spc="-4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rest</a:t>
            </a:r>
            <a:r>
              <a:rPr lang="en-US" sz="1800" spc="-29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all</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the compound show the high  GI</a:t>
            </a:r>
            <a:r>
              <a:rPr lang="en-US" sz="1800" spc="-2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absorption.</a:t>
            </a:r>
            <a:r>
              <a:rPr lang="en-US" sz="1800" spc="1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err="1">
                <a:effectLst/>
                <a:latin typeface="Times New Roman" panose="02020603050405020304" pitchFamily="18" charset="0"/>
                <a:ea typeface="Wingdings" panose="05000000000000000000" pitchFamily="2" charset="2"/>
                <a:cs typeface="Wingdings" panose="05000000000000000000" pitchFamily="2" charset="2"/>
              </a:rPr>
              <a:t>Mentain</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in table-3.</a:t>
            </a:r>
            <a:endParaRPr lang="en-IN" sz="1600" dirty="0">
              <a:effectLst/>
              <a:latin typeface="Calibri" panose="020F0502020204030204" pitchFamily="34" charset="0"/>
              <a:ea typeface="Wingdings" panose="05000000000000000000" pitchFamily="2" charset="2"/>
              <a:cs typeface="Wingdings" panose="05000000000000000000" pitchFamily="2" charset="2"/>
            </a:endParaRPr>
          </a:p>
        </p:txBody>
      </p:sp>
    </p:spTree>
    <p:extLst>
      <p:ext uri="{BB962C8B-B14F-4D97-AF65-F5344CB8AC3E}">
        <p14:creationId xmlns:p14="http://schemas.microsoft.com/office/powerpoint/2010/main" val="2324817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Best PPT Background Images, Download ...">
            <a:extLst>
              <a:ext uri="{FF2B5EF4-FFF2-40B4-BE49-F238E27FC236}">
                <a16:creationId xmlns:a16="http://schemas.microsoft.com/office/drawing/2014/main" id="{470B8F28-CE46-8B4C-2C07-99188DCCBB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41C6F6C-139B-A9C2-7548-7A2173FB568F}"/>
              </a:ext>
            </a:extLst>
          </p:cNvPr>
          <p:cNvSpPr txBox="1"/>
          <p:nvPr/>
        </p:nvSpPr>
        <p:spPr>
          <a:xfrm>
            <a:off x="5512903" y="318267"/>
            <a:ext cx="6268279" cy="463397"/>
          </a:xfrm>
          <a:prstGeom prst="rect">
            <a:avLst/>
          </a:prstGeom>
          <a:noFill/>
        </p:spPr>
        <p:txBody>
          <a:bodyPr wrap="square">
            <a:spAutoFit/>
          </a:bodyPr>
          <a:lstStyle/>
          <a:p>
            <a:pPr algn="ctr">
              <a:lnSpc>
                <a:spcPct val="150000"/>
              </a:lnSpc>
              <a:spcAft>
                <a:spcPts val="800"/>
              </a:spcAft>
            </a:pPr>
            <a:r>
              <a:rPr lang="en-US" sz="1800" b="1" u="sng" dirty="0">
                <a:effectLst/>
                <a:latin typeface="Times New Roman" panose="02020603050405020304" pitchFamily="18" charset="0"/>
                <a:ea typeface="Calibri" panose="020F0502020204030204" pitchFamily="34" charset="0"/>
                <a:cs typeface="Mangal" panose="02040503050203030202" pitchFamily="18" charset="0"/>
              </a:rPr>
              <a:t>Table-3. To the predication of pharmacokinetic properties: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4" name="Table 3">
            <a:extLst>
              <a:ext uri="{FF2B5EF4-FFF2-40B4-BE49-F238E27FC236}">
                <a16:creationId xmlns:a16="http://schemas.microsoft.com/office/drawing/2014/main" id="{2B3A357D-E9D9-51B8-6A4C-E7381E100DCC}"/>
              </a:ext>
            </a:extLst>
          </p:cNvPr>
          <p:cNvGraphicFramePr>
            <a:graphicFrameLocks noGrp="1"/>
          </p:cNvGraphicFramePr>
          <p:nvPr>
            <p:extLst>
              <p:ext uri="{D42A27DB-BD31-4B8C-83A1-F6EECF244321}">
                <p14:modId xmlns:p14="http://schemas.microsoft.com/office/powerpoint/2010/main" val="450163174"/>
              </p:ext>
            </p:extLst>
          </p:nvPr>
        </p:nvGraphicFramePr>
        <p:xfrm>
          <a:off x="5642050" y="1046373"/>
          <a:ext cx="6268281" cy="5493362"/>
        </p:xfrm>
        <a:graphic>
          <a:graphicData uri="http://schemas.openxmlformats.org/drawingml/2006/table">
            <a:tbl>
              <a:tblPr firstRow="1" firstCol="1" lastRow="1" lastCol="1" bandRow="1" bandCol="1">
                <a:tableStyleId>{5C22544A-7EE6-4342-B048-85BDC9FD1C3A}</a:tableStyleId>
              </a:tblPr>
              <a:tblGrid>
                <a:gridCol w="367671">
                  <a:extLst>
                    <a:ext uri="{9D8B030D-6E8A-4147-A177-3AD203B41FA5}">
                      <a16:colId xmlns:a16="http://schemas.microsoft.com/office/drawing/2014/main" val="2919015520"/>
                    </a:ext>
                  </a:extLst>
                </a:gridCol>
                <a:gridCol w="729619">
                  <a:extLst>
                    <a:ext uri="{9D8B030D-6E8A-4147-A177-3AD203B41FA5}">
                      <a16:colId xmlns:a16="http://schemas.microsoft.com/office/drawing/2014/main" val="4014959904"/>
                    </a:ext>
                  </a:extLst>
                </a:gridCol>
                <a:gridCol w="632336">
                  <a:extLst>
                    <a:ext uri="{9D8B030D-6E8A-4147-A177-3AD203B41FA5}">
                      <a16:colId xmlns:a16="http://schemas.microsoft.com/office/drawing/2014/main" val="1677693537"/>
                    </a:ext>
                  </a:extLst>
                </a:gridCol>
                <a:gridCol w="566528">
                  <a:extLst>
                    <a:ext uri="{9D8B030D-6E8A-4147-A177-3AD203B41FA5}">
                      <a16:colId xmlns:a16="http://schemas.microsoft.com/office/drawing/2014/main" val="2925596315"/>
                    </a:ext>
                  </a:extLst>
                </a:gridCol>
                <a:gridCol w="561520">
                  <a:extLst>
                    <a:ext uri="{9D8B030D-6E8A-4147-A177-3AD203B41FA5}">
                      <a16:colId xmlns:a16="http://schemas.microsoft.com/office/drawing/2014/main" val="2946981215"/>
                    </a:ext>
                  </a:extLst>
                </a:gridCol>
                <a:gridCol w="539345">
                  <a:extLst>
                    <a:ext uri="{9D8B030D-6E8A-4147-A177-3AD203B41FA5}">
                      <a16:colId xmlns:a16="http://schemas.microsoft.com/office/drawing/2014/main" val="3278879434"/>
                    </a:ext>
                  </a:extLst>
                </a:gridCol>
                <a:gridCol w="577257">
                  <a:extLst>
                    <a:ext uri="{9D8B030D-6E8A-4147-A177-3AD203B41FA5}">
                      <a16:colId xmlns:a16="http://schemas.microsoft.com/office/drawing/2014/main" val="2932197965"/>
                    </a:ext>
                  </a:extLst>
                </a:gridCol>
                <a:gridCol w="539345">
                  <a:extLst>
                    <a:ext uri="{9D8B030D-6E8A-4147-A177-3AD203B41FA5}">
                      <a16:colId xmlns:a16="http://schemas.microsoft.com/office/drawing/2014/main" val="741619773"/>
                    </a:ext>
                  </a:extLst>
                </a:gridCol>
                <a:gridCol w="540776">
                  <a:extLst>
                    <a:ext uri="{9D8B030D-6E8A-4147-A177-3AD203B41FA5}">
                      <a16:colId xmlns:a16="http://schemas.microsoft.com/office/drawing/2014/main" val="2433916311"/>
                    </a:ext>
                  </a:extLst>
                </a:gridCol>
                <a:gridCol w="539345">
                  <a:extLst>
                    <a:ext uri="{9D8B030D-6E8A-4147-A177-3AD203B41FA5}">
                      <a16:colId xmlns:a16="http://schemas.microsoft.com/office/drawing/2014/main" val="3365866928"/>
                    </a:ext>
                  </a:extLst>
                </a:gridCol>
                <a:gridCol w="674539">
                  <a:extLst>
                    <a:ext uri="{9D8B030D-6E8A-4147-A177-3AD203B41FA5}">
                      <a16:colId xmlns:a16="http://schemas.microsoft.com/office/drawing/2014/main" val="144100529"/>
                    </a:ext>
                  </a:extLst>
                </a:gridCol>
              </a:tblGrid>
              <a:tr h="543209">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1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74295" marR="69215" algn="ctr">
                        <a:lnSpc>
                          <a:spcPts val="915"/>
                        </a:lnSpc>
                        <a:spcAft>
                          <a:spcPts val="0"/>
                        </a:spcAft>
                      </a:pPr>
                      <a:r>
                        <a:rPr lang="en-US" sz="800" dirty="0">
                          <a:effectLst/>
                          <a:latin typeface="Times New Roman" panose="02020603050405020304" pitchFamily="18" charset="0"/>
                          <a:cs typeface="Times New Roman" panose="02020603050405020304" pitchFamily="18" charset="0"/>
                        </a:rPr>
                        <a:t>S.</a:t>
                      </a:r>
                      <a:endParaRPr lang="en-IN" sz="800" dirty="0">
                        <a:effectLst/>
                        <a:latin typeface="Times New Roman" panose="02020603050405020304" pitchFamily="18" charset="0"/>
                        <a:cs typeface="Times New Roman" panose="02020603050405020304" pitchFamily="18" charset="0"/>
                      </a:endParaRPr>
                    </a:p>
                    <a:p>
                      <a:pPr marL="75565" marR="69215" algn="ctr">
                        <a:lnSpc>
                          <a:spcPts val="810"/>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10"/>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80010" indent="40640">
                        <a:lnSpc>
                          <a:spcPct val="107000"/>
                        </a:lnSpc>
                      </a:pPr>
                      <a:r>
                        <a:rPr lang="en-US" sz="800" dirty="0">
                          <a:effectLst/>
                          <a:latin typeface="Times New Roman" panose="02020603050405020304" pitchFamily="18" charset="0"/>
                          <a:cs typeface="Times New Roman" panose="02020603050405020304" pitchFamily="18" charset="0"/>
                        </a:rPr>
                        <a:t>Bioactive</a:t>
                      </a:r>
                      <a:endParaRPr lang="en-IN" sz="800" dirty="0">
                        <a:effectLst/>
                        <a:latin typeface="Times New Roman" panose="02020603050405020304" pitchFamily="18" charset="0"/>
                        <a:cs typeface="Times New Roman" panose="02020603050405020304" pitchFamily="18" charset="0"/>
                      </a:endParaRPr>
                    </a:p>
                    <a:p>
                      <a:pPr marL="302260" marR="63500" indent="-222885">
                        <a:lnSpc>
                          <a:spcPts val="910"/>
                        </a:lnSpc>
                        <a:spcAft>
                          <a:spcPts val="0"/>
                        </a:spcAft>
                      </a:pPr>
                      <a:r>
                        <a:rPr lang="en-US" sz="800" dirty="0">
                          <a:effectLst/>
                          <a:latin typeface="Times New Roman" panose="02020603050405020304" pitchFamily="18" charset="0"/>
                          <a:cs typeface="Times New Roman" panose="02020603050405020304" pitchFamily="18" charset="0"/>
                        </a:rPr>
                        <a:t>Compound</a:t>
                      </a:r>
                      <a:r>
                        <a:rPr lang="en-US" sz="800" spc="-185" dirty="0">
                          <a:effectLst/>
                          <a:latin typeface="Times New Roman" panose="02020603050405020304" pitchFamily="18" charset="0"/>
                          <a:cs typeface="Times New Roman" panose="02020603050405020304" pitchFamily="18" charset="0"/>
                        </a:rPr>
                        <a:t> </a:t>
                      </a:r>
                      <a:r>
                        <a:rPr lang="en-US" sz="800" dirty="0">
                          <a:effectLst/>
                          <a:latin typeface="Times New Roman" panose="02020603050405020304" pitchFamily="18" charset="0"/>
                          <a:cs typeface="Times New Roman" panose="02020603050405020304" pitchFamily="18" charset="0"/>
                        </a:rPr>
                        <a:t>s</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1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85090" marR="80645" algn="ctr">
                        <a:lnSpc>
                          <a:spcPct val="107000"/>
                        </a:lnSpc>
                        <a:spcAft>
                          <a:spcPts val="0"/>
                        </a:spcAft>
                      </a:pPr>
                      <a:r>
                        <a:rPr lang="en-US" sz="800">
                          <a:effectLst/>
                          <a:latin typeface="Times New Roman" panose="02020603050405020304" pitchFamily="18" charset="0"/>
                          <a:cs typeface="Times New Roman" panose="02020603050405020304" pitchFamily="18" charset="0"/>
                        </a:rPr>
                        <a:t>GI</a:t>
                      </a:r>
                      <a:endParaRPr lang="en-IN" sz="800">
                        <a:effectLst/>
                        <a:latin typeface="Times New Roman" panose="02020603050405020304" pitchFamily="18" charset="0"/>
                        <a:cs typeface="Times New Roman" panose="02020603050405020304" pitchFamily="18" charset="0"/>
                      </a:endParaRPr>
                    </a:p>
                    <a:p>
                      <a:pPr marL="87630" marR="80645" algn="ctr">
                        <a:lnSpc>
                          <a:spcPts val="910"/>
                        </a:lnSpc>
                        <a:spcAft>
                          <a:spcPts val="0"/>
                        </a:spcAft>
                      </a:pPr>
                      <a:r>
                        <a:rPr lang="en-US" sz="800">
                          <a:effectLst/>
                          <a:latin typeface="Times New Roman" panose="02020603050405020304" pitchFamily="18" charset="0"/>
                          <a:cs typeface="Times New Roman" panose="02020603050405020304" pitchFamily="18" charset="0"/>
                        </a:rPr>
                        <a:t>Absorpti</a:t>
                      </a:r>
                      <a:r>
                        <a:rPr lang="en-US" sz="800" spc="-185">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on</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1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81915" marR="77470" algn="ctr">
                        <a:lnSpc>
                          <a:spcPct val="107000"/>
                        </a:lnSpc>
                        <a:spcAft>
                          <a:spcPts val="0"/>
                        </a:spcAft>
                      </a:pPr>
                      <a:r>
                        <a:rPr lang="en-US" sz="800">
                          <a:effectLst/>
                          <a:latin typeface="Times New Roman" panose="02020603050405020304" pitchFamily="18" charset="0"/>
                          <a:cs typeface="Times New Roman" panose="02020603050405020304" pitchFamily="18" charset="0"/>
                        </a:rPr>
                        <a:t>BBB</a:t>
                      </a:r>
                      <a:endParaRPr lang="en-IN" sz="800">
                        <a:effectLst/>
                        <a:latin typeface="Times New Roman" panose="02020603050405020304" pitchFamily="18" charset="0"/>
                        <a:cs typeface="Times New Roman" panose="02020603050405020304" pitchFamily="18" charset="0"/>
                      </a:endParaRPr>
                    </a:p>
                    <a:p>
                      <a:pPr marL="84455" marR="77470" algn="ctr">
                        <a:lnSpc>
                          <a:spcPts val="910"/>
                        </a:lnSpc>
                        <a:spcAft>
                          <a:spcPts val="0"/>
                        </a:spcAft>
                      </a:pPr>
                      <a:r>
                        <a:rPr lang="en-US" sz="800">
                          <a:effectLst/>
                          <a:latin typeface="Times New Roman" panose="02020603050405020304" pitchFamily="18" charset="0"/>
                          <a:cs typeface="Times New Roman" panose="02020603050405020304" pitchFamily="18" charset="0"/>
                        </a:rPr>
                        <a:t>Permea</a:t>
                      </a:r>
                      <a:r>
                        <a:rPr lang="en-US" sz="800" spc="-190">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nt</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1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76835" marR="73025" algn="ctr">
                        <a:lnSpc>
                          <a:spcPct val="107000"/>
                        </a:lnSpc>
                        <a:spcAft>
                          <a:spcPts val="0"/>
                        </a:spcAft>
                      </a:pPr>
                      <a:r>
                        <a:rPr lang="en-US" sz="800">
                          <a:effectLst/>
                          <a:latin typeface="Times New Roman" panose="02020603050405020304" pitchFamily="18" charset="0"/>
                          <a:cs typeface="Times New Roman" panose="02020603050405020304" pitchFamily="18" charset="0"/>
                        </a:rPr>
                        <a:t>P-Gp</a:t>
                      </a:r>
                      <a:endParaRPr lang="en-IN" sz="800">
                        <a:effectLst/>
                        <a:latin typeface="Times New Roman" panose="02020603050405020304" pitchFamily="18" charset="0"/>
                        <a:cs typeface="Times New Roman" panose="02020603050405020304" pitchFamily="18" charset="0"/>
                      </a:endParaRPr>
                    </a:p>
                    <a:p>
                      <a:pPr marL="78105" marR="73025" algn="ctr">
                        <a:lnSpc>
                          <a:spcPts val="910"/>
                        </a:lnSpc>
                        <a:spcAft>
                          <a:spcPts val="0"/>
                        </a:spcAft>
                      </a:pPr>
                      <a:r>
                        <a:rPr lang="en-US" sz="800">
                          <a:effectLst/>
                          <a:latin typeface="Times New Roman" panose="02020603050405020304" pitchFamily="18" charset="0"/>
                          <a:cs typeface="Times New Roman" panose="02020603050405020304" pitchFamily="18" charset="0"/>
                        </a:rPr>
                        <a:t>Substra</a:t>
                      </a:r>
                      <a:r>
                        <a:rPr lang="en-US" sz="800" spc="-185">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te</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2090" marR="56515" indent="-142240">
                        <a:lnSpc>
                          <a:spcPct val="107000"/>
                        </a:lnSpc>
                        <a:spcBef>
                          <a:spcPts val="5"/>
                        </a:spcBef>
                        <a:spcAft>
                          <a:spcPts val="0"/>
                        </a:spcAft>
                      </a:pPr>
                      <a:r>
                        <a:rPr lang="en-US" sz="800">
                          <a:effectLst/>
                          <a:latin typeface="Times New Roman" panose="02020603050405020304" pitchFamily="18" charset="0"/>
                          <a:cs typeface="Times New Roman" panose="02020603050405020304" pitchFamily="18" charset="0"/>
                        </a:rPr>
                        <a:t>CYP1A</a:t>
                      </a:r>
                      <a:r>
                        <a:rPr lang="en-US" sz="800" spc="-185">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2</a:t>
                      </a:r>
                      <a:endParaRPr lang="en-IN" sz="800">
                        <a:effectLst/>
                        <a:latin typeface="Times New Roman" panose="02020603050405020304" pitchFamily="18" charset="0"/>
                        <a:cs typeface="Times New Roman" panose="02020603050405020304" pitchFamily="18" charset="0"/>
                      </a:endParaRPr>
                    </a:p>
                    <a:p>
                      <a:pPr marL="189230" marR="71755" indent="-100965">
                        <a:lnSpc>
                          <a:spcPts val="910"/>
                        </a:lnSpc>
                        <a:spcAft>
                          <a:spcPts val="0"/>
                        </a:spcAft>
                      </a:pPr>
                      <a:r>
                        <a:rPr lang="en-US" sz="800">
                          <a:effectLst/>
                          <a:latin typeface="Times New Roman" panose="02020603050405020304" pitchFamily="18" charset="0"/>
                          <a:cs typeface="Times New Roman" panose="02020603050405020304" pitchFamily="18" charset="0"/>
                        </a:rPr>
                        <a:t>Inhibit</a:t>
                      </a:r>
                      <a:r>
                        <a:rPr lang="en-US" sz="800" spc="-185">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or</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03200" marR="73025" indent="-116205">
                        <a:lnSpc>
                          <a:spcPct val="107000"/>
                        </a:lnSpc>
                        <a:spcBef>
                          <a:spcPts val="5"/>
                        </a:spcBef>
                        <a:spcAft>
                          <a:spcPts val="0"/>
                        </a:spcAft>
                      </a:pPr>
                      <a:r>
                        <a:rPr lang="en-US" sz="800">
                          <a:effectLst/>
                          <a:latin typeface="Times New Roman" panose="02020603050405020304" pitchFamily="18" charset="0"/>
                          <a:cs typeface="Times New Roman" panose="02020603050405020304" pitchFamily="18" charset="0"/>
                        </a:rPr>
                        <a:t>CYP2C</a:t>
                      </a:r>
                      <a:r>
                        <a:rPr lang="en-US" sz="800" spc="-185">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19</a:t>
                      </a:r>
                      <a:endParaRPr lang="en-IN" sz="800">
                        <a:effectLst/>
                        <a:latin typeface="Times New Roman" panose="02020603050405020304" pitchFamily="18" charset="0"/>
                        <a:cs typeface="Times New Roman" panose="02020603050405020304" pitchFamily="18" charset="0"/>
                      </a:endParaRPr>
                    </a:p>
                    <a:p>
                      <a:pPr marL="232410" marR="62865" indent="-152400">
                        <a:lnSpc>
                          <a:spcPts val="910"/>
                        </a:lnSpc>
                        <a:spcAft>
                          <a:spcPts val="0"/>
                        </a:spcAft>
                      </a:pPr>
                      <a:r>
                        <a:rPr lang="en-US" sz="800">
                          <a:effectLst/>
                          <a:latin typeface="Times New Roman" panose="02020603050405020304" pitchFamily="18" charset="0"/>
                          <a:cs typeface="Times New Roman" panose="02020603050405020304" pitchFamily="18" charset="0"/>
                        </a:rPr>
                        <a:t>Inhibito</a:t>
                      </a:r>
                      <a:r>
                        <a:rPr lang="en-US" sz="800" spc="-185">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r</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2090" marR="56515" indent="-142240">
                        <a:lnSpc>
                          <a:spcPct val="107000"/>
                        </a:lnSpc>
                        <a:spcBef>
                          <a:spcPts val="5"/>
                        </a:spcBef>
                        <a:spcAft>
                          <a:spcPts val="0"/>
                        </a:spcAft>
                      </a:pPr>
                      <a:r>
                        <a:rPr lang="en-US" sz="800">
                          <a:effectLst/>
                          <a:latin typeface="Times New Roman" panose="02020603050405020304" pitchFamily="18" charset="0"/>
                          <a:cs typeface="Times New Roman" panose="02020603050405020304" pitchFamily="18" charset="0"/>
                        </a:rPr>
                        <a:t>CYP2C</a:t>
                      </a:r>
                      <a:r>
                        <a:rPr lang="en-US" sz="800" spc="-185">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9</a:t>
                      </a:r>
                      <a:endParaRPr lang="en-IN" sz="800">
                        <a:effectLst/>
                        <a:latin typeface="Times New Roman" panose="02020603050405020304" pitchFamily="18" charset="0"/>
                        <a:cs typeface="Times New Roman" panose="02020603050405020304" pitchFamily="18" charset="0"/>
                      </a:endParaRPr>
                    </a:p>
                    <a:p>
                      <a:pPr marL="189230" marR="71755" indent="-100965">
                        <a:lnSpc>
                          <a:spcPts val="910"/>
                        </a:lnSpc>
                        <a:spcAft>
                          <a:spcPts val="0"/>
                        </a:spcAft>
                      </a:pPr>
                      <a:r>
                        <a:rPr lang="en-US" sz="800">
                          <a:effectLst/>
                          <a:latin typeface="Times New Roman" panose="02020603050405020304" pitchFamily="18" charset="0"/>
                          <a:cs typeface="Times New Roman" panose="02020603050405020304" pitchFamily="18" charset="0"/>
                        </a:rPr>
                        <a:t>Inhibit</a:t>
                      </a:r>
                      <a:r>
                        <a:rPr lang="en-US" sz="800" spc="-185">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or</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1455" marR="58420" indent="-142240">
                        <a:lnSpc>
                          <a:spcPct val="107000"/>
                        </a:lnSpc>
                        <a:spcBef>
                          <a:spcPts val="5"/>
                        </a:spcBef>
                        <a:spcAft>
                          <a:spcPts val="0"/>
                        </a:spcAft>
                      </a:pPr>
                      <a:r>
                        <a:rPr lang="en-US" sz="800">
                          <a:effectLst/>
                          <a:latin typeface="Times New Roman" panose="02020603050405020304" pitchFamily="18" charset="0"/>
                          <a:cs typeface="Times New Roman" panose="02020603050405020304" pitchFamily="18" charset="0"/>
                        </a:rPr>
                        <a:t>CYP2D</a:t>
                      </a:r>
                      <a:r>
                        <a:rPr lang="en-US" sz="800" spc="-185">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6</a:t>
                      </a:r>
                      <a:endParaRPr lang="en-IN" sz="800">
                        <a:effectLst/>
                        <a:latin typeface="Times New Roman" panose="02020603050405020304" pitchFamily="18" charset="0"/>
                        <a:cs typeface="Times New Roman" panose="02020603050405020304" pitchFamily="18" charset="0"/>
                      </a:endParaRPr>
                    </a:p>
                    <a:p>
                      <a:pPr marL="188595" marR="73660" indent="-100965">
                        <a:lnSpc>
                          <a:spcPts val="910"/>
                        </a:lnSpc>
                        <a:spcAft>
                          <a:spcPts val="0"/>
                        </a:spcAft>
                      </a:pPr>
                      <a:r>
                        <a:rPr lang="en-US" sz="800">
                          <a:effectLst/>
                          <a:latin typeface="Times New Roman" panose="02020603050405020304" pitchFamily="18" charset="0"/>
                          <a:cs typeface="Times New Roman" panose="02020603050405020304" pitchFamily="18" charset="0"/>
                        </a:rPr>
                        <a:t>Inhibit</a:t>
                      </a:r>
                      <a:r>
                        <a:rPr lang="en-US" sz="800" spc="-185">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or</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2090" marR="56515" indent="-142240">
                        <a:lnSpc>
                          <a:spcPct val="107000"/>
                        </a:lnSpc>
                        <a:spcBef>
                          <a:spcPts val="5"/>
                        </a:spcBef>
                        <a:spcAft>
                          <a:spcPts val="0"/>
                        </a:spcAft>
                      </a:pPr>
                      <a:r>
                        <a:rPr lang="en-US" sz="800">
                          <a:effectLst/>
                          <a:latin typeface="Times New Roman" panose="02020603050405020304" pitchFamily="18" charset="0"/>
                          <a:cs typeface="Times New Roman" panose="02020603050405020304" pitchFamily="18" charset="0"/>
                        </a:rPr>
                        <a:t>CYP3A</a:t>
                      </a:r>
                      <a:r>
                        <a:rPr lang="en-US" sz="800" spc="-185">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4</a:t>
                      </a:r>
                      <a:endParaRPr lang="en-IN" sz="800">
                        <a:effectLst/>
                        <a:latin typeface="Times New Roman" panose="02020603050405020304" pitchFamily="18" charset="0"/>
                        <a:cs typeface="Times New Roman" panose="02020603050405020304" pitchFamily="18" charset="0"/>
                      </a:endParaRPr>
                    </a:p>
                    <a:p>
                      <a:pPr marL="188595" marR="72390" indent="-100965">
                        <a:lnSpc>
                          <a:spcPts val="910"/>
                        </a:lnSpc>
                        <a:spcAft>
                          <a:spcPts val="0"/>
                        </a:spcAft>
                      </a:pPr>
                      <a:r>
                        <a:rPr lang="en-US" sz="800">
                          <a:effectLst/>
                          <a:latin typeface="Times New Roman" panose="02020603050405020304" pitchFamily="18" charset="0"/>
                          <a:cs typeface="Times New Roman" panose="02020603050405020304" pitchFamily="18" charset="0"/>
                        </a:rPr>
                        <a:t>Inhibit</a:t>
                      </a:r>
                      <a:r>
                        <a:rPr lang="en-US" sz="800" spc="-185">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or</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76200" marR="68580" indent="-1905" algn="ctr">
                        <a:lnSpc>
                          <a:spcPct val="107000"/>
                        </a:lnSpc>
                        <a:spcBef>
                          <a:spcPts val="5"/>
                        </a:spcBef>
                        <a:spcAft>
                          <a:spcPts val="0"/>
                        </a:spcAft>
                      </a:pPr>
                      <a:r>
                        <a:rPr lang="en-US" sz="800">
                          <a:effectLst/>
                          <a:latin typeface="Times New Roman" panose="02020603050405020304" pitchFamily="18" charset="0"/>
                          <a:cs typeface="Times New Roman" panose="02020603050405020304" pitchFamily="18" charset="0"/>
                        </a:rPr>
                        <a:t>Log</a:t>
                      </a:r>
                      <a:r>
                        <a:rPr lang="en-US" sz="800" spc="5">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Kp(Skin</a:t>
                      </a:r>
                      <a:endParaRPr lang="en-IN" sz="800">
                        <a:effectLst/>
                        <a:latin typeface="Times New Roman" panose="02020603050405020304" pitchFamily="18" charset="0"/>
                        <a:cs typeface="Times New Roman" panose="02020603050405020304" pitchFamily="18" charset="0"/>
                      </a:endParaRPr>
                    </a:p>
                    <a:p>
                      <a:pPr marL="76200" marR="68580" algn="ctr">
                        <a:lnSpc>
                          <a:spcPts val="910"/>
                        </a:lnSpc>
                        <a:spcAft>
                          <a:spcPts val="0"/>
                        </a:spcAft>
                      </a:pPr>
                      <a:r>
                        <a:rPr lang="en-US" sz="800">
                          <a:effectLst/>
                          <a:latin typeface="Times New Roman" panose="02020603050405020304" pitchFamily="18" charset="0"/>
                          <a:cs typeface="Times New Roman" panose="02020603050405020304" pitchFamily="18" charset="0"/>
                        </a:rPr>
                        <a:t>Permeatio</a:t>
                      </a:r>
                      <a:r>
                        <a:rPr lang="en-US" sz="800" spc="-185">
                          <a:effectLst/>
                          <a:latin typeface="Times New Roman" panose="02020603050405020304" pitchFamily="18" charset="0"/>
                          <a:cs typeface="Times New Roman" panose="02020603050405020304" pitchFamily="18" charset="0"/>
                        </a:rPr>
                        <a:t> </a:t>
                      </a:r>
                      <a:r>
                        <a:rPr lang="en-US" sz="800">
                          <a:effectLst/>
                          <a:latin typeface="Times New Roman" panose="02020603050405020304" pitchFamily="18" charset="0"/>
                          <a:cs typeface="Times New Roman" panose="02020603050405020304" pitchFamily="18" charset="0"/>
                        </a:rPr>
                        <a:t>n)</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488541969"/>
                  </a:ext>
                </a:extLst>
              </a:tr>
              <a:tr h="402262">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5080" algn="ct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1</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4135" marR="60325" algn="ctr">
                        <a:lnSpc>
                          <a:spcPct val="107000"/>
                        </a:lnSpc>
                        <a:spcBef>
                          <a:spcPts val="160"/>
                        </a:spcBef>
                        <a:spcAft>
                          <a:spcPts val="0"/>
                        </a:spcAft>
                      </a:pPr>
                      <a:r>
                        <a:rPr lang="en-US" sz="800" u="none" strike="noStrike" dirty="0">
                          <a:effectLst/>
                          <a:latin typeface="Times New Roman" panose="02020603050405020304" pitchFamily="18" charset="0"/>
                          <a:cs typeface="Times New Roman" panose="02020603050405020304" pitchFamily="18" charset="0"/>
                          <a:hlinkClick r:id="rId3"/>
                        </a:rPr>
                        <a:t>3-</a:t>
                      </a:r>
                      <a:endParaRPr lang="en-IN" sz="800" dirty="0">
                        <a:effectLst/>
                        <a:latin typeface="Times New Roman" panose="02020603050405020304" pitchFamily="18" charset="0"/>
                        <a:cs typeface="Times New Roman" panose="02020603050405020304" pitchFamily="18" charset="0"/>
                      </a:endParaRPr>
                    </a:p>
                    <a:p>
                      <a:pPr marL="64770" marR="57150" algn="ctr">
                        <a:lnSpc>
                          <a:spcPts val="910"/>
                        </a:lnSpc>
                        <a:spcAft>
                          <a:spcPts val="0"/>
                        </a:spcAft>
                      </a:pPr>
                      <a:r>
                        <a:rPr lang="en-US" sz="800" u="none" strike="noStrike" dirty="0" err="1">
                          <a:effectLst/>
                          <a:latin typeface="Times New Roman" panose="02020603050405020304" pitchFamily="18" charset="0"/>
                          <a:cs typeface="Times New Roman" panose="02020603050405020304" pitchFamily="18" charset="0"/>
                          <a:hlinkClick r:id="rId3"/>
                        </a:rPr>
                        <a:t>Methylbuta</a:t>
                      </a:r>
                      <a:r>
                        <a:rPr lang="en-US" sz="800" spc="-185" dirty="0">
                          <a:effectLst/>
                          <a:latin typeface="Times New Roman" panose="02020603050405020304" pitchFamily="18" charset="0"/>
                          <a:cs typeface="Times New Roman" panose="02020603050405020304" pitchFamily="18" charset="0"/>
                        </a:rPr>
                        <a:t> </a:t>
                      </a:r>
                      <a:r>
                        <a:rPr lang="en-US" sz="800" u="none" strike="noStrike" dirty="0" err="1">
                          <a:effectLst/>
                          <a:latin typeface="Times New Roman" panose="02020603050405020304" pitchFamily="18" charset="0"/>
                          <a:cs typeface="Times New Roman" panose="02020603050405020304" pitchFamily="18" charset="0"/>
                          <a:hlinkClick r:id="rId3"/>
                        </a:rPr>
                        <a:t>nal</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R="172085" algn="r">
                        <a:lnSpc>
                          <a:spcPts val="815"/>
                        </a:lnSpc>
                        <a:spcBef>
                          <a:spcPts val="5"/>
                        </a:spcBef>
                        <a:spcAft>
                          <a:spcPts val="0"/>
                        </a:spcAft>
                      </a:pPr>
                      <a:r>
                        <a:rPr lang="en-US" sz="800" dirty="0">
                          <a:effectLst/>
                          <a:latin typeface="Times New Roman" panose="02020603050405020304" pitchFamily="18" charset="0"/>
                          <a:cs typeface="Times New Roman" panose="02020603050405020304" pitchFamily="18" charset="0"/>
                        </a:rPr>
                        <a:t>High</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82550" marR="77470" algn="ct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Yes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78105" marR="73025" algn="ct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5415" marR="142240" algn="ct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87960" algn="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4780" marR="142240" algn="ct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61925" marR="161290" algn="ct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4145" marR="142240" algn="ct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5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91770">
                        <a:lnSpc>
                          <a:spcPts val="915"/>
                        </a:lnSpc>
                      </a:pPr>
                      <a:r>
                        <a:rPr lang="en-US" sz="800">
                          <a:effectLst/>
                          <a:latin typeface="Times New Roman" panose="02020603050405020304" pitchFamily="18" charset="0"/>
                          <a:cs typeface="Times New Roman" panose="02020603050405020304" pitchFamily="18" charset="0"/>
                        </a:rPr>
                        <a:t>-6.12</a:t>
                      </a:r>
                      <a:endParaRPr lang="en-IN" sz="800">
                        <a:effectLst/>
                        <a:latin typeface="Times New Roman" panose="02020603050405020304" pitchFamily="18" charset="0"/>
                        <a:cs typeface="Times New Roman" panose="02020603050405020304" pitchFamily="18" charset="0"/>
                      </a:endParaRPr>
                    </a:p>
                    <a:p>
                      <a:pPr marL="182880">
                        <a:lnSpc>
                          <a:spcPts val="810"/>
                        </a:lnSpc>
                      </a:pPr>
                      <a:r>
                        <a:rPr lang="en-US" sz="800">
                          <a:effectLst/>
                          <a:latin typeface="Times New Roman" panose="02020603050405020304" pitchFamily="18" charset="0"/>
                          <a:cs typeface="Times New Roman" panose="02020603050405020304" pitchFamily="18" charset="0"/>
                        </a:rPr>
                        <a:t>Cm/S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023193323"/>
                  </a:ext>
                </a:extLst>
              </a:tr>
              <a:tr h="402262">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5080" algn="ctr">
                        <a:lnSpc>
                          <a:spcPts val="815"/>
                        </a:lnSpc>
                      </a:pPr>
                      <a:r>
                        <a:rPr lang="en-US" sz="800">
                          <a:effectLst/>
                          <a:latin typeface="Times New Roman" panose="02020603050405020304" pitchFamily="18" charset="0"/>
                          <a:cs typeface="Times New Roman" panose="02020603050405020304" pitchFamily="18" charset="0"/>
                        </a:rPr>
                        <a:t>2</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64770" marR="60325" algn="ctr">
                        <a:lnSpc>
                          <a:spcPts val="815"/>
                        </a:lnSpc>
                        <a:spcAft>
                          <a:spcPts val="0"/>
                        </a:spcAft>
                      </a:pPr>
                      <a:r>
                        <a:rPr lang="en-US" sz="800" u="none" strike="noStrike" dirty="0">
                          <a:effectLst/>
                          <a:latin typeface="Times New Roman" panose="02020603050405020304" pitchFamily="18" charset="0"/>
                          <a:cs typeface="Times New Roman" panose="02020603050405020304" pitchFamily="18" charset="0"/>
                          <a:hlinkClick r:id="rId4"/>
                        </a:rPr>
                        <a:t>Zingerone</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72085" algn="r">
                        <a:lnSpc>
                          <a:spcPts val="815"/>
                        </a:lnSpc>
                      </a:pPr>
                      <a:r>
                        <a:rPr lang="en-US" sz="800">
                          <a:effectLst/>
                          <a:latin typeface="Times New Roman" panose="02020603050405020304" pitchFamily="18" charset="0"/>
                          <a:cs typeface="Times New Roman" panose="02020603050405020304" pitchFamily="18" charset="0"/>
                        </a:rPr>
                        <a:t>High</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82550" marR="7747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Yes</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78105" marR="73025"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6050" marR="141605" algn="ctr">
                        <a:lnSpc>
                          <a:spcPts val="815"/>
                        </a:lnSpc>
                        <a:spcAft>
                          <a:spcPts val="0"/>
                        </a:spcAft>
                      </a:pPr>
                      <a:r>
                        <a:rPr lang="en-US" sz="800">
                          <a:effectLst/>
                          <a:latin typeface="Times New Roman" panose="02020603050405020304" pitchFamily="18" charset="0"/>
                          <a:cs typeface="Times New Roman" panose="02020603050405020304" pitchFamily="18" charset="0"/>
                        </a:rPr>
                        <a:t>Yes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87960" algn="r">
                        <a:lnSpc>
                          <a:spcPts val="815"/>
                        </a:lnSpc>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4780"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61925" marR="16129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4145"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5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91770">
                        <a:lnSpc>
                          <a:spcPct val="107000"/>
                        </a:lnSpc>
                      </a:pPr>
                      <a:r>
                        <a:rPr lang="en-US" sz="800">
                          <a:effectLst/>
                          <a:latin typeface="Times New Roman" panose="02020603050405020304" pitchFamily="18" charset="0"/>
                          <a:cs typeface="Times New Roman" panose="02020603050405020304" pitchFamily="18" charset="0"/>
                        </a:rPr>
                        <a:t>-6.70</a:t>
                      </a:r>
                      <a:endParaRPr lang="en-IN" sz="800">
                        <a:effectLst/>
                        <a:latin typeface="Times New Roman" panose="02020603050405020304" pitchFamily="18" charset="0"/>
                        <a:cs typeface="Times New Roman" panose="02020603050405020304" pitchFamily="18" charset="0"/>
                      </a:endParaRPr>
                    </a:p>
                    <a:p>
                      <a:pPr marL="182880">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Cm/S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888204372"/>
                  </a:ext>
                </a:extLst>
              </a:tr>
              <a:tr h="402262">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5080" algn="ctr">
                        <a:lnSpc>
                          <a:spcPts val="815"/>
                        </a:lnSpc>
                      </a:pPr>
                      <a:r>
                        <a:rPr lang="en-US" sz="800">
                          <a:effectLst/>
                          <a:latin typeface="Times New Roman" panose="02020603050405020304" pitchFamily="18" charset="0"/>
                          <a:cs typeface="Times New Roman" panose="02020603050405020304" pitchFamily="18" charset="0"/>
                        </a:rPr>
                        <a:t>3</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64770" marR="60325" algn="ctr">
                        <a:lnSpc>
                          <a:spcPts val="815"/>
                        </a:lnSpc>
                        <a:spcAft>
                          <a:spcPts val="0"/>
                        </a:spcAft>
                      </a:pPr>
                      <a:r>
                        <a:rPr lang="en-US" sz="800" u="none" strike="noStrike" dirty="0">
                          <a:effectLst/>
                          <a:latin typeface="Times New Roman" panose="02020603050405020304" pitchFamily="18" charset="0"/>
                          <a:cs typeface="Times New Roman" panose="02020603050405020304" pitchFamily="18" charset="0"/>
                          <a:hlinkClick r:id="rId5"/>
                        </a:rPr>
                        <a:t>Zingiberene</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R="178435" algn="r">
                        <a:lnSpc>
                          <a:spcPts val="815"/>
                        </a:lnSpc>
                      </a:pPr>
                      <a:r>
                        <a:rPr lang="en-US" sz="800" dirty="0">
                          <a:effectLst/>
                          <a:latin typeface="Times New Roman" panose="02020603050405020304" pitchFamily="18" charset="0"/>
                          <a:cs typeface="Times New Roman" panose="02020603050405020304" pitchFamily="18" charset="0"/>
                        </a:rPr>
                        <a:t>Low</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81280" marR="7747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78105" marR="73025"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5415"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70180" algn="r">
                        <a:lnSpc>
                          <a:spcPts val="815"/>
                        </a:lnSpc>
                      </a:pPr>
                      <a:r>
                        <a:rPr lang="en-US" sz="800">
                          <a:effectLst/>
                          <a:latin typeface="Times New Roman" panose="02020603050405020304" pitchFamily="18" charset="0"/>
                          <a:cs typeface="Times New Roman" panose="02020603050405020304" pitchFamily="18" charset="0"/>
                        </a:rPr>
                        <a:t>Yes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6050"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Yes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61925" marR="16129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4145"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91770">
                        <a:lnSpc>
                          <a:spcPct val="107000"/>
                        </a:lnSpc>
                      </a:pPr>
                      <a:r>
                        <a:rPr lang="en-US" sz="800">
                          <a:effectLst/>
                          <a:latin typeface="Times New Roman" panose="02020603050405020304" pitchFamily="18" charset="0"/>
                          <a:cs typeface="Times New Roman" panose="02020603050405020304" pitchFamily="18" charset="0"/>
                        </a:rPr>
                        <a:t>-3.88</a:t>
                      </a:r>
                      <a:endParaRPr lang="en-IN" sz="800">
                        <a:effectLst/>
                        <a:latin typeface="Times New Roman" panose="02020603050405020304" pitchFamily="18" charset="0"/>
                        <a:cs typeface="Times New Roman" panose="02020603050405020304" pitchFamily="18" charset="0"/>
                      </a:endParaRPr>
                    </a:p>
                    <a:p>
                      <a:pPr marL="182880">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Cm/S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270394117"/>
                  </a:ext>
                </a:extLst>
              </a:tr>
              <a:tr h="402262">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5080" algn="ctr">
                        <a:lnSpc>
                          <a:spcPts val="815"/>
                        </a:lnSpc>
                      </a:pPr>
                      <a:r>
                        <a:rPr lang="en-US" sz="800">
                          <a:effectLst/>
                          <a:latin typeface="Times New Roman" panose="02020603050405020304" pitchFamily="18" charset="0"/>
                          <a:cs typeface="Times New Roman" panose="02020603050405020304" pitchFamily="18" charset="0"/>
                        </a:rPr>
                        <a:t>4</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64770" marR="60325" algn="ctr">
                        <a:lnSpc>
                          <a:spcPts val="815"/>
                        </a:lnSpc>
                        <a:spcAft>
                          <a:spcPts val="0"/>
                        </a:spcAft>
                      </a:pPr>
                      <a:r>
                        <a:rPr lang="en-US" sz="800" u="none" strike="noStrike" dirty="0" err="1">
                          <a:effectLst/>
                          <a:latin typeface="Times New Roman" panose="02020603050405020304" pitchFamily="18" charset="0"/>
                          <a:cs typeface="Times New Roman" panose="02020603050405020304" pitchFamily="18" charset="0"/>
                          <a:hlinkClick r:id="rId6"/>
                        </a:rPr>
                        <a:t>Citral</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R="172085" algn="r">
                        <a:lnSpc>
                          <a:spcPts val="815"/>
                        </a:lnSpc>
                      </a:pPr>
                      <a:r>
                        <a:rPr lang="en-US" sz="800" dirty="0">
                          <a:effectLst/>
                          <a:latin typeface="Times New Roman" panose="02020603050405020304" pitchFamily="18" charset="0"/>
                          <a:cs typeface="Times New Roman" panose="02020603050405020304" pitchFamily="18" charset="0"/>
                        </a:rPr>
                        <a:t>High</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82550" marR="77470" algn="ctr">
                        <a:lnSpc>
                          <a:spcPts val="815"/>
                        </a:lnSpc>
                        <a:spcAft>
                          <a:spcPts val="0"/>
                        </a:spcAft>
                      </a:pPr>
                      <a:r>
                        <a:rPr lang="en-US" sz="800">
                          <a:effectLst/>
                          <a:latin typeface="Times New Roman" panose="02020603050405020304" pitchFamily="18" charset="0"/>
                          <a:cs typeface="Times New Roman" panose="02020603050405020304" pitchFamily="18" charset="0"/>
                        </a:rPr>
                        <a:t>Yes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78105" marR="73025"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45415" marR="14224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87960" algn="r">
                        <a:lnSpc>
                          <a:spcPts val="815"/>
                        </a:lnSpc>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4780"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61925" marR="16129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4145"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91770">
                        <a:lnSpc>
                          <a:spcPct val="107000"/>
                        </a:lnSpc>
                      </a:pPr>
                      <a:r>
                        <a:rPr lang="en-US" sz="800">
                          <a:effectLst/>
                          <a:latin typeface="Times New Roman" panose="02020603050405020304" pitchFamily="18" charset="0"/>
                          <a:cs typeface="Times New Roman" panose="02020603050405020304" pitchFamily="18" charset="0"/>
                        </a:rPr>
                        <a:t>-5.08</a:t>
                      </a:r>
                      <a:endParaRPr lang="en-IN" sz="800">
                        <a:effectLst/>
                        <a:latin typeface="Times New Roman" panose="02020603050405020304" pitchFamily="18" charset="0"/>
                        <a:cs typeface="Times New Roman" panose="02020603050405020304" pitchFamily="18" charset="0"/>
                      </a:endParaRPr>
                    </a:p>
                    <a:p>
                      <a:pPr marL="182880">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Cm/S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622870883"/>
                  </a:ext>
                </a:extLst>
              </a:tr>
              <a:tr h="424531">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5080" algn="ctr">
                        <a:lnSpc>
                          <a:spcPts val="815"/>
                        </a:lnSpc>
                      </a:pPr>
                      <a:r>
                        <a:rPr lang="en-US" sz="800">
                          <a:effectLst/>
                          <a:latin typeface="Times New Roman" panose="02020603050405020304" pitchFamily="18" charset="0"/>
                          <a:cs typeface="Times New Roman" panose="02020603050405020304" pitchFamily="18" charset="0"/>
                        </a:rPr>
                        <a:t>5</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5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274955" marR="66040" indent="-192405">
                        <a:lnSpc>
                          <a:spcPct val="107000"/>
                        </a:lnSpc>
                        <a:spcAft>
                          <a:spcPts val="0"/>
                        </a:spcAft>
                      </a:pPr>
                      <a:r>
                        <a:rPr lang="en-US" sz="800" u="none" strike="noStrike">
                          <a:effectLst/>
                          <a:latin typeface="Times New Roman" panose="02020603050405020304" pitchFamily="18" charset="0"/>
                          <a:cs typeface="Times New Roman" panose="02020603050405020304" pitchFamily="18" charset="0"/>
                          <a:hlinkClick r:id="rId7"/>
                        </a:rPr>
                        <a:t>Benzaldehy</a:t>
                      </a:r>
                      <a:r>
                        <a:rPr lang="en-US" sz="800" spc="-185">
                          <a:effectLst/>
                          <a:latin typeface="Times New Roman" panose="02020603050405020304" pitchFamily="18" charset="0"/>
                          <a:cs typeface="Times New Roman" panose="02020603050405020304" pitchFamily="18" charset="0"/>
                        </a:rPr>
                        <a:t> </a:t>
                      </a:r>
                      <a:r>
                        <a:rPr lang="en-US" sz="800" u="none" strike="noStrike">
                          <a:effectLst/>
                          <a:latin typeface="Times New Roman" panose="02020603050405020304" pitchFamily="18" charset="0"/>
                          <a:cs typeface="Times New Roman" panose="02020603050405020304" pitchFamily="18" charset="0"/>
                          <a:hlinkClick r:id="rId7"/>
                        </a:rPr>
                        <a:t>de</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R="172085" algn="r">
                        <a:lnSpc>
                          <a:spcPts val="815"/>
                        </a:lnSpc>
                      </a:pPr>
                      <a:r>
                        <a:rPr lang="en-US" sz="800" dirty="0">
                          <a:effectLst/>
                          <a:latin typeface="Times New Roman" panose="02020603050405020304" pitchFamily="18" charset="0"/>
                          <a:cs typeface="Times New Roman" panose="02020603050405020304" pitchFamily="18" charset="0"/>
                        </a:rPr>
                        <a:t>High</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82550" marR="7747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Yes</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78105" marR="73025"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6050" marR="141605" algn="ctr">
                        <a:lnSpc>
                          <a:spcPts val="815"/>
                        </a:lnSpc>
                        <a:spcAft>
                          <a:spcPts val="0"/>
                        </a:spcAft>
                      </a:pPr>
                      <a:r>
                        <a:rPr lang="en-US" sz="800">
                          <a:effectLst/>
                          <a:latin typeface="Times New Roman" panose="02020603050405020304" pitchFamily="18" charset="0"/>
                          <a:cs typeface="Times New Roman" panose="02020603050405020304" pitchFamily="18" charset="0"/>
                        </a:rPr>
                        <a:t>Yes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R="187960" algn="r">
                        <a:lnSpc>
                          <a:spcPts val="815"/>
                        </a:lnSpc>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44780" marR="14224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61925" marR="16129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4145"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91770">
                        <a:lnSpc>
                          <a:spcPct val="107000"/>
                        </a:lnSpc>
                      </a:pPr>
                      <a:r>
                        <a:rPr lang="en-US" sz="800">
                          <a:effectLst/>
                          <a:latin typeface="Times New Roman" panose="02020603050405020304" pitchFamily="18" charset="0"/>
                          <a:cs typeface="Times New Roman" panose="02020603050405020304" pitchFamily="18" charset="0"/>
                        </a:rPr>
                        <a:t>-5.90</a:t>
                      </a:r>
                      <a:endParaRPr lang="en-IN" sz="800">
                        <a:effectLst/>
                        <a:latin typeface="Times New Roman" panose="02020603050405020304" pitchFamily="18" charset="0"/>
                        <a:cs typeface="Times New Roman" panose="02020603050405020304" pitchFamily="18" charset="0"/>
                      </a:endParaRPr>
                    </a:p>
                    <a:p>
                      <a:pPr marL="182880">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Cm/S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283342200"/>
                  </a:ext>
                </a:extLst>
              </a:tr>
              <a:tr h="402262">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5080" algn="ctr">
                        <a:lnSpc>
                          <a:spcPts val="815"/>
                        </a:lnSpc>
                      </a:pPr>
                      <a:r>
                        <a:rPr lang="en-US" sz="800">
                          <a:effectLst/>
                          <a:latin typeface="Times New Roman" panose="02020603050405020304" pitchFamily="18" charset="0"/>
                          <a:cs typeface="Times New Roman" panose="02020603050405020304" pitchFamily="18" charset="0"/>
                        </a:rPr>
                        <a:t>6</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64770" marR="59055" algn="ctr">
                        <a:lnSpc>
                          <a:spcPts val="815"/>
                        </a:lnSpc>
                        <a:spcAft>
                          <a:spcPts val="0"/>
                        </a:spcAft>
                      </a:pPr>
                      <a:r>
                        <a:rPr lang="en-US" sz="800" u="none" strike="noStrike">
                          <a:effectLst/>
                          <a:latin typeface="Times New Roman" panose="02020603050405020304" pitchFamily="18" charset="0"/>
                          <a:cs typeface="Times New Roman" panose="02020603050405020304" pitchFamily="18" charset="0"/>
                          <a:hlinkClick r:id="rId8"/>
                        </a:rPr>
                        <a:t>Eucalyptol</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R="172085" algn="r">
                        <a:lnSpc>
                          <a:spcPts val="815"/>
                        </a:lnSpc>
                      </a:pPr>
                      <a:r>
                        <a:rPr lang="en-US" sz="800" dirty="0">
                          <a:effectLst/>
                          <a:latin typeface="Times New Roman" panose="02020603050405020304" pitchFamily="18" charset="0"/>
                          <a:cs typeface="Times New Roman" panose="02020603050405020304" pitchFamily="18" charset="0"/>
                        </a:rPr>
                        <a:t>High</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82550" marR="7747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Yes</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78105" marR="73025"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5415"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87960" algn="r">
                        <a:lnSpc>
                          <a:spcPts val="815"/>
                        </a:lnSpc>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4780"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61925" marR="16129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4145"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91770">
                        <a:lnSpc>
                          <a:spcPct val="107000"/>
                        </a:lnSpc>
                      </a:pPr>
                      <a:r>
                        <a:rPr lang="en-US" sz="800">
                          <a:effectLst/>
                          <a:latin typeface="Times New Roman" panose="02020603050405020304" pitchFamily="18" charset="0"/>
                          <a:cs typeface="Times New Roman" panose="02020603050405020304" pitchFamily="18" charset="0"/>
                        </a:rPr>
                        <a:t>-5.30</a:t>
                      </a:r>
                      <a:endParaRPr lang="en-IN" sz="800">
                        <a:effectLst/>
                        <a:latin typeface="Times New Roman" panose="02020603050405020304" pitchFamily="18" charset="0"/>
                        <a:cs typeface="Times New Roman" panose="02020603050405020304" pitchFamily="18" charset="0"/>
                      </a:endParaRPr>
                    </a:p>
                    <a:p>
                      <a:pPr marL="182880">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Cm/S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799314602"/>
                  </a:ext>
                </a:extLst>
              </a:tr>
              <a:tr h="402262">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5080" algn="ctr">
                        <a:lnSpc>
                          <a:spcPts val="815"/>
                        </a:lnSpc>
                      </a:pPr>
                      <a:r>
                        <a:rPr lang="en-US" sz="800">
                          <a:effectLst/>
                          <a:latin typeface="Times New Roman" panose="02020603050405020304" pitchFamily="18" charset="0"/>
                          <a:cs typeface="Times New Roman" panose="02020603050405020304" pitchFamily="18" charset="0"/>
                        </a:rPr>
                        <a:t>7</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64770" marR="59690" algn="ctr">
                        <a:lnSpc>
                          <a:spcPts val="815"/>
                        </a:lnSpc>
                        <a:spcAft>
                          <a:spcPts val="0"/>
                        </a:spcAft>
                      </a:pPr>
                      <a:r>
                        <a:rPr lang="en-US" sz="800" u="none" strike="noStrike">
                          <a:effectLst/>
                          <a:latin typeface="Times New Roman" panose="02020603050405020304" pitchFamily="18" charset="0"/>
                          <a:cs typeface="Times New Roman" panose="02020603050405020304" pitchFamily="18" charset="0"/>
                          <a:hlinkClick r:id="rId9"/>
                        </a:rPr>
                        <a:t>Camphor</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R="172085" algn="r">
                        <a:lnSpc>
                          <a:spcPts val="815"/>
                        </a:lnSpc>
                      </a:pPr>
                      <a:r>
                        <a:rPr lang="en-US" sz="800" dirty="0">
                          <a:effectLst/>
                          <a:latin typeface="Times New Roman" panose="02020603050405020304" pitchFamily="18" charset="0"/>
                          <a:cs typeface="Times New Roman" panose="02020603050405020304" pitchFamily="18" charset="0"/>
                        </a:rPr>
                        <a:t>High</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82550" marR="7747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Yes</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78105" marR="73025"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5415"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87960" algn="r">
                        <a:lnSpc>
                          <a:spcPts val="815"/>
                        </a:lnSpc>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4780"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61925" marR="16129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44145" marR="14224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40"/>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91770">
                        <a:lnSpc>
                          <a:spcPct val="107000"/>
                        </a:lnSpc>
                      </a:pPr>
                      <a:r>
                        <a:rPr lang="en-US" sz="800" dirty="0">
                          <a:effectLst/>
                          <a:latin typeface="Times New Roman" panose="02020603050405020304" pitchFamily="18" charset="0"/>
                          <a:cs typeface="Times New Roman" panose="02020603050405020304" pitchFamily="18" charset="0"/>
                        </a:rPr>
                        <a:t>-5.67</a:t>
                      </a:r>
                      <a:endParaRPr lang="en-IN" sz="800" dirty="0">
                        <a:effectLst/>
                        <a:latin typeface="Times New Roman" panose="02020603050405020304" pitchFamily="18" charset="0"/>
                        <a:cs typeface="Times New Roman" panose="02020603050405020304" pitchFamily="18" charset="0"/>
                      </a:endParaRPr>
                    </a:p>
                    <a:p>
                      <a:pPr marL="182880">
                        <a:lnSpc>
                          <a:spcPts val="815"/>
                        </a:lnSpc>
                        <a:spcBef>
                          <a:spcPts val="5"/>
                        </a:spcBef>
                        <a:spcAft>
                          <a:spcPts val="0"/>
                        </a:spcAft>
                      </a:pPr>
                      <a:r>
                        <a:rPr lang="en-US" sz="800" dirty="0">
                          <a:effectLst/>
                          <a:latin typeface="Times New Roman" panose="02020603050405020304" pitchFamily="18" charset="0"/>
                          <a:cs typeface="Times New Roman" panose="02020603050405020304" pitchFamily="18" charset="0"/>
                        </a:rPr>
                        <a:t>Cm/S</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6625322"/>
                  </a:ext>
                </a:extLst>
              </a:tr>
              <a:tr h="402262">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5080" algn="ctr">
                        <a:lnSpc>
                          <a:spcPts val="815"/>
                        </a:lnSpc>
                      </a:pPr>
                      <a:r>
                        <a:rPr lang="en-US" sz="800">
                          <a:effectLst/>
                          <a:latin typeface="Times New Roman" panose="02020603050405020304" pitchFamily="18" charset="0"/>
                          <a:cs typeface="Times New Roman" panose="02020603050405020304" pitchFamily="18" charset="0"/>
                        </a:rPr>
                        <a:t>8</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64770" marR="60325" algn="ctr">
                        <a:lnSpc>
                          <a:spcPts val="815"/>
                        </a:lnSpc>
                        <a:spcAft>
                          <a:spcPts val="0"/>
                        </a:spcAft>
                      </a:pPr>
                      <a:r>
                        <a:rPr lang="en-US" sz="800" u="none" strike="noStrike">
                          <a:effectLst/>
                          <a:latin typeface="Times New Roman" panose="02020603050405020304" pitchFamily="18" charset="0"/>
                          <a:cs typeface="Times New Roman" panose="02020603050405020304" pitchFamily="18" charset="0"/>
                          <a:hlinkClick r:id="rId10"/>
                        </a:rPr>
                        <a:t>Menthone</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72085" algn="r">
                        <a:lnSpc>
                          <a:spcPts val="815"/>
                        </a:lnSpc>
                      </a:pPr>
                      <a:r>
                        <a:rPr lang="en-US" sz="800">
                          <a:effectLst/>
                          <a:latin typeface="Times New Roman" panose="02020603050405020304" pitchFamily="18" charset="0"/>
                          <a:cs typeface="Times New Roman" panose="02020603050405020304" pitchFamily="18" charset="0"/>
                        </a:rPr>
                        <a:t>High</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82550" marR="7747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Yes</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78105" marR="73025"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45415" marR="14224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87960" algn="r">
                        <a:lnSpc>
                          <a:spcPts val="815"/>
                        </a:lnSpc>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4780"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61925" marR="16129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44145" marR="14224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40"/>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91770">
                        <a:lnSpc>
                          <a:spcPct val="107000"/>
                        </a:lnSpc>
                        <a:spcBef>
                          <a:spcPts val="5"/>
                        </a:spcBef>
                        <a:spcAft>
                          <a:spcPts val="0"/>
                        </a:spcAft>
                      </a:pPr>
                      <a:r>
                        <a:rPr lang="en-US" sz="800" dirty="0">
                          <a:effectLst/>
                          <a:latin typeface="Times New Roman" panose="02020603050405020304" pitchFamily="18" charset="0"/>
                          <a:cs typeface="Times New Roman" panose="02020603050405020304" pitchFamily="18" charset="0"/>
                        </a:rPr>
                        <a:t>-5.08</a:t>
                      </a:r>
                      <a:endParaRPr lang="en-IN" sz="800" dirty="0">
                        <a:effectLst/>
                        <a:latin typeface="Times New Roman" panose="02020603050405020304" pitchFamily="18" charset="0"/>
                        <a:cs typeface="Times New Roman" panose="02020603050405020304" pitchFamily="18" charset="0"/>
                      </a:endParaRPr>
                    </a:p>
                    <a:p>
                      <a:pPr marL="182880">
                        <a:lnSpc>
                          <a:spcPts val="815"/>
                        </a:lnSpc>
                      </a:pPr>
                      <a:r>
                        <a:rPr lang="en-US" sz="800" dirty="0">
                          <a:effectLst/>
                          <a:latin typeface="Times New Roman" panose="02020603050405020304" pitchFamily="18" charset="0"/>
                          <a:cs typeface="Times New Roman" panose="02020603050405020304" pitchFamily="18" charset="0"/>
                        </a:rPr>
                        <a:t>Cm/S</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785233489"/>
                  </a:ext>
                </a:extLst>
              </a:tr>
              <a:tr h="402262">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5080" algn="ctr">
                        <a:lnSpc>
                          <a:spcPts val="815"/>
                        </a:lnSpc>
                      </a:pPr>
                      <a:r>
                        <a:rPr lang="en-US" sz="800">
                          <a:effectLst/>
                          <a:latin typeface="Times New Roman" panose="02020603050405020304" pitchFamily="18" charset="0"/>
                          <a:cs typeface="Times New Roman" panose="02020603050405020304" pitchFamily="18" charset="0"/>
                        </a:rPr>
                        <a:t>9</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64770" marR="60325" algn="ctr">
                        <a:lnSpc>
                          <a:spcPts val="815"/>
                        </a:lnSpc>
                        <a:spcAft>
                          <a:spcPts val="0"/>
                        </a:spcAft>
                      </a:pPr>
                      <a:r>
                        <a:rPr lang="en-US" sz="800" u="none" strike="noStrike">
                          <a:effectLst/>
                          <a:latin typeface="Times New Roman" panose="02020603050405020304" pitchFamily="18" charset="0"/>
                          <a:cs typeface="Times New Roman" panose="02020603050405020304" pitchFamily="18" charset="0"/>
                          <a:hlinkClick r:id="rId11"/>
                        </a:rPr>
                        <a:t>Menthol</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72085" algn="r">
                        <a:lnSpc>
                          <a:spcPts val="815"/>
                        </a:lnSpc>
                      </a:pPr>
                      <a:r>
                        <a:rPr lang="en-US" sz="800">
                          <a:effectLst/>
                          <a:latin typeface="Times New Roman" panose="02020603050405020304" pitchFamily="18" charset="0"/>
                          <a:cs typeface="Times New Roman" panose="02020603050405020304" pitchFamily="18" charset="0"/>
                        </a:rPr>
                        <a:t>High</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82550" marR="7747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Yes</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78105" marR="73025"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5415"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R="187960" algn="r">
                        <a:lnSpc>
                          <a:spcPts val="815"/>
                        </a:lnSpc>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4780" marR="14224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61925" marR="16129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44145" marR="14224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40"/>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91770">
                        <a:lnSpc>
                          <a:spcPct val="107000"/>
                        </a:lnSpc>
                      </a:pPr>
                      <a:r>
                        <a:rPr lang="en-US" sz="800" dirty="0">
                          <a:effectLst/>
                          <a:latin typeface="Times New Roman" panose="02020603050405020304" pitchFamily="18" charset="0"/>
                          <a:cs typeface="Times New Roman" panose="02020603050405020304" pitchFamily="18" charset="0"/>
                        </a:rPr>
                        <a:t>-4.84</a:t>
                      </a:r>
                      <a:endParaRPr lang="en-IN" sz="800" dirty="0">
                        <a:effectLst/>
                        <a:latin typeface="Times New Roman" panose="02020603050405020304" pitchFamily="18" charset="0"/>
                        <a:cs typeface="Times New Roman" panose="02020603050405020304" pitchFamily="18" charset="0"/>
                      </a:endParaRPr>
                    </a:p>
                    <a:p>
                      <a:pPr marL="182880">
                        <a:lnSpc>
                          <a:spcPts val="815"/>
                        </a:lnSpc>
                        <a:spcBef>
                          <a:spcPts val="5"/>
                        </a:spcBef>
                        <a:spcAft>
                          <a:spcPts val="0"/>
                        </a:spcAft>
                      </a:pPr>
                      <a:r>
                        <a:rPr lang="en-US" sz="800" dirty="0">
                          <a:effectLst/>
                          <a:latin typeface="Times New Roman" panose="02020603050405020304" pitchFamily="18" charset="0"/>
                          <a:cs typeface="Times New Roman" panose="02020603050405020304" pitchFamily="18" charset="0"/>
                        </a:rPr>
                        <a:t>Cm/S</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4139191039"/>
                  </a:ext>
                </a:extLst>
              </a:tr>
              <a:tr h="402262">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74930" marR="69215" algn="ctr">
                        <a:lnSpc>
                          <a:spcPts val="815"/>
                        </a:lnSpc>
                        <a:spcAft>
                          <a:spcPts val="0"/>
                        </a:spcAft>
                      </a:pPr>
                      <a:r>
                        <a:rPr lang="en-US" sz="800">
                          <a:effectLst/>
                          <a:latin typeface="Times New Roman" panose="02020603050405020304" pitchFamily="18" charset="0"/>
                          <a:cs typeface="Times New Roman" panose="02020603050405020304" pitchFamily="18" charset="0"/>
                        </a:rPr>
                        <a:t>10</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64770" marR="59055" algn="ctr">
                        <a:lnSpc>
                          <a:spcPts val="815"/>
                        </a:lnSpc>
                        <a:spcAft>
                          <a:spcPts val="0"/>
                        </a:spcAft>
                      </a:pPr>
                      <a:r>
                        <a:rPr lang="en-US" sz="800" u="none" strike="noStrike">
                          <a:effectLst/>
                          <a:latin typeface="Times New Roman" panose="02020603050405020304" pitchFamily="18" charset="0"/>
                          <a:cs typeface="Times New Roman" panose="02020603050405020304" pitchFamily="18" charset="0"/>
                          <a:hlinkClick r:id="rId12"/>
                        </a:rPr>
                        <a:t>Octanal</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72085" algn="r">
                        <a:lnSpc>
                          <a:spcPts val="815"/>
                        </a:lnSpc>
                      </a:pPr>
                      <a:r>
                        <a:rPr lang="en-US" sz="800">
                          <a:effectLst/>
                          <a:latin typeface="Times New Roman" panose="02020603050405020304" pitchFamily="18" charset="0"/>
                          <a:cs typeface="Times New Roman" panose="02020603050405020304" pitchFamily="18" charset="0"/>
                        </a:rPr>
                        <a:t>High</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82550" marR="77470" algn="ctr">
                        <a:lnSpc>
                          <a:spcPts val="815"/>
                        </a:lnSpc>
                        <a:spcAft>
                          <a:spcPts val="0"/>
                        </a:spcAft>
                      </a:pPr>
                      <a:r>
                        <a:rPr lang="en-US" sz="800">
                          <a:effectLst/>
                          <a:latin typeface="Times New Roman" panose="02020603050405020304" pitchFamily="18" charset="0"/>
                          <a:cs typeface="Times New Roman" panose="02020603050405020304" pitchFamily="18" charset="0"/>
                        </a:rPr>
                        <a:t>Yes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78105" marR="73025"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45415" marR="14224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87960" algn="r">
                        <a:lnSpc>
                          <a:spcPts val="815"/>
                        </a:lnSpc>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44780" marR="14224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61925" marR="161290"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44145" marR="14224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50"/>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91770">
                        <a:lnSpc>
                          <a:spcPts val="915"/>
                        </a:lnSpc>
                      </a:pPr>
                      <a:r>
                        <a:rPr lang="en-US" sz="800" dirty="0">
                          <a:effectLst/>
                          <a:latin typeface="Times New Roman" panose="02020603050405020304" pitchFamily="18" charset="0"/>
                          <a:cs typeface="Times New Roman" panose="02020603050405020304" pitchFamily="18" charset="0"/>
                        </a:rPr>
                        <a:t>-5.15</a:t>
                      </a:r>
                      <a:endParaRPr lang="en-IN" sz="800" dirty="0">
                        <a:effectLst/>
                        <a:latin typeface="Times New Roman" panose="02020603050405020304" pitchFamily="18" charset="0"/>
                        <a:cs typeface="Times New Roman" panose="02020603050405020304" pitchFamily="18" charset="0"/>
                      </a:endParaRPr>
                    </a:p>
                    <a:p>
                      <a:pPr marL="182880">
                        <a:lnSpc>
                          <a:spcPts val="810"/>
                        </a:lnSpc>
                      </a:pPr>
                      <a:r>
                        <a:rPr lang="en-US" sz="800" dirty="0">
                          <a:effectLst/>
                          <a:latin typeface="Times New Roman" panose="02020603050405020304" pitchFamily="18" charset="0"/>
                          <a:cs typeface="Times New Roman" panose="02020603050405020304" pitchFamily="18" charset="0"/>
                        </a:rPr>
                        <a:t>Cm/S</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818077624"/>
                  </a:ext>
                </a:extLst>
              </a:tr>
              <a:tr h="525308">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74930" marR="69215" algn="ctr">
                        <a:lnSpc>
                          <a:spcPts val="815"/>
                        </a:lnSpc>
                        <a:spcAft>
                          <a:spcPts val="0"/>
                        </a:spcAft>
                      </a:pPr>
                      <a:r>
                        <a:rPr lang="en-US" sz="800">
                          <a:effectLst/>
                          <a:latin typeface="Times New Roman" panose="02020603050405020304" pitchFamily="18" charset="0"/>
                          <a:cs typeface="Times New Roman" panose="02020603050405020304" pitchFamily="18" charset="0"/>
                        </a:rPr>
                        <a:t>11</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1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56210" marR="139065" indent="25400">
                        <a:lnSpc>
                          <a:spcPts val="910"/>
                        </a:lnSpc>
                        <a:spcAft>
                          <a:spcPts val="0"/>
                        </a:spcAft>
                      </a:pPr>
                      <a:r>
                        <a:rPr lang="en-US" sz="800" u="none" strike="noStrike">
                          <a:effectLst/>
                          <a:latin typeface="Times New Roman" panose="02020603050405020304" pitchFamily="18" charset="0"/>
                          <a:cs typeface="Times New Roman" panose="02020603050405020304" pitchFamily="18" charset="0"/>
                          <a:hlinkClick r:id="rId13"/>
                        </a:rPr>
                        <a:t>Alpha-</a:t>
                      </a:r>
                      <a:r>
                        <a:rPr lang="en-US" sz="800" spc="5">
                          <a:effectLst/>
                          <a:latin typeface="Times New Roman" panose="02020603050405020304" pitchFamily="18" charset="0"/>
                          <a:cs typeface="Times New Roman" panose="02020603050405020304" pitchFamily="18" charset="0"/>
                        </a:rPr>
                        <a:t> </a:t>
                      </a:r>
                      <a:r>
                        <a:rPr lang="en-US" sz="800" u="none" strike="noStrike">
                          <a:effectLst/>
                          <a:latin typeface="Times New Roman" panose="02020603050405020304" pitchFamily="18" charset="0"/>
                          <a:cs typeface="Times New Roman" panose="02020603050405020304" pitchFamily="18" charset="0"/>
                          <a:hlinkClick r:id="rId13"/>
                        </a:rPr>
                        <a:t>Santalol</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72085" algn="r">
                        <a:lnSpc>
                          <a:spcPts val="815"/>
                        </a:lnSpc>
                      </a:pPr>
                      <a:r>
                        <a:rPr lang="en-US" sz="800">
                          <a:effectLst/>
                          <a:latin typeface="Times New Roman" panose="02020603050405020304" pitchFamily="18" charset="0"/>
                          <a:cs typeface="Times New Roman" panose="02020603050405020304" pitchFamily="18" charset="0"/>
                        </a:rPr>
                        <a:t>High</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82550" marR="77470" algn="ctr">
                        <a:lnSpc>
                          <a:spcPts val="815"/>
                        </a:lnSpc>
                        <a:spcAft>
                          <a:spcPts val="0"/>
                        </a:spcAft>
                      </a:pPr>
                      <a:r>
                        <a:rPr lang="en-US" sz="800">
                          <a:effectLst/>
                          <a:latin typeface="Times New Roman" panose="02020603050405020304" pitchFamily="18" charset="0"/>
                          <a:cs typeface="Times New Roman" panose="02020603050405020304" pitchFamily="18" charset="0"/>
                        </a:rPr>
                        <a:t>Yes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78105" marR="73025" algn="ctr">
                        <a:lnSpc>
                          <a:spcPts val="815"/>
                        </a:lnSpc>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45415" marR="14224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R="170180" algn="r">
                        <a:lnSpc>
                          <a:spcPts val="815"/>
                        </a:lnSpc>
                      </a:pPr>
                      <a:r>
                        <a:rPr lang="en-US" sz="800" dirty="0">
                          <a:effectLst/>
                          <a:latin typeface="Times New Roman" panose="02020603050405020304" pitchFamily="18" charset="0"/>
                          <a:cs typeface="Times New Roman" panose="02020603050405020304" pitchFamily="18" charset="0"/>
                        </a:rPr>
                        <a:t>Yes</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46050" marR="14224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Yes</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61925" marR="16129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5"/>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44145" marR="142240" algn="ctr">
                        <a:lnSpc>
                          <a:spcPts val="815"/>
                        </a:lnSpc>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5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91770">
                        <a:lnSpc>
                          <a:spcPts val="915"/>
                        </a:lnSpc>
                      </a:pPr>
                      <a:r>
                        <a:rPr lang="en-US" sz="800">
                          <a:effectLst/>
                          <a:latin typeface="Times New Roman" panose="02020603050405020304" pitchFamily="18" charset="0"/>
                          <a:cs typeface="Times New Roman" panose="02020603050405020304" pitchFamily="18" charset="0"/>
                        </a:rPr>
                        <a:t>-4.83</a:t>
                      </a:r>
                      <a:endParaRPr lang="en-IN" sz="800">
                        <a:effectLst/>
                        <a:latin typeface="Times New Roman" panose="02020603050405020304" pitchFamily="18" charset="0"/>
                        <a:cs typeface="Times New Roman" panose="02020603050405020304" pitchFamily="18" charset="0"/>
                      </a:endParaRPr>
                    </a:p>
                    <a:p>
                      <a:pPr marL="182880">
                        <a:lnSpc>
                          <a:spcPts val="810"/>
                        </a:lnSpc>
                      </a:pPr>
                      <a:r>
                        <a:rPr lang="en-US" sz="800">
                          <a:effectLst/>
                          <a:latin typeface="Times New Roman" panose="02020603050405020304" pitchFamily="18" charset="0"/>
                          <a:cs typeface="Times New Roman" panose="02020603050405020304" pitchFamily="18" charset="0"/>
                        </a:rPr>
                        <a:t>Cm/S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284009694"/>
                  </a:ext>
                </a:extLst>
              </a:tr>
              <a:tr h="379956">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74930" marR="69215" algn="ct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12</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5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64135" marR="60325" algn="ctr">
                        <a:lnSpc>
                          <a:spcPts val="915"/>
                        </a:lnSpc>
                        <a:spcAft>
                          <a:spcPts val="0"/>
                        </a:spcAft>
                      </a:pPr>
                      <a:r>
                        <a:rPr lang="en-US" sz="800" u="none" strike="noStrike">
                          <a:effectLst/>
                          <a:latin typeface="Times New Roman" panose="02020603050405020304" pitchFamily="18" charset="0"/>
                          <a:cs typeface="Times New Roman" panose="02020603050405020304" pitchFamily="18" charset="0"/>
                          <a:hlinkClick r:id="rId14"/>
                        </a:rPr>
                        <a:t>2-</a:t>
                      </a:r>
                      <a:endParaRPr lang="en-IN" sz="800">
                        <a:effectLst/>
                        <a:latin typeface="Times New Roman" panose="02020603050405020304" pitchFamily="18" charset="0"/>
                        <a:cs typeface="Times New Roman" panose="02020603050405020304" pitchFamily="18" charset="0"/>
                      </a:endParaRPr>
                    </a:p>
                    <a:p>
                      <a:pPr marL="64770" marR="59055" algn="ctr">
                        <a:lnSpc>
                          <a:spcPts val="810"/>
                        </a:lnSpc>
                        <a:spcAft>
                          <a:spcPts val="0"/>
                        </a:spcAft>
                      </a:pPr>
                      <a:r>
                        <a:rPr lang="en-US" sz="800" u="none" strike="noStrike">
                          <a:effectLst/>
                          <a:latin typeface="Times New Roman" panose="02020603050405020304" pitchFamily="18" charset="0"/>
                          <a:cs typeface="Times New Roman" panose="02020603050405020304" pitchFamily="18" charset="0"/>
                          <a:hlinkClick r:id="rId14"/>
                        </a:rPr>
                        <a:t>Heptanone</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72085" algn="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High</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82550" marR="77470" algn="ct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Yes</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78105" marR="73025" algn="ct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5415" marR="142240" algn="ct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R="187960" algn="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44780" marR="142240" algn="ct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a:effectLst/>
                          <a:latin typeface="Times New Roman" panose="02020603050405020304" pitchFamily="18" charset="0"/>
                          <a:cs typeface="Times New Roman" panose="02020603050405020304" pitchFamily="18" charset="0"/>
                        </a:rPr>
                        <a:t> </a:t>
                      </a:r>
                      <a:endParaRPr lang="en-IN" sz="800">
                        <a:effectLst/>
                        <a:latin typeface="Times New Roman" panose="02020603050405020304" pitchFamily="18" charset="0"/>
                        <a:cs typeface="Times New Roman" panose="02020603050405020304" pitchFamily="18" charset="0"/>
                      </a:endParaRPr>
                    </a:p>
                    <a:p>
                      <a:pPr marL="161925" marR="161290" algn="ctr">
                        <a:lnSpc>
                          <a:spcPts val="815"/>
                        </a:lnSpc>
                        <a:spcBef>
                          <a:spcPts val="5"/>
                        </a:spcBef>
                        <a:spcAft>
                          <a:spcPts val="0"/>
                        </a:spcAft>
                      </a:pPr>
                      <a:r>
                        <a:rPr lang="en-US" sz="800">
                          <a:effectLst/>
                          <a:latin typeface="Times New Roman" panose="02020603050405020304" pitchFamily="18" charset="0"/>
                          <a:cs typeface="Times New Roman" panose="02020603050405020304" pitchFamily="18" charset="0"/>
                        </a:rPr>
                        <a:t>No</a:t>
                      </a:r>
                      <a:endParaRPr lang="en-IN" sz="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a:lnSpc>
                          <a:spcPct val="107000"/>
                        </a:lnSpc>
                        <a:spcBef>
                          <a:spcPts val="40"/>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44145" marR="142240" algn="ctr">
                        <a:lnSpc>
                          <a:spcPts val="815"/>
                        </a:lnSpc>
                        <a:spcBef>
                          <a:spcPts val="5"/>
                        </a:spcBef>
                        <a:spcAft>
                          <a:spcPts val="0"/>
                        </a:spcAft>
                      </a:pPr>
                      <a:r>
                        <a:rPr lang="en-US" sz="800" dirty="0">
                          <a:effectLst/>
                          <a:latin typeface="Times New Roman" panose="02020603050405020304" pitchFamily="18" charset="0"/>
                          <a:cs typeface="Times New Roman" panose="02020603050405020304" pitchFamily="18" charset="0"/>
                        </a:rPr>
                        <a:t>No</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a:lnSpc>
                          <a:spcPct val="107000"/>
                        </a:lnSpc>
                        <a:spcBef>
                          <a:spcPts val="50"/>
                        </a:spcBef>
                      </a:pPr>
                      <a:r>
                        <a:rPr lang="en-US" sz="800" dirty="0">
                          <a:effectLst/>
                          <a:latin typeface="Times New Roman" panose="02020603050405020304" pitchFamily="18" charset="0"/>
                          <a:cs typeface="Times New Roman" panose="02020603050405020304" pitchFamily="18" charset="0"/>
                        </a:rPr>
                        <a:t> </a:t>
                      </a:r>
                      <a:endParaRPr lang="en-IN" sz="800" dirty="0">
                        <a:effectLst/>
                        <a:latin typeface="Times New Roman" panose="02020603050405020304" pitchFamily="18" charset="0"/>
                        <a:cs typeface="Times New Roman" panose="02020603050405020304" pitchFamily="18" charset="0"/>
                      </a:endParaRPr>
                    </a:p>
                    <a:p>
                      <a:pPr marL="191770">
                        <a:lnSpc>
                          <a:spcPts val="915"/>
                        </a:lnSpc>
                      </a:pPr>
                      <a:r>
                        <a:rPr lang="en-US" sz="800" dirty="0">
                          <a:effectLst/>
                          <a:latin typeface="Times New Roman" panose="02020603050405020304" pitchFamily="18" charset="0"/>
                          <a:cs typeface="Times New Roman" panose="02020603050405020304" pitchFamily="18" charset="0"/>
                        </a:rPr>
                        <a:t>-5.59</a:t>
                      </a:r>
                      <a:endParaRPr lang="en-IN" sz="800" dirty="0">
                        <a:effectLst/>
                        <a:latin typeface="Times New Roman" panose="02020603050405020304" pitchFamily="18" charset="0"/>
                        <a:cs typeface="Times New Roman" panose="02020603050405020304" pitchFamily="18" charset="0"/>
                      </a:endParaRPr>
                    </a:p>
                    <a:p>
                      <a:pPr marL="182880">
                        <a:lnSpc>
                          <a:spcPts val="810"/>
                        </a:lnSpc>
                      </a:pPr>
                      <a:r>
                        <a:rPr lang="en-US" sz="800" dirty="0">
                          <a:effectLst/>
                          <a:latin typeface="Times New Roman" panose="02020603050405020304" pitchFamily="18" charset="0"/>
                          <a:cs typeface="Times New Roman" panose="02020603050405020304" pitchFamily="18" charset="0"/>
                        </a:rPr>
                        <a:t>Cm/S</a:t>
                      </a:r>
                      <a:endParaRPr lang="en-IN" sz="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254853545"/>
                  </a:ext>
                </a:extLst>
              </a:tr>
            </a:tbl>
          </a:graphicData>
        </a:graphic>
      </p:graphicFrame>
      <p:sp>
        <p:nvSpPr>
          <p:cNvPr id="8" name="TextBox 7">
            <a:extLst>
              <a:ext uri="{FF2B5EF4-FFF2-40B4-BE49-F238E27FC236}">
                <a16:creationId xmlns:a16="http://schemas.microsoft.com/office/drawing/2014/main" id="{327478A4-7DAC-284C-23BA-56BF8436FB08}"/>
              </a:ext>
            </a:extLst>
          </p:cNvPr>
          <p:cNvSpPr txBox="1"/>
          <p:nvPr/>
        </p:nvSpPr>
        <p:spPr>
          <a:xfrm>
            <a:off x="281669" y="520169"/>
            <a:ext cx="5085461" cy="5551969"/>
          </a:xfrm>
          <a:prstGeom prst="rect">
            <a:avLst/>
          </a:prstGeom>
          <a:noFill/>
        </p:spPr>
        <p:txBody>
          <a:bodyPr wrap="square">
            <a:spAutoFit/>
          </a:bodyPr>
          <a:lstStyle/>
          <a:p>
            <a:pPr marL="742950" marR="163830" lvl="1" indent="-285750" algn="just">
              <a:lnSpc>
                <a:spcPct val="150000"/>
              </a:lnSpc>
              <a:spcAft>
                <a:spcPts val="800"/>
              </a:spcAft>
              <a:buSzPts val="1200"/>
              <a:buFont typeface="Wingdings" panose="05000000000000000000" pitchFamily="2" charset="2"/>
              <a:buChar char=""/>
              <a:tabLst>
                <a:tab pos="382905" algn="l"/>
              </a:tabLst>
            </a:pPr>
            <a:r>
              <a:rPr lang="en-US" sz="1800" dirty="0">
                <a:effectLst/>
                <a:latin typeface="Times New Roman" panose="02020603050405020304" pitchFamily="18" charset="0"/>
                <a:ea typeface="Wingdings" panose="05000000000000000000" pitchFamily="2" charset="2"/>
                <a:cs typeface="Wingdings" panose="05000000000000000000" pitchFamily="2" charset="2"/>
              </a:rPr>
              <a:t>In the distribution, we retrieved the bioactive compound by using the </a:t>
            </a:r>
            <a:r>
              <a:rPr lang="en-US" sz="1800" dirty="0" err="1">
                <a:effectLst/>
                <a:latin typeface="Times New Roman" panose="02020603050405020304" pitchFamily="18" charset="0"/>
                <a:ea typeface="Wingdings" panose="05000000000000000000" pitchFamily="2" charset="2"/>
                <a:cs typeface="Wingdings" panose="05000000000000000000" pitchFamily="2" charset="2"/>
              </a:rPr>
              <a:t>swissADME</a:t>
            </a:r>
            <a:r>
              <a:rPr lang="en-US" sz="1800" dirty="0">
                <a:effectLst/>
                <a:latin typeface="Times New Roman" panose="02020603050405020304" pitchFamily="18" charset="0"/>
                <a:ea typeface="Wingdings" panose="05000000000000000000" pitchFamily="2" charset="2"/>
                <a:cs typeface="Wingdings" panose="05000000000000000000" pitchFamily="2" charset="2"/>
              </a:rPr>
              <a:t> . Than</a:t>
            </a:r>
            <a:r>
              <a:rPr lang="en-US" sz="1800" spc="-28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they found the only one compound </a:t>
            </a:r>
            <a:r>
              <a:rPr lang="en-US" sz="1800" u="none" strike="noStrike" dirty="0">
                <a:effectLst/>
                <a:latin typeface="Times New Roman" panose="02020603050405020304" pitchFamily="18" charset="0"/>
                <a:ea typeface="Wingdings" panose="05000000000000000000" pitchFamily="2" charset="2"/>
                <a:cs typeface="Wingdings" panose="05000000000000000000" pitchFamily="2" charset="2"/>
                <a:hlinkClick r:id="rId5"/>
              </a:rPr>
              <a:t>Zingiberene</a:t>
            </a:r>
            <a:r>
              <a:rPr lang="en-US" sz="1800" dirty="0">
                <a:effectLst/>
                <a:latin typeface="Times New Roman" panose="02020603050405020304" pitchFamily="18" charset="0"/>
                <a:ea typeface="Wingdings" panose="05000000000000000000" pitchFamily="2" charset="2"/>
                <a:cs typeface="Wingdings" panose="05000000000000000000" pitchFamily="2" charset="2"/>
              </a:rPr>
              <a:t>(3) should not be cross the BBB Permeant</a:t>
            </a:r>
            <a:r>
              <a:rPr lang="en-US" sz="1800" spc="-28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and</a:t>
            </a:r>
            <a:r>
              <a:rPr lang="en-US" sz="1800" spc="-6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rest</a:t>
            </a:r>
            <a:r>
              <a:rPr lang="en-US" sz="1800" spc="-6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of</a:t>
            </a:r>
            <a:r>
              <a:rPr lang="en-US" sz="1800" spc="-5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all</a:t>
            </a:r>
            <a:r>
              <a:rPr lang="en-US" sz="1800" spc="-6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the</a:t>
            </a:r>
            <a:r>
              <a:rPr lang="en-US" sz="1800" spc="-6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compound</a:t>
            </a:r>
            <a:r>
              <a:rPr lang="en-US" sz="1800" spc="-6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are</a:t>
            </a:r>
            <a:r>
              <a:rPr lang="en-US" sz="1800" spc="-6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cross</a:t>
            </a:r>
            <a:r>
              <a:rPr lang="en-US" sz="1800" spc="-6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the</a:t>
            </a:r>
            <a:r>
              <a:rPr lang="en-US" sz="1800" spc="-7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BBB</a:t>
            </a:r>
            <a:r>
              <a:rPr lang="en-US" sz="1800" spc="-6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Permeant</a:t>
            </a:r>
            <a:r>
              <a:rPr lang="en-US" sz="1800" spc="-6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for</a:t>
            </a:r>
            <a:r>
              <a:rPr lang="en-US" sz="1800" spc="-7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the</a:t>
            </a:r>
            <a:r>
              <a:rPr lang="en-US" sz="1800" spc="-6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drug</a:t>
            </a:r>
            <a:r>
              <a:rPr lang="en-US" sz="1800" spc="-7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distribution.</a:t>
            </a:r>
            <a:r>
              <a:rPr lang="en-US" sz="1800" spc="-6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Mention</a:t>
            </a:r>
            <a:r>
              <a:rPr lang="en-US" sz="1800" spc="-290"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in</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table-3.</a:t>
            </a:r>
            <a:endParaRPr lang="en-IN" sz="1600" dirty="0">
              <a:effectLst/>
              <a:latin typeface="Calibri" panose="020F0502020204030204" pitchFamily="34" charset="0"/>
              <a:ea typeface="Wingdings" panose="05000000000000000000" pitchFamily="2" charset="2"/>
              <a:cs typeface="Wingdings" panose="05000000000000000000" pitchFamily="2" charset="2"/>
            </a:endParaRPr>
          </a:p>
          <a:p>
            <a:pPr marL="742950" marR="162560" lvl="1" indent="-285750" algn="just">
              <a:lnSpc>
                <a:spcPct val="150000"/>
              </a:lnSpc>
              <a:spcAft>
                <a:spcPts val="800"/>
              </a:spcAft>
              <a:buSzPts val="1200"/>
              <a:buFont typeface="Wingdings" panose="05000000000000000000" pitchFamily="2" charset="2"/>
              <a:buChar char=""/>
              <a:tabLst>
                <a:tab pos="382905" algn="l"/>
              </a:tabLst>
            </a:pPr>
            <a:r>
              <a:rPr lang="en-US" sz="1800" dirty="0">
                <a:effectLst/>
                <a:latin typeface="Times New Roman" panose="02020603050405020304" pitchFamily="18" charset="0"/>
                <a:ea typeface="Wingdings" panose="05000000000000000000" pitchFamily="2" charset="2"/>
                <a:cs typeface="Wingdings" panose="05000000000000000000" pitchFamily="2" charset="2"/>
              </a:rPr>
              <a:t>At last we </a:t>
            </a:r>
            <a:r>
              <a:rPr lang="en-US" sz="1800" dirty="0" err="1">
                <a:effectLst/>
                <a:latin typeface="Times New Roman" panose="02020603050405020304" pitchFamily="18" charset="0"/>
                <a:ea typeface="Wingdings" panose="05000000000000000000" pitchFamily="2" charset="2"/>
                <a:cs typeface="Wingdings" panose="05000000000000000000" pitchFamily="2" charset="2"/>
              </a:rPr>
              <a:t>evalute</a:t>
            </a:r>
            <a:r>
              <a:rPr lang="en-US" sz="1800" dirty="0">
                <a:effectLst/>
                <a:latin typeface="Times New Roman" panose="02020603050405020304" pitchFamily="18" charset="0"/>
                <a:ea typeface="Wingdings" panose="05000000000000000000" pitchFamily="2" charset="2"/>
                <a:cs typeface="Wingdings" panose="05000000000000000000" pitchFamily="2" charset="2"/>
              </a:rPr>
              <a:t> the metabolism and excretion we found the some of compound they do</a:t>
            </a:r>
            <a:r>
              <a:rPr lang="en-US" sz="1800" spc="-28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not show any Inhibitor like </a:t>
            </a:r>
            <a:r>
              <a:rPr lang="en-US" sz="1800" u="none" strike="noStrike" dirty="0">
                <a:effectLst/>
                <a:latin typeface="Times New Roman" panose="02020603050405020304" pitchFamily="18" charset="0"/>
                <a:ea typeface="Wingdings" panose="05000000000000000000" pitchFamily="2" charset="2"/>
                <a:cs typeface="Wingdings" panose="05000000000000000000" pitchFamily="2" charset="2"/>
                <a:hlinkClick r:id="rId3"/>
              </a:rPr>
              <a:t>3-Methylbutanal</a:t>
            </a:r>
            <a:r>
              <a:rPr lang="en-US" sz="1800" dirty="0">
                <a:effectLst/>
                <a:latin typeface="Times New Roman" panose="02020603050405020304" pitchFamily="18" charset="0"/>
                <a:ea typeface="Wingdings" panose="05000000000000000000" pitchFamily="2" charset="2"/>
                <a:cs typeface="Wingdings" panose="05000000000000000000" pitchFamily="2" charset="2"/>
              </a:rPr>
              <a:t>(3), </a:t>
            </a:r>
            <a:r>
              <a:rPr lang="en-US" sz="1800" u="none" strike="noStrike" dirty="0" err="1">
                <a:effectLst/>
                <a:latin typeface="Times New Roman" panose="02020603050405020304" pitchFamily="18" charset="0"/>
                <a:ea typeface="Wingdings" panose="05000000000000000000" pitchFamily="2" charset="2"/>
                <a:cs typeface="Wingdings" panose="05000000000000000000" pitchFamily="2" charset="2"/>
                <a:hlinkClick r:id="rId6"/>
              </a:rPr>
              <a:t>Citral</a:t>
            </a:r>
            <a:r>
              <a:rPr lang="en-US" sz="1800" dirty="0">
                <a:effectLst/>
                <a:latin typeface="Times New Roman" panose="02020603050405020304" pitchFamily="18" charset="0"/>
                <a:ea typeface="Wingdings" panose="05000000000000000000" pitchFamily="2" charset="2"/>
                <a:cs typeface="Wingdings" panose="05000000000000000000" pitchFamily="2" charset="2"/>
              </a:rPr>
              <a:t>(4), </a:t>
            </a:r>
            <a:r>
              <a:rPr lang="en-US" sz="1800" u="none" strike="noStrike" dirty="0">
                <a:effectLst/>
                <a:latin typeface="Times New Roman" panose="02020603050405020304" pitchFamily="18" charset="0"/>
                <a:ea typeface="Wingdings" panose="05000000000000000000" pitchFamily="2" charset="2"/>
                <a:cs typeface="Wingdings" panose="05000000000000000000" pitchFamily="2" charset="2"/>
                <a:hlinkClick r:id="rId8"/>
              </a:rPr>
              <a:t>Eucalyptol</a:t>
            </a:r>
            <a:r>
              <a:rPr lang="en-US" sz="1800" dirty="0">
                <a:effectLst/>
                <a:latin typeface="Times New Roman" panose="02020603050405020304" pitchFamily="18" charset="0"/>
                <a:ea typeface="Wingdings" panose="05000000000000000000" pitchFamily="2" charset="2"/>
                <a:cs typeface="Wingdings" panose="05000000000000000000" pitchFamily="2" charset="2"/>
              </a:rPr>
              <a:t>(6), Camphor(7),</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Menthone(8),</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dirty="0">
                <a:effectLst/>
                <a:latin typeface="Times New Roman" panose="02020603050405020304" pitchFamily="18" charset="0"/>
                <a:ea typeface="Wingdings" panose="05000000000000000000" pitchFamily="2" charset="2"/>
                <a:cs typeface="Wingdings" panose="05000000000000000000" pitchFamily="2" charset="2"/>
              </a:rPr>
              <a:t>Menthol(9), Octanal(10),</a:t>
            </a:r>
            <a:r>
              <a:rPr lang="en-US" sz="1800" spc="5" dirty="0">
                <a:effectLst/>
                <a:latin typeface="Times New Roman" panose="02020603050405020304" pitchFamily="18" charset="0"/>
                <a:ea typeface="Wingdings" panose="05000000000000000000" pitchFamily="2" charset="2"/>
                <a:cs typeface="Wingdings" panose="05000000000000000000" pitchFamily="2" charset="2"/>
              </a:rPr>
              <a:t> </a:t>
            </a:r>
            <a:r>
              <a:rPr lang="en-US" sz="1800" u="none" strike="noStrike" dirty="0">
                <a:effectLst/>
                <a:latin typeface="Times New Roman" panose="02020603050405020304" pitchFamily="18" charset="0"/>
                <a:ea typeface="Wingdings" panose="05000000000000000000" pitchFamily="2" charset="2"/>
                <a:cs typeface="Wingdings" panose="05000000000000000000" pitchFamily="2" charset="2"/>
                <a:hlinkClick r:id="rId14"/>
              </a:rPr>
              <a:t>2-Heptanone</a:t>
            </a:r>
            <a:r>
              <a:rPr lang="en-US" sz="1800" dirty="0">
                <a:effectLst/>
                <a:latin typeface="Times New Roman" panose="02020603050405020304" pitchFamily="18" charset="0"/>
                <a:ea typeface="Wingdings" panose="05000000000000000000" pitchFamily="2" charset="2"/>
                <a:cs typeface="Wingdings" panose="05000000000000000000" pitchFamily="2" charset="2"/>
              </a:rPr>
              <a:t>(12).</a:t>
            </a:r>
            <a:endParaRPr lang="en-IN" sz="1600" dirty="0">
              <a:effectLst/>
              <a:latin typeface="Calibri" panose="020F0502020204030204" pitchFamily="34" charset="0"/>
              <a:ea typeface="Wingdings" panose="05000000000000000000" pitchFamily="2" charset="2"/>
              <a:cs typeface="Wingdings" panose="05000000000000000000" pitchFamily="2" charset="2"/>
            </a:endParaRPr>
          </a:p>
        </p:txBody>
      </p:sp>
    </p:spTree>
    <p:extLst>
      <p:ext uri="{BB962C8B-B14F-4D97-AF65-F5344CB8AC3E}">
        <p14:creationId xmlns:p14="http://schemas.microsoft.com/office/powerpoint/2010/main" val="2078660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est PPT Background Images, Download ...">
            <a:extLst>
              <a:ext uri="{FF2B5EF4-FFF2-40B4-BE49-F238E27FC236}">
                <a16:creationId xmlns:a16="http://schemas.microsoft.com/office/drawing/2014/main" id="{1ECD167A-E77A-04AA-8D36-85F527F89F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C225E65-921C-FCA0-7BFF-BD0DC861C1E7}"/>
              </a:ext>
            </a:extLst>
          </p:cNvPr>
          <p:cNvSpPr txBox="1"/>
          <p:nvPr/>
        </p:nvSpPr>
        <p:spPr>
          <a:xfrm>
            <a:off x="0" y="115519"/>
            <a:ext cx="11542643" cy="905056"/>
          </a:xfrm>
          <a:prstGeom prst="rect">
            <a:avLst/>
          </a:prstGeom>
          <a:noFill/>
        </p:spPr>
        <p:txBody>
          <a:bodyPr wrap="square">
            <a:spAutoFit/>
          </a:bodyPr>
          <a:lstStyle/>
          <a:p>
            <a:pPr lvl="0" algn="ctr">
              <a:lnSpc>
                <a:spcPct val="150000"/>
              </a:lnSpc>
            </a:pPr>
            <a:r>
              <a:rPr lang="en-US" sz="4000" b="1" dirty="0">
                <a:effectLst/>
                <a:latin typeface="Times New Roman" panose="02020603050405020304" pitchFamily="18" charset="0"/>
                <a:ea typeface="Times New Roman" panose="02020603050405020304" pitchFamily="18" charset="0"/>
              </a:rPr>
              <a:t>CONCLUSION</a:t>
            </a:r>
            <a:endParaRPr lang="en-IN" sz="40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87C4AEF4-1AC3-C199-FE92-86CA80B69374}"/>
              </a:ext>
            </a:extLst>
          </p:cNvPr>
          <p:cNvSpPr txBox="1"/>
          <p:nvPr/>
        </p:nvSpPr>
        <p:spPr>
          <a:xfrm>
            <a:off x="251792" y="1310385"/>
            <a:ext cx="11290851" cy="4936223"/>
          </a:xfrm>
          <a:prstGeom prst="rect">
            <a:avLst/>
          </a:prstGeom>
          <a:noFill/>
        </p:spPr>
        <p:txBody>
          <a:bodyPr wrap="square">
            <a:spAutoFit/>
          </a:bodyPr>
          <a:lstStyle/>
          <a:p>
            <a:pPr marL="342900" lvl="0" indent="-34290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 the final when we retrieved all the data like physicochemical, pharmacokinetic and toxicity than they found the some best compound out of twelve. The all bioactive compound are followed RO5 rules. And the high GI absorption of all compound except Zingiberene. Zingiberene is a low GI absorption.</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buFont typeface="Wingdings" panose="05000000000000000000"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 pharmacokinetic study we find the best Log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kp</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value is  Zingiberene(-3.88 cm/s) and the toxicity class is 3-Methylbutanal, Zingerone, Camphor, Menthone are 5,5,4 and 4 respectively.</a:t>
            </a:r>
            <a:endParaRPr lang="en-IN"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Overall research that indicated the best potential for the Anti Diabetic are 3-Methylbutanal, Zingiberene and Benzaldehyde. In future we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perfome</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the molecular docking of these compounds.</a:t>
            </a:r>
          </a:p>
          <a:p>
            <a:pPr>
              <a:lnSpc>
                <a:spcPct val="150000"/>
              </a:lnSpc>
            </a:pPr>
            <a:r>
              <a:rPr lang="en-US" sz="1800" b="1" dirty="0">
                <a:effectLst/>
                <a:latin typeface="Times New Roman" panose="02020603050405020304" pitchFamily="18" charset="0"/>
                <a:ea typeface="Times New Roman" panose="02020603050405020304" pitchFamily="18" charset="0"/>
              </a:rPr>
              <a:t>ACKNOWLEDGEMENT</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I am truly appreciative to my esteemed supervisor, Mr. UMA SHANKER MAURYA, an Associate Professor, for his excellent guidance, and to my parents, friends, and seniors who have always been there for me.</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Dr. O.P. VERMA, Director, Goel Institute of Pharmacy and Sciences, Lucknow, has opened my eyes to a new world and level of medicine.</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746041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est PPT Background Images, Download ...">
            <a:extLst>
              <a:ext uri="{FF2B5EF4-FFF2-40B4-BE49-F238E27FC236}">
                <a16:creationId xmlns:a16="http://schemas.microsoft.com/office/drawing/2014/main" id="{62E6ABF4-7DB8-6C44-4D20-B6CF8CDBD4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C16E956-00D3-53C7-ACE8-442CDEA97A49}"/>
              </a:ext>
            </a:extLst>
          </p:cNvPr>
          <p:cNvSpPr txBox="1"/>
          <p:nvPr/>
        </p:nvSpPr>
        <p:spPr>
          <a:xfrm>
            <a:off x="298174" y="420320"/>
            <a:ext cx="11595652" cy="905056"/>
          </a:xfrm>
          <a:prstGeom prst="rect">
            <a:avLst/>
          </a:prstGeom>
          <a:noFill/>
        </p:spPr>
        <p:txBody>
          <a:bodyPr wrap="square">
            <a:spAutoFit/>
          </a:bodyPr>
          <a:lstStyle/>
          <a:p>
            <a:pPr algn="ctr">
              <a:lnSpc>
                <a:spcPct val="150000"/>
              </a:lnSpc>
            </a:pPr>
            <a:r>
              <a:rPr lang="en-US" sz="4000" b="1" dirty="0">
                <a:effectLst/>
                <a:latin typeface="Times New Roman" panose="02020603050405020304" pitchFamily="18" charset="0"/>
                <a:ea typeface="Times New Roman" panose="02020603050405020304" pitchFamily="18" charset="0"/>
              </a:rPr>
              <a:t>REFERENCES</a:t>
            </a:r>
            <a:endParaRPr lang="en-IN" sz="40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3FF964A4-99D1-591E-A5CA-59D8B4DC0A52}"/>
              </a:ext>
            </a:extLst>
          </p:cNvPr>
          <p:cNvSpPr txBox="1"/>
          <p:nvPr/>
        </p:nvSpPr>
        <p:spPr>
          <a:xfrm>
            <a:off x="149087" y="1409124"/>
            <a:ext cx="11893826" cy="5028556"/>
          </a:xfrm>
          <a:prstGeom prst="rect">
            <a:avLst/>
          </a:prstGeom>
          <a:noFill/>
        </p:spPr>
        <p:txBody>
          <a:bodyPr wrap="square">
            <a:spAutoFit/>
          </a:bodyPr>
          <a:lstStyle/>
          <a:p>
            <a:pPr marL="342900" lvl="0" indent="-342900" algn="just">
              <a:lnSpc>
                <a:spcPct val="150000"/>
              </a:lnSpc>
              <a:buFont typeface="+mj-lt"/>
              <a:buAutoNum type="arabicPeriod"/>
            </a:pPr>
            <a:r>
              <a:rPr lang="en-US" sz="1800" dirty="0">
                <a:effectLst/>
                <a:latin typeface="Times New Roman" panose="02020603050405020304" pitchFamily="18" charset="0"/>
                <a:ea typeface="Times New Roman" panose="02020603050405020304" pitchFamily="18" charset="0"/>
              </a:rPr>
              <a:t>National Diabetes Data Group (US), National Institute of Diabetes, Digestive, and Kidney Diseases (US). Diabetes in America. No. 95. National Institutes of Health, National Institute of Diabetes and Digestive and Kidney Diseases, 1995.</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pPr>
            <a:r>
              <a:rPr lang="en-US" sz="1800" dirty="0" err="1">
                <a:effectLst/>
                <a:latin typeface="Times New Roman" panose="02020603050405020304" pitchFamily="18" charset="0"/>
                <a:ea typeface="Times New Roman" panose="02020603050405020304" pitchFamily="18" charset="0"/>
              </a:rPr>
              <a:t>Zimmet</a:t>
            </a:r>
            <a:r>
              <a:rPr lang="en-US" sz="1800" dirty="0">
                <a:effectLst/>
                <a:latin typeface="Times New Roman" panose="02020603050405020304" pitchFamily="18" charset="0"/>
                <a:ea typeface="Times New Roman" panose="02020603050405020304" pitchFamily="18" charset="0"/>
              </a:rPr>
              <a:t>, Paul Z., Dianna J. Magliano, William H. Herman, and Jonathan E. Shaw. "Diabetes: a 21st century challenge." The lancet Diabetes &amp; endocrinology 2, no. 1 (2014): 56-64.</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pPr>
            <a:r>
              <a:rPr lang="en-US" sz="1800" dirty="0" err="1">
                <a:effectLst/>
                <a:latin typeface="Times New Roman" panose="02020603050405020304" pitchFamily="18" charset="0"/>
                <a:ea typeface="Times New Roman" panose="02020603050405020304" pitchFamily="18" charset="0"/>
              </a:rPr>
              <a:t>Dhanik</a:t>
            </a:r>
            <a:r>
              <a:rPr lang="en-US" sz="1800" dirty="0">
                <a:effectLst/>
                <a:latin typeface="Times New Roman" panose="02020603050405020304" pitchFamily="18" charset="0"/>
                <a:ea typeface="Times New Roman" panose="02020603050405020304" pitchFamily="18" charset="0"/>
              </a:rPr>
              <a:t>, Jyotsna, Neelam Arya, and </a:t>
            </a:r>
            <a:r>
              <a:rPr lang="en-US" sz="1800" dirty="0" err="1">
                <a:effectLst/>
                <a:latin typeface="Times New Roman" panose="02020603050405020304" pitchFamily="18" charset="0"/>
                <a:ea typeface="Times New Roman" panose="02020603050405020304" pitchFamily="18" charset="0"/>
              </a:rPr>
              <a:t>Viveka</a:t>
            </a:r>
            <a:r>
              <a:rPr lang="en-US" sz="1800" dirty="0">
                <a:effectLst/>
                <a:latin typeface="Times New Roman" panose="02020603050405020304" pitchFamily="18" charset="0"/>
                <a:ea typeface="Times New Roman" panose="02020603050405020304" pitchFamily="18" charset="0"/>
              </a:rPr>
              <a:t> Nand. "A review on   Zingiber officinale." Journal of Pharmacognosy and phytochemistry 6, no. 3 (2017): 174-184.</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pPr>
            <a:r>
              <a:rPr lang="en-US" sz="1800" dirty="0" err="1">
                <a:effectLst/>
                <a:latin typeface="Times New Roman" panose="02020603050405020304" pitchFamily="18" charset="0"/>
                <a:ea typeface="Times New Roman" panose="02020603050405020304" pitchFamily="18" charset="0"/>
              </a:rPr>
              <a:t>Mbaveng</a:t>
            </a:r>
            <a:r>
              <a:rPr lang="en-US" sz="1800" dirty="0">
                <a:effectLst/>
                <a:latin typeface="Times New Roman" panose="02020603050405020304" pitchFamily="18" charset="0"/>
                <a:ea typeface="Times New Roman" panose="02020603050405020304" pitchFamily="18" charset="0"/>
              </a:rPr>
              <a:t>, A. T., and V. </a:t>
            </a:r>
            <a:r>
              <a:rPr lang="en-US" sz="1800" dirty="0" err="1">
                <a:effectLst/>
                <a:latin typeface="Times New Roman" panose="02020603050405020304" pitchFamily="18" charset="0"/>
                <a:ea typeface="Times New Roman" panose="02020603050405020304" pitchFamily="18" charset="0"/>
              </a:rPr>
              <a:t>Kuete</a:t>
            </a:r>
            <a:r>
              <a:rPr lang="en-US" sz="1800" dirty="0">
                <a:effectLst/>
                <a:latin typeface="Times New Roman" panose="02020603050405020304" pitchFamily="18" charset="0"/>
                <a:ea typeface="Times New Roman" panose="02020603050405020304" pitchFamily="18" charset="0"/>
              </a:rPr>
              <a:t>. "Zingiber officinale." In Medicinal spices and vegetables from Africa, pp. 627-639. Academic Press, 2017.</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pPr>
            <a:r>
              <a:rPr lang="en-US" sz="1800" dirty="0" err="1">
                <a:effectLst/>
                <a:latin typeface="Times New Roman" panose="02020603050405020304" pitchFamily="18" charset="0"/>
                <a:ea typeface="Times New Roman" panose="02020603050405020304" pitchFamily="18" charset="0"/>
              </a:rPr>
              <a:t>Moghaddasi</a:t>
            </a:r>
            <a:r>
              <a:rPr lang="en-US" sz="1800" dirty="0">
                <a:effectLst/>
                <a:latin typeface="Times New Roman" panose="02020603050405020304" pitchFamily="18" charset="0"/>
                <a:ea typeface="Times New Roman" panose="02020603050405020304" pitchFamily="18" charset="0"/>
              </a:rPr>
              <a:t>, Mohammad Sharrif, and Hamed Haddad </a:t>
            </a:r>
            <a:r>
              <a:rPr lang="en-US" sz="1800" dirty="0" err="1">
                <a:effectLst/>
                <a:latin typeface="Times New Roman" panose="02020603050405020304" pitchFamily="18" charset="0"/>
                <a:ea typeface="Times New Roman" panose="02020603050405020304" pitchFamily="18" charset="0"/>
              </a:rPr>
              <a:t>Kashani</a:t>
            </a:r>
            <a:r>
              <a:rPr lang="en-US" sz="1800" dirty="0">
                <a:effectLst/>
                <a:latin typeface="Times New Roman" panose="02020603050405020304" pitchFamily="18" charset="0"/>
                <a:ea typeface="Times New Roman" panose="02020603050405020304" pitchFamily="18" charset="0"/>
              </a:rPr>
              <a:t>. "Ginger (Zingiber officinale): A review." Journal of Medicinal Plants Research 6, no. 26 (2012): 4255-4258.</a:t>
            </a:r>
            <a:endParaRPr lang="en-IN" sz="18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mj-lt"/>
              <a:buAutoNum type="arabicPeriod"/>
            </a:pPr>
            <a:r>
              <a:rPr lang="en-US" sz="1800" dirty="0">
                <a:effectLst/>
                <a:latin typeface="Times New Roman" panose="02020603050405020304" pitchFamily="18" charset="0"/>
                <a:ea typeface="Times New Roman" panose="02020603050405020304" pitchFamily="18" charset="0"/>
              </a:rPr>
              <a:t>Banerjee, S., H. I. </a:t>
            </a:r>
            <a:r>
              <a:rPr lang="en-US" sz="1800" dirty="0" err="1">
                <a:effectLst/>
                <a:latin typeface="Times New Roman" panose="02020603050405020304" pitchFamily="18" charset="0"/>
                <a:ea typeface="Times New Roman" panose="02020603050405020304" pitchFamily="18" charset="0"/>
              </a:rPr>
              <a:t>Mullick</a:t>
            </a:r>
            <a:r>
              <a:rPr lang="en-US" sz="1800" dirty="0">
                <a:effectLst/>
                <a:latin typeface="Times New Roman" panose="02020603050405020304" pitchFamily="18" charset="0"/>
                <a:ea typeface="Times New Roman" panose="02020603050405020304" pitchFamily="18" charset="0"/>
              </a:rPr>
              <a:t>, J. Banerjee, and A. Ghosh. "Zingiber </a:t>
            </a:r>
            <a:r>
              <a:rPr lang="en-US" sz="1800" dirty="0" err="1">
                <a:effectLst/>
                <a:latin typeface="Times New Roman" panose="02020603050405020304" pitchFamily="18" charset="0"/>
                <a:ea typeface="Times New Roman" panose="02020603050405020304" pitchFamily="18" charset="0"/>
              </a:rPr>
              <a:t>officinale:‘a</a:t>
            </a:r>
            <a:r>
              <a:rPr lang="en-US" sz="1800" dirty="0">
                <a:effectLst/>
                <a:latin typeface="Times New Roman" panose="02020603050405020304" pitchFamily="18" charset="0"/>
                <a:ea typeface="Times New Roman" panose="02020603050405020304" pitchFamily="18" charset="0"/>
              </a:rPr>
              <a:t> natural gold’." Int J Pharmaceutical Bio-Sci 2 (2011): 283-94.</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016087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est PPT Background Images, Download ...">
            <a:extLst>
              <a:ext uri="{FF2B5EF4-FFF2-40B4-BE49-F238E27FC236}">
                <a16:creationId xmlns:a16="http://schemas.microsoft.com/office/drawing/2014/main" id="{812893F2-E91E-8B47-F03D-D14001E141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79DC8E2-F9B9-A8AF-584E-49980DAE57C8}"/>
              </a:ext>
            </a:extLst>
          </p:cNvPr>
          <p:cNvSpPr txBox="1"/>
          <p:nvPr/>
        </p:nvSpPr>
        <p:spPr>
          <a:xfrm>
            <a:off x="344557" y="2676939"/>
            <a:ext cx="11502886" cy="1015663"/>
          </a:xfrm>
          <a:prstGeom prst="rect">
            <a:avLst/>
          </a:prstGeom>
          <a:noFill/>
          <a:effectLst>
            <a:outerShdw blurRad="50800" dist="38100" dir="10800000" algn="r" rotWithShape="0">
              <a:prstClr val="black">
                <a:alpha val="40000"/>
              </a:prstClr>
            </a:outerShdw>
          </a:effectLst>
        </p:spPr>
        <p:txBody>
          <a:bodyPr wrap="square" rtlCol="0">
            <a:spAutoFit/>
          </a:bodyPr>
          <a:lstStyle/>
          <a:p>
            <a:pPr algn="ctr"/>
            <a:r>
              <a:rPr lang="en-IN" sz="60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759739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2437</Words>
  <Application>Microsoft Office PowerPoint</Application>
  <PresentationFormat>Widescreen</PresentationFormat>
  <Paragraphs>822</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5</cp:revision>
  <dcterms:created xsi:type="dcterms:W3CDTF">2024-11-26T05:39:07Z</dcterms:created>
  <dcterms:modified xsi:type="dcterms:W3CDTF">2024-11-26T05:57:10Z</dcterms:modified>
</cp:coreProperties>
</file>