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4"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092" y="-90"/>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1FC962B0-6DE4-424C-B19A-0B25C218A6C0}" type="datetimeFigureOut">
              <a:rPr lang="en-US" smtClean="0"/>
              <a:pPr/>
              <a:t>3/12/2024</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7E5E9CB5-22FA-44EA-878A-66723444005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C962B0-6DE4-424C-B19A-0B25C218A6C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5E9CB5-22FA-44EA-878A-66723444005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FC962B0-6DE4-424C-B19A-0B25C218A6C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5E9CB5-22FA-44EA-878A-66723444005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FC962B0-6DE4-424C-B19A-0B25C218A6C0}" type="datetimeFigureOut">
              <a:rPr lang="en-US" smtClean="0"/>
              <a:pPr/>
              <a:t>3/12/2024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E5E9CB5-22FA-44EA-878A-667234440051}" type="slidenum">
              <a:rPr lang="en-US" smtClean="0"/>
              <a:pPr/>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1FC962B0-6DE4-424C-B19A-0B25C218A6C0}" type="datetimeFigureOut">
              <a:rPr lang="en-US" smtClean="0"/>
              <a:pPr/>
              <a:t>3/12/2024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E5E9CB5-22FA-44EA-878A-667234440051}" type="slidenum">
              <a:rPr lang="en-US" smtClean="0"/>
              <a:pPr/>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FC962B0-6DE4-424C-B19A-0B25C218A6C0}" type="datetimeFigureOut">
              <a:rPr lang="en-US" smtClean="0"/>
              <a:pPr/>
              <a:t>3/12/2024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E5E9CB5-22FA-44EA-878A-66723444005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C962B0-6DE4-424C-B19A-0B25C218A6C0}" type="datetimeFigureOut">
              <a:rPr lang="en-US" smtClean="0"/>
              <a:pPr/>
              <a:t>3/12/2024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E5E9CB5-22FA-44EA-878A-66723444005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1FC962B0-6DE4-424C-B19A-0B25C218A6C0}" type="datetimeFigureOut">
              <a:rPr lang="en-US" smtClean="0"/>
              <a:pPr/>
              <a:t>3/12/2024</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7E5E9CB5-22FA-44EA-878A-66723444005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1FC962B0-6DE4-424C-B19A-0B25C218A6C0}" type="datetimeFigureOut">
              <a:rPr lang="en-US" smtClean="0"/>
              <a:pPr/>
              <a:t>3/12/2024</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7E5E9CB5-22FA-44EA-878A-66723444005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C962B0-6DE4-424C-B19A-0B25C218A6C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5E9CB5-22FA-44EA-878A-66723444005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C962B0-6DE4-424C-B19A-0B25C218A6C0}" type="datetimeFigureOut">
              <a:rPr lang="en-US" smtClean="0"/>
              <a:pPr/>
              <a:t>3/12/2024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E5E9CB5-22FA-44EA-878A-66723444005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1FC962B0-6DE4-424C-B19A-0B25C218A6C0}" type="datetimeFigureOut">
              <a:rPr lang="en-US" smtClean="0"/>
              <a:pPr/>
              <a:t>3/12/2024</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7E5E9CB5-22FA-44EA-878A-66723444005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7201" y="1794935"/>
            <a:ext cx="5723468" cy="2548466"/>
          </a:xfrm>
        </p:spPr>
        <p:txBody>
          <a:bodyPr>
            <a:noAutofit/>
          </a:bodyPr>
          <a:lstStyle/>
          <a:p>
            <a:r>
              <a:rPr lang="en-US" sz="4400" b="1" dirty="0">
                <a:effectLst>
                  <a:outerShdw blurRad="38100" dist="38100" dir="2700000" algn="tl">
                    <a:srgbClr val="000000">
                      <a:alpha val="43137"/>
                    </a:srgbClr>
                  </a:outerShdw>
                </a:effectLst>
              </a:rPr>
              <a:t>FUTURE OF SMALL FARMERS IN INDIAN BUSINESS</a:t>
            </a:r>
          </a:p>
        </p:txBody>
      </p:sp>
      <p:sp>
        <p:nvSpPr>
          <p:cNvPr id="3" name="Rectangle 2"/>
          <p:cNvSpPr/>
          <p:nvPr/>
        </p:nvSpPr>
        <p:spPr>
          <a:xfrm>
            <a:off x="990600" y="5029200"/>
            <a:ext cx="3033138" cy="369332"/>
          </a:xfrm>
          <a:prstGeom prst="rect">
            <a:avLst/>
          </a:prstGeom>
        </p:spPr>
        <p:txBody>
          <a:bodyPr wrap="none">
            <a:spAutoFit/>
          </a:bodyPr>
          <a:lstStyle/>
          <a:p>
            <a:r>
              <a:rPr lang="en-US" dirty="0" smtClean="0"/>
              <a:t>SOUDAGAR MEHUL RAJARAM</a:t>
            </a:r>
            <a:endParaRPr lang="en-US" dirty="0"/>
          </a:p>
        </p:txBody>
      </p:sp>
      <p:sp>
        <p:nvSpPr>
          <p:cNvPr id="4" name="Rectangle 3"/>
          <p:cNvSpPr/>
          <p:nvPr/>
        </p:nvSpPr>
        <p:spPr>
          <a:xfrm>
            <a:off x="990600" y="5410200"/>
            <a:ext cx="2466188" cy="369332"/>
          </a:xfrm>
          <a:prstGeom prst="rect">
            <a:avLst/>
          </a:prstGeom>
        </p:spPr>
        <p:txBody>
          <a:bodyPr wrap="none">
            <a:spAutoFit/>
          </a:bodyPr>
          <a:lstStyle/>
          <a:p>
            <a:r>
              <a:rPr lang="en-US" dirty="0" smtClean="0"/>
              <a:t>Subject: MANAGEMENT</a:t>
            </a:r>
            <a:endParaRPr lang="en-US" dirty="0"/>
          </a:p>
        </p:txBody>
      </p:sp>
    </p:spTree>
    <p:extLst>
      <p:ext uri="{BB962C8B-B14F-4D97-AF65-F5344CB8AC3E}">
        <p14:creationId xmlns:p14="http://schemas.microsoft.com/office/powerpoint/2010/main" xmlns="" val="3509540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itchFamily="18" charset="0"/>
                <a:cs typeface="Times New Roman" pitchFamily="18" charset="0"/>
              </a:rPr>
              <a:t>INTRODUCTION</a:t>
            </a:r>
          </a:p>
        </p:txBody>
      </p:sp>
      <p:sp>
        <p:nvSpPr>
          <p:cNvPr id="3" name="Content Placeholder 2"/>
          <p:cNvSpPr>
            <a:spLocks noGrp="1"/>
          </p:cNvSpPr>
          <p:nvPr>
            <p:ph idx="1"/>
          </p:nvPr>
        </p:nvSpPr>
        <p:spPr/>
        <p:txBody>
          <a:bodyPr>
            <a:normAutofit fontScale="62500" lnSpcReduction="20000"/>
          </a:bodyPr>
          <a:lstStyle/>
          <a:p>
            <a:pPr algn="just"/>
            <a:r>
              <a:rPr lang="en-US" sz="2900" dirty="0">
                <a:latin typeface="Times New Roman" pitchFamily="18" charset="0"/>
                <a:cs typeface="Times New Roman" pitchFamily="18" charset="0"/>
              </a:rPr>
              <a:t>An important part of the Indian economy is agriculture. 56% of Indian workers are employed by it, despite its current contribution to GDP being around one-sixth that of other industries.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Additionally</a:t>
            </a:r>
            <a:r>
              <a:rPr lang="en-US" sz="2900" dirty="0">
                <a:latin typeface="Times New Roman" pitchFamily="18" charset="0"/>
                <a:cs typeface="Times New Roman" pitchFamily="18" charset="0"/>
              </a:rPr>
              <a:t>, the rise in agriculture has both forward and backward linkage effects, which raise non-agricultural sector earnings.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Agro-based </a:t>
            </a:r>
            <a:r>
              <a:rPr lang="en-US" sz="2900" dirty="0">
                <a:latin typeface="Times New Roman" pitchFamily="18" charset="0"/>
                <a:cs typeface="Times New Roman" pitchFamily="18" charset="0"/>
              </a:rPr>
              <a:t>enterprises might expand more quickly and agricultural commodity exports could be encouraged by the expansion of certain commercial crops.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Hence</a:t>
            </a:r>
            <a:r>
              <a:rPr lang="en-US" sz="2900" dirty="0">
                <a:latin typeface="Times New Roman" pitchFamily="18" charset="0"/>
                <a:cs typeface="Times New Roman" pitchFamily="18" charset="0"/>
              </a:rPr>
              <a:t>, agriculture is the most inclusive development sector of the Indian economy as it not only helps the economy expand overall but also lowers poverty by giving the vast majority of the people in the nation jobs and food security.</a:t>
            </a:r>
          </a:p>
          <a:p>
            <a:endParaRPr lang="en-US" dirty="0"/>
          </a:p>
        </p:txBody>
      </p:sp>
    </p:spTree>
    <p:extLst>
      <p:ext uri="{BB962C8B-B14F-4D97-AF65-F5344CB8AC3E}">
        <p14:creationId xmlns:p14="http://schemas.microsoft.com/office/powerpoint/2010/main" xmlns="" val="1735378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itchFamily="18" charset="0"/>
                <a:cs typeface="Times New Roman" pitchFamily="18" charset="0"/>
              </a:rPr>
              <a:t>LITERATURE REVIEW </a:t>
            </a:r>
          </a:p>
        </p:txBody>
      </p:sp>
      <p:sp>
        <p:nvSpPr>
          <p:cNvPr id="3" name="Content Placeholder 2"/>
          <p:cNvSpPr>
            <a:spLocks noGrp="1"/>
          </p:cNvSpPr>
          <p:nvPr>
            <p:ph idx="1"/>
          </p:nvPr>
        </p:nvSpPr>
        <p:spPr>
          <a:xfrm>
            <a:off x="1463040" y="2119256"/>
            <a:ext cx="6196405" cy="3748143"/>
          </a:xfrm>
        </p:spPr>
        <p:txBody>
          <a:bodyPr>
            <a:normAutofit fontScale="55000" lnSpcReduction="20000"/>
          </a:bodyPr>
          <a:lstStyle/>
          <a:p>
            <a:pPr algn="just"/>
            <a:r>
              <a:rPr lang="en-US" sz="2900" dirty="0">
                <a:latin typeface="Times New Roman" pitchFamily="18" charset="0"/>
                <a:cs typeface="Times New Roman" pitchFamily="18" charset="0"/>
              </a:rPr>
              <a:t>As per Ashwini Kulkarni and Sudha Narayan's (2015) research, 4.881 customers of the more than 4.100 works created under the Mahatma Gandhi Public Rustic Business Assurance drives were reviewed. </a:t>
            </a:r>
            <a:endParaRPr lang="en-US" sz="2900" dirty="0" smtClean="0">
              <a:latin typeface="Times New Roman" pitchFamily="18" charset="0"/>
              <a:cs typeface="Times New Roman" pitchFamily="18" charset="0"/>
            </a:endParaRPr>
          </a:p>
          <a:p>
            <a:pPr algn="just"/>
            <a:r>
              <a:rPr lang="en-US" sz="2900" dirty="0" smtClean="0">
                <a:latin typeface="Times New Roman" pitchFamily="18" charset="0"/>
                <a:cs typeface="Times New Roman" pitchFamily="18" charset="0"/>
              </a:rPr>
              <a:t>Varun </a:t>
            </a:r>
            <a:r>
              <a:rPr lang="en-US" sz="2900" dirty="0">
                <a:latin typeface="Times New Roman" pitchFamily="18" charset="0"/>
                <a:cs typeface="Times New Roman" pitchFamily="18" charset="0"/>
              </a:rPr>
              <a:t>Gandhi (2013) the functioning gathering on minor ranchers made the accompanying proposals: obtainment from little and minimal ranchers ought to be dissented, particularly through guidelines for multi-brand retail; peripheral cultivators ought to be urged to join rancher maker starts (FPOS), an association that can offer revenue grant borrowed for a five-year time span and exclusion from farming produce market panels. </a:t>
            </a:r>
            <a:endParaRPr lang="en-US" sz="2900" dirty="0" smtClean="0">
              <a:latin typeface="Times New Roman" pitchFamily="18" charset="0"/>
              <a:cs typeface="Times New Roman" pitchFamily="18" charset="0"/>
            </a:endParaRPr>
          </a:p>
          <a:p>
            <a:pPr algn="just"/>
            <a:r>
              <a:rPr lang="en-US" sz="2900" dirty="0" err="1" smtClean="0">
                <a:latin typeface="Times New Roman" pitchFamily="18" charset="0"/>
                <a:cs typeface="Times New Roman" pitchFamily="18" charset="0"/>
              </a:rPr>
              <a:t>Gaiha</a:t>
            </a:r>
            <a:r>
              <a:rPr lang="en-US" sz="2900" dirty="0" smtClean="0">
                <a:latin typeface="Times New Roman" pitchFamily="18" charset="0"/>
                <a:cs typeface="Times New Roman" pitchFamily="18" charset="0"/>
              </a:rPr>
              <a:t> </a:t>
            </a:r>
            <a:r>
              <a:rPr lang="en-US" sz="2900" dirty="0">
                <a:latin typeface="Times New Roman" pitchFamily="18" charset="0"/>
                <a:cs typeface="Times New Roman" pitchFamily="18" charset="0"/>
              </a:rPr>
              <a:t>and </a:t>
            </a:r>
            <a:r>
              <a:rPr lang="en-US" sz="2900" dirty="0" err="1">
                <a:latin typeface="Times New Roman" pitchFamily="18" charset="0"/>
                <a:cs typeface="Times New Roman" pitchFamily="18" charset="0"/>
              </a:rPr>
              <a:t>Thapa</a:t>
            </a:r>
            <a:r>
              <a:rPr lang="en-US" sz="2900" dirty="0">
                <a:latin typeface="Times New Roman" pitchFamily="18" charset="0"/>
                <a:cs typeface="Times New Roman" pitchFamily="18" charset="0"/>
              </a:rPr>
              <a:t> (2011) it may be observed that although agricultural technologies are resource-neutral, they are not scale-neutral. (Singh and others, 2002) Research and extension focused on small holders should prioritize cost-cutting measures without sacrificing yields. </a:t>
            </a:r>
          </a:p>
          <a:p>
            <a:endParaRPr lang="en-US" dirty="0"/>
          </a:p>
        </p:txBody>
      </p:sp>
    </p:spTree>
    <p:extLst>
      <p:ext uri="{BB962C8B-B14F-4D97-AF65-F5344CB8AC3E}">
        <p14:creationId xmlns:p14="http://schemas.microsoft.com/office/powerpoint/2010/main" xmlns="" val="4186599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latin typeface="Times New Roman" pitchFamily="18" charset="0"/>
                <a:cs typeface="Times New Roman" pitchFamily="18" charset="0"/>
              </a:rPr>
              <a:t>RESEARCH METHODOLOGY </a:t>
            </a:r>
          </a:p>
        </p:txBody>
      </p:sp>
      <p:sp>
        <p:nvSpPr>
          <p:cNvPr id="3" name="Content Placeholder 2"/>
          <p:cNvSpPr>
            <a:spLocks noGrp="1"/>
          </p:cNvSpPr>
          <p:nvPr>
            <p:ph idx="1"/>
          </p:nvPr>
        </p:nvSpPr>
        <p:spPr/>
        <p:txBody>
          <a:bodyPr>
            <a:noAutofit/>
          </a:bodyPr>
          <a:lstStyle/>
          <a:p>
            <a:pPr algn="just"/>
            <a:r>
              <a:rPr lang="en-US" sz="1600" dirty="0">
                <a:latin typeface="Times New Roman" pitchFamily="18" charset="0"/>
                <a:cs typeface="Times New Roman" pitchFamily="18" charset="0"/>
              </a:rPr>
              <a:t>The Situation Assessment Survey of Farmers, 2002–03, which covers 51,770 farm households from 6,638 villages in India, and the Situation Assessment Survey of Agricultural Households, 2012–13, which covers 35,200 farm households from 4,529 villages, is two large surveys that we have used. </a:t>
            </a:r>
            <a:endParaRPr lang="en-US"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Both </a:t>
            </a:r>
            <a:r>
              <a:rPr lang="en-US" sz="1600" dirty="0">
                <a:latin typeface="Times New Roman" pitchFamily="18" charset="0"/>
                <a:cs typeface="Times New Roman" pitchFamily="18" charset="0"/>
              </a:rPr>
              <a:t>surveys were conducted by the National Sample Survey Office (NSSO). </a:t>
            </a:r>
            <a:endParaRPr lang="en-US"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The </a:t>
            </a:r>
            <a:r>
              <a:rPr lang="en-US" sz="1600" dirty="0">
                <a:latin typeface="Times New Roman" pitchFamily="18" charset="0"/>
                <a:cs typeface="Times New Roman" pitchFamily="18" charset="0"/>
              </a:rPr>
              <a:t>information gathered from these surveys covers a range of socioeconomic factors, such as the sources of income for agricultural families. </a:t>
            </a:r>
            <a:endParaRPr lang="en-US" sz="1600" dirty="0" smtClean="0">
              <a:latin typeface="Times New Roman" pitchFamily="18" charset="0"/>
              <a:cs typeface="Times New Roman" pitchFamily="18" charset="0"/>
            </a:endParaRPr>
          </a:p>
          <a:p>
            <a:pPr algn="just"/>
            <a:r>
              <a:rPr lang="en-US" sz="1600" dirty="0" smtClean="0">
                <a:latin typeface="Times New Roman" pitchFamily="18" charset="0"/>
                <a:cs typeface="Times New Roman" pitchFamily="18" charset="0"/>
              </a:rPr>
              <a:t>These </a:t>
            </a:r>
            <a:r>
              <a:rPr lang="en-US" sz="1600" dirty="0">
                <a:latin typeface="Times New Roman" pitchFamily="18" charset="0"/>
                <a:cs typeface="Times New Roman" pitchFamily="18" charset="0"/>
              </a:rPr>
              <a:t>surveys utilize various definitions of "farm household"; in 2002–2003, they were categorized according to land ownership; in 2012–2013, however, they were categorized according to a minimum agricultural income of INR 3,000. </a:t>
            </a:r>
          </a:p>
        </p:txBody>
      </p:sp>
    </p:spTree>
    <p:extLst>
      <p:ext uri="{BB962C8B-B14F-4D97-AF65-F5344CB8AC3E}">
        <p14:creationId xmlns:p14="http://schemas.microsoft.com/office/powerpoint/2010/main" xmlns="" val="134735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Times New Roman" pitchFamily="18" charset="0"/>
                <a:cs typeface="Times New Roman" pitchFamily="18" charset="0"/>
              </a:rPr>
              <a:t>DATA ANALYSIS </a:t>
            </a:r>
          </a:p>
        </p:txBody>
      </p:sp>
      <p:sp>
        <p:nvSpPr>
          <p:cNvPr id="3" name="Content Placeholder 2"/>
          <p:cNvSpPr>
            <a:spLocks noGrp="1"/>
          </p:cNvSpPr>
          <p:nvPr>
            <p:ph idx="1"/>
          </p:nvPr>
        </p:nvSpPr>
        <p:spPr/>
        <p:txBody>
          <a:bodyPr/>
          <a:lstStyle/>
          <a:p>
            <a:pPr algn="just"/>
            <a:r>
              <a:rPr lang="en-US" dirty="0">
                <a:latin typeface="Times New Roman" pitchFamily="18" charset="0"/>
                <a:cs typeface="Times New Roman" pitchFamily="18" charset="0"/>
              </a:rPr>
              <a:t>Small holdings of less than two hectares (ha) make up the majority of agricultural land in India; their proportion rose from 92% in 2002–03 to 93% in 2012–13 (Table 1), as shown by the 65% to 70% growth in the proportion of marginal holdings (&lt;1 ha).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While </a:t>
            </a:r>
            <a:r>
              <a:rPr lang="en-US" dirty="0">
                <a:latin typeface="Times New Roman" pitchFamily="18" charset="0"/>
                <a:cs typeface="Times New Roman" pitchFamily="18" charset="0"/>
              </a:rPr>
              <a:t>marginal and small holdings were steady in size, significant holdings shrank from 7.52 ha to 6.60 ha on average. </a:t>
            </a:r>
          </a:p>
        </p:txBody>
      </p:sp>
    </p:spTree>
    <p:extLst>
      <p:ext uri="{BB962C8B-B14F-4D97-AF65-F5344CB8AC3E}">
        <p14:creationId xmlns:p14="http://schemas.microsoft.com/office/powerpoint/2010/main" xmlns="" val="1243103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Times New Roman" pitchFamily="18" charset="0"/>
                <a:cs typeface="Times New Roman" pitchFamily="18" charset="0"/>
              </a:rPr>
              <a:t>Property ownership in India by size</a:t>
            </a:r>
          </a:p>
        </p:txBody>
      </p:sp>
      <p:graphicFrame>
        <p:nvGraphicFramePr>
          <p:cNvPr id="4" name="Content Placeholder 3"/>
          <p:cNvGraphicFramePr>
            <a:graphicFrameLocks noGrp="1"/>
          </p:cNvGraphicFramePr>
          <p:nvPr>
            <p:ph idx="1"/>
          </p:nvPr>
        </p:nvGraphicFramePr>
        <p:xfrm>
          <a:off x="1463674" y="2686685"/>
          <a:ext cx="6196015" cy="2743200"/>
        </p:xfrm>
        <a:graphic>
          <a:graphicData uri="http://schemas.openxmlformats.org/drawingml/2006/table">
            <a:tbl>
              <a:tblPr firstRow="1" firstCol="1" bandRow="1">
                <a:tableStyleId>{5C22544A-7EE6-4342-B048-85BDC9FD1C3A}</a:tableStyleId>
              </a:tblPr>
              <a:tblGrid>
                <a:gridCol w="1239203"/>
                <a:gridCol w="1239203"/>
                <a:gridCol w="1239203"/>
                <a:gridCol w="1239203"/>
                <a:gridCol w="1239203"/>
              </a:tblGrid>
              <a:tr h="274320">
                <a:tc rowSpan="2">
                  <a:txBody>
                    <a:bodyPr/>
                    <a:lstStyle/>
                    <a:p>
                      <a:pPr marL="0" marR="0" algn="just">
                        <a:lnSpc>
                          <a:spcPct val="150000"/>
                        </a:lnSpc>
                        <a:spcBef>
                          <a:spcPts val="0"/>
                        </a:spcBef>
                        <a:spcAft>
                          <a:spcPts val="0"/>
                        </a:spcAft>
                      </a:pPr>
                      <a:r>
                        <a:rPr lang="en-US" sz="1200">
                          <a:effectLst/>
                        </a:rPr>
                        <a:t>Farm class </a:t>
                      </a:r>
                      <a:endParaRPr lang="en-US" sz="1100">
                        <a:effectLst/>
                        <a:latin typeface="Calibri"/>
                        <a:ea typeface="Calibri"/>
                        <a:cs typeface="Mangal"/>
                      </a:endParaRPr>
                    </a:p>
                  </a:txBody>
                  <a:tcPr marL="68580" marR="68580" marT="0" marB="0"/>
                </a:tc>
                <a:tc gridSpan="2">
                  <a:txBody>
                    <a:bodyPr/>
                    <a:lstStyle/>
                    <a:p>
                      <a:pPr marL="0" marR="0" algn="ctr">
                        <a:lnSpc>
                          <a:spcPct val="150000"/>
                        </a:lnSpc>
                        <a:spcBef>
                          <a:spcPts val="0"/>
                        </a:spcBef>
                        <a:spcAft>
                          <a:spcPts val="0"/>
                        </a:spcAft>
                      </a:pPr>
                      <a:r>
                        <a:rPr lang="en-US" sz="1200">
                          <a:effectLst/>
                        </a:rPr>
                        <a:t>2002–03</a:t>
                      </a:r>
                      <a:endParaRPr lang="en-US" sz="1100">
                        <a:effectLst/>
                        <a:latin typeface="Calibri"/>
                        <a:ea typeface="Calibri"/>
                        <a:cs typeface="Mangal"/>
                      </a:endParaRPr>
                    </a:p>
                  </a:txBody>
                  <a:tcPr marL="68580" marR="68580" marT="0" marB="0"/>
                </a:tc>
                <a:tc hMerge="1">
                  <a:txBody>
                    <a:bodyPr/>
                    <a:lstStyle/>
                    <a:p>
                      <a:endParaRPr lang="en-US"/>
                    </a:p>
                  </a:txBody>
                  <a:tcPr/>
                </a:tc>
                <a:tc gridSpan="2">
                  <a:txBody>
                    <a:bodyPr/>
                    <a:lstStyle/>
                    <a:p>
                      <a:pPr marL="0" marR="0" algn="ctr">
                        <a:lnSpc>
                          <a:spcPct val="150000"/>
                        </a:lnSpc>
                        <a:spcBef>
                          <a:spcPts val="0"/>
                        </a:spcBef>
                        <a:spcAft>
                          <a:spcPts val="0"/>
                        </a:spcAft>
                      </a:pPr>
                      <a:r>
                        <a:rPr lang="en-US" sz="1200">
                          <a:effectLst/>
                        </a:rPr>
                        <a:t>2012–13</a:t>
                      </a:r>
                      <a:endParaRPr lang="en-US" sz="1100">
                        <a:effectLst/>
                        <a:latin typeface="Calibri"/>
                        <a:ea typeface="Calibri"/>
                        <a:cs typeface="Mangal"/>
                      </a:endParaRPr>
                    </a:p>
                  </a:txBody>
                  <a:tcPr marL="68580" marR="68580" marT="0" marB="0"/>
                </a:tc>
                <a:tc hMerge="1">
                  <a:txBody>
                    <a:bodyPr/>
                    <a:lstStyle/>
                    <a:p>
                      <a:endParaRPr lang="en-US"/>
                    </a:p>
                  </a:txBody>
                  <a:tcPr/>
                </a:tc>
              </a:tr>
              <a:tr h="548640">
                <a:tc vMerge="1">
                  <a:txBody>
                    <a:bodyPr/>
                    <a:lstStyle/>
                    <a:p>
                      <a:endParaRPr lang="en-US"/>
                    </a:p>
                  </a:txBody>
                  <a:tcPr/>
                </a:tc>
                <a:tc>
                  <a:txBody>
                    <a:bodyPr/>
                    <a:lstStyle/>
                    <a:p>
                      <a:pPr marL="0" marR="0" algn="ctr">
                        <a:lnSpc>
                          <a:spcPct val="150000"/>
                        </a:lnSpc>
                        <a:spcBef>
                          <a:spcPts val="0"/>
                        </a:spcBef>
                        <a:spcAft>
                          <a:spcPts val="0"/>
                        </a:spcAft>
                      </a:pPr>
                      <a:r>
                        <a:rPr lang="en-US" sz="1200">
                          <a:effectLst/>
                        </a:rPr>
                        <a:t>Average size (ha)</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Households (%)</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Average size (ha)</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Households (%)</a:t>
                      </a:r>
                      <a:endParaRPr lang="en-US" sz="1100">
                        <a:effectLst/>
                        <a:latin typeface="Calibri"/>
                        <a:ea typeface="Calibri"/>
                        <a:cs typeface="Mangal"/>
                      </a:endParaRPr>
                    </a:p>
                  </a:txBody>
                  <a:tcPr marL="68580" marR="68580" marT="0" marB="0"/>
                </a:tc>
              </a:tr>
              <a:tr h="548640">
                <a:tc>
                  <a:txBody>
                    <a:bodyPr/>
                    <a:lstStyle/>
                    <a:p>
                      <a:pPr marL="0" marR="0" algn="just">
                        <a:lnSpc>
                          <a:spcPct val="150000"/>
                        </a:lnSpc>
                        <a:spcBef>
                          <a:spcPts val="0"/>
                        </a:spcBef>
                        <a:spcAft>
                          <a:spcPts val="0"/>
                        </a:spcAft>
                      </a:pPr>
                      <a:r>
                        <a:rPr lang="en-US" sz="1200">
                          <a:effectLst/>
                        </a:rPr>
                        <a:t>Marginal (&lt;1.00 ha)</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1.26</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56.35</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1.53</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71.26</a:t>
                      </a:r>
                      <a:endParaRPr lang="en-US" sz="1100">
                        <a:effectLst/>
                        <a:latin typeface="Calibri"/>
                        <a:ea typeface="Calibri"/>
                        <a:cs typeface="Mangal"/>
                      </a:endParaRPr>
                    </a:p>
                  </a:txBody>
                  <a:tcPr marL="68580" marR="68580" marT="0" marB="0"/>
                </a:tc>
              </a:tr>
              <a:tr h="274320">
                <a:tc>
                  <a:txBody>
                    <a:bodyPr/>
                    <a:lstStyle/>
                    <a:p>
                      <a:pPr marL="0" marR="0" algn="just">
                        <a:lnSpc>
                          <a:spcPct val="150000"/>
                        </a:lnSpc>
                        <a:spcBef>
                          <a:spcPts val="0"/>
                        </a:spcBef>
                        <a:spcAft>
                          <a:spcPts val="0"/>
                        </a:spcAft>
                      </a:pPr>
                      <a:r>
                        <a:rPr lang="en-US" sz="1200">
                          <a:effectLst/>
                        </a:rPr>
                        <a:t>Small (1–2 ha)</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2.35</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19.25</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2.38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18.59</a:t>
                      </a:r>
                      <a:endParaRPr lang="en-US" sz="1100">
                        <a:effectLst/>
                        <a:latin typeface="Calibri"/>
                        <a:ea typeface="Calibri"/>
                        <a:cs typeface="Mangal"/>
                      </a:endParaRPr>
                    </a:p>
                  </a:txBody>
                  <a:tcPr marL="68580" marR="68580" marT="0" marB="0"/>
                </a:tc>
              </a:tr>
              <a:tr h="274320">
                <a:tc>
                  <a:txBody>
                    <a:bodyPr/>
                    <a:lstStyle/>
                    <a:p>
                      <a:pPr marL="0" marR="0" algn="just">
                        <a:lnSpc>
                          <a:spcPct val="150000"/>
                        </a:lnSpc>
                        <a:spcBef>
                          <a:spcPts val="0"/>
                        </a:spcBef>
                        <a:spcAft>
                          <a:spcPts val="0"/>
                        </a:spcAft>
                      </a:pPr>
                      <a:r>
                        <a:rPr lang="en-US" sz="1200">
                          <a:effectLst/>
                        </a:rPr>
                        <a:t>Medium (2–4 ha)</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3.64</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11.23</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3.67</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8.95</a:t>
                      </a:r>
                      <a:endParaRPr lang="en-US" sz="1100">
                        <a:effectLst/>
                        <a:latin typeface="Calibri"/>
                        <a:ea typeface="Calibri"/>
                        <a:cs typeface="Mangal"/>
                      </a:endParaRPr>
                    </a:p>
                  </a:txBody>
                  <a:tcPr marL="68580" marR="68580" marT="0" marB="0"/>
                </a:tc>
              </a:tr>
              <a:tr h="274320">
                <a:tc>
                  <a:txBody>
                    <a:bodyPr/>
                    <a:lstStyle/>
                    <a:p>
                      <a:pPr marL="0" marR="0" algn="just">
                        <a:lnSpc>
                          <a:spcPct val="150000"/>
                        </a:lnSpc>
                        <a:spcBef>
                          <a:spcPts val="0"/>
                        </a:spcBef>
                        <a:spcAft>
                          <a:spcPts val="0"/>
                        </a:spcAft>
                      </a:pPr>
                      <a:r>
                        <a:rPr lang="en-US" sz="1200">
                          <a:effectLst/>
                        </a:rPr>
                        <a:t>Large (&gt;4 ha)</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6.98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6.87</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7.48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5.67</a:t>
                      </a:r>
                      <a:endParaRPr lang="en-US" sz="1100">
                        <a:effectLst/>
                        <a:latin typeface="Calibri"/>
                        <a:ea typeface="Calibri"/>
                        <a:cs typeface="Mangal"/>
                      </a:endParaRPr>
                    </a:p>
                  </a:txBody>
                  <a:tcPr marL="68580" marR="68580" marT="0" marB="0"/>
                </a:tc>
              </a:tr>
              <a:tr h="274320">
                <a:tc>
                  <a:txBody>
                    <a:bodyPr/>
                    <a:lstStyle/>
                    <a:p>
                      <a:pPr marL="0" marR="0" algn="just">
                        <a:lnSpc>
                          <a:spcPct val="150000"/>
                        </a:lnSpc>
                        <a:spcBef>
                          <a:spcPts val="0"/>
                        </a:spcBef>
                        <a:spcAft>
                          <a:spcPts val="0"/>
                        </a:spcAft>
                      </a:pPr>
                      <a:r>
                        <a:rPr lang="en-US" sz="1200">
                          <a:effectLst/>
                        </a:rPr>
                        <a:t>Overall</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2.34</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2.37</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dirty="0">
                          <a:effectLst/>
                        </a:rPr>
                        <a:t>-</a:t>
                      </a:r>
                      <a:endParaRPr lang="en-US" sz="1100" dirty="0">
                        <a:effectLst/>
                        <a:latin typeface="Calibri"/>
                        <a:ea typeface="Calibri"/>
                        <a:cs typeface="Mangal"/>
                      </a:endParaRPr>
                    </a:p>
                  </a:txBody>
                  <a:tcPr marL="68580" marR="68580" marT="0" marB="0"/>
                </a:tc>
              </a:tr>
            </a:tbl>
          </a:graphicData>
        </a:graphic>
      </p:graphicFrame>
    </p:spTree>
    <p:extLst>
      <p:ext uri="{BB962C8B-B14F-4D97-AF65-F5344CB8AC3E}">
        <p14:creationId xmlns:p14="http://schemas.microsoft.com/office/powerpoint/2010/main" xmlns="" val="2901435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effectLst>
                  <a:outerShdw blurRad="38100" dist="38100" dir="2700000" algn="tl">
                    <a:srgbClr val="000000">
                      <a:alpha val="43137"/>
                    </a:srgbClr>
                  </a:outerShdw>
                </a:effectLst>
                <a:latin typeface="Times New Roman" pitchFamily="18" charset="0"/>
                <a:cs typeface="Times New Roman" pitchFamily="18" charset="0"/>
              </a:rPr>
              <a:t>Income distribution and trends among Indian agricultural households</a:t>
            </a:r>
          </a:p>
        </p:txBody>
      </p:sp>
      <p:graphicFrame>
        <p:nvGraphicFramePr>
          <p:cNvPr id="4" name="Content Placeholder 3"/>
          <p:cNvGraphicFramePr>
            <a:graphicFrameLocks noGrp="1"/>
          </p:cNvGraphicFramePr>
          <p:nvPr>
            <p:ph idx="1"/>
          </p:nvPr>
        </p:nvGraphicFramePr>
        <p:xfrm>
          <a:off x="1463675" y="2138045"/>
          <a:ext cx="6196012" cy="3840480"/>
        </p:xfrm>
        <a:graphic>
          <a:graphicData uri="http://schemas.openxmlformats.org/drawingml/2006/table">
            <a:tbl>
              <a:tblPr firstRow="1" firstCol="1" bandRow="1">
                <a:tableStyleId>{5C22544A-7EE6-4342-B048-85BDC9FD1C3A}</a:tableStyleId>
              </a:tblPr>
              <a:tblGrid>
                <a:gridCol w="1549003"/>
                <a:gridCol w="1549003"/>
                <a:gridCol w="1549003"/>
                <a:gridCol w="1549003"/>
              </a:tblGrid>
              <a:tr h="0">
                <a:tc>
                  <a:txBody>
                    <a:bodyPr/>
                    <a:lstStyle/>
                    <a:p>
                      <a:pPr marL="0" marR="0" algn="ctr">
                        <a:lnSpc>
                          <a:spcPct val="150000"/>
                        </a:lnSpc>
                        <a:spcBef>
                          <a:spcPts val="0"/>
                        </a:spcBef>
                        <a:spcAft>
                          <a:spcPts val="0"/>
                        </a:spcAft>
                      </a:pPr>
                      <a:r>
                        <a:rPr lang="en-US" sz="1200">
                          <a:effectLst/>
                        </a:rPr>
                        <a:t>Income source</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2002–03</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2012–13</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Compounded annual growth (%)</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Crop husbandry</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35,217</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43,118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5.4</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Animal husbandry</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3,526</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8,412</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24.3</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Agricultural wages</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9,133</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16,358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7.5</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Non-agricultural wages</a:t>
                      </a:r>
                      <a:endParaRPr lang="en-US" sz="1100">
                        <a:effectLst/>
                        <a:latin typeface="Calibri"/>
                        <a:ea typeface="Calibri"/>
                        <a:cs typeface="Mangal"/>
                      </a:endParaRPr>
                    </a:p>
                  </a:txBody>
                  <a:tcPr marL="68580" marR="68580" marT="0" marB="0"/>
                </a:tc>
                <a:tc>
                  <a:txBody>
                    <a:bodyPr/>
                    <a:lstStyle/>
                    <a:p>
                      <a:pPr marL="0" marR="0" algn="just">
                        <a:lnSpc>
                          <a:spcPct val="150000"/>
                        </a:lnSpc>
                        <a:spcBef>
                          <a:spcPts val="0"/>
                        </a:spcBef>
                        <a:spcAft>
                          <a:spcPts val="0"/>
                        </a:spcAft>
                      </a:pPr>
                      <a:r>
                        <a:rPr lang="en-US" sz="1200">
                          <a:effectLst/>
                        </a:rPr>
                        <a:t>11,869 </a:t>
                      </a:r>
                      <a:endParaRPr lang="en-US" sz="1100">
                        <a:effectLst/>
                        <a:latin typeface="Calibri"/>
                        <a:ea typeface="Calibri"/>
                        <a:cs typeface="Mangal"/>
                      </a:endParaRPr>
                    </a:p>
                  </a:txBody>
                  <a:tcPr marL="68580" marR="68580" marT="0" marB="0"/>
                </a:tc>
                <a:tc>
                  <a:txBody>
                    <a:bodyPr/>
                    <a:lstStyle/>
                    <a:p>
                      <a:pPr marL="0" marR="0" algn="just">
                        <a:lnSpc>
                          <a:spcPct val="150000"/>
                        </a:lnSpc>
                        <a:spcBef>
                          <a:spcPts val="0"/>
                        </a:spcBef>
                        <a:spcAft>
                          <a:spcPts val="0"/>
                        </a:spcAft>
                      </a:pPr>
                      <a:r>
                        <a:rPr lang="en-US" sz="1200">
                          <a:effectLst/>
                        </a:rPr>
                        <a:t>8,578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-3.8</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Total wages (agricultural and non-agricultural combined)</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21,868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25,649</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2.9</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Non-farm business activities</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6,855</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7,117</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1.5</a:t>
                      </a:r>
                      <a:endParaRPr lang="en-US" sz="1100">
                        <a:effectLst/>
                        <a:latin typeface="Calibri"/>
                        <a:ea typeface="Calibri"/>
                        <a:cs typeface="Mangal"/>
                      </a:endParaRPr>
                    </a:p>
                  </a:txBody>
                  <a:tcPr marL="68580" marR="68580" marT="0" marB="0"/>
                </a:tc>
              </a:tr>
              <a:tr h="0">
                <a:tc>
                  <a:txBody>
                    <a:bodyPr/>
                    <a:lstStyle/>
                    <a:p>
                      <a:pPr marL="0" marR="0" algn="just">
                        <a:lnSpc>
                          <a:spcPct val="150000"/>
                        </a:lnSpc>
                        <a:spcBef>
                          <a:spcPts val="0"/>
                        </a:spcBef>
                        <a:spcAft>
                          <a:spcPts val="0"/>
                        </a:spcAft>
                      </a:pPr>
                      <a:r>
                        <a:rPr lang="en-US" sz="1200">
                          <a:effectLst/>
                        </a:rPr>
                        <a:t>Total income</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88,468</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a:effectLst/>
                        </a:rPr>
                        <a:t>109.232</a:t>
                      </a:r>
                      <a:endParaRPr lang="en-US" sz="1100">
                        <a:effectLst/>
                        <a:latin typeface="Calibri"/>
                        <a:ea typeface="Calibri"/>
                        <a:cs typeface="Mangal"/>
                      </a:endParaRPr>
                    </a:p>
                  </a:txBody>
                  <a:tcPr marL="68580" marR="68580" marT="0" marB="0"/>
                </a:tc>
                <a:tc>
                  <a:txBody>
                    <a:bodyPr/>
                    <a:lstStyle/>
                    <a:p>
                      <a:pPr marL="0" marR="0" algn="ctr">
                        <a:lnSpc>
                          <a:spcPct val="150000"/>
                        </a:lnSpc>
                        <a:spcBef>
                          <a:spcPts val="0"/>
                        </a:spcBef>
                        <a:spcAft>
                          <a:spcPts val="0"/>
                        </a:spcAft>
                      </a:pPr>
                      <a:r>
                        <a:rPr lang="en-US" sz="1200" dirty="0">
                          <a:effectLst/>
                        </a:rPr>
                        <a:t>38</a:t>
                      </a:r>
                      <a:endParaRPr lang="en-US" sz="1100" dirty="0">
                        <a:effectLst/>
                        <a:latin typeface="Calibri"/>
                        <a:ea typeface="Calibri"/>
                        <a:cs typeface="Mangal"/>
                      </a:endParaRPr>
                    </a:p>
                  </a:txBody>
                  <a:tcPr marL="68580" marR="68580" marT="0" marB="0"/>
                </a:tc>
              </a:tr>
            </a:tbl>
          </a:graphicData>
        </a:graphic>
      </p:graphicFrame>
    </p:spTree>
    <p:extLst>
      <p:ext uri="{BB962C8B-B14F-4D97-AF65-F5344CB8AC3E}">
        <p14:creationId xmlns:p14="http://schemas.microsoft.com/office/powerpoint/2010/main" xmlns="" val="573211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itchFamily="18" charset="0"/>
                <a:cs typeface="Times New Roman" pitchFamily="18" charset="0"/>
              </a:rPr>
              <a:t>CONCLUSION</a:t>
            </a:r>
          </a:p>
        </p:txBody>
      </p:sp>
      <p:sp>
        <p:nvSpPr>
          <p:cNvPr id="3" name="Content Placeholder 2"/>
          <p:cNvSpPr>
            <a:spLocks noGrp="1"/>
          </p:cNvSpPr>
          <p:nvPr>
            <p:ph idx="1"/>
          </p:nvPr>
        </p:nvSpPr>
        <p:spPr/>
        <p:txBody>
          <a:bodyPr>
            <a:normAutofit fontScale="85000" lnSpcReduction="20000"/>
          </a:bodyPr>
          <a:lstStyle/>
          <a:p>
            <a:pPr algn="just"/>
            <a:r>
              <a:rPr lang="en-US" dirty="0">
                <a:latin typeface="Times New Roman" pitchFamily="18" charset="0"/>
                <a:cs typeface="Times New Roman" pitchFamily="18" charset="0"/>
              </a:rPr>
              <a:t>This research looks at several developments in farmers' income between 2002–2003 and 2012–2013.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annual increase rate of farmer income was 3.7%, with variations by state and farm class.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The </a:t>
            </a:r>
            <a:r>
              <a:rPr lang="en-US" dirty="0">
                <a:latin typeface="Times New Roman" pitchFamily="18" charset="0"/>
                <a:cs typeface="Times New Roman" pitchFamily="18" charset="0"/>
              </a:rPr>
              <a:t>majority of farmers are marginal farmers, who make up the lowest income distribution and whose income has grown at a far slower pace than that of their bigger counterparts.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Odisha </a:t>
            </a:r>
            <a:r>
              <a:rPr lang="en-US" dirty="0">
                <a:latin typeface="Times New Roman" pitchFamily="18" charset="0"/>
                <a:cs typeface="Times New Roman" pitchFamily="18" charset="0"/>
              </a:rPr>
              <a:t>did very well throughout time, whereas several states fell behind in terms of economic levels. </a:t>
            </a:r>
            <a:endParaRPr lang="en-US" dirty="0" smtClean="0">
              <a:latin typeface="Times New Roman" pitchFamily="18" charset="0"/>
              <a:cs typeface="Times New Roman" pitchFamily="18" charset="0"/>
            </a:endParaRPr>
          </a:p>
          <a:p>
            <a:pPr algn="just"/>
            <a:r>
              <a:rPr lang="en-US" dirty="0" smtClean="0">
                <a:latin typeface="Times New Roman" pitchFamily="18" charset="0"/>
                <a:cs typeface="Times New Roman" pitchFamily="18" charset="0"/>
              </a:rPr>
              <a:t>Although </a:t>
            </a:r>
            <a:r>
              <a:rPr lang="en-US" dirty="0">
                <a:latin typeface="Times New Roman" pitchFamily="18" charset="0"/>
                <a:cs typeface="Times New Roman" pitchFamily="18" charset="0"/>
              </a:rPr>
              <a:t>livestock became a significant source of revenue for farmers, the non-farm sector did not play a significant role. </a:t>
            </a:r>
          </a:p>
        </p:txBody>
      </p:sp>
    </p:spTree>
    <p:extLst>
      <p:ext uri="{BB962C8B-B14F-4D97-AF65-F5344CB8AC3E}">
        <p14:creationId xmlns:p14="http://schemas.microsoft.com/office/powerpoint/2010/main" xmlns="" val="21442304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b="1" dirty="0">
                <a:effectLst>
                  <a:outerShdw blurRad="38100" dist="38100" dir="2700000" algn="tl">
                    <a:srgbClr val="000000">
                      <a:alpha val="43137"/>
                    </a:srgbClr>
                  </a:outerShdw>
                </a:effectLst>
                <a:latin typeface="Times New Roman" pitchFamily="18" charset="0"/>
                <a:cs typeface="Times New Roman" pitchFamily="18" charset="0"/>
              </a:rPr>
              <a:t>REFERENCES</a:t>
            </a:r>
            <a:endParaRPr lang="en-US" b="1" dirty="0">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3" name="Content Placeholder 2"/>
          <p:cNvSpPr>
            <a:spLocks noGrp="1"/>
          </p:cNvSpPr>
          <p:nvPr>
            <p:ph idx="1"/>
          </p:nvPr>
        </p:nvSpPr>
        <p:spPr>
          <a:xfrm>
            <a:off x="1066800" y="1981200"/>
            <a:ext cx="7239000" cy="4038599"/>
          </a:xfrm>
        </p:spPr>
        <p:txBody>
          <a:bodyPr>
            <a:noAutofit/>
          </a:bodyPr>
          <a:lstStyle/>
          <a:p>
            <a:pPr marL="457200" lvl="0" indent="-457200" algn="just">
              <a:buFont typeface="+mj-lt"/>
              <a:buAutoNum type="arabicPeriod"/>
            </a:pPr>
            <a:r>
              <a:rPr lang="en-US" sz="1600" dirty="0" err="1">
                <a:latin typeface="Times New Roman" pitchFamily="18" charset="0"/>
                <a:cs typeface="Times New Roman" pitchFamily="18" charset="0"/>
              </a:rPr>
              <a:t>Bisht</a:t>
            </a:r>
            <a:r>
              <a:rPr lang="en-US" sz="1600" dirty="0">
                <a:latin typeface="Times New Roman" pitchFamily="18" charset="0"/>
                <a:cs typeface="Times New Roman" pitchFamily="18" charset="0"/>
              </a:rPr>
              <a:t>, I. S., </a:t>
            </a:r>
            <a:r>
              <a:rPr lang="en-US" sz="1600" dirty="0" err="1">
                <a:latin typeface="Times New Roman" pitchFamily="18" charset="0"/>
                <a:cs typeface="Times New Roman" pitchFamily="18" charset="0"/>
              </a:rPr>
              <a:t>Rana</a:t>
            </a:r>
            <a:r>
              <a:rPr lang="en-US" sz="1600" dirty="0">
                <a:latin typeface="Times New Roman" pitchFamily="18" charset="0"/>
                <a:cs typeface="Times New Roman" pitchFamily="18" charset="0"/>
              </a:rPr>
              <a:t>, J. C., &amp; Pal </a:t>
            </a:r>
            <a:r>
              <a:rPr lang="en-US" sz="1600" dirty="0" err="1">
                <a:latin typeface="Times New Roman" pitchFamily="18" charset="0"/>
                <a:cs typeface="Times New Roman" pitchFamily="18" charset="0"/>
              </a:rPr>
              <a:t>Ahlawat</a:t>
            </a:r>
            <a:r>
              <a:rPr lang="en-US" sz="1600" dirty="0">
                <a:latin typeface="Times New Roman" pitchFamily="18" charset="0"/>
                <a:cs typeface="Times New Roman" pitchFamily="18" charset="0"/>
              </a:rPr>
              <a:t>, S. (2020). The future of smallholder farming in India: Some sustainability considerations. </a:t>
            </a:r>
            <a:r>
              <a:rPr lang="en-US" sz="1600" i="1" dirty="0">
                <a:latin typeface="Times New Roman" pitchFamily="18" charset="0"/>
                <a:cs typeface="Times New Roman" pitchFamily="18" charset="0"/>
              </a:rPr>
              <a:t>Sustainability</a:t>
            </a:r>
            <a:r>
              <a:rPr lang="en-US" sz="1600" dirty="0">
                <a:latin typeface="Times New Roman" pitchFamily="18" charset="0"/>
                <a:cs typeface="Times New Roman" pitchFamily="18" charset="0"/>
              </a:rPr>
              <a:t>, </a:t>
            </a:r>
            <a:r>
              <a:rPr lang="en-US" sz="1600" i="1" dirty="0">
                <a:latin typeface="Times New Roman" pitchFamily="18" charset="0"/>
                <a:cs typeface="Times New Roman" pitchFamily="18" charset="0"/>
              </a:rPr>
              <a:t>12</a:t>
            </a:r>
            <a:r>
              <a:rPr lang="en-US" sz="1600" dirty="0">
                <a:latin typeface="Times New Roman" pitchFamily="18" charset="0"/>
                <a:cs typeface="Times New Roman" pitchFamily="18" charset="0"/>
              </a:rPr>
              <a:t>(9), 3751.</a:t>
            </a:r>
          </a:p>
          <a:p>
            <a:pPr marL="457200" lvl="0" indent="-457200" algn="just">
              <a:buFont typeface="+mj-lt"/>
              <a:buAutoNum type="arabicPeriod"/>
            </a:pPr>
            <a:r>
              <a:rPr lang="en-US" sz="1600" dirty="0">
                <a:latin typeface="Times New Roman" pitchFamily="18" charset="0"/>
                <a:cs typeface="Times New Roman" pitchFamily="18" charset="0"/>
              </a:rPr>
              <a:t>Mukherjee, A., Singh, P., Ray, M., SATYAPRIYA, S., &amp; Burman, R. R. (2018). Enhancing farmer’s income through farmers' producers companies in India: Status and roadmap. </a:t>
            </a:r>
            <a:r>
              <a:rPr lang="en-US" sz="1600" i="1" dirty="0">
                <a:latin typeface="Times New Roman" pitchFamily="18" charset="0"/>
                <a:cs typeface="Times New Roman" pitchFamily="18" charset="0"/>
              </a:rPr>
              <a:t>The Indian Journal of Agricultural Sciences</a:t>
            </a:r>
            <a:r>
              <a:rPr lang="en-US" sz="1600" dirty="0">
                <a:latin typeface="Times New Roman" pitchFamily="18" charset="0"/>
                <a:cs typeface="Times New Roman" pitchFamily="18" charset="0"/>
              </a:rPr>
              <a:t>, </a:t>
            </a:r>
            <a:r>
              <a:rPr lang="en-US" sz="1600" i="1" dirty="0">
                <a:latin typeface="Times New Roman" pitchFamily="18" charset="0"/>
                <a:cs typeface="Times New Roman" pitchFamily="18" charset="0"/>
              </a:rPr>
              <a:t>88</a:t>
            </a:r>
            <a:r>
              <a:rPr lang="en-US" sz="1600" dirty="0">
                <a:latin typeface="Times New Roman" pitchFamily="18" charset="0"/>
                <a:cs typeface="Times New Roman" pitchFamily="18" charset="0"/>
              </a:rPr>
              <a:t>(8), 1151-1161.</a:t>
            </a:r>
          </a:p>
          <a:p>
            <a:pPr marL="457200" lvl="0" indent="-457200" algn="just">
              <a:buFont typeface="+mj-lt"/>
              <a:buAutoNum type="arabicPeriod"/>
            </a:pPr>
            <a:r>
              <a:rPr lang="en-US" sz="1600" dirty="0" err="1">
                <a:latin typeface="Times New Roman" pitchFamily="18" charset="0"/>
                <a:cs typeface="Times New Roman" pitchFamily="18" charset="0"/>
              </a:rPr>
              <a:t>Giller</a:t>
            </a:r>
            <a:r>
              <a:rPr lang="en-US" sz="1600" dirty="0">
                <a:latin typeface="Times New Roman" pitchFamily="18" charset="0"/>
                <a:cs typeface="Times New Roman" pitchFamily="18" charset="0"/>
              </a:rPr>
              <a:t>, K. E., </a:t>
            </a:r>
            <a:r>
              <a:rPr lang="en-US" sz="1600" dirty="0" err="1">
                <a:latin typeface="Times New Roman" pitchFamily="18" charset="0"/>
                <a:cs typeface="Times New Roman" pitchFamily="18" charset="0"/>
              </a:rPr>
              <a:t>Delaune</a:t>
            </a:r>
            <a:r>
              <a:rPr lang="en-US" sz="1600" dirty="0">
                <a:latin typeface="Times New Roman" pitchFamily="18" charset="0"/>
                <a:cs typeface="Times New Roman" pitchFamily="18" charset="0"/>
              </a:rPr>
              <a:t>, T., Silva, J. V., </a:t>
            </a:r>
            <a:r>
              <a:rPr lang="en-US" sz="1600" dirty="0" err="1">
                <a:latin typeface="Times New Roman" pitchFamily="18" charset="0"/>
                <a:cs typeface="Times New Roman" pitchFamily="18" charset="0"/>
              </a:rPr>
              <a:t>Descheemaeker</a:t>
            </a:r>
            <a:r>
              <a:rPr lang="en-US" sz="1600" dirty="0">
                <a:latin typeface="Times New Roman" pitchFamily="18" charset="0"/>
                <a:cs typeface="Times New Roman" pitchFamily="18" charset="0"/>
              </a:rPr>
              <a:t>, K., van de </a:t>
            </a:r>
            <a:r>
              <a:rPr lang="en-US" sz="1600" dirty="0" err="1">
                <a:latin typeface="Times New Roman" pitchFamily="18" charset="0"/>
                <a:cs typeface="Times New Roman" pitchFamily="18" charset="0"/>
              </a:rPr>
              <a:t>Ven</a:t>
            </a:r>
            <a:r>
              <a:rPr lang="en-US" sz="1600" dirty="0">
                <a:latin typeface="Times New Roman" pitchFamily="18" charset="0"/>
                <a:cs typeface="Times New Roman" pitchFamily="18" charset="0"/>
              </a:rPr>
              <a:t>, G., </a:t>
            </a:r>
            <a:r>
              <a:rPr lang="en-US" sz="1600" dirty="0" err="1">
                <a:latin typeface="Times New Roman" pitchFamily="18" charset="0"/>
                <a:cs typeface="Times New Roman" pitchFamily="18" charset="0"/>
              </a:rPr>
              <a:t>Schut</a:t>
            </a:r>
            <a:r>
              <a:rPr lang="en-US" sz="1600" dirty="0">
                <a:latin typeface="Times New Roman" pitchFamily="18" charset="0"/>
                <a:cs typeface="Times New Roman" pitchFamily="18" charset="0"/>
              </a:rPr>
              <a:t>, A. G., ... &amp; van </a:t>
            </a:r>
            <a:r>
              <a:rPr lang="en-US" sz="1600" dirty="0" err="1">
                <a:latin typeface="Times New Roman" pitchFamily="18" charset="0"/>
                <a:cs typeface="Times New Roman" pitchFamily="18" charset="0"/>
              </a:rPr>
              <a:t>Ittersum</a:t>
            </a:r>
            <a:r>
              <a:rPr lang="en-US" sz="1600" dirty="0">
                <a:latin typeface="Times New Roman" pitchFamily="18" charset="0"/>
                <a:cs typeface="Times New Roman" pitchFamily="18" charset="0"/>
              </a:rPr>
              <a:t>, M. K. (2021). The future of farming: Who will produce our food?. </a:t>
            </a:r>
            <a:r>
              <a:rPr lang="en-US" sz="1600" i="1" dirty="0">
                <a:latin typeface="Times New Roman" pitchFamily="18" charset="0"/>
                <a:cs typeface="Times New Roman" pitchFamily="18" charset="0"/>
              </a:rPr>
              <a:t>Food Security</a:t>
            </a:r>
            <a:r>
              <a:rPr lang="en-US" sz="1600" dirty="0">
                <a:latin typeface="Times New Roman" pitchFamily="18" charset="0"/>
                <a:cs typeface="Times New Roman" pitchFamily="18" charset="0"/>
              </a:rPr>
              <a:t>, </a:t>
            </a:r>
            <a:r>
              <a:rPr lang="en-US" sz="1600" i="1" dirty="0">
                <a:latin typeface="Times New Roman" pitchFamily="18" charset="0"/>
                <a:cs typeface="Times New Roman" pitchFamily="18" charset="0"/>
              </a:rPr>
              <a:t>13</a:t>
            </a:r>
            <a:r>
              <a:rPr lang="en-US" sz="1600" dirty="0">
                <a:latin typeface="Times New Roman" pitchFamily="18" charset="0"/>
                <a:cs typeface="Times New Roman" pitchFamily="18" charset="0"/>
              </a:rPr>
              <a:t>(5), 1073-1099.</a:t>
            </a:r>
          </a:p>
          <a:p>
            <a:pPr marL="457200" lvl="0" indent="-457200" algn="just">
              <a:buFont typeface="+mj-lt"/>
              <a:buAutoNum type="arabicPeriod"/>
            </a:pPr>
            <a:r>
              <a:rPr lang="en-US" sz="1600" dirty="0" err="1">
                <a:latin typeface="Times New Roman" pitchFamily="18" charset="0"/>
                <a:cs typeface="Times New Roman" pitchFamily="18" charset="0"/>
              </a:rPr>
              <a:t>Ceballos</a:t>
            </a:r>
            <a:r>
              <a:rPr lang="en-US" sz="1600" dirty="0">
                <a:latin typeface="Times New Roman" pitchFamily="18" charset="0"/>
                <a:cs typeface="Times New Roman" pitchFamily="18" charset="0"/>
              </a:rPr>
              <a:t>, F., </a:t>
            </a:r>
            <a:r>
              <a:rPr lang="en-US" sz="1600" dirty="0" err="1">
                <a:latin typeface="Times New Roman" pitchFamily="18" charset="0"/>
                <a:cs typeface="Times New Roman" pitchFamily="18" charset="0"/>
              </a:rPr>
              <a:t>Kannan</a:t>
            </a:r>
            <a:r>
              <a:rPr lang="en-US" sz="1600" dirty="0">
                <a:latin typeface="Times New Roman" pitchFamily="18" charset="0"/>
                <a:cs typeface="Times New Roman" pitchFamily="18" charset="0"/>
              </a:rPr>
              <a:t>, S., &amp; Kramer, B. (2020). Impacts of a national lockdown on smallholder farmers’ income and food security: Empirical evidence from two states in India. </a:t>
            </a:r>
            <a:r>
              <a:rPr lang="en-US" sz="1600" i="1" dirty="0">
                <a:latin typeface="Times New Roman" pitchFamily="18" charset="0"/>
                <a:cs typeface="Times New Roman" pitchFamily="18" charset="0"/>
              </a:rPr>
              <a:t>World Development</a:t>
            </a:r>
            <a:r>
              <a:rPr lang="en-US" sz="1600" dirty="0">
                <a:latin typeface="Times New Roman" pitchFamily="18" charset="0"/>
                <a:cs typeface="Times New Roman" pitchFamily="18" charset="0"/>
              </a:rPr>
              <a:t>, </a:t>
            </a:r>
            <a:r>
              <a:rPr lang="en-US" sz="1600" i="1" dirty="0">
                <a:latin typeface="Times New Roman" pitchFamily="18" charset="0"/>
                <a:cs typeface="Times New Roman" pitchFamily="18" charset="0"/>
              </a:rPr>
              <a:t>136</a:t>
            </a:r>
            <a:r>
              <a:rPr lang="en-US" sz="1600" dirty="0">
                <a:latin typeface="Times New Roman" pitchFamily="18" charset="0"/>
                <a:cs typeface="Times New Roman" pitchFamily="18" charset="0"/>
              </a:rPr>
              <a:t>, 105069.</a:t>
            </a:r>
          </a:p>
          <a:p>
            <a:pPr marL="457200" lvl="0" indent="-457200" algn="just">
              <a:buFont typeface="+mj-lt"/>
              <a:buAutoNum type="arabicPeriod"/>
            </a:pPr>
            <a:r>
              <a:rPr lang="en-US" sz="1600" dirty="0" err="1">
                <a:latin typeface="Times New Roman" pitchFamily="18" charset="0"/>
                <a:cs typeface="Times New Roman" pitchFamily="18" charset="0"/>
              </a:rPr>
              <a:t>Hinz</a:t>
            </a:r>
            <a:r>
              <a:rPr lang="en-US" sz="1600" dirty="0">
                <a:latin typeface="Times New Roman" pitchFamily="18" charset="0"/>
                <a:cs typeface="Times New Roman" pitchFamily="18" charset="0"/>
              </a:rPr>
              <a:t>, R., </a:t>
            </a:r>
            <a:r>
              <a:rPr lang="en-US" sz="1600" dirty="0" err="1">
                <a:latin typeface="Times New Roman" pitchFamily="18" charset="0"/>
                <a:cs typeface="Times New Roman" pitchFamily="18" charset="0"/>
              </a:rPr>
              <a:t>Sulser</a:t>
            </a:r>
            <a:r>
              <a:rPr lang="en-US" sz="1600" dirty="0">
                <a:latin typeface="Times New Roman" pitchFamily="18" charset="0"/>
                <a:cs typeface="Times New Roman" pitchFamily="18" charset="0"/>
              </a:rPr>
              <a:t>, T. B., </a:t>
            </a:r>
            <a:r>
              <a:rPr lang="en-US" sz="1600" dirty="0" err="1">
                <a:latin typeface="Times New Roman" pitchFamily="18" charset="0"/>
                <a:cs typeface="Times New Roman" pitchFamily="18" charset="0"/>
              </a:rPr>
              <a:t>Hüfner</a:t>
            </a:r>
            <a:r>
              <a:rPr lang="en-US" sz="1600" dirty="0">
                <a:latin typeface="Times New Roman" pitchFamily="18" charset="0"/>
                <a:cs typeface="Times New Roman" pitchFamily="18" charset="0"/>
              </a:rPr>
              <a:t>, R., Mason‐</a:t>
            </a:r>
            <a:r>
              <a:rPr lang="en-US" sz="1600" dirty="0" err="1">
                <a:latin typeface="Times New Roman" pitchFamily="18" charset="0"/>
                <a:cs typeface="Times New Roman" pitchFamily="18" charset="0"/>
              </a:rPr>
              <a:t>D’Croz</a:t>
            </a:r>
            <a:r>
              <a:rPr lang="en-US" sz="1600" dirty="0">
                <a:latin typeface="Times New Roman" pitchFamily="18" charset="0"/>
                <a:cs typeface="Times New Roman" pitchFamily="18" charset="0"/>
              </a:rPr>
              <a:t>, D., </a:t>
            </a:r>
            <a:r>
              <a:rPr lang="en-US" sz="1600" dirty="0" err="1">
                <a:latin typeface="Times New Roman" pitchFamily="18" charset="0"/>
                <a:cs typeface="Times New Roman" pitchFamily="18" charset="0"/>
              </a:rPr>
              <a:t>Dunston</a:t>
            </a:r>
            <a:r>
              <a:rPr lang="en-US" sz="1600" dirty="0">
                <a:latin typeface="Times New Roman" pitchFamily="18" charset="0"/>
                <a:cs typeface="Times New Roman" pitchFamily="18" charset="0"/>
              </a:rPr>
              <a:t>, S., Nautiyal, S., ... &amp; </a:t>
            </a:r>
            <a:r>
              <a:rPr lang="en-US" sz="1600" dirty="0" err="1">
                <a:latin typeface="Times New Roman" pitchFamily="18" charset="0"/>
                <a:cs typeface="Times New Roman" pitchFamily="18" charset="0"/>
              </a:rPr>
              <a:t>Schaldach</a:t>
            </a:r>
            <a:r>
              <a:rPr lang="en-US" sz="1600" dirty="0">
                <a:latin typeface="Times New Roman" pitchFamily="18" charset="0"/>
                <a:cs typeface="Times New Roman" pitchFamily="18" charset="0"/>
              </a:rPr>
              <a:t>, R. (2020). Agricultural development and land use change in India: A scenario analysis of trade‐offs between UN Sustainable Development Goals (SDGs). </a:t>
            </a:r>
            <a:r>
              <a:rPr lang="en-US" sz="1600" i="1" dirty="0">
                <a:latin typeface="Times New Roman" pitchFamily="18" charset="0"/>
                <a:cs typeface="Times New Roman" pitchFamily="18" charset="0"/>
              </a:rPr>
              <a:t>Earth's Future</a:t>
            </a:r>
            <a:r>
              <a:rPr lang="en-US" sz="1600" dirty="0">
                <a:latin typeface="Times New Roman" pitchFamily="18" charset="0"/>
                <a:cs typeface="Times New Roman" pitchFamily="18" charset="0"/>
              </a:rPr>
              <a:t>, </a:t>
            </a:r>
            <a:r>
              <a:rPr lang="en-US" sz="1600" i="1" dirty="0">
                <a:latin typeface="Times New Roman" pitchFamily="18" charset="0"/>
                <a:cs typeface="Times New Roman" pitchFamily="18" charset="0"/>
              </a:rPr>
              <a:t>8</a:t>
            </a:r>
            <a:r>
              <a:rPr lang="en-US" sz="1600" dirty="0">
                <a:latin typeface="Times New Roman" pitchFamily="18" charset="0"/>
                <a:cs typeface="Times New Roman" pitchFamily="18" charset="0"/>
              </a:rPr>
              <a:t>(2), e2019EF001287.</a:t>
            </a:r>
          </a:p>
          <a:p>
            <a:pPr marL="0" indent="0">
              <a:buNone/>
            </a:pPr>
            <a:endParaRPr lang="en-US" sz="1200" dirty="0"/>
          </a:p>
        </p:txBody>
      </p:sp>
    </p:spTree>
    <p:extLst>
      <p:ext uri="{BB962C8B-B14F-4D97-AF65-F5344CB8AC3E}">
        <p14:creationId xmlns:p14="http://schemas.microsoft.com/office/powerpoint/2010/main" xmlns="" val="10724834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838200"/>
            <a:ext cx="6965245" cy="4343400"/>
          </a:xfrm>
        </p:spPr>
        <p:txBody>
          <a:bodyPr>
            <a:normAutofit/>
          </a:bodyPr>
          <a:lstStyle/>
          <a:p>
            <a:r>
              <a:rPr lang="en-US" sz="7200" dirty="0" smtClean="0">
                <a:latin typeface="Algerian" pitchFamily="82" charset="0"/>
              </a:rPr>
              <a:t>THANK YOU </a:t>
            </a:r>
            <a:endParaRPr lang="en-US" sz="7200" dirty="0">
              <a:latin typeface="Algerian" pitchFamily="82" charset="0"/>
            </a:endParaRPr>
          </a:p>
        </p:txBody>
      </p:sp>
    </p:spTree>
    <p:extLst>
      <p:ext uri="{BB962C8B-B14F-4D97-AF65-F5344CB8AC3E}">
        <p14:creationId xmlns:p14="http://schemas.microsoft.com/office/powerpoint/2010/main" xmlns="" val="29625783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8</TotalTime>
  <Words>751</Words>
  <Application>Microsoft Office PowerPoint</Application>
  <PresentationFormat>On-screen Show (4:3)</PresentationFormat>
  <Paragraphs>99</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Pushpin</vt:lpstr>
      <vt:lpstr>FUTURE OF SMALL FARMERS IN INDIAN BUSINESS</vt:lpstr>
      <vt:lpstr>INTRODUCTION</vt:lpstr>
      <vt:lpstr>LITERATURE REVIEW </vt:lpstr>
      <vt:lpstr>RESEARCH METHODOLOGY </vt:lpstr>
      <vt:lpstr>DATA ANALYSIS </vt:lpstr>
      <vt:lpstr>Property ownership in India by size</vt:lpstr>
      <vt:lpstr>Income distribution and trends among Indian agricultural households</vt:lpstr>
      <vt:lpstr>CONCLUSION</vt:lpstr>
      <vt:lpstr>REFERENCES</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FUTURE OF SMALL FARMERS IN INDIAN BUSINESS</dc:title>
  <dc:creator>Shruti</dc:creator>
  <cp:lastModifiedBy>pc</cp:lastModifiedBy>
  <cp:revision>13</cp:revision>
  <dcterms:created xsi:type="dcterms:W3CDTF">2024-02-24T10:13:05Z</dcterms:created>
  <dcterms:modified xsi:type="dcterms:W3CDTF">2024-03-12T10:27:29Z</dcterms:modified>
</cp:coreProperties>
</file>