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64" r:id="rId3"/>
    <p:sldId id="257" r:id="rId4"/>
    <p:sldId id="258" r:id="rId5"/>
    <p:sldId id="259" r:id="rId6"/>
    <p:sldId id="260" r:id="rId7"/>
    <p:sldId id="261" r:id="rId8"/>
    <p:sldId id="263" r:id="rId9"/>
    <p:sldId id="262" r:id="rId10"/>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01747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gamma.app"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gamma.app" TargetMode="Externa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833199" y="974050"/>
            <a:ext cx="7477601" cy="2499598"/>
          </a:xfrm>
          <a:prstGeom prst="rect">
            <a:avLst/>
          </a:prstGeom>
          <a:noFill/>
          <a:ln/>
        </p:spPr>
        <p:txBody>
          <a:bodyPr wrap="square" rtlCol="0" anchor="t"/>
          <a:lstStyle/>
          <a:p>
            <a:pPr marL="0" indent="0">
              <a:lnSpc>
                <a:spcPts val="6561"/>
              </a:lnSpc>
              <a:buNone/>
            </a:pPr>
            <a:r>
              <a:rPr lang="en-US" sz="5249" kern="0" spc="-157" dirty="0">
                <a:solidFill>
                  <a:srgbClr val="FA95AF"/>
                </a:solidFill>
                <a:latin typeface="Anton" pitchFamily="34" charset="0"/>
                <a:ea typeface="Anton" pitchFamily="34" charset="-122"/>
                <a:cs typeface="Anton" pitchFamily="34" charset="-120"/>
              </a:rPr>
              <a:t>AN EXPLORATORY STUDY ON THE SUPPLY CHAIN MANAGEMENT PRACTICES OF A DISTRIBUTOR</a:t>
            </a:r>
            <a:endParaRPr lang="en-US" sz="5249" dirty="0"/>
          </a:p>
        </p:txBody>
      </p:sp>
      <p:sp>
        <p:nvSpPr>
          <p:cNvPr id="6" name="Text 3"/>
          <p:cNvSpPr/>
          <p:nvPr/>
        </p:nvSpPr>
        <p:spPr>
          <a:xfrm>
            <a:off x="833199" y="6705600"/>
            <a:ext cx="7477601" cy="355402"/>
          </a:xfrm>
          <a:prstGeom prst="rect">
            <a:avLst/>
          </a:prstGeom>
          <a:noFill/>
          <a:ln/>
        </p:spPr>
        <p:txBody>
          <a:bodyPr wrap="none" rtlCol="0" anchor="t"/>
          <a:lstStyle/>
          <a:p>
            <a:pPr marL="0" indent="0">
              <a:lnSpc>
                <a:spcPts val="2799"/>
              </a:lnSpc>
              <a:buNone/>
            </a:pPr>
            <a:r>
              <a:rPr lang="en-US" sz="1750" b="1" kern="0" spc="-35" dirty="0">
                <a:solidFill>
                  <a:srgbClr val="E0D6DE"/>
                </a:solidFill>
                <a:latin typeface="Fira Sans" pitchFamily="34" charset="0"/>
                <a:ea typeface="Fira Sans" pitchFamily="34" charset="-122"/>
                <a:cs typeface="Fira Sans" pitchFamily="34" charset="-120"/>
              </a:rPr>
              <a:t>Santosh K, Management - Logistics</a:t>
            </a:r>
            <a:endParaRPr lang="en-US" sz="1750" dirty="0"/>
          </a:p>
        </p:txBody>
      </p:sp>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7" name="Text 4"/>
          <p:cNvSpPr/>
          <p:nvPr/>
        </p:nvSpPr>
        <p:spPr>
          <a:xfrm>
            <a:off x="617299" y="2540000"/>
            <a:ext cx="7477601" cy="2843213"/>
          </a:xfrm>
          <a:prstGeom prst="rect">
            <a:avLst/>
          </a:prstGeom>
          <a:noFill/>
          <a:ln/>
        </p:spPr>
        <p:txBody>
          <a:bodyPr wrap="square" rtlCol="0" anchor="t"/>
          <a:lstStyle/>
          <a:p>
            <a:pPr marL="0" indent="0">
              <a:lnSpc>
                <a:spcPts val="2799"/>
              </a:lnSpc>
              <a:buNone/>
            </a:pPr>
            <a:r>
              <a:rPr lang="en-US" sz="1750" kern="0" spc="-35" dirty="0" smtClean="0">
                <a:solidFill>
                  <a:srgbClr val="E0D6DE"/>
                </a:solidFill>
                <a:latin typeface="Fira Sans" pitchFamily="34" charset="0"/>
                <a:ea typeface="Fira Sans" pitchFamily="34" charset="-122"/>
                <a:cs typeface="Fira Sans" pitchFamily="34" charset="-120"/>
              </a:rPr>
              <a:t>Distribution has become a key aspect of the business in recent times, especially with the global markets being open and reachable for all without any geographical limitations. International Brands of commodities such as mobile phones, laptops, electronic goods, luxury jewels, clothing, footwear, food products, spices, oil, etc. being produced in one country are now available in other countries, posing a challenge to all the suppliers to make their products available across the globe through their subsidiaries or through their distributors.</a:t>
            </a:r>
            <a:endParaRPr lang="en-US" sz="1750" dirty="0"/>
          </a:p>
        </p:txBody>
      </p:sp>
      <p:pic>
        <p:nvPicPr>
          <p:cNvPr id="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925473"/>
            <a:ext cx="9225558"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Scope of Supply Chain Management Practice</a:t>
            </a:r>
            <a:endParaRPr lang="en-US" sz="4374" dirty="0"/>
          </a:p>
        </p:txBody>
      </p:sp>
      <p:sp>
        <p:nvSpPr>
          <p:cNvPr id="6" name="Shape 3"/>
          <p:cNvSpPr/>
          <p:nvPr/>
        </p:nvSpPr>
        <p:spPr>
          <a:xfrm>
            <a:off x="4801910" y="1953101"/>
            <a:ext cx="44410" cy="5351026"/>
          </a:xfrm>
          <a:prstGeom prst="rect">
            <a:avLst/>
          </a:prstGeom>
          <a:solidFill>
            <a:srgbClr val="0D0D0D"/>
          </a:solidFill>
          <a:ln/>
        </p:spPr>
      </p:sp>
      <p:sp>
        <p:nvSpPr>
          <p:cNvPr id="7" name="Shape 4"/>
          <p:cNvSpPr/>
          <p:nvPr/>
        </p:nvSpPr>
        <p:spPr>
          <a:xfrm>
            <a:off x="5074027" y="2354401"/>
            <a:ext cx="777597" cy="44410"/>
          </a:xfrm>
          <a:prstGeom prst="rect">
            <a:avLst/>
          </a:prstGeom>
          <a:solidFill>
            <a:srgbClr val="0D0D0D"/>
          </a:solidFill>
          <a:ln/>
        </p:spPr>
      </p:sp>
      <p:sp>
        <p:nvSpPr>
          <p:cNvPr id="8" name="Shape 5"/>
          <p:cNvSpPr/>
          <p:nvPr/>
        </p:nvSpPr>
        <p:spPr>
          <a:xfrm>
            <a:off x="4574084" y="2126694"/>
            <a:ext cx="499943" cy="499943"/>
          </a:xfrm>
          <a:prstGeom prst="roundRect">
            <a:avLst>
              <a:gd name="adj" fmla="val 26667"/>
            </a:avLst>
          </a:prstGeom>
          <a:solidFill>
            <a:srgbClr val="0D0D0D"/>
          </a:solidFill>
          <a:ln/>
        </p:spPr>
      </p:sp>
      <p:sp>
        <p:nvSpPr>
          <p:cNvPr id="9" name="Text 6"/>
          <p:cNvSpPr/>
          <p:nvPr/>
        </p:nvSpPr>
        <p:spPr>
          <a:xfrm>
            <a:off x="4773870" y="2168366"/>
            <a:ext cx="100251" cy="416481"/>
          </a:xfrm>
          <a:prstGeom prst="rect">
            <a:avLst/>
          </a:prstGeom>
          <a:noFill/>
          <a:ln/>
        </p:spPr>
        <p:txBody>
          <a:bodyPr wrap="none" rtlCol="0" anchor="t"/>
          <a:lstStyle/>
          <a:p>
            <a:pPr marL="0" indent="0" algn="ctr">
              <a:lnSpc>
                <a:spcPts val="3281"/>
              </a:lnSpc>
              <a:buNone/>
            </a:pPr>
            <a:r>
              <a:rPr lang="en-US" sz="2624" kern="0" spc="-79" dirty="0">
                <a:solidFill>
                  <a:srgbClr val="FA95AF"/>
                </a:solidFill>
                <a:latin typeface="Anton" pitchFamily="34" charset="0"/>
                <a:ea typeface="Anton" pitchFamily="34" charset="-122"/>
                <a:cs typeface="Anton" pitchFamily="34" charset="-120"/>
              </a:rPr>
              <a:t>1</a:t>
            </a:r>
            <a:endParaRPr lang="en-US" sz="2624" dirty="0"/>
          </a:p>
        </p:txBody>
      </p:sp>
      <p:sp>
        <p:nvSpPr>
          <p:cNvPr id="10" name="Text 7"/>
          <p:cNvSpPr/>
          <p:nvPr/>
        </p:nvSpPr>
        <p:spPr>
          <a:xfrm>
            <a:off x="6046113" y="2175272"/>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Forecasting &amp; Purchasing</a:t>
            </a:r>
            <a:endParaRPr lang="en-US" sz="2187" dirty="0"/>
          </a:p>
        </p:txBody>
      </p:sp>
      <p:sp>
        <p:nvSpPr>
          <p:cNvPr id="11" name="Text 8"/>
          <p:cNvSpPr/>
          <p:nvPr/>
        </p:nvSpPr>
        <p:spPr>
          <a:xfrm>
            <a:off x="6046113" y="2655689"/>
            <a:ext cx="7751088" cy="710803"/>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A structured way of forecasting is done to procure the right quantity of products with due input from the sales and the management of the company.</a:t>
            </a:r>
            <a:endParaRPr lang="en-US" sz="1750" dirty="0"/>
          </a:p>
        </p:txBody>
      </p:sp>
      <p:sp>
        <p:nvSpPr>
          <p:cNvPr id="12" name="Shape 9"/>
          <p:cNvSpPr/>
          <p:nvPr/>
        </p:nvSpPr>
        <p:spPr>
          <a:xfrm>
            <a:off x="5074027" y="4212134"/>
            <a:ext cx="777597" cy="44410"/>
          </a:xfrm>
          <a:prstGeom prst="rect">
            <a:avLst/>
          </a:prstGeom>
          <a:solidFill>
            <a:srgbClr val="0D0D0D"/>
          </a:solidFill>
          <a:ln/>
        </p:spPr>
      </p:sp>
      <p:sp>
        <p:nvSpPr>
          <p:cNvPr id="13" name="Shape 10"/>
          <p:cNvSpPr/>
          <p:nvPr/>
        </p:nvSpPr>
        <p:spPr>
          <a:xfrm>
            <a:off x="4574084" y="3984427"/>
            <a:ext cx="499943" cy="499943"/>
          </a:xfrm>
          <a:prstGeom prst="roundRect">
            <a:avLst>
              <a:gd name="adj" fmla="val 26667"/>
            </a:avLst>
          </a:prstGeom>
          <a:solidFill>
            <a:srgbClr val="0D0D0D"/>
          </a:solidFill>
          <a:ln/>
        </p:spPr>
      </p:sp>
      <p:sp>
        <p:nvSpPr>
          <p:cNvPr id="14" name="Text 11"/>
          <p:cNvSpPr/>
          <p:nvPr/>
        </p:nvSpPr>
        <p:spPr>
          <a:xfrm>
            <a:off x="4746605" y="4026098"/>
            <a:ext cx="154781" cy="416481"/>
          </a:xfrm>
          <a:prstGeom prst="rect">
            <a:avLst/>
          </a:prstGeom>
          <a:noFill/>
          <a:ln/>
        </p:spPr>
        <p:txBody>
          <a:bodyPr wrap="none" rtlCol="0" anchor="t"/>
          <a:lstStyle/>
          <a:p>
            <a:pPr marL="0" indent="0" algn="ctr">
              <a:lnSpc>
                <a:spcPts val="3281"/>
              </a:lnSpc>
              <a:buNone/>
            </a:pPr>
            <a:r>
              <a:rPr lang="en-US" sz="2624" kern="0" spc="-79" dirty="0">
                <a:solidFill>
                  <a:srgbClr val="FA95AF"/>
                </a:solidFill>
                <a:latin typeface="Anton" pitchFamily="34" charset="0"/>
                <a:ea typeface="Anton" pitchFamily="34" charset="-122"/>
                <a:cs typeface="Anton" pitchFamily="34" charset="-120"/>
              </a:rPr>
              <a:t>2</a:t>
            </a:r>
            <a:endParaRPr lang="en-US" sz="2624" dirty="0"/>
          </a:p>
        </p:txBody>
      </p:sp>
      <p:sp>
        <p:nvSpPr>
          <p:cNvPr id="15" name="Text 12"/>
          <p:cNvSpPr/>
          <p:nvPr/>
        </p:nvSpPr>
        <p:spPr>
          <a:xfrm>
            <a:off x="6046113" y="4033004"/>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Import by the distributor</a:t>
            </a:r>
            <a:endParaRPr lang="en-US" sz="2187" dirty="0"/>
          </a:p>
        </p:txBody>
      </p:sp>
      <p:sp>
        <p:nvSpPr>
          <p:cNvPr id="16" name="Text 13"/>
          <p:cNvSpPr/>
          <p:nvPr/>
        </p:nvSpPr>
        <p:spPr>
          <a:xfrm>
            <a:off x="6046113" y="4513421"/>
            <a:ext cx="7751088" cy="710803"/>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A distributor can use modes of transport such as land, sea, or air depending on the distance, cost, and requirement of products to be distributed.</a:t>
            </a:r>
            <a:endParaRPr lang="en-US" sz="1750" dirty="0"/>
          </a:p>
        </p:txBody>
      </p:sp>
      <p:sp>
        <p:nvSpPr>
          <p:cNvPr id="17" name="Shape 14"/>
          <p:cNvSpPr/>
          <p:nvPr/>
        </p:nvSpPr>
        <p:spPr>
          <a:xfrm>
            <a:off x="5074027" y="6069866"/>
            <a:ext cx="777597" cy="44410"/>
          </a:xfrm>
          <a:prstGeom prst="rect">
            <a:avLst/>
          </a:prstGeom>
          <a:solidFill>
            <a:srgbClr val="0D0D0D"/>
          </a:solidFill>
          <a:ln/>
        </p:spPr>
      </p:sp>
      <p:sp>
        <p:nvSpPr>
          <p:cNvPr id="18" name="Shape 15"/>
          <p:cNvSpPr/>
          <p:nvPr/>
        </p:nvSpPr>
        <p:spPr>
          <a:xfrm>
            <a:off x="4574084" y="5842159"/>
            <a:ext cx="499943" cy="499943"/>
          </a:xfrm>
          <a:prstGeom prst="roundRect">
            <a:avLst>
              <a:gd name="adj" fmla="val 26667"/>
            </a:avLst>
          </a:prstGeom>
          <a:solidFill>
            <a:srgbClr val="0D0D0D"/>
          </a:solidFill>
          <a:ln/>
        </p:spPr>
      </p:sp>
      <p:sp>
        <p:nvSpPr>
          <p:cNvPr id="19" name="Text 16"/>
          <p:cNvSpPr/>
          <p:nvPr/>
        </p:nvSpPr>
        <p:spPr>
          <a:xfrm>
            <a:off x="4746605" y="5883831"/>
            <a:ext cx="154781" cy="416481"/>
          </a:xfrm>
          <a:prstGeom prst="rect">
            <a:avLst/>
          </a:prstGeom>
          <a:noFill/>
          <a:ln/>
        </p:spPr>
        <p:txBody>
          <a:bodyPr wrap="none" rtlCol="0" anchor="t"/>
          <a:lstStyle/>
          <a:p>
            <a:pPr marL="0" indent="0" algn="ctr">
              <a:lnSpc>
                <a:spcPts val="3281"/>
              </a:lnSpc>
              <a:buNone/>
            </a:pPr>
            <a:r>
              <a:rPr lang="en-US" sz="2624" kern="0" spc="-79" dirty="0">
                <a:solidFill>
                  <a:srgbClr val="FA95AF"/>
                </a:solidFill>
                <a:latin typeface="Anton" pitchFamily="34" charset="0"/>
                <a:ea typeface="Anton" pitchFamily="34" charset="-122"/>
                <a:cs typeface="Anton" pitchFamily="34" charset="-120"/>
              </a:rPr>
              <a:t>3</a:t>
            </a:r>
            <a:endParaRPr lang="en-US" sz="2624" dirty="0"/>
          </a:p>
        </p:txBody>
      </p:sp>
      <p:sp>
        <p:nvSpPr>
          <p:cNvPr id="20" name="Text 17"/>
          <p:cNvSpPr/>
          <p:nvPr/>
        </p:nvSpPr>
        <p:spPr>
          <a:xfrm>
            <a:off x="6046113" y="5890736"/>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Storage by a distributor</a:t>
            </a:r>
            <a:endParaRPr lang="en-US" sz="2187" dirty="0"/>
          </a:p>
        </p:txBody>
      </p:sp>
      <p:sp>
        <p:nvSpPr>
          <p:cNvPr id="21" name="Text 18"/>
          <p:cNvSpPr/>
          <p:nvPr/>
        </p:nvSpPr>
        <p:spPr>
          <a:xfrm>
            <a:off x="6046113" y="6371153"/>
            <a:ext cx="7751088" cy="710803"/>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A distributor stores the goods received by the supplier using different methods as suitable and convenient for the goods to be exported and distributed.</a:t>
            </a:r>
            <a:endParaRPr lang="en-US" sz="1750" dirty="0"/>
          </a:p>
        </p:txBody>
      </p:sp>
      <p:pic>
        <p:nvPicPr>
          <p:cNvPr id="2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sp>
        <p:nvSpPr>
          <p:cNvPr id="4" name="Text 2"/>
          <p:cNvSpPr/>
          <p:nvPr/>
        </p:nvSpPr>
        <p:spPr>
          <a:xfrm>
            <a:off x="2037993" y="1939052"/>
            <a:ext cx="5554980"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Challenges and Strategies</a:t>
            </a:r>
            <a:endParaRPr lang="en-US" sz="4374" dirty="0"/>
          </a:p>
        </p:txBody>
      </p:sp>
      <p:sp>
        <p:nvSpPr>
          <p:cNvPr id="5" name="Text 3"/>
          <p:cNvSpPr/>
          <p:nvPr/>
        </p:nvSpPr>
        <p:spPr>
          <a:xfrm>
            <a:off x="2037993" y="3188851"/>
            <a:ext cx="2777490" cy="347186"/>
          </a:xfrm>
          <a:prstGeom prst="rect">
            <a:avLst/>
          </a:prstGeom>
          <a:noFill/>
          <a:ln/>
        </p:spPr>
        <p:txBody>
          <a:bodyPr wrap="none" rtlCol="0" anchor="t"/>
          <a:lstStyle/>
          <a:p>
            <a:pPr marL="0" indent="0">
              <a:lnSpc>
                <a:spcPts val="2734"/>
              </a:lnSpc>
              <a:buNone/>
            </a:pPr>
            <a:r>
              <a:rPr lang="en-US" sz="2187" kern="0" spc="-66" dirty="0">
                <a:solidFill>
                  <a:srgbClr val="FA95AF"/>
                </a:solidFill>
                <a:latin typeface="Anton" pitchFamily="34" charset="0"/>
                <a:ea typeface="Anton" pitchFamily="34" charset="-122"/>
                <a:cs typeface="Anton" pitchFamily="34" charset="-120"/>
              </a:rPr>
              <a:t>Challenges</a:t>
            </a:r>
            <a:endParaRPr lang="en-US" sz="2187" dirty="0"/>
          </a:p>
        </p:txBody>
      </p:sp>
      <p:sp>
        <p:nvSpPr>
          <p:cNvPr id="6" name="Text 4"/>
          <p:cNvSpPr/>
          <p:nvPr/>
        </p:nvSpPr>
        <p:spPr>
          <a:xfrm>
            <a:off x="2037993" y="3758208"/>
            <a:ext cx="5006221" cy="710803"/>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Examine the challenges faced by the distributor in managing the supply chain.</a:t>
            </a:r>
            <a:endParaRPr lang="en-US" sz="1750" dirty="0"/>
          </a:p>
        </p:txBody>
      </p:sp>
      <p:sp>
        <p:nvSpPr>
          <p:cNvPr id="7" name="Text 5"/>
          <p:cNvSpPr/>
          <p:nvPr/>
        </p:nvSpPr>
        <p:spPr>
          <a:xfrm>
            <a:off x="2037993" y="4668917"/>
            <a:ext cx="5006221" cy="1421606"/>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For low-value cargo such as FMCG products, fertilizers, grains, cloths, etc., generally a distributor uses sea if the distance is far or land if the distance is short.</a:t>
            </a:r>
            <a:endParaRPr lang="en-US" sz="1750" dirty="0"/>
          </a:p>
        </p:txBody>
      </p:sp>
      <p:sp>
        <p:nvSpPr>
          <p:cNvPr id="8" name="Text 6"/>
          <p:cNvSpPr/>
          <p:nvPr/>
        </p:nvSpPr>
        <p:spPr>
          <a:xfrm>
            <a:off x="7593806" y="3188851"/>
            <a:ext cx="2777490" cy="347186"/>
          </a:xfrm>
          <a:prstGeom prst="rect">
            <a:avLst/>
          </a:prstGeom>
          <a:noFill/>
          <a:ln/>
        </p:spPr>
        <p:txBody>
          <a:bodyPr wrap="none" rtlCol="0" anchor="t"/>
          <a:lstStyle/>
          <a:p>
            <a:pPr marL="0" indent="0">
              <a:lnSpc>
                <a:spcPts val="2734"/>
              </a:lnSpc>
              <a:buNone/>
            </a:pPr>
            <a:r>
              <a:rPr lang="en-US" sz="2187" kern="0" spc="-66" dirty="0">
                <a:solidFill>
                  <a:srgbClr val="FA95AF"/>
                </a:solidFill>
                <a:latin typeface="Anton" pitchFamily="34" charset="0"/>
                <a:ea typeface="Anton" pitchFamily="34" charset="-122"/>
                <a:cs typeface="Anton" pitchFamily="34" charset="-120"/>
              </a:rPr>
              <a:t>Strategies</a:t>
            </a:r>
            <a:endParaRPr lang="en-US" sz="2187" dirty="0"/>
          </a:p>
        </p:txBody>
      </p:sp>
      <p:sp>
        <p:nvSpPr>
          <p:cNvPr id="9" name="Text 7"/>
          <p:cNvSpPr/>
          <p:nvPr/>
        </p:nvSpPr>
        <p:spPr>
          <a:xfrm>
            <a:off x="7593806" y="3758208"/>
            <a:ext cx="5006221" cy="710803"/>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Explore the strategies used by the distributor to manage the supply chain.</a:t>
            </a:r>
            <a:endParaRPr lang="en-US" sz="1750" dirty="0"/>
          </a:p>
        </p:txBody>
      </p:sp>
      <p:sp>
        <p:nvSpPr>
          <p:cNvPr id="10" name="Text 8"/>
          <p:cNvSpPr/>
          <p:nvPr/>
        </p:nvSpPr>
        <p:spPr>
          <a:xfrm>
            <a:off x="7593806" y="4668917"/>
            <a:ext cx="5006221" cy="1421606"/>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For high-value goods such as mobile phones, laptops, etc., distributors use Air for the fact that their shipment reaches fast and can be distributed as quick as possible.</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pic>
        <p:nvPicPr>
          <p:cNvPr id="4" name="Image 0" descr="preencoded.png"/>
          <p:cNvPicPr>
            <a:picLocks noChangeAspect="1"/>
          </p:cNvPicPr>
          <p:nvPr/>
        </p:nvPicPr>
        <p:blipFill>
          <a:blip r:embed="rId3"/>
          <a:stretch>
            <a:fillRect/>
          </a:stretch>
        </p:blipFill>
        <p:spPr>
          <a:xfrm>
            <a:off x="0" y="0"/>
            <a:ext cx="14630400" cy="2777490"/>
          </a:xfrm>
          <a:prstGeom prst="rect">
            <a:avLst/>
          </a:prstGeom>
        </p:spPr>
      </p:pic>
      <p:sp>
        <p:nvSpPr>
          <p:cNvPr id="5" name="Text 2"/>
          <p:cNvSpPr/>
          <p:nvPr/>
        </p:nvSpPr>
        <p:spPr>
          <a:xfrm>
            <a:off x="2037993" y="3913703"/>
            <a:ext cx="5554980"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Case Study Approach</a:t>
            </a:r>
            <a:endParaRPr lang="en-US" sz="4374" dirty="0"/>
          </a:p>
        </p:txBody>
      </p:sp>
      <p:sp>
        <p:nvSpPr>
          <p:cNvPr id="6" name="Shape 3"/>
          <p:cNvSpPr/>
          <p:nvPr/>
        </p:nvSpPr>
        <p:spPr>
          <a:xfrm>
            <a:off x="2037993" y="5114925"/>
            <a:ext cx="499943" cy="499943"/>
          </a:xfrm>
          <a:prstGeom prst="roundRect">
            <a:avLst>
              <a:gd name="adj" fmla="val 26667"/>
            </a:avLst>
          </a:prstGeom>
          <a:solidFill>
            <a:srgbClr val="0D0D0D"/>
          </a:solidFill>
          <a:ln/>
        </p:spPr>
      </p:sp>
      <p:sp>
        <p:nvSpPr>
          <p:cNvPr id="7" name="Text 4"/>
          <p:cNvSpPr/>
          <p:nvPr/>
        </p:nvSpPr>
        <p:spPr>
          <a:xfrm>
            <a:off x="2237780" y="5156597"/>
            <a:ext cx="100251" cy="416481"/>
          </a:xfrm>
          <a:prstGeom prst="rect">
            <a:avLst/>
          </a:prstGeom>
          <a:noFill/>
          <a:ln/>
        </p:spPr>
        <p:txBody>
          <a:bodyPr wrap="none" rtlCol="0" anchor="t"/>
          <a:lstStyle/>
          <a:p>
            <a:pPr marL="0" indent="0" algn="ctr">
              <a:lnSpc>
                <a:spcPts val="3281"/>
              </a:lnSpc>
              <a:buNone/>
            </a:pPr>
            <a:r>
              <a:rPr lang="en-US" sz="2624" kern="0" spc="-79" dirty="0">
                <a:solidFill>
                  <a:srgbClr val="FA95AF"/>
                </a:solidFill>
                <a:latin typeface="Anton" pitchFamily="34" charset="0"/>
                <a:ea typeface="Anton" pitchFamily="34" charset="-122"/>
                <a:cs typeface="Anton" pitchFamily="34" charset="-120"/>
              </a:rPr>
              <a:t>1</a:t>
            </a:r>
            <a:endParaRPr lang="en-US" sz="2624" dirty="0"/>
          </a:p>
        </p:txBody>
      </p:sp>
      <p:sp>
        <p:nvSpPr>
          <p:cNvPr id="8" name="Text 5"/>
          <p:cNvSpPr/>
          <p:nvPr/>
        </p:nvSpPr>
        <p:spPr>
          <a:xfrm>
            <a:off x="2760107" y="5191244"/>
            <a:ext cx="2777490" cy="347186"/>
          </a:xfrm>
          <a:prstGeom prst="rect">
            <a:avLst/>
          </a:prstGeom>
          <a:noFill/>
          <a:ln/>
        </p:spPr>
        <p:txBody>
          <a:bodyPr wrap="none" rtlCol="0" anchor="t"/>
          <a:lstStyle/>
          <a:p>
            <a:pPr marL="0" indent="0">
              <a:lnSpc>
                <a:spcPts val="2734"/>
              </a:lnSpc>
              <a:buNone/>
            </a:pPr>
            <a:r>
              <a:rPr lang="en-US" sz="2187" kern="0" spc="-66" dirty="0">
                <a:solidFill>
                  <a:srgbClr val="FA95AF"/>
                </a:solidFill>
                <a:latin typeface="Anton" pitchFamily="34" charset="0"/>
                <a:ea typeface="Anton" pitchFamily="34" charset="-122"/>
                <a:cs typeface="Anton" pitchFamily="34" charset="-120"/>
              </a:rPr>
              <a:t>Data Collection</a:t>
            </a:r>
            <a:endParaRPr lang="en-US" sz="2187" dirty="0"/>
          </a:p>
        </p:txBody>
      </p:sp>
      <p:sp>
        <p:nvSpPr>
          <p:cNvPr id="9" name="Text 6"/>
          <p:cNvSpPr/>
          <p:nvPr/>
        </p:nvSpPr>
        <p:spPr>
          <a:xfrm>
            <a:off x="2760107" y="5671661"/>
            <a:ext cx="4444008" cy="1421606"/>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The proposed research will be conducted through a case study approach. Survey method and Questionnaires will be used to collect data.</a:t>
            </a:r>
            <a:endParaRPr lang="en-US" sz="1750" dirty="0"/>
          </a:p>
        </p:txBody>
      </p:sp>
      <p:sp>
        <p:nvSpPr>
          <p:cNvPr id="10" name="Shape 7"/>
          <p:cNvSpPr/>
          <p:nvPr/>
        </p:nvSpPr>
        <p:spPr>
          <a:xfrm>
            <a:off x="7426285" y="5114925"/>
            <a:ext cx="499943" cy="499943"/>
          </a:xfrm>
          <a:prstGeom prst="roundRect">
            <a:avLst>
              <a:gd name="adj" fmla="val 26667"/>
            </a:avLst>
          </a:prstGeom>
          <a:solidFill>
            <a:srgbClr val="0D0D0D"/>
          </a:solidFill>
          <a:ln/>
        </p:spPr>
      </p:sp>
      <p:sp>
        <p:nvSpPr>
          <p:cNvPr id="11" name="Text 8"/>
          <p:cNvSpPr/>
          <p:nvPr/>
        </p:nvSpPr>
        <p:spPr>
          <a:xfrm>
            <a:off x="7598807" y="5156597"/>
            <a:ext cx="154781" cy="416481"/>
          </a:xfrm>
          <a:prstGeom prst="rect">
            <a:avLst/>
          </a:prstGeom>
          <a:noFill/>
          <a:ln/>
        </p:spPr>
        <p:txBody>
          <a:bodyPr wrap="none" rtlCol="0" anchor="t"/>
          <a:lstStyle/>
          <a:p>
            <a:pPr marL="0" indent="0" algn="ctr">
              <a:lnSpc>
                <a:spcPts val="3281"/>
              </a:lnSpc>
              <a:buNone/>
            </a:pPr>
            <a:r>
              <a:rPr lang="en-US" sz="2624" kern="0" spc="-79" dirty="0">
                <a:solidFill>
                  <a:srgbClr val="FA95AF"/>
                </a:solidFill>
                <a:latin typeface="Anton" pitchFamily="34" charset="0"/>
                <a:ea typeface="Anton" pitchFamily="34" charset="-122"/>
                <a:cs typeface="Anton" pitchFamily="34" charset="-120"/>
              </a:rPr>
              <a:t>2</a:t>
            </a:r>
            <a:endParaRPr lang="en-US" sz="2624" dirty="0"/>
          </a:p>
        </p:txBody>
      </p:sp>
      <p:sp>
        <p:nvSpPr>
          <p:cNvPr id="12" name="Text 9"/>
          <p:cNvSpPr/>
          <p:nvPr/>
        </p:nvSpPr>
        <p:spPr>
          <a:xfrm>
            <a:off x="8148399" y="5191244"/>
            <a:ext cx="2777490" cy="347186"/>
          </a:xfrm>
          <a:prstGeom prst="rect">
            <a:avLst/>
          </a:prstGeom>
          <a:noFill/>
          <a:ln/>
        </p:spPr>
        <p:txBody>
          <a:bodyPr wrap="none" rtlCol="0" anchor="t"/>
          <a:lstStyle/>
          <a:p>
            <a:pPr marL="0" indent="0">
              <a:lnSpc>
                <a:spcPts val="2734"/>
              </a:lnSpc>
              <a:buNone/>
            </a:pPr>
            <a:r>
              <a:rPr lang="en-US" sz="2187" kern="0" spc="-66" dirty="0">
                <a:solidFill>
                  <a:srgbClr val="FA95AF"/>
                </a:solidFill>
                <a:latin typeface="Anton" pitchFamily="34" charset="0"/>
                <a:ea typeface="Anton" pitchFamily="34" charset="-122"/>
                <a:cs typeface="Anton" pitchFamily="34" charset="-120"/>
              </a:rPr>
              <a:t>Primary Data</a:t>
            </a:r>
            <a:endParaRPr lang="en-US" sz="2187" dirty="0"/>
          </a:p>
        </p:txBody>
      </p:sp>
      <p:sp>
        <p:nvSpPr>
          <p:cNvPr id="13" name="Text 10"/>
          <p:cNvSpPr/>
          <p:nvPr/>
        </p:nvSpPr>
        <p:spPr>
          <a:xfrm>
            <a:off x="8148399" y="5671661"/>
            <a:ext cx="4444008" cy="710803"/>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The primary data will be collected through interviews with the key stakeholders.</a:t>
            </a:r>
            <a:endParaRPr lang="en-US" sz="1750" dirty="0"/>
          </a:p>
        </p:txBody>
      </p:sp>
      <p:pic>
        <p:nvPicPr>
          <p:cNvPr id="14"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2427803"/>
            <a:ext cx="5554980"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Data Analysis</a:t>
            </a:r>
            <a:endParaRPr lang="en-US" sz="4374" dirty="0"/>
          </a:p>
        </p:txBody>
      </p:sp>
      <p:sp>
        <p:nvSpPr>
          <p:cNvPr id="6" name="Shape 3"/>
          <p:cNvSpPr/>
          <p:nvPr/>
        </p:nvSpPr>
        <p:spPr>
          <a:xfrm>
            <a:off x="4490799" y="3455432"/>
            <a:ext cx="4542115" cy="2346365"/>
          </a:xfrm>
          <a:prstGeom prst="roundRect">
            <a:avLst>
              <a:gd name="adj" fmla="val 5682"/>
            </a:avLst>
          </a:prstGeom>
          <a:solidFill>
            <a:srgbClr val="0D0D0D"/>
          </a:solidFill>
          <a:ln/>
        </p:spPr>
      </p:sp>
      <p:sp>
        <p:nvSpPr>
          <p:cNvPr id="7" name="Text 4"/>
          <p:cNvSpPr/>
          <p:nvPr/>
        </p:nvSpPr>
        <p:spPr>
          <a:xfrm>
            <a:off x="4712970" y="3677603"/>
            <a:ext cx="2777490" cy="347186"/>
          </a:xfrm>
          <a:prstGeom prst="rect">
            <a:avLst/>
          </a:prstGeom>
          <a:noFill/>
          <a:ln/>
        </p:spPr>
        <p:txBody>
          <a:bodyPr wrap="none" rtlCol="0" anchor="t"/>
          <a:lstStyle/>
          <a:p>
            <a:pPr marL="0" indent="0">
              <a:lnSpc>
                <a:spcPts val="2734"/>
              </a:lnSpc>
              <a:buNone/>
            </a:pPr>
            <a:r>
              <a:rPr lang="en-US" sz="2187" kern="0" spc="-66" dirty="0">
                <a:solidFill>
                  <a:srgbClr val="FA95AF"/>
                </a:solidFill>
                <a:latin typeface="Anton" pitchFamily="34" charset="0"/>
                <a:ea typeface="Anton" pitchFamily="34" charset="-122"/>
                <a:cs typeface="Anton" pitchFamily="34" charset="-120"/>
              </a:rPr>
              <a:t>Content Analysis</a:t>
            </a:r>
            <a:endParaRPr lang="en-US" sz="2187" dirty="0"/>
          </a:p>
        </p:txBody>
      </p:sp>
      <p:sp>
        <p:nvSpPr>
          <p:cNvPr id="8" name="Text 5"/>
          <p:cNvSpPr/>
          <p:nvPr/>
        </p:nvSpPr>
        <p:spPr>
          <a:xfrm>
            <a:off x="4712970" y="4158020"/>
            <a:ext cx="4097774" cy="1421606"/>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Data thus collected through interviews and self-experience and data from literature review will be analyzed using content analysis.</a:t>
            </a:r>
            <a:endParaRPr lang="en-US" sz="1750" dirty="0"/>
          </a:p>
        </p:txBody>
      </p:sp>
      <p:sp>
        <p:nvSpPr>
          <p:cNvPr id="9" name="Shape 6"/>
          <p:cNvSpPr/>
          <p:nvPr/>
        </p:nvSpPr>
        <p:spPr>
          <a:xfrm>
            <a:off x="9255085" y="3455432"/>
            <a:ext cx="4542115" cy="2346365"/>
          </a:xfrm>
          <a:prstGeom prst="roundRect">
            <a:avLst>
              <a:gd name="adj" fmla="val 5682"/>
            </a:avLst>
          </a:prstGeom>
          <a:solidFill>
            <a:srgbClr val="0D0D0D"/>
          </a:solidFill>
          <a:ln/>
        </p:spPr>
      </p:sp>
      <p:sp>
        <p:nvSpPr>
          <p:cNvPr id="10" name="Text 7"/>
          <p:cNvSpPr/>
          <p:nvPr/>
        </p:nvSpPr>
        <p:spPr>
          <a:xfrm>
            <a:off x="9477256" y="3677603"/>
            <a:ext cx="2777490" cy="347186"/>
          </a:xfrm>
          <a:prstGeom prst="rect">
            <a:avLst/>
          </a:prstGeom>
          <a:noFill/>
          <a:ln/>
        </p:spPr>
        <p:txBody>
          <a:bodyPr wrap="none" rtlCol="0" anchor="t"/>
          <a:lstStyle/>
          <a:p>
            <a:pPr marL="0" indent="0">
              <a:lnSpc>
                <a:spcPts val="2734"/>
              </a:lnSpc>
              <a:buNone/>
            </a:pPr>
            <a:r>
              <a:rPr lang="en-US" sz="2187" kern="0" spc="-66" dirty="0">
                <a:solidFill>
                  <a:srgbClr val="FA95AF"/>
                </a:solidFill>
                <a:latin typeface="Anton" pitchFamily="34" charset="0"/>
                <a:ea typeface="Anton" pitchFamily="34" charset="-122"/>
                <a:cs typeface="Anton" pitchFamily="34" charset="-120"/>
              </a:rPr>
              <a:t>Patterns and Trends</a:t>
            </a:r>
            <a:endParaRPr lang="en-US" sz="2187" dirty="0"/>
          </a:p>
        </p:txBody>
      </p:sp>
      <p:sp>
        <p:nvSpPr>
          <p:cNvPr id="11" name="Text 8"/>
          <p:cNvSpPr/>
          <p:nvPr/>
        </p:nvSpPr>
        <p:spPr>
          <a:xfrm>
            <a:off x="9477256" y="4158020"/>
            <a:ext cx="4097774" cy="1421606"/>
          </a:xfrm>
          <a:prstGeom prst="rect">
            <a:avLst/>
          </a:prstGeom>
          <a:noFill/>
          <a:ln/>
        </p:spPr>
        <p:txBody>
          <a:bodyPr wrap="square" rtlCol="0" anchor="t"/>
          <a:lstStyle/>
          <a:p>
            <a:pPr marL="0" indent="0">
              <a:lnSpc>
                <a:spcPts val="2799"/>
              </a:lnSpc>
              <a:buNone/>
            </a:pPr>
            <a:r>
              <a:rPr lang="en-US" sz="1750" kern="0" spc="-35" dirty="0">
                <a:solidFill>
                  <a:srgbClr val="E0D6DE"/>
                </a:solidFill>
                <a:latin typeface="Fira Sans" pitchFamily="34" charset="0"/>
                <a:ea typeface="Fira Sans" pitchFamily="34" charset="-122"/>
                <a:cs typeface="Fira Sans" pitchFamily="34" charset="-120"/>
              </a:rPr>
              <a:t>The analysis will help identify the supply chain management practices, challenges, strategies, and best practices used by the distributor.</a:t>
            </a:r>
            <a:endParaRPr lang="en-US" sz="1750" dirty="0"/>
          </a:p>
        </p:txBody>
      </p:sp>
      <p:pic>
        <p:nvPicPr>
          <p:cNvPr id="1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sp>
        <p:nvSpPr>
          <p:cNvPr id="4" name="Text 2"/>
          <p:cNvSpPr/>
          <p:nvPr/>
        </p:nvSpPr>
        <p:spPr>
          <a:xfrm>
            <a:off x="2037993" y="2616518"/>
            <a:ext cx="5554980"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Expected Outcome</a:t>
            </a:r>
            <a:endParaRPr lang="en-US" sz="4374" dirty="0"/>
          </a:p>
        </p:txBody>
      </p:sp>
      <p:pic>
        <p:nvPicPr>
          <p:cNvPr id="5" name="Image 0" descr="preencoded.png"/>
          <p:cNvPicPr>
            <a:picLocks noChangeAspect="1"/>
          </p:cNvPicPr>
          <p:nvPr/>
        </p:nvPicPr>
        <p:blipFill>
          <a:blip r:embed="rId3"/>
          <a:stretch>
            <a:fillRect/>
          </a:stretch>
        </p:blipFill>
        <p:spPr>
          <a:xfrm>
            <a:off x="2037993" y="3755231"/>
            <a:ext cx="444341" cy="444341"/>
          </a:xfrm>
          <a:prstGeom prst="rect">
            <a:avLst/>
          </a:prstGeom>
        </p:spPr>
      </p:pic>
      <p:sp>
        <p:nvSpPr>
          <p:cNvPr id="6" name="Text 3"/>
          <p:cNvSpPr/>
          <p:nvPr/>
        </p:nvSpPr>
        <p:spPr>
          <a:xfrm>
            <a:off x="2037993" y="4421743"/>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Identify Practices</a:t>
            </a:r>
            <a:endParaRPr lang="en-US" sz="2187" dirty="0"/>
          </a:p>
        </p:txBody>
      </p:sp>
      <p:sp>
        <p:nvSpPr>
          <p:cNvPr id="7" name="Text 4"/>
          <p:cNvSpPr/>
          <p:nvPr/>
        </p:nvSpPr>
        <p:spPr>
          <a:xfrm>
            <a:off x="2037993" y="4902160"/>
            <a:ext cx="5110520" cy="710803"/>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Identify the current supply chain management practices of the distributor.</a:t>
            </a:r>
            <a:endParaRPr lang="en-US" sz="1750" dirty="0"/>
          </a:p>
        </p:txBody>
      </p:sp>
      <p:pic>
        <p:nvPicPr>
          <p:cNvPr id="8" name="Image 1" descr="preencoded.png"/>
          <p:cNvPicPr>
            <a:picLocks noChangeAspect="1"/>
          </p:cNvPicPr>
          <p:nvPr/>
        </p:nvPicPr>
        <p:blipFill>
          <a:blip r:embed="rId4"/>
          <a:stretch>
            <a:fillRect/>
          </a:stretch>
        </p:blipFill>
        <p:spPr>
          <a:xfrm>
            <a:off x="7481768" y="3755231"/>
            <a:ext cx="444341" cy="444341"/>
          </a:xfrm>
          <a:prstGeom prst="rect">
            <a:avLst/>
          </a:prstGeom>
        </p:spPr>
      </p:pic>
      <p:sp>
        <p:nvSpPr>
          <p:cNvPr id="9" name="Text 5"/>
          <p:cNvSpPr/>
          <p:nvPr/>
        </p:nvSpPr>
        <p:spPr>
          <a:xfrm>
            <a:off x="7481768" y="4421743"/>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Examine Challenges</a:t>
            </a:r>
            <a:endParaRPr lang="en-US" sz="2187" dirty="0"/>
          </a:p>
        </p:txBody>
      </p:sp>
      <p:sp>
        <p:nvSpPr>
          <p:cNvPr id="10" name="Text 6"/>
          <p:cNvSpPr/>
          <p:nvPr/>
        </p:nvSpPr>
        <p:spPr>
          <a:xfrm>
            <a:off x="7481768" y="4902160"/>
            <a:ext cx="5110639" cy="710803"/>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Examine the challenges faced by the distributor in managing the supply chain.</a:t>
            </a:r>
            <a:endParaRPr lang="en-US" sz="1750" dirty="0"/>
          </a:p>
        </p:txBody>
      </p:sp>
      <p:pic>
        <p:nvPicPr>
          <p:cNvPr id="11"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sp>
        <p:nvSpPr>
          <p:cNvPr id="4" name="Text 2"/>
          <p:cNvSpPr/>
          <p:nvPr/>
        </p:nvSpPr>
        <p:spPr>
          <a:xfrm>
            <a:off x="2037993" y="1872377"/>
            <a:ext cx="5554980"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Conclusion</a:t>
            </a:r>
            <a:endParaRPr lang="en-US" sz="4374" dirty="0"/>
          </a:p>
        </p:txBody>
      </p:sp>
      <p:pic>
        <p:nvPicPr>
          <p:cNvPr id="5" name="Image 0" descr="preencoded.png"/>
          <p:cNvPicPr>
            <a:picLocks noChangeAspect="1"/>
          </p:cNvPicPr>
          <p:nvPr/>
        </p:nvPicPr>
        <p:blipFill>
          <a:blip r:embed="rId3"/>
          <a:stretch>
            <a:fillRect/>
          </a:stretch>
        </p:blipFill>
        <p:spPr>
          <a:xfrm>
            <a:off x="2037993" y="3011091"/>
            <a:ext cx="5277207" cy="888682"/>
          </a:xfrm>
          <a:prstGeom prst="rect">
            <a:avLst/>
          </a:prstGeom>
        </p:spPr>
      </p:pic>
      <p:sp>
        <p:nvSpPr>
          <p:cNvPr id="6" name="Text 3"/>
          <p:cNvSpPr/>
          <p:nvPr/>
        </p:nvSpPr>
        <p:spPr>
          <a:xfrm>
            <a:off x="2260163" y="4233029"/>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Valuable Insights</a:t>
            </a:r>
            <a:endParaRPr lang="en-US" sz="2187" dirty="0"/>
          </a:p>
        </p:txBody>
      </p:sp>
      <p:sp>
        <p:nvSpPr>
          <p:cNvPr id="7" name="Text 4"/>
          <p:cNvSpPr/>
          <p:nvPr/>
        </p:nvSpPr>
        <p:spPr>
          <a:xfrm>
            <a:off x="2260163" y="4713446"/>
            <a:ext cx="4832866" cy="1421606"/>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The proposed research study on the supply chain management practices of a distributor will provide valuable insights into the supply chain management practices of the distributor.</a:t>
            </a:r>
            <a:endParaRPr lang="en-US" sz="1750" dirty="0"/>
          </a:p>
        </p:txBody>
      </p:sp>
      <p:pic>
        <p:nvPicPr>
          <p:cNvPr id="8" name="Image 1" descr="preencoded.png"/>
          <p:cNvPicPr>
            <a:picLocks noChangeAspect="1"/>
          </p:cNvPicPr>
          <p:nvPr/>
        </p:nvPicPr>
        <p:blipFill>
          <a:blip r:embed="rId4"/>
          <a:stretch>
            <a:fillRect/>
          </a:stretch>
        </p:blipFill>
        <p:spPr>
          <a:xfrm>
            <a:off x="7315200" y="3011091"/>
            <a:ext cx="5277207" cy="888682"/>
          </a:xfrm>
          <a:prstGeom prst="rect">
            <a:avLst/>
          </a:prstGeom>
        </p:spPr>
      </p:pic>
      <p:sp>
        <p:nvSpPr>
          <p:cNvPr id="9" name="Text 5"/>
          <p:cNvSpPr/>
          <p:nvPr/>
        </p:nvSpPr>
        <p:spPr>
          <a:xfrm>
            <a:off x="7537371" y="4233029"/>
            <a:ext cx="2777490" cy="347186"/>
          </a:xfrm>
          <a:prstGeom prst="rect">
            <a:avLst/>
          </a:prstGeom>
          <a:noFill/>
          <a:ln/>
        </p:spPr>
        <p:txBody>
          <a:bodyPr wrap="none" rtlCol="0" anchor="t"/>
          <a:lstStyle/>
          <a:p>
            <a:pPr marL="0" indent="0" algn="l">
              <a:lnSpc>
                <a:spcPts val="2734"/>
              </a:lnSpc>
              <a:buNone/>
            </a:pPr>
            <a:r>
              <a:rPr lang="en-US" sz="2187" kern="0" spc="-66" dirty="0">
                <a:solidFill>
                  <a:srgbClr val="FA95AF"/>
                </a:solidFill>
                <a:latin typeface="Anton" pitchFamily="34" charset="0"/>
                <a:ea typeface="Anton" pitchFamily="34" charset="-122"/>
                <a:cs typeface="Anton" pitchFamily="34" charset="-120"/>
              </a:rPr>
              <a:t>Useful Findings</a:t>
            </a:r>
            <a:endParaRPr lang="en-US" sz="2187" dirty="0"/>
          </a:p>
        </p:txBody>
      </p:sp>
      <p:sp>
        <p:nvSpPr>
          <p:cNvPr id="10" name="Text 6"/>
          <p:cNvSpPr/>
          <p:nvPr/>
        </p:nvSpPr>
        <p:spPr>
          <a:xfrm>
            <a:off x="7537371" y="4713446"/>
            <a:ext cx="4832866" cy="1421606"/>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Fira Sans" pitchFamily="34" charset="0"/>
                <a:ea typeface="Fira Sans" pitchFamily="34" charset="-122"/>
                <a:cs typeface="Fira Sans" pitchFamily="34" charset="-120"/>
              </a:rPr>
              <a:t>The findings of the study will be useful for the supply chain management professionals with a special focus on the distributor in improving their supply chain management practices.</a:t>
            </a:r>
            <a:endParaRPr lang="en-US" sz="1750" dirty="0"/>
          </a:p>
        </p:txBody>
      </p:sp>
      <p:pic>
        <p:nvPicPr>
          <p:cNvPr id="11"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21212"/>
          </a:solidFill>
          <a:ln/>
        </p:spPr>
      </p:sp>
      <p:sp>
        <p:nvSpPr>
          <p:cNvPr id="3" name="Shape 1"/>
          <p:cNvSpPr/>
          <p:nvPr/>
        </p:nvSpPr>
        <p:spPr>
          <a:xfrm>
            <a:off x="0" y="0"/>
            <a:ext cx="14630400" cy="8229600"/>
          </a:xfrm>
          <a:prstGeom prst="rect">
            <a:avLst/>
          </a:prstGeom>
          <a:solidFill>
            <a:srgbClr val="1F1F1F"/>
          </a:solidFill>
          <a:ln/>
        </p:spPr>
      </p:sp>
      <p:sp>
        <p:nvSpPr>
          <p:cNvPr id="4" name="Text 2"/>
          <p:cNvSpPr/>
          <p:nvPr/>
        </p:nvSpPr>
        <p:spPr>
          <a:xfrm>
            <a:off x="2037993" y="1929408"/>
            <a:ext cx="5554980" cy="694373"/>
          </a:xfrm>
          <a:prstGeom prst="rect">
            <a:avLst/>
          </a:prstGeom>
          <a:noFill/>
          <a:ln/>
        </p:spPr>
        <p:txBody>
          <a:bodyPr wrap="none" rtlCol="0" anchor="t"/>
          <a:lstStyle/>
          <a:p>
            <a:pPr marL="0" indent="0">
              <a:lnSpc>
                <a:spcPts val="5468"/>
              </a:lnSpc>
              <a:buNone/>
            </a:pPr>
            <a:r>
              <a:rPr lang="en-US" sz="4374" kern="0" spc="-131" dirty="0">
                <a:solidFill>
                  <a:srgbClr val="FA95AF"/>
                </a:solidFill>
                <a:latin typeface="Anton" pitchFamily="34" charset="0"/>
                <a:ea typeface="Anton" pitchFamily="34" charset="-122"/>
                <a:cs typeface="Anton" pitchFamily="34" charset="-120"/>
              </a:rPr>
              <a:t>References</a:t>
            </a:r>
            <a:endParaRPr lang="en-US" sz="4374" dirty="0"/>
          </a:p>
        </p:txBody>
      </p:sp>
      <p:sp>
        <p:nvSpPr>
          <p:cNvPr id="5" name="Text 3"/>
          <p:cNvSpPr/>
          <p:nvPr/>
        </p:nvSpPr>
        <p:spPr>
          <a:xfrm>
            <a:off x="2037993" y="3179207"/>
            <a:ext cx="10554414" cy="666512"/>
          </a:xfrm>
          <a:prstGeom prst="rect">
            <a:avLst/>
          </a:prstGeom>
          <a:noFill/>
          <a:ln/>
        </p:spPr>
        <p:txBody>
          <a:bodyPr wrap="none" rtlCol="0" anchor="t"/>
          <a:lstStyle/>
          <a:p>
            <a:pPr marL="0" indent="0" algn="ctr">
              <a:lnSpc>
                <a:spcPts val="5249"/>
              </a:lnSpc>
              <a:buNone/>
            </a:pPr>
            <a:endParaRPr lang="en-US" sz="5249" dirty="0"/>
          </a:p>
        </p:txBody>
      </p:sp>
      <p:sp>
        <p:nvSpPr>
          <p:cNvPr id="6" name="Text 4"/>
          <p:cNvSpPr/>
          <p:nvPr/>
        </p:nvSpPr>
        <p:spPr>
          <a:xfrm>
            <a:off x="2037993" y="3221394"/>
            <a:ext cx="10554414" cy="355402"/>
          </a:xfrm>
          <a:prstGeom prst="rect">
            <a:avLst/>
          </a:prstGeom>
          <a:noFill/>
          <a:ln/>
        </p:spPr>
        <p:txBody>
          <a:bodyPr wrap="none" rtlCol="0" anchor="t"/>
          <a:lstStyle/>
          <a:p>
            <a:pPr marL="285750" indent="-285750" algn="ctr">
              <a:lnSpc>
                <a:spcPts val="2799"/>
              </a:lnSpc>
              <a:buFont typeface="Arial" panose="020B0604020202020204" pitchFamily="34" charset="0"/>
              <a:buChar char="•"/>
            </a:pPr>
            <a:r>
              <a:rPr lang="en-US" sz="1750" kern="0" spc="-35" dirty="0">
                <a:solidFill>
                  <a:srgbClr val="E0D6DE"/>
                </a:solidFill>
                <a:latin typeface="Fira Sans" pitchFamily="34" charset="0"/>
                <a:ea typeface="Fira Sans" pitchFamily="34" charset="-122"/>
                <a:cs typeface="Fira Sans" pitchFamily="34" charset="-120"/>
              </a:rPr>
              <a:t>Johnson, P. F., &amp; Leenders, M. R. (2012). Purchasing and supply management. McGraw-Hill Education</a:t>
            </a:r>
            <a:endParaRPr lang="en-US" sz="1750" dirty="0"/>
          </a:p>
        </p:txBody>
      </p:sp>
      <p:sp>
        <p:nvSpPr>
          <p:cNvPr id="7" name="Text 5"/>
          <p:cNvSpPr/>
          <p:nvPr/>
        </p:nvSpPr>
        <p:spPr>
          <a:xfrm>
            <a:off x="2037993" y="3869958"/>
            <a:ext cx="10554414" cy="710803"/>
          </a:xfrm>
          <a:prstGeom prst="rect">
            <a:avLst/>
          </a:prstGeom>
          <a:noFill/>
          <a:ln/>
        </p:spPr>
        <p:txBody>
          <a:bodyPr wrap="square" rtlCol="0" anchor="t"/>
          <a:lstStyle/>
          <a:p>
            <a:pPr marL="285750" indent="-285750" algn="ctr">
              <a:lnSpc>
                <a:spcPts val="2799"/>
              </a:lnSpc>
              <a:buFont typeface="Arial" panose="020B0604020202020204" pitchFamily="34" charset="0"/>
              <a:buChar char="•"/>
            </a:pPr>
            <a:r>
              <a:rPr lang="en-US" sz="1750" kern="0" spc="-35" dirty="0">
                <a:solidFill>
                  <a:srgbClr val="E0D6DE"/>
                </a:solidFill>
                <a:latin typeface="Fira Sans" pitchFamily="34" charset="0"/>
                <a:ea typeface="Fira Sans" pitchFamily="34" charset="-122"/>
                <a:cs typeface="Fira Sans" pitchFamily="34" charset="-120"/>
              </a:rPr>
              <a:t>Armstrong, J. S. (2001). Principles of forecasting: A handbook for researchers and practitioners. Springer Science &amp; Business Media</a:t>
            </a:r>
            <a:endParaRPr lang="en-US" sz="1750" dirty="0"/>
          </a:p>
        </p:txBody>
      </p:sp>
      <p:sp>
        <p:nvSpPr>
          <p:cNvPr id="8" name="Text 6"/>
          <p:cNvSpPr/>
          <p:nvPr/>
        </p:nvSpPr>
        <p:spPr>
          <a:xfrm>
            <a:off x="2037993" y="4655226"/>
            <a:ext cx="10554414" cy="355402"/>
          </a:xfrm>
          <a:prstGeom prst="rect">
            <a:avLst/>
          </a:prstGeom>
          <a:noFill/>
          <a:ln/>
        </p:spPr>
        <p:txBody>
          <a:bodyPr wrap="none" rtlCol="0" anchor="t"/>
          <a:lstStyle/>
          <a:p>
            <a:pPr marL="285750" indent="-285750" algn="ctr">
              <a:lnSpc>
                <a:spcPts val="2799"/>
              </a:lnSpc>
              <a:buFont typeface="Arial" panose="020B0604020202020204" pitchFamily="34" charset="0"/>
              <a:buChar char="•"/>
            </a:pPr>
            <a:r>
              <a:rPr lang="en-US" sz="1750" kern="0" spc="-35" dirty="0">
                <a:solidFill>
                  <a:srgbClr val="E0D6DE"/>
                </a:solidFill>
                <a:latin typeface="Fira Sans" pitchFamily="34" charset="0"/>
                <a:ea typeface="Fira Sans" pitchFamily="34" charset="-122"/>
                <a:cs typeface="Fira Sans" pitchFamily="34" charset="-120"/>
              </a:rPr>
              <a:t>Chopra, S., &amp; Meindl, P. (2016). Supply chain management: Strategy, planning, and operation. Pearson</a:t>
            </a:r>
            <a:endParaRPr lang="en-US" sz="1750" dirty="0"/>
          </a:p>
        </p:txBody>
      </p:sp>
      <p:sp>
        <p:nvSpPr>
          <p:cNvPr id="9" name="Text 7"/>
          <p:cNvSpPr/>
          <p:nvPr/>
        </p:nvSpPr>
        <p:spPr>
          <a:xfrm>
            <a:off x="2037993" y="5337104"/>
            <a:ext cx="10554414" cy="355402"/>
          </a:xfrm>
          <a:prstGeom prst="rect">
            <a:avLst/>
          </a:prstGeom>
          <a:noFill/>
          <a:ln/>
        </p:spPr>
        <p:txBody>
          <a:bodyPr wrap="none" rtlCol="0" anchor="t"/>
          <a:lstStyle/>
          <a:p>
            <a:pPr marL="285750" indent="-285750" algn="ctr">
              <a:lnSpc>
                <a:spcPts val="2799"/>
              </a:lnSpc>
              <a:buFont typeface="Arial" panose="020B0604020202020204" pitchFamily="34" charset="0"/>
              <a:buChar char="•"/>
            </a:pPr>
            <a:r>
              <a:rPr lang="en-US" sz="1750" kern="0" spc="-35" dirty="0">
                <a:solidFill>
                  <a:srgbClr val="E0D6DE"/>
                </a:solidFill>
                <a:latin typeface="Fira Sans" pitchFamily="34" charset="0"/>
                <a:ea typeface="Fira Sans" pitchFamily="34" charset="-122"/>
                <a:cs typeface="Fira Sans" pitchFamily="34" charset="-120"/>
              </a:rPr>
              <a:t>Study of Select Issues of Resilient Supply Chain by Dr. Rajesh 2017</a:t>
            </a:r>
            <a:endParaRPr lang="en-US" sz="1750" dirty="0"/>
          </a:p>
        </p:txBody>
      </p:sp>
      <p:pic>
        <p:nvPicPr>
          <p:cNvPr id="10"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591</Words>
  <Application>Microsoft Office PowerPoint</Application>
  <PresentationFormat>Custom</PresentationFormat>
  <Paragraphs>56</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3</cp:revision>
  <dcterms:created xsi:type="dcterms:W3CDTF">2024-03-07T09:39:46Z</dcterms:created>
  <dcterms:modified xsi:type="dcterms:W3CDTF">2024-03-07T11:25:51Z</dcterms:modified>
</cp:coreProperties>
</file>