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6B5161-1E2C-6AB4-F210-5D2AC6030BD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N"/>
          </a:p>
        </p:txBody>
      </p:sp>
      <p:sp>
        <p:nvSpPr>
          <p:cNvPr id="3" name="Subtitle 2">
            <a:extLst>
              <a:ext uri="{FF2B5EF4-FFF2-40B4-BE49-F238E27FC236}">
                <a16:creationId xmlns:a16="http://schemas.microsoft.com/office/drawing/2014/main" id="{AAD9737C-55D0-7D7F-692E-F14ACA7B65D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N"/>
          </a:p>
        </p:txBody>
      </p:sp>
      <p:sp>
        <p:nvSpPr>
          <p:cNvPr id="4" name="Date Placeholder 3">
            <a:extLst>
              <a:ext uri="{FF2B5EF4-FFF2-40B4-BE49-F238E27FC236}">
                <a16:creationId xmlns:a16="http://schemas.microsoft.com/office/drawing/2014/main" id="{6B6FCC97-8178-C019-461A-9238DBB24F64}"/>
              </a:ext>
            </a:extLst>
          </p:cNvPr>
          <p:cNvSpPr>
            <a:spLocks noGrp="1"/>
          </p:cNvSpPr>
          <p:nvPr>
            <p:ph type="dt" sz="half" idx="10"/>
          </p:nvPr>
        </p:nvSpPr>
        <p:spPr/>
        <p:txBody>
          <a:bodyPr/>
          <a:lstStyle/>
          <a:p>
            <a:fld id="{E486C8CA-3D71-4941-B5F0-7390F21E1B79}" type="datetimeFigureOut">
              <a:rPr lang="en-IN" smtClean="0"/>
              <a:t>17-01-2025</a:t>
            </a:fld>
            <a:endParaRPr lang="en-IN"/>
          </a:p>
        </p:txBody>
      </p:sp>
      <p:sp>
        <p:nvSpPr>
          <p:cNvPr id="5" name="Footer Placeholder 4">
            <a:extLst>
              <a:ext uri="{FF2B5EF4-FFF2-40B4-BE49-F238E27FC236}">
                <a16:creationId xmlns:a16="http://schemas.microsoft.com/office/drawing/2014/main" id="{707AE16D-09CC-61D0-33BE-E070053A0F19}"/>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6ACEFE9A-F04F-3FA6-40FF-81CAFE921802}"/>
              </a:ext>
            </a:extLst>
          </p:cNvPr>
          <p:cNvSpPr>
            <a:spLocks noGrp="1"/>
          </p:cNvSpPr>
          <p:nvPr>
            <p:ph type="sldNum" sz="quarter" idx="12"/>
          </p:nvPr>
        </p:nvSpPr>
        <p:spPr/>
        <p:txBody>
          <a:bodyPr/>
          <a:lstStyle/>
          <a:p>
            <a:fld id="{A6484EC2-6D55-49ED-A647-9EAFBFB8AE92}" type="slidenum">
              <a:rPr lang="en-IN" smtClean="0"/>
              <a:t>‹#›</a:t>
            </a:fld>
            <a:endParaRPr lang="en-IN"/>
          </a:p>
        </p:txBody>
      </p:sp>
    </p:spTree>
    <p:extLst>
      <p:ext uri="{BB962C8B-B14F-4D97-AF65-F5344CB8AC3E}">
        <p14:creationId xmlns:p14="http://schemas.microsoft.com/office/powerpoint/2010/main" val="22176555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C4578E-BDCE-9AE9-07FB-49652CBEB3D1}"/>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EB261083-7C81-A2C5-DFA2-C4142AC0008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8BA1DF45-4AFC-D541-B691-6DCC1218FF13}"/>
              </a:ext>
            </a:extLst>
          </p:cNvPr>
          <p:cNvSpPr>
            <a:spLocks noGrp="1"/>
          </p:cNvSpPr>
          <p:nvPr>
            <p:ph type="dt" sz="half" idx="10"/>
          </p:nvPr>
        </p:nvSpPr>
        <p:spPr/>
        <p:txBody>
          <a:bodyPr/>
          <a:lstStyle/>
          <a:p>
            <a:fld id="{E486C8CA-3D71-4941-B5F0-7390F21E1B79}" type="datetimeFigureOut">
              <a:rPr lang="en-IN" smtClean="0"/>
              <a:t>17-01-2025</a:t>
            </a:fld>
            <a:endParaRPr lang="en-IN"/>
          </a:p>
        </p:txBody>
      </p:sp>
      <p:sp>
        <p:nvSpPr>
          <p:cNvPr id="5" name="Footer Placeholder 4">
            <a:extLst>
              <a:ext uri="{FF2B5EF4-FFF2-40B4-BE49-F238E27FC236}">
                <a16:creationId xmlns:a16="http://schemas.microsoft.com/office/drawing/2014/main" id="{3AC3DA65-5867-A86F-9C52-723E63DCB737}"/>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EAC52C50-7C84-9E56-C29A-680489117369}"/>
              </a:ext>
            </a:extLst>
          </p:cNvPr>
          <p:cNvSpPr>
            <a:spLocks noGrp="1"/>
          </p:cNvSpPr>
          <p:nvPr>
            <p:ph type="sldNum" sz="quarter" idx="12"/>
          </p:nvPr>
        </p:nvSpPr>
        <p:spPr/>
        <p:txBody>
          <a:bodyPr/>
          <a:lstStyle/>
          <a:p>
            <a:fld id="{A6484EC2-6D55-49ED-A647-9EAFBFB8AE92}" type="slidenum">
              <a:rPr lang="en-IN" smtClean="0"/>
              <a:t>‹#›</a:t>
            </a:fld>
            <a:endParaRPr lang="en-IN"/>
          </a:p>
        </p:txBody>
      </p:sp>
    </p:spTree>
    <p:extLst>
      <p:ext uri="{BB962C8B-B14F-4D97-AF65-F5344CB8AC3E}">
        <p14:creationId xmlns:p14="http://schemas.microsoft.com/office/powerpoint/2010/main" val="24112175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C69A3D-9D8F-4603-46C8-C3467EA47F1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N"/>
          </a:p>
        </p:txBody>
      </p:sp>
      <p:sp>
        <p:nvSpPr>
          <p:cNvPr id="3" name="Text Placeholder 2">
            <a:extLst>
              <a:ext uri="{FF2B5EF4-FFF2-40B4-BE49-F238E27FC236}">
                <a16:creationId xmlns:a16="http://schemas.microsoft.com/office/drawing/2014/main" id="{3F7AE71A-444E-F88A-394A-5E57546395B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FAA691E-041B-3CEF-2045-330B0F5E889E}"/>
              </a:ext>
            </a:extLst>
          </p:cNvPr>
          <p:cNvSpPr>
            <a:spLocks noGrp="1"/>
          </p:cNvSpPr>
          <p:nvPr>
            <p:ph type="dt" sz="half" idx="10"/>
          </p:nvPr>
        </p:nvSpPr>
        <p:spPr/>
        <p:txBody>
          <a:bodyPr/>
          <a:lstStyle/>
          <a:p>
            <a:fld id="{E486C8CA-3D71-4941-B5F0-7390F21E1B79}" type="datetimeFigureOut">
              <a:rPr lang="en-IN" smtClean="0"/>
              <a:t>17-01-2025</a:t>
            </a:fld>
            <a:endParaRPr lang="en-IN"/>
          </a:p>
        </p:txBody>
      </p:sp>
      <p:sp>
        <p:nvSpPr>
          <p:cNvPr id="5" name="Footer Placeholder 4">
            <a:extLst>
              <a:ext uri="{FF2B5EF4-FFF2-40B4-BE49-F238E27FC236}">
                <a16:creationId xmlns:a16="http://schemas.microsoft.com/office/drawing/2014/main" id="{3E32CEB0-85A1-6C02-4573-48EE0AE872B9}"/>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5540601F-940F-E122-BAFC-8570613F36B6}"/>
              </a:ext>
            </a:extLst>
          </p:cNvPr>
          <p:cNvSpPr>
            <a:spLocks noGrp="1"/>
          </p:cNvSpPr>
          <p:nvPr>
            <p:ph type="sldNum" sz="quarter" idx="12"/>
          </p:nvPr>
        </p:nvSpPr>
        <p:spPr/>
        <p:txBody>
          <a:bodyPr/>
          <a:lstStyle/>
          <a:p>
            <a:fld id="{A6484EC2-6D55-49ED-A647-9EAFBFB8AE92}" type="slidenum">
              <a:rPr lang="en-IN" smtClean="0"/>
              <a:t>‹#›</a:t>
            </a:fld>
            <a:endParaRPr lang="en-IN"/>
          </a:p>
        </p:txBody>
      </p:sp>
    </p:spTree>
    <p:extLst>
      <p:ext uri="{BB962C8B-B14F-4D97-AF65-F5344CB8AC3E}">
        <p14:creationId xmlns:p14="http://schemas.microsoft.com/office/powerpoint/2010/main" val="34330561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DEB88D-0D5A-A780-C419-AD95CDF601CE}"/>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F3D4DF89-A9D9-7D0C-E059-15EB9837D15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Content Placeholder 3">
            <a:extLst>
              <a:ext uri="{FF2B5EF4-FFF2-40B4-BE49-F238E27FC236}">
                <a16:creationId xmlns:a16="http://schemas.microsoft.com/office/drawing/2014/main" id="{68AE8978-6621-9553-A17D-81EC2D3C933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Date Placeholder 4">
            <a:extLst>
              <a:ext uri="{FF2B5EF4-FFF2-40B4-BE49-F238E27FC236}">
                <a16:creationId xmlns:a16="http://schemas.microsoft.com/office/drawing/2014/main" id="{9350E18A-510D-AF72-E8B6-849C66194781}"/>
              </a:ext>
            </a:extLst>
          </p:cNvPr>
          <p:cNvSpPr>
            <a:spLocks noGrp="1"/>
          </p:cNvSpPr>
          <p:nvPr>
            <p:ph type="dt" sz="half" idx="10"/>
          </p:nvPr>
        </p:nvSpPr>
        <p:spPr/>
        <p:txBody>
          <a:bodyPr/>
          <a:lstStyle/>
          <a:p>
            <a:fld id="{E486C8CA-3D71-4941-B5F0-7390F21E1B79}" type="datetimeFigureOut">
              <a:rPr lang="en-IN" smtClean="0"/>
              <a:t>17-01-2025</a:t>
            </a:fld>
            <a:endParaRPr lang="en-IN"/>
          </a:p>
        </p:txBody>
      </p:sp>
      <p:sp>
        <p:nvSpPr>
          <p:cNvPr id="6" name="Footer Placeholder 5">
            <a:extLst>
              <a:ext uri="{FF2B5EF4-FFF2-40B4-BE49-F238E27FC236}">
                <a16:creationId xmlns:a16="http://schemas.microsoft.com/office/drawing/2014/main" id="{D13F0B86-D750-D4A9-6AFA-731FEF99536D}"/>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D5272445-0FF5-7FED-091B-50FF6CFA875C}"/>
              </a:ext>
            </a:extLst>
          </p:cNvPr>
          <p:cNvSpPr>
            <a:spLocks noGrp="1"/>
          </p:cNvSpPr>
          <p:nvPr>
            <p:ph type="sldNum" sz="quarter" idx="12"/>
          </p:nvPr>
        </p:nvSpPr>
        <p:spPr/>
        <p:txBody>
          <a:bodyPr/>
          <a:lstStyle/>
          <a:p>
            <a:fld id="{A6484EC2-6D55-49ED-A647-9EAFBFB8AE92}" type="slidenum">
              <a:rPr lang="en-IN" smtClean="0"/>
              <a:t>‹#›</a:t>
            </a:fld>
            <a:endParaRPr lang="en-IN"/>
          </a:p>
        </p:txBody>
      </p:sp>
    </p:spTree>
    <p:extLst>
      <p:ext uri="{BB962C8B-B14F-4D97-AF65-F5344CB8AC3E}">
        <p14:creationId xmlns:p14="http://schemas.microsoft.com/office/powerpoint/2010/main" val="38014763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BF6E3A-2EEE-FFA1-4E95-D445848EEB90}"/>
              </a:ext>
            </a:extLst>
          </p:cNvPr>
          <p:cNvSpPr>
            <a:spLocks noGrp="1"/>
          </p:cNvSpPr>
          <p:nvPr>
            <p:ph type="title"/>
          </p:nvPr>
        </p:nvSpPr>
        <p:spPr>
          <a:xfrm>
            <a:off x="839788" y="365125"/>
            <a:ext cx="10515600" cy="1325563"/>
          </a:xfrm>
        </p:spPr>
        <p:txBody>
          <a:bodyPr/>
          <a:lstStyle/>
          <a:p>
            <a:r>
              <a:rPr lang="en-US"/>
              <a:t>Click to edit Master title style</a:t>
            </a:r>
            <a:endParaRPr lang="en-IN"/>
          </a:p>
        </p:txBody>
      </p:sp>
      <p:sp>
        <p:nvSpPr>
          <p:cNvPr id="3" name="Text Placeholder 2">
            <a:extLst>
              <a:ext uri="{FF2B5EF4-FFF2-40B4-BE49-F238E27FC236}">
                <a16:creationId xmlns:a16="http://schemas.microsoft.com/office/drawing/2014/main" id="{1027498D-1472-D154-D77F-5CD325DEBBE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03767CC-CAAB-CD7C-714C-4B13E78D641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Text Placeholder 4">
            <a:extLst>
              <a:ext uri="{FF2B5EF4-FFF2-40B4-BE49-F238E27FC236}">
                <a16:creationId xmlns:a16="http://schemas.microsoft.com/office/drawing/2014/main" id="{88241F09-3DFE-7C99-6FF0-7FDC3930F4B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CFF3A80-4151-4DCA-4D68-F6852BEB631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7" name="Date Placeholder 6">
            <a:extLst>
              <a:ext uri="{FF2B5EF4-FFF2-40B4-BE49-F238E27FC236}">
                <a16:creationId xmlns:a16="http://schemas.microsoft.com/office/drawing/2014/main" id="{B12758CC-8C93-6569-63F3-40D98B7FF78B}"/>
              </a:ext>
            </a:extLst>
          </p:cNvPr>
          <p:cNvSpPr>
            <a:spLocks noGrp="1"/>
          </p:cNvSpPr>
          <p:nvPr>
            <p:ph type="dt" sz="half" idx="10"/>
          </p:nvPr>
        </p:nvSpPr>
        <p:spPr/>
        <p:txBody>
          <a:bodyPr/>
          <a:lstStyle/>
          <a:p>
            <a:fld id="{E486C8CA-3D71-4941-B5F0-7390F21E1B79}" type="datetimeFigureOut">
              <a:rPr lang="en-IN" smtClean="0"/>
              <a:t>17-01-2025</a:t>
            </a:fld>
            <a:endParaRPr lang="en-IN"/>
          </a:p>
        </p:txBody>
      </p:sp>
      <p:sp>
        <p:nvSpPr>
          <p:cNvPr id="8" name="Footer Placeholder 7">
            <a:extLst>
              <a:ext uri="{FF2B5EF4-FFF2-40B4-BE49-F238E27FC236}">
                <a16:creationId xmlns:a16="http://schemas.microsoft.com/office/drawing/2014/main" id="{CC51D6AD-8392-4376-E871-F30DA2643D99}"/>
              </a:ext>
            </a:extLst>
          </p:cNvPr>
          <p:cNvSpPr>
            <a:spLocks noGrp="1"/>
          </p:cNvSpPr>
          <p:nvPr>
            <p:ph type="ftr" sz="quarter" idx="11"/>
          </p:nvPr>
        </p:nvSpPr>
        <p:spPr/>
        <p:txBody>
          <a:bodyPr/>
          <a:lstStyle/>
          <a:p>
            <a:endParaRPr lang="en-IN"/>
          </a:p>
        </p:txBody>
      </p:sp>
      <p:sp>
        <p:nvSpPr>
          <p:cNvPr id="9" name="Slide Number Placeholder 8">
            <a:extLst>
              <a:ext uri="{FF2B5EF4-FFF2-40B4-BE49-F238E27FC236}">
                <a16:creationId xmlns:a16="http://schemas.microsoft.com/office/drawing/2014/main" id="{651E63DD-84F4-DF21-516D-EDD505F2CA62}"/>
              </a:ext>
            </a:extLst>
          </p:cNvPr>
          <p:cNvSpPr>
            <a:spLocks noGrp="1"/>
          </p:cNvSpPr>
          <p:nvPr>
            <p:ph type="sldNum" sz="quarter" idx="12"/>
          </p:nvPr>
        </p:nvSpPr>
        <p:spPr/>
        <p:txBody>
          <a:bodyPr/>
          <a:lstStyle/>
          <a:p>
            <a:fld id="{A6484EC2-6D55-49ED-A647-9EAFBFB8AE92}" type="slidenum">
              <a:rPr lang="en-IN" smtClean="0"/>
              <a:t>‹#›</a:t>
            </a:fld>
            <a:endParaRPr lang="en-IN"/>
          </a:p>
        </p:txBody>
      </p:sp>
    </p:spTree>
    <p:extLst>
      <p:ext uri="{BB962C8B-B14F-4D97-AF65-F5344CB8AC3E}">
        <p14:creationId xmlns:p14="http://schemas.microsoft.com/office/powerpoint/2010/main" val="4760038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2BC5F6-CDAA-2116-72BA-F18A000F1E08}"/>
              </a:ext>
            </a:extLst>
          </p:cNvPr>
          <p:cNvSpPr>
            <a:spLocks noGrp="1"/>
          </p:cNvSpPr>
          <p:nvPr>
            <p:ph type="title"/>
          </p:nvPr>
        </p:nvSpPr>
        <p:spPr/>
        <p:txBody>
          <a:bodyPr/>
          <a:lstStyle/>
          <a:p>
            <a:r>
              <a:rPr lang="en-US"/>
              <a:t>Click to edit Master title style</a:t>
            </a:r>
            <a:endParaRPr lang="en-IN"/>
          </a:p>
        </p:txBody>
      </p:sp>
      <p:sp>
        <p:nvSpPr>
          <p:cNvPr id="3" name="Date Placeholder 2">
            <a:extLst>
              <a:ext uri="{FF2B5EF4-FFF2-40B4-BE49-F238E27FC236}">
                <a16:creationId xmlns:a16="http://schemas.microsoft.com/office/drawing/2014/main" id="{FC8105E6-3C25-F5DC-9221-53FEB2A601AB}"/>
              </a:ext>
            </a:extLst>
          </p:cNvPr>
          <p:cNvSpPr>
            <a:spLocks noGrp="1"/>
          </p:cNvSpPr>
          <p:nvPr>
            <p:ph type="dt" sz="half" idx="10"/>
          </p:nvPr>
        </p:nvSpPr>
        <p:spPr/>
        <p:txBody>
          <a:bodyPr/>
          <a:lstStyle/>
          <a:p>
            <a:fld id="{E486C8CA-3D71-4941-B5F0-7390F21E1B79}" type="datetimeFigureOut">
              <a:rPr lang="en-IN" smtClean="0"/>
              <a:t>17-01-2025</a:t>
            </a:fld>
            <a:endParaRPr lang="en-IN"/>
          </a:p>
        </p:txBody>
      </p:sp>
      <p:sp>
        <p:nvSpPr>
          <p:cNvPr id="4" name="Footer Placeholder 3">
            <a:extLst>
              <a:ext uri="{FF2B5EF4-FFF2-40B4-BE49-F238E27FC236}">
                <a16:creationId xmlns:a16="http://schemas.microsoft.com/office/drawing/2014/main" id="{21093D04-0294-8DE7-35AE-432424312567}"/>
              </a:ext>
            </a:extLst>
          </p:cNvPr>
          <p:cNvSpPr>
            <a:spLocks noGrp="1"/>
          </p:cNvSpPr>
          <p:nvPr>
            <p:ph type="ftr" sz="quarter" idx="11"/>
          </p:nvPr>
        </p:nvSpPr>
        <p:spPr/>
        <p:txBody>
          <a:bodyPr/>
          <a:lstStyle/>
          <a:p>
            <a:endParaRPr lang="en-IN"/>
          </a:p>
        </p:txBody>
      </p:sp>
      <p:sp>
        <p:nvSpPr>
          <p:cNvPr id="5" name="Slide Number Placeholder 4">
            <a:extLst>
              <a:ext uri="{FF2B5EF4-FFF2-40B4-BE49-F238E27FC236}">
                <a16:creationId xmlns:a16="http://schemas.microsoft.com/office/drawing/2014/main" id="{B4463A97-48E8-ACBF-D18C-36C58E3D6B87}"/>
              </a:ext>
            </a:extLst>
          </p:cNvPr>
          <p:cNvSpPr>
            <a:spLocks noGrp="1"/>
          </p:cNvSpPr>
          <p:nvPr>
            <p:ph type="sldNum" sz="quarter" idx="12"/>
          </p:nvPr>
        </p:nvSpPr>
        <p:spPr/>
        <p:txBody>
          <a:bodyPr/>
          <a:lstStyle/>
          <a:p>
            <a:fld id="{A6484EC2-6D55-49ED-A647-9EAFBFB8AE92}" type="slidenum">
              <a:rPr lang="en-IN" smtClean="0"/>
              <a:t>‹#›</a:t>
            </a:fld>
            <a:endParaRPr lang="en-IN"/>
          </a:p>
        </p:txBody>
      </p:sp>
    </p:spTree>
    <p:extLst>
      <p:ext uri="{BB962C8B-B14F-4D97-AF65-F5344CB8AC3E}">
        <p14:creationId xmlns:p14="http://schemas.microsoft.com/office/powerpoint/2010/main" val="41674532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54955AC-FE28-5217-88CE-41A72DA3CD1C}"/>
              </a:ext>
            </a:extLst>
          </p:cNvPr>
          <p:cNvSpPr>
            <a:spLocks noGrp="1"/>
          </p:cNvSpPr>
          <p:nvPr>
            <p:ph type="dt" sz="half" idx="10"/>
          </p:nvPr>
        </p:nvSpPr>
        <p:spPr/>
        <p:txBody>
          <a:bodyPr/>
          <a:lstStyle/>
          <a:p>
            <a:fld id="{E486C8CA-3D71-4941-B5F0-7390F21E1B79}" type="datetimeFigureOut">
              <a:rPr lang="en-IN" smtClean="0"/>
              <a:t>17-01-2025</a:t>
            </a:fld>
            <a:endParaRPr lang="en-IN"/>
          </a:p>
        </p:txBody>
      </p:sp>
      <p:sp>
        <p:nvSpPr>
          <p:cNvPr id="3" name="Footer Placeholder 2">
            <a:extLst>
              <a:ext uri="{FF2B5EF4-FFF2-40B4-BE49-F238E27FC236}">
                <a16:creationId xmlns:a16="http://schemas.microsoft.com/office/drawing/2014/main" id="{E81583E6-1492-EED7-3B5B-8744B01FA759}"/>
              </a:ext>
            </a:extLst>
          </p:cNvPr>
          <p:cNvSpPr>
            <a:spLocks noGrp="1"/>
          </p:cNvSpPr>
          <p:nvPr>
            <p:ph type="ftr" sz="quarter" idx="11"/>
          </p:nvPr>
        </p:nvSpPr>
        <p:spPr/>
        <p:txBody>
          <a:bodyPr/>
          <a:lstStyle/>
          <a:p>
            <a:endParaRPr lang="en-IN"/>
          </a:p>
        </p:txBody>
      </p:sp>
      <p:sp>
        <p:nvSpPr>
          <p:cNvPr id="4" name="Slide Number Placeholder 3">
            <a:extLst>
              <a:ext uri="{FF2B5EF4-FFF2-40B4-BE49-F238E27FC236}">
                <a16:creationId xmlns:a16="http://schemas.microsoft.com/office/drawing/2014/main" id="{B5967FED-BAE8-EE9F-8B32-3D5227178C04}"/>
              </a:ext>
            </a:extLst>
          </p:cNvPr>
          <p:cNvSpPr>
            <a:spLocks noGrp="1"/>
          </p:cNvSpPr>
          <p:nvPr>
            <p:ph type="sldNum" sz="quarter" idx="12"/>
          </p:nvPr>
        </p:nvSpPr>
        <p:spPr/>
        <p:txBody>
          <a:bodyPr/>
          <a:lstStyle/>
          <a:p>
            <a:fld id="{A6484EC2-6D55-49ED-A647-9EAFBFB8AE92}" type="slidenum">
              <a:rPr lang="en-IN" smtClean="0"/>
              <a:t>‹#›</a:t>
            </a:fld>
            <a:endParaRPr lang="en-IN"/>
          </a:p>
        </p:txBody>
      </p:sp>
    </p:spTree>
    <p:extLst>
      <p:ext uri="{BB962C8B-B14F-4D97-AF65-F5344CB8AC3E}">
        <p14:creationId xmlns:p14="http://schemas.microsoft.com/office/powerpoint/2010/main" val="20611809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E9C4F1-CE84-ED03-085E-17A754C5E24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Content Placeholder 2">
            <a:extLst>
              <a:ext uri="{FF2B5EF4-FFF2-40B4-BE49-F238E27FC236}">
                <a16:creationId xmlns:a16="http://schemas.microsoft.com/office/drawing/2014/main" id="{3BE3712C-ED2E-3AFA-7738-A28945FC3BE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 Placeholder 3">
            <a:extLst>
              <a:ext uri="{FF2B5EF4-FFF2-40B4-BE49-F238E27FC236}">
                <a16:creationId xmlns:a16="http://schemas.microsoft.com/office/drawing/2014/main" id="{413E8079-92F9-F2C9-0678-25B23DAA2BB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EA977C9-967E-E546-66F1-F948A4A62ED8}"/>
              </a:ext>
            </a:extLst>
          </p:cNvPr>
          <p:cNvSpPr>
            <a:spLocks noGrp="1"/>
          </p:cNvSpPr>
          <p:nvPr>
            <p:ph type="dt" sz="half" idx="10"/>
          </p:nvPr>
        </p:nvSpPr>
        <p:spPr/>
        <p:txBody>
          <a:bodyPr/>
          <a:lstStyle/>
          <a:p>
            <a:fld id="{E486C8CA-3D71-4941-B5F0-7390F21E1B79}" type="datetimeFigureOut">
              <a:rPr lang="en-IN" smtClean="0"/>
              <a:t>17-01-2025</a:t>
            </a:fld>
            <a:endParaRPr lang="en-IN"/>
          </a:p>
        </p:txBody>
      </p:sp>
      <p:sp>
        <p:nvSpPr>
          <p:cNvPr id="6" name="Footer Placeholder 5">
            <a:extLst>
              <a:ext uri="{FF2B5EF4-FFF2-40B4-BE49-F238E27FC236}">
                <a16:creationId xmlns:a16="http://schemas.microsoft.com/office/drawing/2014/main" id="{C92E518C-3644-F12A-06B2-32739879F818}"/>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C6886991-A64B-E224-EBBD-92E9207ADF95}"/>
              </a:ext>
            </a:extLst>
          </p:cNvPr>
          <p:cNvSpPr>
            <a:spLocks noGrp="1"/>
          </p:cNvSpPr>
          <p:nvPr>
            <p:ph type="sldNum" sz="quarter" idx="12"/>
          </p:nvPr>
        </p:nvSpPr>
        <p:spPr/>
        <p:txBody>
          <a:bodyPr/>
          <a:lstStyle/>
          <a:p>
            <a:fld id="{A6484EC2-6D55-49ED-A647-9EAFBFB8AE92}" type="slidenum">
              <a:rPr lang="en-IN" smtClean="0"/>
              <a:t>‹#›</a:t>
            </a:fld>
            <a:endParaRPr lang="en-IN"/>
          </a:p>
        </p:txBody>
      </p:sp>
    </p:spTree>
    <p:extLst>
      <p:ext uri="{BB962C8B-B14F-4D97-AF65-F5344CB8AC3E}">
        <p14:creationId xmlns:p14="http://schemas.microsoft.com/office/powerpoint/2010/main" val="12068626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EC88CA-77F9-C6B9-8C23-003DBDF9941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Picture Placeholder 2">
            <a:extLst>
              <a:ext uri="{FF2B5EF4-FFF2-40B4-BE49-F238E27FC236}">
                <a16:creationId xmlns:a16="http://schemas.microsoft.com/office/drawing/2014/main" id="{9D280861-A294-A3D4-4B22-1260E0E0D4B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a:extLst>
              <a:ext uri="{FF2B5EF4-FFF2-40B4-BE49-F238E27FC236}">
                <a16:creationId xmlns:a16="http://schemas.microsoft.com/office/drawing/2014/main" id="{81ECB730-5C5C-97C5-9B6E-2DF01E889CF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ECEF8C4-2283-B01F-20FB-A3A5331E2567}"/>
              </a:ext>
            </a:extLst>
          </p:cNvPr>
          <p:cNvSpPr>
            <a:spLocks noGrp="1"/>
          </p:cNvSpPr>
          <p:nvPr>
            <p:ph type="dt" sz="half" idx="10"/>
          </p:nvPr>
        </p:nvSpPr>
        <p:spPr/>
        <p:txBody>
          <a:bodyPr/>
          <a:lstStyle/>
          <a:p>
            <a:fld id="{E486C8CA-3D71-4941-B5F0-7390F21E1B79}" type="datetimeFigureOut">
              <a:rPr lang="en-IN" smtClean="0"/>
              <a:t>17-01-2025</a:t>
            </a:fld>
            <a:endParaRPr lang="en-IN"/>
          </a:p>
        </p:txBody>
      </p:sp>
      <p:sp>
        <p:nvSpPr>
          <p:cNvPr id="6" name="Footer Placeholder 5">
            <a:extLst>
              <a:ext uri="{FF2B5EF4-FFF2-40B4-BE49-F238E27FC236}">
                <a16:creationId xmlns:a16="http://schemas.microsoft.com/office/drawing/2014/main" id="{A0EE0A62-BE9F-87D4-DBB7-508CE0CA7127}"/>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69D668C8-3BE7-2B6F-7546-AA030399B814}"/>
              </a:ext>
            </a:extLst>
          </p:cNvPr>
          <p:cNvSpPr>
            <a:spLocks noGrp="1"/>
          </p:cNvSpPr>
          <p:nvPr>
            <p:ph type="sldNum" sz="quarter" idx="12"/>
          </p:nvPr>
        </p:nvSpPr>
        <p:spPr/>
        <p:txBody>
          <a:bodyPr/>
          <a:lstStyle/>
          <a:p>
            <a:fld id="{A6484EC2-6D55-49ED-A647-9EAFBFB8AE92}" type="slidenum">
              <a:rPr lang="en-IN" smtClean="0"/>
              <a:t>‹#›</a:t>
            </a:fld>
            <a:endParaRPr lang="en-IN"/>
          </a:p>
        </p:txBody>
      </p:sp>
    </p:spTree>
    <p:extLst>
      <p:ext uri="{BB962C8B-B14F-4D97-AF65-F5344CB8AC3E}">
        <p14:creationId xmlns:p14="http://schemas.microsoft.com/office/powerpoint/2010/main" val="23298725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209A16-D9DE-C1A1-D787-A4600D4D9A88}"/>
              </a:ext>
            </a:extLst>
          </p:cNvPr>
          <p:cNvSpPr>
            <a:spLocks noGrp="1"/>
          </p:cNvSpPr>
          <p:nvPr>
            <p:ph type="title"/>
          </p:nvPr>
        </p:nvSpPr>
        <p:spPr/>
        <p:txBody>
          <a:bodyPr/>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557DDC9D-D6B0-4040-8744-35E765598EF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6A2C2878-394C-F94A-6D14-7DFE76BDBF26}"/>
              </a:ext>
            </a:extLst>
          </p:cNvPr>
          <p:cNvSpPr>
            <a:spLocks noGrp="1"/>
          </p:cNvSpPr>
          <p:nvPr>
            <p:ph type="dt" sz="half" idx="10"/>
          </p:nvPr>
        </p:nvSpPr>
        <p:spPr/>
        <p:txBody>
          <a:bodyPr/>
          <a:lstStyle/>
          <a:p>
            <a:fld id="{E486C8CA-3D71-4941-B5F0-7390F21E1B79}" type="datetimeFigureOut">
              <a:rPr lang="en-IN" smtClean="0"/>
              <a:t>17-01-2025</a:t>
            </a:fld>
            <a:endParaRPr lang="en-IN"/>
          </a:p>
        </p:txBody>
      </p:sp>
      <p:sp>
        <p:nvSpPr>
          <p:cNvPr id="5" name="Footer Placeholder 4">
            <a:extLst>
              <a:ext uri="{FF2B5EF4-FFF2-40B4-BE49-F238E27FC236}">
                <a16:creationId xmlns:a16="http://schemas.microsoft.com/office/drawing/2014/main" id="{A8169AF0-F7A8-2182-4557-8FEFF2C93ABE}"/>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D658A390-C4EE-CD0E-58A2-1B054B082F50}"/>
              </a:ext>
            </a:extLst>
          </p:cNvPr>
          <p:cNvSpPr>
            <a:spLocks noGrp="1"/>
          </p:cNvSpPr>
          <p:nvPr>
            <p:ph type="sldNum" sz="quarter" idx="12"/>
          </p:nvPr>
        </p:nvSpPr>
        <p:spPr/>
        <p:txBody>
          <a:bodyPr/>
          <a:lstStyle/>
          <a:p>
            <a:fld id="{A6484EC2-6D55-49ED-A647-9EAFBFB8AE92}" type="slidenum">
              <a:rPr lang="en-IN" smtClean="0"/>
              <a:t>‹#›</a:t>
            </a:fld>
            <a:endParaRPr lang="en-IN"/>
          </a:p>
        </p:txBody>
      </p:sp>
    </p:spTree>
    <p:extLst>
      <p:ext uri="{BB962C8B-B14F-4D97-AF65-F5344CB8AC3E}">
        <p14:creationId xmlns:p14="http://schemas.microsoft.com/office/powerpoint/2010/main" val="9312676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01B1A69-9E09-243B-9032-D2377C993F8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CA7B05D7-3EE2-0338-5FC2-21496BF9093A}"/>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1D3DCE88-E28A-6AFE-3D3D-3F4078E5BAFF}"/>
              </a:ext>
            </a:extLst>
          </p:cNvPr>
          <p:cNvSpPr>
            <a:spLocks noGrp="1"/>
          </p:cNvSpPr>
          <p:nvPr>
            <p:ph type="dt" sz="half" idx="10"/>
          </p:nvPr>
        </p:nvSpPr>
        <p:spPr/>
        <p:txBody>
          <a:bodyPr/>
          <a:lstStyle/>
          <a:p>
            <a:fld id="{E486C8CA-3D71-4941-B5F0-7390F21E1B79}" type="datetimeFigureOut">
              <a:rPr lang="en-IN" smtClean="0"/>
              <a:t>17-01-2025</a:t>
            </a:fld>
            <a:endParaRPr lang="en-IN"/>
          </a:p>
        </p:txBody>
      </p:sp>
      <p:sp>
        <p:nvSpPr>
          <p:cNvPr id="5" name="Footer Placeholder 4">
            <a:extLst>
              <a:ext uri="{FF2B5EF4-FFF2-40B4-BE49-F238E27FC236}">
                <a16:creationId xmlns:a16="http://schemas.microsoft.com/office/drawing/2014/main" id="{D8CBE582-3ADA-58C1-6B82-D578726F166B}"/>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E361551F-A242-F55C-BA7A-A7DAF1A66C72}"/>
              </a:ext>
            </a:extLst>
          </p:cNvPr>
          <p:cNvSpPr>
            <a:spLocks noGrp="1"/>
          </p:cNvSpPr>
          <p:nvPr>
            <p:ph type="sldNum" sz="quarter" idx="12"/>
          </p:nvPr>
        </p:nvSpPr>
        <p:spPr/>
        <p:txBody>
          <a:bodyPr/>
          <a:lstStyle/>
          <a:p>
            <a:fld id="{A6484EC2-6D55-49ED-A647-9EAFBFB8AE92}" type="slidenum">
              <a:rPr lang="en-IN" smtClean="0"/>
              <a:t>‹#›</a:t>
            </a:fld>
            <a:endParaRPr lang="en-IN"/>
          </a:p>
        </p:txBody>
      </p:sp>
    </p:spTree>
    <p:extLst>
      <p:ext uri="{BB962C8B-B14F-4D97-AF65-F5344CB8AC3E}">
        <p14:creationId xmlns:p14="http://schemas.microsoft.com/office/powerpoint/2010/main" val="17939922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1EC7E66-FC34-F44A-9C12-853C897204B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F2E1EB1E-4A75-19C9-4AB2-42DAFEB7877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C7A4B412-2016-1C4E-5EF5-EBE1CE5A50D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486C8CA-3D71-4941-B5F0-7390F21E1B79}" type="datetimeFigureOut">
              <a:rPr lang="en-IN" smtClean="0"/>
              <a:t>17-01-2025</a:t>
            </a:fld>
            <a:endParaRPr lang="en-IN"/>
          </a:p>
        </p:txBody>
      </p:sp>
      <p:sp>
        <p:nvSpPr>
          <p:cNvPr id="5" name="Footer Placeholder 4">
            <a:extLst>
              <a:ext uri="{FF2B5EF4-FFF2-40B4-BE49-F238E27FC236}">
                <a16:creationId xmlns:a16="http://schemas.microsoft.com/office/drawing/2014/main" id="{701B4588-8B5E-EA1F-C1C2-88B49017A5C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p>
        </p:txBody>
      </p:sp>
      <p:sp>
        <p:nvSpPr>
          <p:cNvPr id="6" name="Slide Number Placeholder 5">
            <a:extLst>
              <a:ext uri="{FF2B5EF4-FFF2-40B4-BE49-F238E27FC236}">
                <a16:creationId xmlns:a16="http://schemas.microsoft.com/office/drawing/2014/main" id="{7BE8B287-14AD-32C4-25AD-A45C31AFA1B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6484EC2-6D55-49ED-A647-9EAFBFB8AE92}" type="slidenum">
              <a:rPr lang="en-IN" smtClean="0"/>
              <a:t>‹#›</a:t>
            </a:fld>
            <a:endParaRPr lang="en-IN"/>
          </a:p>
        </p:txBody>
      </p:sp>
    </p:spTree>
    <p:extLst>
      <p:ext uri="{BB962C8B-B14F-4D97-AF65-F5344CB8AC3E}">
        <p14:creationId xmlns:p14="http://schemas.microsoft.com/office/powerpoint/2010/main" val="42176109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Backgrounds | Free PowerPoint templates and Google slides themes">
            <a:extLst>
              <a:ext uri="{FF2B5EF4-FFF2-40B4-BE49-F238E27FC236}">
                <a16:creationId xmlns:a16="http://schemas.microsoft.com/office/drawing/2014/main" id="{BFBE8F5E-989F-35A2-9508-1E1C569D02A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Subtitle 2">
            <a:extLst>
              <a:ext uri="{FF2B5EF4-FFF2-40B4-BE49-F238E27FC236}">
                <a16:creationId xmlns:a16="http://schemas.microsoft.com/office/drawing/2014/main" id="{2DF2E89A-AE58-5838-DBFC-B51A063D3491}"/>
              </a:ext>
            </a:extLst>
          </p:cNvPr>
          <p:cNvSpPr>
            <a:spLocks noGrp="1"/>
          </p:cNvSpPr>
          <p:nvPr>
            <p:ph type="subTitle" idx="1"/>
          </p:nvPr>
        </p:nvSpPr>
        <p:spPr>
          <a:xfrm>
            <a:off x="636105" y="1968451"/>
            <a:ext cx="11264348" cy="1655762"/>
          </a:xfrm>
        </p:spPr>
        <p:txBody>
          <a:bodyPr>
            <a:normAutofit/>
          </a:bodyPr>
          <a:lstStyle/>
          <a:p>
            <a:pPr marL="1270" marR="8255" algn="ctr">
              <a:lnSpc>
                <a:spcPct val="150000"/>
              </a:lnSpc>
              <a:spcBef>
                <a:spcPts val="395"/>
              </a:spcBef>
              <a:spcAft>
                <a:spcPts val="0"/>
              </a:spcAft>
            </a:pPr>
            <a:r>
              <a:rPr lang="en-US" sz="2800" b="1" kern="0" dirty="0">
                <a:effectLst/>
                <a:latin typeface="Times New Roman" panose="02020603050405020304" pitchFamily="18" charset="0"/>
                <a:ea typeface="Times New Roman" panose="02020603050405020304" pitchFamily="18" charset="0"/>
              </a:rPr>
              <a:t>EFFECT</a:t>
            </a:r>
            <a:r>
              <a:rPr lang="en-US" sz="2800" b="1" kern="0" spc="-55" dirty="0">
                <a:effectLst/>
                <a:latin typeface="Times New Roman" panose="02020603050405020304" pitchFamily="18" charset="0"/>
                <a:ea typeface="Times New Roman" panose="02020603050405020304" pitchFamily="18" charset="0"/>
              </a:rPr>
              <a:t> </a:t>
            </a:r>
            <a:r>
              <a:rPr lang="en-US" sz="2800" b="1" kern="0" dirty="0">
                <a:effectLst/>
                <a:latin typeface="Times New Roman" panose="02020603050405020304" pitchFamily="18" charset="0"/>
                <a:ea typeface="Times New Roman" panose="02020603050405020304" pitchFamily="18" charset="0"/>
              </a:rPr>
              <a:t>OF</a:t>
            </a:r>
            <a:r>
              <a:rPr lang="en-US" sz="2800" b="1" kern="0" spc="-50" dirty="0">
                <a:effectLst/>
                <a:latin typeface="Times New Roman" panose="02020603050405020304" pitchFamily="18" charset="0"/>
                <a:ea typeface="Times New Roman" panose="02020603050405020304" pitchFamily="18" charset="0"/>
              </a:rPr>
              <a:t> </a:t>
            </a:r>
            <a:r>
              <a:rPr lang="en-US" sz="2800" b="1" kern="0" dirty="0">
                <a:effectLst/>
                <a:latin typeface="Times New Roman" panose="02020603050405020304" pitchFamily="18" charset="0"/>
                <a:ea typeface="Times New Roman" panose="02020603050405020304" pitchFamily="18" charset="0"/>
              </a:rPr>
              <a:t>PRE-SOWING</a:t>
            </a:r>
            <a:r>
              <a:rPr lang="en-US" sz="2800" b="1" kern="0" spc="-55" dirty="0">
                <a:effectLst/>
                <a:latin typeface="Times New Roman" panose="02020603050405020304" pitchFamily="18" charset="0"/>
                <a:ea typeface="Times New Roman" panose="02020603050405020304" pitchFamily="18" charset="0"/>
              </a:rPr>
              <a:t> </a:t>
            </a:r>
            <a:r>
              <a:rPr lang="en-US" sz="2800" b="1" kern="0" dirty="0">
                <a:effectLst/>
                <a:latin typeface="Times New Roman" panose="02020603050405020304" pitchFamily="18" charset="0"/>
                <a:ea typeface="Times New Roman" panose="02020603050405020304" pitchFamily="18" charset="0"/>
              </a:rPr>
              <a:t>TREATMENT</a:t>
            </a:r>
            <a:r>
              <a:rPr lang="en-US" sz="2800" b="1" kern="0" spc="-35" dirty="0">
                <a:effectLst/>
                <a:latin typeface="Times New Roman" panose="02020603050405020304" pitchFamily="18" charset="0"/>
                <a:ea typeface="Times New Roman" panose="02020603050405020304" pitchFamily="18" charset="0"/>
              </a:rPr>
              <a:t> </a:t>
            </a:r>
            <a:r>
              <a:rPr lang="en-US" sz="2800" b="1" kern="0" dirty="0">
                <a:effectLst/>
                <a:latin typeface="Times New Roman" panose="02020603050405020304" pitchFamily="18" charset="0"/>
                <a:ea typeface="Times New Roman" panose="02020603050405020304" pitchFamily="18" charset="0"/>
              </a:rPr>
              <a:t>AND</a:t>
            </a:r>
            <a:r>
              <a:rPr lang="en-US" sz="2800" b="1" kern="0" spc="-60" dirty="0">
                <a:effectLst/>
                <a:latin typeface="Times New Roman" panose="02020603050405020304" pitchFamily="18" charset="0"/>
                <a:ea typeface="Times New Roman" panose="02020603050405020304" pitchFamily="18" charset="0"/>
              </a:rPr>
              <a:t> </a:t>
            </a:r>
            <a:r>
              <a:rPr lang="en-US" sz="2800" b="1" kern="0" dirty="0">
                <a:effectLst/>
                <a:latin typeface="Times New Roman" panose="02020603050405020304" pitchFamily="18" charset="0"/>
                <a:ea typeface="Times New Roman" panose="02020603050405020304" pitchFamily="18" charset="0"/>
              </a:rPr>
              <a:t>SEED</a:t>
            </a:r>
            <a:r>
              <a:rPr lang="en-US" sz="2800" b="1" kern="0" spc="-50" dirty="0">
                <a:effectLst/>
                <a:latin typeface="Times New Roman" panose="02020603050405020304" pitchFamily="18" charset="0"/>
                <a:ea typeface="Times New Roman" panose="02020603050405020304" pitchFamily="18" charset="0"/>
              </a:rPr>
              <a:t> </a:t>
            </a:r>
            <a:r>
              <a:rPr lang="en-US" sz="2800" b="1" kern="0" dirty="0">
                <a:effectLst/>
                <a:latin typeface="Times New Roman" panose="02020603050405020304" pitchFamily="18" charset="0"/>
                <a:ea typeface="Times New Roman" panose="02020603050405020304" pitchFamily="18" charset="0"/>
              </a:rPr>
              <a:t>SIZE</a:t>
            </a:r>
            <a:r>
              <a:rPr lang="en-US" sz="2800" b="1" kern="0" spc="-50" dirty="0">
                <a:effectLst/>
                <a:latin typeface="Times New Roman" panose="02020603050405020304" pitchFamily="18" charset="0"/>
                <a:ea typeface="Times New Roman" panose="02020603050405020304" pitchFamily="18" charset="0"/>
              </a:rPr>
              <a:t> </a:t>
            </a:r>
            <a:r>
              <a:rPr lang="en-US" sz="2800" b="1" kern="0" dirty="0">
                <a:effectLst/>
                <a:latin typeface="Times New Roman" panose="02020603050405020304" pitchFamily="18" charset="0"/>
                <a:ea typeface="Times New Roman" panose="02020603050405020304" pitchFamily="18" charset="0"/>
              </a:rPr>
              <a:t>ON</a:t>
            </a:r>
            <a:r>
              <a:rPr lang="en-US" sz="2800" b="1" kern="0" spc="-50" dirty="0">
                <a:effectLst/>
                <a:latin typeface="Times New Roman" panose="02020603050405020304" pitchFamily="18" charset="0"/>
                <a:ea typeface="Times New Roman" panose="02020603050405020304" pitchFamily="18" charset="0"/>
              </a:rPr>
              <a:t> </a:t>
            </a:r>
            <a:r>
              <a:rPr lang="en-US" sz="2800" b="1" kern="0" dirty="0">
                <a:effectLst/>
                <a:latin typeface="Times New Roman" panose="02020603050405020304" pitchFamily="18" charset="0"/>
                <a:ea typeface="Times New Roman" panose="02020603050405020304" pitchFamily="18" charset="0"/>
              </a:rPr>
              <a:t>GERMINATION</a:t>
            </a:r>
            <a:r>
              <a:rPr lang="en-US" sz="2800" b="1" kern="0" spc="-50" dirty="0">
                <a:effectLst/>
                <a:latin typeface="Times New Roman" panose="02020603050405020304" pitchFamily="18" charset="0"/>
                <a:ea typeface="Times New Roman" panose="02020603050405020304" pitchFamily="18" charset="0"/>
              </a:rPr>
              <a:t> </a:t>
            </a:r>
            <a:r>
              <a:rPr lang="en-US" sz="2800" b="1" kern="0" spc="-25" dirty="0">
                <a:effectLst/>
                <a:latin typeface="Times New Roman" panose="02020603050405020304" pitchFamily="18" charset="0"/>
                <a:ea typeface="Times New Roman" panose="02020603050405020304" pitchFamily="18" charset="0"/>
              </a:rPr>
              <a:t>IN </a:t>
            </a:r>
            <a:r>
              <a:rPr lang="en-US" sz="2800" b="1" i="1" kern="0" dirty="0">
                <a:effectLst/>
                <a:latin typeface="Times New Roman" panose="02020603050405020304" pitchFamily="18" charset="0"/>
                <a:ea typeface="Times New Roman" panose="02020603050405020304" pitchFamily="18" charset="0"/>
              </a:rPr>
              <a:t>ALANGIUM</a:t>
            </a:r>
            <a:r>
              <a:rPr lang="en-US" sz="2800" b="1" i="1" kern="0" spc="-40" dirty="0">
                <a:effectLst/>
                <a:latin typeface="Times New Roman" panose="02020603050405020304" pitchFamily="18" charset="0"/>
                <a:ea typeface="Times New Roman" panose="02020603050405020304" pitchFamily="18" charset="0"/>
              </a:rPr>
              <a:t> </a:t>
            </a:r>
            <a:r>
              <a:rPr lang="en-US" sz="2800" b="1" i="1" kern="0" spc="-10" dirty="0">
                <a:effectLst/>
                <a:latin typeface="Times New Roman" panose="02020603050405020304" pitchFamily="18" charset="0"/>
                <a:ea typeface="Times New Roman" panose="02020603050405020304" pitchFamily="18" charset="0"/>
              </a:rPr>
              <a:t>LAMARCKII</a:t>
            </a:r>
            <a:endParaRPr lang="en-IN" sz="2800" b="1" kern="0" dirty="0">
              <a:effectLst/>
              <a:latin typeface="Times New Roman" panose="02020603050405020304" pitchFamily="18" charset="0"/>
              <a:ea typeface="Times New Roman" panose="02020603050405020304" pitchFamily="18" charset="0"/>
            </a:endParaRPr>
          </a:p>
          <a:p>
            <a:endParaRPr lang="en-IN" dirty="0"/>
          </a:p>
        </p:txBody>
      </p:sp>
      <p:sp>
        <p:nvSpPr>
          <p:cNvPr id="5" name="TextBox 4">
            <a:extLst>
              <a:ext uri="{FF2B5EF4-FFF2-40B4-BE49-F238E27FC236}">
                <a16:creationId xmlns:a16="http://schemas.microsoft.com/office/drawing/2014/main" id="{625E650D-AA3D-A5C4-2876-7B9803A5F4EF}"/>
              </a:ext>
            </a:extLst>
          </p:cNvPr>
          <p:cNvSpPr txBox="1"/>
          <p:nvPr/>
        </p:nvSpPr>
        <p:spPr>
          <a:xfrm>
            <a:off x="8044070" y="4331237"/>
            <a:ext cx="4028661" cy="1704569"/>
          </a:xfrm>
          <a:prstGeom prst="rect">
            <a:avLst/>
          </a:prstGeom>
          <a:noFill/>
        </p:spPr>
        <p:txBody>
          <a:bodyPr wrap="square">
            <a:spAutoFit/>
          </a:bodyPr>
          <a:lstStyle/>
          <a:p>
            <a:pPr marL="228600" algn="ctr">
              <a:lnSpc>
                <a:spcPct val="150000"/>
              </a:lnSpc>
            </a:pPr>
            <a:r>
              <a:rPr lang="en-US" b="1" dirty="0">
                <a:effectLst/>
                <a:latin typeface="Times New Roman" panose="02020603050405020304" pitchFamily="18" charset="0"/>
                <a:ea typeface="Times New Roman" panose="02020603050405020304" pitchFamily="18" charset="0"/>
              </a:rPr>
              <a:t>Devendra</a:t>
            </a:r>
            <a:r>
              <a:rPr lang="en-US" b="1" spc="-40" dirty="0">
                <a:effectLst/>
                <a:latin typeface="Times New Roman" panose="02020603050405020304" pitchFamily="18" charset="0"/>
                <a:ea typeface="Times New Roman" panose="02020603050405020304" pitchFamily="18" charset="0"/>
              </a:rPr>
              <a:t> </a:t>
            </a:r>
            <a:r>
              <a:rPr lang="en-US" b="1" dirty="0">
                <a:effectLst/>
                <a:latin typeface="Times New Roman" panose="02020603050405020304" pitchFamily="18" charset="0"/>
                <a:ea typeface="Times New Roman" panose="02020603050405020304" pitchFamily="18" charset="0"/>
              </a:rPr>
              <a:t>Kumar</a:t>
            </a:r>
            <a:r>
              <a:rPr lang="en-US" b="1" spc="-45" dirty="0">
                <a:effectLst/>
                <a:latin typeface="Times New Roman" panose="02020603050405020304" pitchFamily="18" charset="0"/>
                <a:ea typeface="Times New Roman" panose="02020603050405020304" pitchFamily="18" charset="0"/>
              </a:rPr>
              <a:t> </a:t>
            </a:r>
            <a:r>
              <a:rPr lang="en-US" b="1" dirty="0">
                <a:effectLst/>
                <a:latin typeface="Times New Roman" panose="02020603050405020304" pitchFamily="18" charset="0"/>
                <a:ea typeface="Times New Roman" panose="02020603050405020304" pitchFamily="18" charset="0"/>
              </a:rPr>
              <a:t>And</a:t>
            </a:r>
            <a:r>
              <a:rPr lang="en-US" b="1" spc="-20" dirty="0">
                <a:effectLst/>
                <a:latin typeface="Times New Roman" panose="02020603050405020304" pitchFamily="18" charset="0"/>
                <a:ea typeface="Times New Roman" panose="02020603050405020304" pitchFamily="18" charset="0"/>
              </a:rPr>
              <a:t> </a:t>
            </a:r>
            <a:r>
              <a:rPr lang="en-US" b="1" dirty="0" err="1">
                <a:effectLst/>
                <a:latin typeface="Times New Roman" panose="02020603050405020304" pitchFamily="18" charset="0"/>
                <a:ea typeface="Times New Roman" panose="02020603050405020304" pitchFamily="18" charset="0"/>
              </a:rPr>
              <a:t>Sachin</a:t>
            </a:r>
            <a:r>
              <a:rPr lang="en-US" b="1" spc="-45" dirty="0">
                <a:effectLst/>
                <a:latin typeface="Times New Roman" panose="02020603050405020304" pitchFamily="18" charset="0"/>
                <a:ea typeface="Times New Roman" panose="02020603050405020304" pitchFamily="18" charset="0"/>
              </a:rPr>
              <a:t> </a:t>
            </a:r>
            <a:r>
              <a:rPr lang="en-US" b="1" spc="-10" dirty="0">
                <a:effectLst/>
                <a:latin typeface="Times New Roman" panose="02020603050405020304" pitchFamily="18" charset="0"/>
                <a:ea typeface="Times New Roman" panose="02020603050405020304" pitchFamily="18" charset="0"/>
              </a:rPr>
              <a:t>Singh</a:t>
            </a:r>
            <a:endParaRPr lang="en-IN" dirty="0">
              <a:effectLst/>
              <a:latin typeface="Times New Roman" panose="02020603050405020304" pitchFamily="18" charset="0"/>
              <a:ea typeface="Times New Roman" panose="02020603050405020304" pitchFamily="18" charset="0"/>
            </a:endParaRPr>
          </a:p>
          <a:p>
            <a:pPr marL="228600" algn="ctr">
              <a:lnSpc>
                <a:spcPct val="150000"/>
              </a:lnSpc>
            </a:pPr>
            <a:r>
              <a:rPr lang="en-US" dirty="0">
                <a:effectLst/>
                <a:latin typeface="Times New Roman" panose="02020603050405020304" pitchFamily="18" charset="0"/>
                <a:ea typeface="Times New Roman" panose="02020603050405020304" pitchFamily="18" charset="0"/>
              </a:rPr>
              <a:t>Ecological</a:t>
            </a:r>
            <a:r>
              <a:rPr lang="en-US" spc="-70" dirty="0">
                <a:effectLst/>
                <a:latin typeface="Times New Roman" panose="02020603050405020304" pitchFamily="18" charset="0"/>
                <a:ea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rPr>
              <a:t>Research</a:t>
            </a:r>
            <a:r>
              <a:rPr lang="en-US" spc="-70" dirty="0">
                <a:effectLst/>
                <a:latin typeface="Times New Roman" panose="02020603050405020304" pitchFamily="18" charset="0"/>
                <a:ea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rPr>
              <a:t>Laboratory </a:t>
            </a:r>
            <a:endParaRPr lang="en-IN" dirty="0">
              <a:effectLst/>
              <a:latin typeface="Times New Roman" panose="02020603050405020304" pitchFamily="18" charset="0"/>
              <a:ea typeface="Times New Roman" panose="02020603050405020304" pitchFamily="18" charset="0"/>
            </a:endParaRPr>
          </a:p>
          <a:p>
            <a:pPr marL="228600" algn="ctr">
              <a:lnSpc>
                <a:spcPct val="150000"/>
              </a:lnSpc>
            </a:pPr>
            <a:r>
              <a:rPr lang="en-US" dirty="0">
                <a:effectLst/>
                <a:latin typeface="Times New Roman" panose="02020603050405020304" pitchFamily="18" charset="0"/>
                <a:ea typeface="Times New Roman" panose="02020603050405020304" pitchFamily="18" charset="0"/>
              </a:rPr>
              <a:t>Department</a:t>
            </a:r>
            <a:r>
              <a:rPr lang="en-US" spc="-25" dirty="0">
                <a:effectLst/>
                <a:latin typeface="Times New Roman" panose="02020603050405020304" pitchFamily="18" charset="0"/>
                <a:ea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rPr>
              <a:t>of</a:t>
            </a:r>
            <a:r>
              <a:rPr lang="en-US" spc="-15" dirty="0">
                <a:effectLst/>
                <a:latin typeface="Times New Roman" panose="02020603050405020304" pitchFamily="18" charset="0"/>
                <a:ea typeface="Times New Roman" panose="02020603050405020304" pitchFamily="18" charset="0"/>
              </a:rPr>
              <a:t> </a:t>
            </a:r>
            <a:r>
              <a:rPr lang="en-US" spc="-10" dirty="0">
                <a:effectLst/>
                <a:latin typeface="Times New Roman" panose="02020603050405020304" pitchFamily="18" charset="0"/>
                <a:ea typeface="Times New Roman" panose="02020603050405020304" pitchFamily="18" charset="0"/>
              </a:rPr>
              <a:t>Botany,</a:t>
            </a:r>
            <a:endParaRPr lang="en-IN" dirty="0">
              <a:effectLst/>
              <a:latin typeface="Times New Roman" panose="02020603050405020304" pitchFamily="18" charset="0"/>
              <a:ea typeface="Times New Roman" panose="02020603050405020304" pitchFamily="18" charset="0"/>
            </a:endParaRPr>
          </a:p>
          <a:p>
            <a:pPr marL="228600" algn="ctr">
              <a:lnSpc>
                <a:spcPct val="150000"/>
              </a:lnSpc>
            </a:pPr>
            <a:r>
              <a:rPr lang="en-US" dirty="0">
                <a:effectLst/>
                <a:latin typeface="Times New Roman" panose="02020603050405020304" pitchFamily="18" charset="0"/>
                <a:ea typeface="Times New Roman" panose="02020603050405020304" pitchFamily="18" charset="0"/>
              </a:rPr>
              <a:t>P.</a:t>
            </a:r>
            <a:r>
              <a:rPr lang="en-US" spc="-35" dirty="0">
                <a:effectLst/>
                <a:latin typeface="Times New Roman" panose="02020603050405020304" pitchFamily="18" charset="0"/>
                <a:ea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rPr>
              <a:t>K.</a:t>
            </a:r>
            <a:r>
              <a:rPr lang="en-US" spc="5" dirty="0">
                <a:effectLst/>
                <a:latin typeface="Times New Roman" panose="02020603050405020304" pitchFamily="18" charset="0"/>
                <a:ea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rPr>
              <a:t>University</a:t>
            </a:r>
            <a:r>
              <a:rPr lang="en-US" spc="-10" dirty="0">
                <a:effectLst/>
                <a:latin typeface="Times New Roman" panose="02020603050405020304" pitchFamily="18" charset="0"/>
                <a:ea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rPr>
              <a:t>Shivpuri</a:t>
            </a:r>
            <a:r>
              <a:rPr lang="en-US" spc="-20" dirty="0">
                <a:effectLst/>
                <a:latin typeface="Times New Roman" panose="02020603050405020304" pitchFamily="18" charset="0"/>
                <a:ea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rPr>
              <a:t>(M.</a:t>
            </a:r>
            <a:r>
              <a:rPr lang="en-US" spc="-20" dirty="0">
                <a:effectLst/>
                <a:latin typeface="Times New Roman" panose="02020603050405020304" pitchFamily="18" charset="0"/>
                <a:ea typeface="Times New Roman" panose="02020603050405020304" pitchFamily="18" charset="0"/>
              </a:rPr>
              <a:t> </a:t>
            </a:r>
            <a:r>
              <a:rPr lang="en-US" spc="-25" dirty="0">
                <a:effectLst/>
                <a:latin typeface="Times New Roman" panose="02020603050405020304" pitchFamily="18" charset="0"/>
                <a:ea typeface="Times New Roman" panose="02020603050405020304" pitchFamily="18" charset="0"/>
              </a:rPr>
              <a:t>P.)</a:t>
            </a:r>
            <a:endParaRPr lang="en-IN"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9495885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Backgrounds | Free PowerPoint templates and Google slides themes">
            <a:extLst>
              <a:ext uri="{FF2B5EF4-FFF2-40B4-BE49-F238E27FC236}">
                <a16:creationId xmlns:a16="http://schemas.microsoft.com/office/drawing/2014/main" id="{280143B4-F04E-D5B5-D487-14C1A5DABA4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8C1B233C-CAA2-9255-0767-BEC382925C45}"/>
              </a:ext>
            </a:extLst>
          </p:cNvPr>
          <p:cNvSpPr txBox="1"/>
          <p:nvPr/>
        </p:nvSpPr>
        <p:spPr>
          <a:xfrm>
            <a:off x="318052" y="168528"/>
            <a:ext cx="11463131" cy="986360"/>
          </a:xfrm>
          <a:prstGeom prst="rect">
            <a:avLst/>
          </a:prstGeom>
          <a:noFill/>
        </p:spPr>
        <p:txBody>
          <a:bodyPr wrap="square">
            <a:spAutoFit/>
          </a:bodyPr>
          <a:lstStyle/>
          <a:p>
            <a:pPr marL="5715" marR="6985" algn="ctr">
              <a:lnSpc>
                <a:spcPct val="150000"/>
              </a:lnSpc>
              <a:spcBef>
                <a:spcPts val="1025"/>
              </a:spcBef>
              <a:spcAft>
                <a:spcPts val="0"/>
              </a:spcAft>
            </a:pPr>
            <a:r>
              <a:rPr lang="en-US" sz="4400" b="1" kern="0" spc="-10" dirty="0">
                <a:effectLst/>
                <a:latin typeface="Times New Roman" panose="02020603050405020304" pitchFamily="18" charset="0"/>
                <a:ea typeface="Times New Roman" panose="02020603050405020304" pitchFamily="18" charset="0"/>
              </a:rPr>
              <a:t>INTRODUCTION</a:t>
            </a:r>
            <a:endParaRPr lang="en-IN" sz="4400" b="1" kern="0" dirty="0">
              <a:effectLst/>
              <a:latin typeface="Times New Roman" panose="02020603050405020304" pitchFamily="18" charset="0"/>
              <a:ea typeface="Times New Roman" panose="02020603050405020304" pitchFamily="18" charset="0"/>
            </a:endParaRPr>
          </a:p>
        </p:txBody>
      </p:sp>
      <p:sp>
        <p:nvSpPr>
          <p:cNvPr id="5" name="TextBox 4">
            <a:extLst>
              <a:ext uri="{FF2B5EF4-FFF2-40B4-BE49-F238E27FC236}">
                <a16:creationId xmlns:a16="http://schemas.microsoft.com/office/drawing/2014/main" id="{1A9DF02E-7403-04E6-730A-39C120D15101}"/>
              </a:ext>
            </a:extLst>
          </p:cNvPr>
          <p:cNvSpPr txBox="1"/>
          <p:nvPr/>
        </p:nvSpPr>
        <p:spPr>
          <a:xfrm>
            <a:off x="318052" y="1154888"/>
            <a:ext cx="11463131" cy="5228611"/>
          </a:xfrm>
          <a:prstGeom prst="rect">
            <a:avLst/>
          </a:prstGeom>
          <a:noFill/>
        </p:spPr>
        <p:txBody>
          <a:bodyPr wrap="square">
            <a:spAutoFit/>
          </a:bodyPr>
          <a:lstStyle/>
          <a:p>
            <a:pPr marL="285750" marR="227330" indent="-285750" algn="just">
              <a:lnSpc>
                <a:spcPct val="150000"/>
              </a:lnSpc>
              <a:spcBef>
                <a:spcPts val="1185"/>
              </a:spcBef>
              <a:spcAft>
                <a:spcPts val="0"/>
              </a:spcAft>
              <a:buFont typeface="Arial" panose="020B0604020202020204" pitchFamily="34" charset="0"/>
              <a:buChar char="•"/>
            </a:pPr>
            <a:r>
              <a:rPr lang="en-US" sz="1800" i="1" dirty="0" err="1">
                <a:effectLst/>
                <a:latin typeface="Times New Roman" panose="02020603050405020304" pitchFamily="18" charset="0"/>
                <a:ea typeface="Times New Roman" panose="02020603050405020304" pitchFamily="18" charset="0"/>
              </a:rPr>
              <a:t>Alangium</a:t>
            </a:r>
            <a:r>
              <a:rPr lang="en-US" sz="1800" i="1" dirty="0">
                <a:effectLst/>
                <a:latin typeface="Times New Roman" panose="02020603050405020304" pitchFamily="18" charset="0"/>
                <a:ea typeface="Times New Roman" panose="02020603050405020304" pitchFamily="18" charset="0"/>
              </a:rPr>
              <a:t> </a:t>
            </a:r>
            <a:r>
              <a:rPr lang="en-US" sz="1800" i="1" dirty="0" err="1">
                <a:effectLst/>
                <a:latin typeface="Times New Roman" panose="02020603050405020304" pitchFamily="18" charset="0"/>
                <a:ea typeface="Times New Roman" panose="02020603050405020304" pitchFamily="18" charset="0"/>
              </a:rPr>
              <a:t>lamarckii</a:t>
            </a:r>
            <a:r>
              <a:rPr lang="en-US" sz="1800" i="1"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 member of family </a:t>
            </a:r>
            <a:r>
              <a:rPr lang="en-US" sz="1800" i="1" dirty="0" err="1">
                <a:effectLst/>
                <a:latin typeface="Times New Roman" panose="02020603050405020304" pitchFamily="18" charset="0"/>
                <a:ea typeface="Times New Roman" panose="02020603050405020304" pitchFamily="18" charset="0"/>
              </a:rPr>
              <a:t>Cornaceae</a:t>
            </a:r>
            <a:r>
              <a:rPr lang="en-US" sz="1800" i="1"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is a moderate sized deciduous tree with a rather open crown. This is one of the most beautiful of Indian flowering trees, vernacular name is Akola (Troop,</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1921).</a:t>
            </a:r>
            <a:r>
              <a:rPr lang="en-US" sz="1800" spc="-20" dirty="0">
                <a:effectLst/>
                <a:latin typeface="Times New Roman" panose="02020603050405020304" pitchFamily="18" charset="0"/>
                <a:ea typeface="Times New Roman" panose="02020603050405020304" pitchFamily="18" charset="0"/>
              </a:rPr>
              <a:t> </a:t>
            </a:r>
          </a:p>
          <a:p>
            <a:pPr marL="285750" marR="227330" indent="-285750" algn="just">
              <a:lnSpc>
                <a:spcPct val="150000"/>
              </a:lnSpc>
              <a:spcBef>
                <a:spcPts val="1185"/>
              </a:spcBef>
              <a:spcAft>
                <a:spcPts val="0"/>
              </a:spcAft>
              <a:buFont typeface="Arial" panose="020B0604020202020204" pitchFamily="34" charset="0"/>
              <a:buChar char="•"/>
            </a:pPr>
            <a:r>
              <a:rPr lang="en-US" sz="1800" dirty="0">
                <a:effectLst/>
                <a:latin typeface="Times New Roman" panose="02020603050405020304" pitchFamily="18" charset="0"/>
                <a:ea typeface="Times New Roman" panose="02020603050405020304" pitchFamily="18" charset="0"/>
              </a:rPr>
              <a:t>The</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Fruit an</a:t>
            </a:r>
            <a:r>
              <a:rPr lang="en-US" sz="1800" spc="-2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indehiscent pod,</a:t>
            </a:r>
            <a:r>
              <a:rPr lang="en-US" sz="1800" spc="-2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(min.</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9)</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17-24</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x (min.</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3)</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4-6</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cm,</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stalked,</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covered</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with</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short brown hairs, pale yellowish-brown or grey when ripe, in the lower part flat, with a single seed near the apex.</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Seed</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ellipsoid,</a:t>
            </a:r>
            <a:r>
              <a:rPr lang="en-US" sz="1800" spc="-2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flattened,</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about</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3cm</a:t>
            </a:r>
            <a:r>
              <a:rPr lang="en-US" sz="1800" spc="-3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long.</a:t>
            </a:r>
          </a:p>
          <a:p>
            <a:pPr marL="285750" marR="227330" indent="-285750" algn="just">
              <a:lnSpc>
                <a:spcPct val="150000"/>
              </a:lnSpc>
              <a:spcBef>
                <a:spcPts val="1185"/>
              </a:spcBef>
              <a:spcAft>
                <a:spcPts val="0"/>
              </a:spcAft>
              <a:buFont typeface="Arial" panose="020B0604020202020204" pitchFamily="34" charset="0"/>
              <a:buChar char="•"/>
            </a:pP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It contains</a:t>
            </a:r>
            <a:r>
              <a:rPr lang="en-US" sz="1800" spc="-2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sugar,</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tartaric</a:t>
            </a:r>
            <a:r>
              <a:rPr lang="en-US" sz="1800" spc="-1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acid,</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malic</a:t>
            </a:r>
            <a:r>
              <a:rPr lang="en-US" sz="1800" spc="-1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acid,</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oxalic</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acid,</a:t>
            </a:r>
            <a:r>
              <a:rPr lang="en-US" sz="1800" spc="-2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one more acid </a:t>
            </a:r>
            <a:r>
              <a:rPr lang="en-US" sz="1800" dirty="0" err="1">
                <a:effectLst/>
                <a:latin typeface="Times New Roman" panose="02020603050405020304" pitchFamily="18" charset="0"/>
                <a:ea typeface="Times New Roman" panose="02020603050405020304" pitchFamily="18" charset="0"/>
              </a:rPr>
              <a:t>catharatic</a:t>
            </a:r>
            <a:r>
              <a:rPr lang="en-US" sz="1800" dirty="0">
                <a:effectLst/>
                <a:latin typeface="Times New Roman" panose="02020603050405020304" pitchFamily="18" charset="0"/>
                <a:ea typeface="Times New Roman" panose="02020603050405020304" pitchFamily="18" charset="0"/>
              </a:rPr>
              <a:t> acid considered the purgative principal of the drug (</a:t>
            </a:r>
            <a:r>
              <a:rPr lang="en-US" sz="1800" dirty="0" err="1">
                <a:effectLst/>
                <a:latin typeface="Times New Roman" panose="02020603050405020304" pitchFamily="18" charset="0"/>
                <a:ea typeface="Times New Roman" panose="02020603050405020304" pitchFamily="18" charset="0"/>
              </a:rPr>
              <a:t>Bhatytacharya</a:t>
            </a:r>
            <a:r>
              <a:rPr lang="en-US" sz="1800" dirty="0">
                <a:effectLst/>
                <a:latin typeface="Times New Roman" panose="02020603050405020304" pitchFamily="18" charset="0"/>
                <a:ea typeface="Times New Roman" panose="02020603050405020304" pitchFamily="18" charset="0"/>
              </a:rPr>
              <a:t>, 2000). Natural regeneration of this species is very limited (Singh, 1982).</a:t>
            </a:r>
            <a:endParaRPr lang="en-IN" sz="1600" dirty="0">
              <a:latin typeface="Times New Roman" panose="02020603050405020304" pitchFamily="18" charset="0"/>
              <a:ea typeface="Times New Roman" panose="02020603050405020304" pitchFamily="18" charset="0"/>
            </a:endParaRPr>
          </a:p>
          <a:p>
            <a:pPr marL="285750" marR="227330" indent="-285750" algn="just">
              <a:lnSpc>
                <a:spcPct val="150000"/>
              </a:lnSpc>
              <a:spcBef>
                <a:spcPts val="1185"/>
              </a:spcBef>
              <a:spcAft>
                <a:spcPts val="0"/>
              </a:spcAft>
              <a:buFont typeface="Arial" panose="020B0604020202020204" pitchFamily="34" charset="0"/>
              <a:buChar char="•"/>
            </a:pPr>
            <a:r>
              <a:rPr lang="en-US" sz="1800" dirty="0">
                <a:effectLst/>
                <a:latin typeface="Times New Roman" panose="02020603050405020304" pitchFamily="18" charset="0"/>
                <a:ea typeface="Times New Roman" panose="02020603050405020304" pitchFamily="18" charset="0"/>
              </a:rPr>
              <a:t>We know much about the species potential in terms of</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growth and productivity. There are certain factors (intrinsic and extrinsic) which determine seed germination. Critical among intrinsic factors are seed coat impermeability and status of the embryo. </a:t>
            </a:r>
          </a:p>
          <a:p>
            <a:pPr marL="285750" marR="227330" indent="-285750" algn="just">
              <a:lnSpc>
                <a:spcPct val="150000"/>
              </a:lnSpc>
              <a:spcBef>
                <a:spcPts val="1185"/>
              </a:spcBef>
              <a:spcAft>
                <a:spcPts val="0"/>
              </a:spcAft>
              <a:buFont typeface="Arial" panose="020B0604020202020204" pitchFamily="34" charset="0"/>
              <a:buChar char="•"/>
            </a:pPr>
            <a:r>
              <a:rPr lang="en-US" sz="1800" dirty="0">
                <a:effectLst/>
                <a:latin typeface="Times New Roman" panose="02020603050405020304" pitchFamily="18" charset="0"/>
                <a:ea typeface="Times New Roman" panose="02020603050405020304" pitchFamily="18" charset="0"/>
              </a:rPr>
              <a:t>Likewise, external environmental factors such as temperature and moisture can affect seed germination. </a:t>
            </a:r>
            <a:endParaRPr lang="en-IN"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0881921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Backgrounds | Free PowerPoint templates and Google slides themes">
            <a:extLst>
              <a:ext uri="{FF2B5EF4-FFF2-40B4-BE49-F238E27FC236}">
                <a16:creationId xmlns:a16="http://schemas.microsoft.com/office/drawing/2014/main" id="{F4B34FAA-93AB-CFC6-A1EA-751071F23BF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FBD40DE7-3186-5E2F-B3CD-AB663E8ED842}"/>
              </a:ext>
            </a:extLst>
          </p:cNvPr>
          <p:cNvSpPr txBox="1"/>
          <p:nvPr/>
        </p:nvSpPr>
        <p:spPr>
          <a:xfrm>
            <a:off x="291548" y="435103"/>
            <a:ext cx="11608904" cy="5700535"/>
          </a:xfrm>
          <a:prstGeom prst="rect">
            <a:avLst/>
          </a:prstGeom>
          <a:noFill/>
        </p:spPr>
        <p:txBody>
          <a:bodyPr wrap="square">
            <a:spAutoFit/>
          </a:bodyPr>
          <a:lstStyle/>
          <a:p>
            <a:pPr marL="285750" marR="224790" indent="-285750" algn="just">
              <a:lnSpc>
                <a:spcPct val="150000"/>
              </a:lnSpc>
              <a:spcBef>
                <a:spcPts val="995"/>
              </a:spcBef>
              <a:spcAft>
                <a:spcPts val="0"/>
              </a:spcAft>
              <a:buFont typeface="Arial" panose="020B0604020202020204" pitchFamily="34" charset="0"/>
              <a:buChar char="•"/>
            </a:pPr>
            <a:r>
              <a:rPr lang="en-US" sz="1800" dirty="0">
                <a:effectLst/>
                <a:latin typeface="Times New Roman" panose="02020603050405020304" pitchFamily="18" charset="0"/>
                <a:ea typeface="Times New Roman" panose="02020603050405020304" pitchFamily="18" charset="0"/>
              </a:rPr>
              <a:t>The power of germination of </a:t>
            </a:r>
            <a:r>
              <a:rPr lang="en-US" sz="1800" i="1" dirty="0" err="1">
                <a:effectLst/>
                <a:latin typeface="Times New Roman" panose="02020603050405020304" pitchFamily="18" charset="0"/>
                <a:ea typeface="Times New Roman" panose="02020603050405020304" pitchFamily="18" charset="0"/>
              </a:rPr>
              <a:t>Alangium</a:t>
            </a:r>
            <a:r>
              <a:rPr lang="en-US" sz="1800" i="1" dirty="0">
                <a:effectLst/>
                <a:latin typeface="Times New Roman" panose="02020603050405020304" pitchFamily="18" charset="0"/>
                <a:ea typeface="Times New Roman" panose="02020603050405020304" pitchFamily="18" charset="0"/>
              </a:rPr>
              <a:t> </a:t>
            </a:r>
            <a:r>
              <a:rPr lang="en-US" sz="1800" i="1" dirty="0" err="1">
                <a:effectLst/>
                <a:latin typeface="Times New Roman" panose="02020603050405020304" pitchFamily="18" charset="0"/>
                <a:ea typeface="Times New Roman" panose="02020603050405020304" pitchFamily="18" charset="0"/>
              </a:rPr>
              <a:t>lamarckii</a:t>
            </a:r>
            <a:r>
              <a:rPr lang="en-US" sz="1800" i="1" spc="20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is lost during the storage (Arya and Arya, 2006).</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The seed coat of </a:t>
            </a:r>
            <a:r>
              <a:rPr lang="en-US" sz="1800" i="1" dirty="0" err="1">
                <a:effectLst/>
                <a:latin typeface="Times New Roman" panose="02020603050405020304" pitchFamily="18" charset="0"/>
                <a:ea typeface="Times New Roman" panose="02020603050405020304" pitchFamily="18" charset="0"/>
              </a:rPr>
              <a:t>Alangium</a:t>
            </a:r>
            <a:r>
              <a:rPr lang="en-US" sz="1800" i="1" spc="-5" dirty="0">
                <a:effectLst/>
                <a:latin typeface="Times New Roman" panose="02020603050405020304" pitchFamily="18" charset="0"/>
                <a:ea typeface="Times New Roman" panose="02020603050405020304" pitchFamily="18" charset="0"/>
              </a:rPr>
              <a:t> </a:t>
            </a:r>
            <a:r>
              <a:rPr lang="en-US" sz="1800" i="1" dirty="0" err="1">
                <a:effectLst/>
                <a:latin typeface="Times New Roman" panose="02020603050405020304" pitchFamily="18" charset="0"/>
                <a:ea typeface="Times New Roman" panose="02020603050405020304" pitchFamily="18" charset="0"/>
              </a:rPr>
              <a:t>lamarckii</a:t>
            </a:r>
            <a:r>
              <a:rPr lang="en-US" sz="1800" i="1"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is very hard due to the advancement of aril and </a:t>
            </a:r>
            <a:r>
              <a:rPr lang="en-US" sz="1800" dirty="0" err="1">
                <a:effectLst/>
                <a:latin typeface="Times New Roman" panose="02020603050405020304" pitchFamily="18" charset="0"/>
                <a:ea typeface="Times New Roman" panose="02020603050405020304" pitchFamily="18" charset="0"/>
              </a:rPr>
              <a:t>crauncle</a:t>
            </a:r>
            <a:r>
              <a:rPr lang="en-US" sz="1800" dirty="0">
                <a:effectLst/>
                <a:latin typeface="Times New Roman" panose="02020603050405020304" pitchFamily="18" charset="0"/>
                <a:ea typeface="Times New Roman" panose="02020603050405020304" pitchFamily="18" charset="0"/>
              </a:rPr>
              <a:t> during the time of </a:t>
            </a:r>
            <a:r>
              <a:rPr lang="en-US" sz="1800" dirty="0" err="1">
                <a:effectLst/>
                <a:latin typeface="Times New Roman" panose="02020603050405020304" pitchFamily="18" charset="0"/>
                <a:ea typeface="Times New Roman" panose="02020603050405020304" pitchFamily="18" charset="0"/>
              </a:rPr>
              <a:t>megagametogenesis</a:t>
            </a:r>
            <a:r>
              <a:rPr lang="en-US" sz="1800" dirty="0">
                <a:effectLst/>
                <a:latin typeface="Times New Roman" panose="02020603050405020304" pitchFamily="18" charset="0"/>
                <a:ea typeface="Times New Roman" panose="02020603050405020304" pitchFamily="18" charset="0"/>
              </a:rPr>
              <a:t>.</a:t>
            </a:r>
          </a:p>
          <a:p>
            <a:pPr marL="285750" marR="224790" indent="-285750" algn="just">
              <a:lnSpc>
                <a:spcPct val="150000"/>
              </a:lnSpc>
              <a:spcBef>
                <a:spcPts val="995"/>
              </a:spcBef>
              <a:spcAft>
                <a:spcPts val="0"/>
              </a:spcAft>
              <a:buFont typeface="Arial" panose="020B0604020202020204" pitchFamily="34" charset="0"/>
              <a:buChar char="•"/>
            </a:pPr>
            <a:r>
              <a:rPr lang="en-US" sz="1800" dirty="0">
                <a:effectLst/>
                <a:latin typeface="Times New Roman" panose="02020603050405020304" pitchFamily="18" charset="0"/>
                <a:ea typeface="Times New Roman" panose="02020603050405020304" pitchFamily="18" charset="0"/>
              </a:rPr>
              <a:t>Seed coat imposed</a:t>
            </a:r>
            <a:r>
              <a:rPr lang="en-US" sz="1800" spc="20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dormancy is a delaying mechanism, which prevent germination under condition that might prove to be unsuitable for establishment, thereby, distribution germination both in time and space. Berry, N. et. al. (2021).</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Find</a:t>
            </a:r>
            <a:r>
              <a:rPr lang="en-US" sz="1800" spc="-1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best</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pre-sowing</a:t>
            </a:r>
            <a:r>
              <a:rPr lang="en-US" sz="1800" spc="-1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treatment</a:t>
            </a:r>
            <a:r>
              <a:rPr lang="en-US" sz="1800" spc="-1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for</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enhancement</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of germination</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in </a:t>
            </a:r>
            <a:r>
              <a:rPr lang="en-US" sz="1800" i="1" dirty="0">
                <a:effectLst/>
                <a:latin typeface="Times New Roman" panose="02020603050405020304" pitchFamily="18" charset="0"/>
                <a:ea typeface="Times New Roman" panose="02020603050405020304" pitchFamily="18" charset="0"/>
              </a:rPr>
              <a:t>G.</a:t>
            </a:r>
            <a:r>
              <a:rPr lang="en-US" sz="1800" i="1" spc="-15" dirty="0">
                <a:effectLst/>
                <a:latin typeface="Times New Roman" panose="02020603050405020304" pitchFamily="18" charset="0"/>
                <a:ea typeface="Times New Roman" panose="02020603050405020304" pitchFamily="18" charset="0"/>
              </a:rPr>
              <a:t> </a:t>
            </a:r>
            <a:r>
              <a:rPr lang="en-US" sz="1800" i="1" dirty="0">
                <a:effectLst/>
                <a:latin typeface="Times New Roman" panose="02020603050405020304" pitchFamily="18" charset="0"/>
                <a:ea typeface="Times New Roman" panose="02020603050405020304" pitchFamily="18" charset="0"/>
              </a:rPr>
              <a:t>arborea</a:t>
            </a:r>
            <a:r>
              <a:rPr lang="en-US" sz="1800" dirty="0">
                <a:effectLst/>
                <a:latin typeface="Times New Roman" panose="02020603050405020304" pitchFamily="18" charset="0"/>
                <a:ea typeface="Times New Roman" panose="02020603050405020304" pitchFamily="18" charset="0"/>
              </a:rPr>
              <a:t>.</a:t>
            </a:r>
            <a:r>
              <a:rPr lang="en-US" sz="1800" spc="-1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Seeds</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were</a:t>
            </a:r>
            <a:r>
              <a:rPr lang="en-US" sz="1800" spc="-1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treated with different treatment includes growth regulators (GA</a:t>
            </a:r>
            <a:r>
              <a:rPr lang="en-US" sz="1800" baseline="-25000" dirty="0">
                <a:effectLst/>
                <a:latin typeface="Times New Roman" panose="02020603050405020304" pitchFamily="18" charset="0"/>
                <a:ea typeface="Times New Roman" panose="02020603050405020304" pitchFamily="18" charset="0"/>
              </a:rPr>
              <a:t>3</a:t>
            </a:r>
            <a:r>
              <a:rPr lang="en-US" sz="1800" dirty="0">
                <a:effectLst/>
                <a:latin typeface="Times New Roman" panose="02020603050405020304" pitchFamily="18" charset="0"/>
                <a:ea typeface="Times New Roman" panose="02020603050405020304" pitchFamily="18" charset="0"/>
              </a:rPr>
              <a:t> 100 and 20ppm), acid scarification (H</a:t>
            </a:r>
            <a:r>
              <a:rPr lang="en-US" sz="1800" baseline="-25000" dirty="0">
                <a:effectLst/>
                <a:latin typeface="Times New Roman" panose="02020603050405020304" pitchFamily="18" charset="0"/>
                <a:ea typeface="Times New Roman" panose="02020603050405020304" pitchFamily="18" charset="0"/>
              </a:rPr>
              <a:t>2</a:t>
            </a:r>
            <a:r>
              <a:rPr lang="en-US" sz="1800" dirty="0">
                <a:effectLst/>
                <a:latin typeface="Times New Roman" panose="02020603050405020304" pitchFamily="18" charset="0"/>
                <a:ea typeface="Times New Roman" panose="02020603050405020304" pitchFamily="18" charset="0"/>
              </a:rPr>
              <a:t>SO</a:t>
            </a:r>
            <a:r>
              <a:rPr lang="en-US" sz="1800" baseline="-25000" dirty="0">
                <a:effectLst/>
                <a:latin typeface="Times New Roman" panose="02020603050405020304" pitchFamily="18" charset="0"/>
                <a:ea typeface="Times New Roman" panose="02020603050405020304" pitchFamily="18" charset="0"/>
              </a:rPr>
              <a:t>4</a:t>
            </a:r>
            <a:r>
              <a:rPr lang="en-US" sz="1800" dirty="0">
                <a:effectLst/>
                <a:latin typeface="Times New Roman" panose="02020603050405020304" pitchFamily="18" charset="0"/>
                <a:ea typeface="Times New Roman" panose="02020603050405020304" pitchFamily="18" charset="0"/>
              </a:rPr>
              <a:t>),</a:t>
            </a:r>
            <a:r>
              <a:rPr lang="en-US" sz="1800" spc="20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cold</a:t>
            </a:r>
            <a:r>
              <a:rPr lang="en-US" sz="1800" spc="12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water</a:t>
            </a:r>
            <a:r>
              <a:rPr lang="en-US" sz="1800" spc="12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and</a:t>
            </a:r>
            <a:r>
              <a:rPr lang="en-US" sz="1800" spc="12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untreated</a:t>
            </a:r>
            <a:r>
              <a:rPr lang="en-US" sz="1800" spc="11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seeds</a:t>
            </a:r>
            <a:r>
              <a:rPr lang="en-US" sz="1800" spc="12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as</a:t>
            </a:r>
            <a:r>
              <a:rPr lang="en-US" sz="1800" spc="13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control.</a:t>
            </a:r>
            <a:r>
              <a:rPr lang="en-US" sz="1800" spc="125" dirty="0">
                <a:effectLst/>
                <a:latin typeface="Times New Roman" panose="02020603050405020304" pitchFamily="18" charset="0"/>
                <a:ea typeface="Times New Roman" panose="02020603050405020304" pitchFamily="18" charset="0"/>
              </a:rPr>
              <a:t> </a:t>
            </a:r>
          </a:p>
          <a:p>
            <a:pPr marL="285750" marR="224790" indent="-285750" algn="just">
              <a:lnSpc>
                <a:spcPct val="150000"/>
              </a:lnSpc>
              <a:spcBef>
                <a:spcPts val="995"/>
              </a:spcBef>
              <a:spcAft>
                <a:spcPts val="0"/>
              </a:spcAft>
              <a:buFont typeface="Arial" panose="020B0604020202020204" pitchFamily="34" charset="0"/>
              <a:buChar char="•"/>
            </a:pPr>
            <a:r>
              <a:rPr lang="en-US" sz="1800" dirty="0">
                <a:effectLst/>
                <a:latin typeface="Times New Roman" panose="02020603050405020304" pitchFamily="18" charset="0"/>
                <a:ea typeface="Times New Roman" panose="02020603050405020304" pitchFamily="18" charset="0"/>
              </a:rPr>
              <a:t>Among</a:t>
            </a:r>
            <a:r>
              <a:rPr lang="en-US" sz="1800" spc="11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all</a:t>
            </a:r>
            <a:r>
              <a:rPr lang="en-US" sz="1800" spc="14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the</a:t>
            </a:r>
            <a:r>
              <a:rPr lang="en-US" sz="1800" spc="12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treatments</a:t>
            </a:r>
            <a:r>
              <a:rPr lang="en-US" sz="1800" spc="12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seeds</a:t>
            </a:r>
            <a:r>
              <a:rPr lang="en-US" sz="1800" spc="11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treated</a:t>
            </a:r>
            <a:r>
              <a:rPr lang="en-US" sz="1800" spc="12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with</a:t>
            </a:r>
            <a:r>
              <a:rPr lang="en-US" sz="1800" spc="12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GA</a:t>
            </a:r>
            <a:r>
              <a:rPr lang="en-US" sz="1800" baseline="-25000" dirty="0">
                <a:effectLst/>
                <a:latin typeface="Times New Roman" panose="02020603050405020304" pitchFamily="18" charset="0"/>
                <a:ea typeface="Times New Roman" panose="02020603050405020304" pitchFamily="18" charset="0"/>
              </a:rPr>
              <a:t>3</a:t>
            </a:r>
            <a:r>
              <a:rPr lang="en-US" sz="1800" spc="125" dirty="0">
                <a:effectLst/>
                <a:latin typeface="Times New Roman" panose="02020603050405020304" pitchFamily="18" charset="0"/>
                <a:ea typeface="Times New Roman" panose="02020603050405020304" pitchFamily="18" charset="0"/>
              </a:rPr>
              <a:t> </a:t>
            </a:r>
            <a:r>
              <a:rPr lang="en-US" sz="1800" spc="-10" dirty="0">
                <a:effectLst/>
                <a:latin typeface="Times New Roman" panose="02020603050405020304" pitchFamily="18" charset="0"/>
                <a:ea typeface="Times New Roman" panose="02020603050405020304" pitchFamily="18" charset="0"/>
              </a:rPr>
              <a:t>(200ppm)</a:t>
            </a:r>
            <a:r>
              <a:rPr lang="en-US" sz="1800" dirty="0">
                <a:effectLst/>
                <a:latin typeface="Times New Roman" panose="02020603050405020304" pitchFamily="18" charset="0"/>
                <a:ea typeface="Times New Roman" panose="02020603050405020304" pitchFamily="18" charset="0"/>
              </a:rPr>
              <a:t> recorded the higher germination percentage (98.88%) followed by H</a:t>
            </a:r>
            <a:r>
              <a:rPr lang="en-US" sz="1800" baseline="-25000" dirty="0">
                <a:effectLst/>
                <a:latin typeface="Times New Roman" panose="02020603050405020304" pitchFamily="18" charset="0"/>
                <a:ea typeface="Times New Roman" panose="02020603050405020304" pitchFamily="18" charset="0"/>
              </a:rPr>
              <a:t>2</a:t>
            </a:r>
            <a:r>
              <a:rPr lang="en-US" sz="1800" dirty="0">
                <a:effectLst/>
                <a:latin typeface="Times New Roman" panose="02020603050405020304" pitchFamily="18" charset="0"/>
                <a:ea typeface="Times New Roman" panose="02020603050405020304" pitchFamily="18" charset="0"/>
              </a:rPr>
              <a:t>SO</a:t>
            </a:r>
            <a:r>
              <a:rPr lang="en-US" sz="1800" baseline="-25000" dirty="0">
                <a:effectLst/>
                <a:latin typeface="Times New Roman" panose="02020603050405020304" pitchFamily="18" charset="0"/>
                <a:ea typeface="Times New Roman" panose="02020603050405020304" pitchFamily="18" charset="0"/>
              </a:rPr>
              <a:t>4</a:t>
            </a:r>
            <a:r>
              <a:rPr lang="en-US" sz="1800" dirty="0">
                <a:effectLst/>
                <a:latin typeface="Times New Roman" panose="02020603050405020304" pitchFamily="18" charset="0"/>
                <a:ea typeface="Times New Roman" panose="02020603050405020304" pitchFamily="18" charset="0"/>
              </a:rPr>
              <a:t> (93.33%) as compared to untreated seeds in control. Khan, M. R. (2015) also studies the effect of different treatments on the seed </a:t>
            </a:r>
            <a:r>
              <a:rPr lang="en-US" sz="1800" dirty="0" err="1">
                <a:effectLst/>
                <a:latin typeface="Times New Roman" panose="02020603050405020304" pitchFamily="18" charset="0"/>
                <a:ea typeface="Times New Roman" panose="02020603050405020304" pitchFamily="18" charset="0"/>
              </a:rPr>
              <a:t>germnation</a:t>
            </a:r>
            <a:r>
              <a:rPr lang="en-US" sz="1800" spc="-1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on</a:t>
            </a:r>
            <a:r>
              <a:rPr lang="en-US" sz="1800" spc="-10" dirty="0">
                <a:effectLst/>
                <a:latin typeface="Times New Roman" panose="02020603050405020304" pitchFamily="18" charset="0"/>
                <a:ea typeface="Times New Roman" panose="02020603050405020304" pitchFamily="18" charset="0"/>
              </a:rPr>
              <a:t> </a:t>
            </a:r>
            <a:r>
              <a:rPr lang="en-US" sz="1800" i="1" dirty="0">
                <a:effectLst/>
                <a:latin typeface="Times New Roman" panose="02020603050405020304" pitchFamily="18" charset="0"/>
                <a:ea typeface="Times New Roman" panose="02020603050405020304" pitchFamily="18" charset="0"/>
              </a:rPr>
              <a:t>Pterocarpus</a:t>
            </a:r>
            <a:r>
              <a:rPr lang="en-US" sz="1800" i="1" spc="-25" dirty="0">
                <a:effectLst/>
                <a:latin typeface="Times New Roman" panose="02020603050405020304" pitchFamily="18" charset="0"/>
                <a:ea typeface="Times New Roman" panose="02020603050405020304" pitchFamily="18" charset="0"/>
              </a:rPr>
              <a:t> </a:t>
            </a:r>
            <a:r>
              <a:rPr lang="en-US" sz="1800" i="1" dirty="0">
                <a:effectLst/>
                <a:latin typeface="Times New Roman" panose="02020603050405020304" pitchFamily="18" charset="0"/>
                <a:ea typeface="Times New Roman" panose="02020603050405020304" pitchFamily="18" charset="0"/>
              </a:rPr>
              <a:t>marsupium</a:t>
            </a:r>
            <a:r>
              <a:rPr lang="en-US" sz="1800" dirty="0">
                <a:effectLst/>
                <a:latin typeface="Times New Roman" panose="02020603050405020304" pitchFamily="18" charset="0"/>
                <a:ea typeface="Times New Roman" panose="02020603050405020304" pitchFamily="18" charset="0"/>
              </a:rPr>
              <a:t>.</a:t>
            </a:r>
            <a:r>
              <a:rPr lang="en-US" sz="1800" spc="-3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Kumar,</a:t>
            </a:r>
            <a:r>
              <a:rPr lang="en-US" sz="1800" spc="-1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V.</a:t>
            </a:r>
            <a:r>
              <a:rPr lang="en-US" sz="1800" spc="-1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(2020)</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has</a:t>
            </a:r>
            <a:r>
              <a:rPr lang="en-US" sz="1800" spc="-2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studies</a:t>
            </a:r>
            <a:r>
              <a:rPr lang="en-US" sz="1800" spc="-1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Pre-sowing</a:t>
            </a:r>
            <a:r>
              <a:rPr lang="en-US" sz="1800" spc="-3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treatment</a:t>
            </a:r>
            <a:r>
              <a:rPr lang="en-US" sz="1800" spc="-1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in </a:t>
            </a:r>
            <a:r>
              <a:rPr lang="en-US" sz="1800" i="1" dirty="0" err="1">
                <a:effectLst/>
                <a:latin typeface="Times New Roman" panose="02020603050405020304" pitchFamily="18" charset="0"/>
                <a:ea typeface="Times New Roman" panose="02020603050405020304" pitchFamily="18" charset="0"/>
              </a:rPr>
              <a:t>Terminelia</a:t>
            </a:r>
            <a:r>
              <a:rPr lang="en-US" sz="1800" i="1" dirty="0">
                <a:effectLst/>
                <a:latin typeface="Times New Roman" panose="02020603050405020304" pitchFamily="18" charset="0"/>
                <a:ea typeface="Times New Roman" panose="02020603050405020304" pitchFamily="18" charset="0"/>
              </a:rPr>
              <a:t> </a:t>
            </a:r>
            <a:r>
              <a:rPr lang="en-US" sz="1800" i="1" dirty="0" err="1">
                <a:effectLst/>
                <a:latin typeface="Times New Roman" panose="02020603050405020304" pitchFamily="18" charset="0"/>
                <a:ea typeface="Times New Roman" panose="02020603050405020304" pitchFamily="18" charset="0"/>
              </a:rPr>
              <a:t>bellirica</a:t>
            </a:r>
            <a:r>
              <a:rPr lang="en-US" sz="1800" i="1"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and observed that Seeds of </a:t>
            </a:r>
            <a:r>
              <a:rPr lang="en-US" sz="1800" i="1" dirty="0" err="1">
                <a:effectLst/>
                <a:latin typeface="Times New Roman" panose="02020603050405020304" pitchFamily="18" charset="0"/>
                <a:ea typeface="Times New Roman" panose="02020603050405020304" pitchFamily="18" charset="0"/>
              </a:rPr>
              <a:t>Terminelia</a:t>
            </a:r>
            <a:r>
              <a:rPr lang="en-US" sz="1800" i="1" dirty="0">
                <a:effectLst/>
                <a:latin typeface="Times New Roman" panose="02020603050405020304" pitchFamily="18" charset="0"/>
                <a:ea typeface="Times New Roman" panose="02020603050405020304" pitchFamily="18" charset="0"/>
              </a:rPr>
              <a:t> </a:t>
            </a:r>
            <a:r>
              <a:rPr lang="en-US" sz="1800" i="1" dirty="0" err="1">
                <a:effectLst/>
                <a:latin typeface="Times New Roman" panose="02020603050405020304" pitchFamily="18" charset="0"/>
                <a:ea typeface="Times New Roman" panose="02020603050405020304" pitchFamily="18" charset="0"/>
              </a:rPr>
              <a:t>bellirica</a:t>
            </a:r>
            <a:r>
              <a:rPr lang="en-US" sz="1800" i="1"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shows best germination (100%) in seeds treated with H</a:t>
            </a:r>
            <a:r>
              <a:rPr lang="en-US" sz="1800" baseline="-25000" dirty="0">
                <a:effectLst/>
                <a:latin typeface="Times New Roman" panose="02020603050405020304" pitchFamily="18" charset="0"/>
                <a:ea typeface="Times New Roman" panose="02020603050405020304" pitchFamily="18" charset="0"/>
              </a:rPr>
              <a:t>2</a:t>
            </a:r>
            <a:r>
              <a:rPr lang="en-US" sz="1800" dirty="0">
                <a:effectLst/>
                <a:latin typeface="Times New Roman" panose="02020603050405020304" pitchFamily="18" charset="0"/>
                <a:ea typeface="Times New Roman" panose="02020603050405020304" pitchFamily="18" charset="0"/>
              </a:rPr>
              <a:t>SO</a:t>
            </a:r>
            <a:r>
              <a:rPr lang="en-US" sz="1800" baseline="-25000" dirty="0">
                <a:effectLst/>
                <a:latin typeface="Times New Roman" panose="02020603050405020304" pitchFamily="18" charset="0"/>
                <a:ea typeface="Times New Roman" panose="02020603050405020304" pitchFamily="18" charset="0"/>
              </a:rPr>
              <a:t>4</a:t>
            </a:r>
            <a:r>
              <a:rPr lang="en-US" sz="1800" dirty="0">
                <a:effectLst/>
                <a:latin typeface="Times New Roman" panose="02020603050405020304" pitchFamily="18" charset="0"/>
                <a:ea typeface="Times New Roman" panose="02020603050405020304" pitchFamily="18" charset="0"/>
              </a:rPr>
              <a:t> for 10 minutes. Adebisi and Bello (2015) has studies in pre-sowing treatment in </a:t>
            </a:r>
            <a:r>
              <a:rPr lang="en-US" sz="1800" i="1" dirty="0">
                <a:effectLst/>
                <a:latin typeface="Times New Roman" panose="02020603050405020304" pitchFamily="18" charset="0"/>
                <a:ea typeface="Times New Roman" panose="02020603050405020304" pitchFamily="18" charset="0"/>
              </a:rPr>
              <a:t>Gmelina </a:t>
            </a:r>
            <a:r>
              <a:rPr lang="en-US" sz="1800" i="1" spc="-10" dirty="0">
                <a:effectLst/>
                <a:latin typeface="Times New Roman" panose="02020603050405020304" pitchFamily="18" charset="0"/>
                <a:ea typeface="Times New Roman" panose="02020603050405020304" pitchFamily="18" charset="0"/>
              </a:rPr>
              <a:t>arborea</a:t>
            </a:r>
            <a:r>
              <a:rPr lang="en-US" sz="1800" spc="-10" dirty="0">
                <a:effectLst/>
                <a:latin typeface="Times New Roman" panose="02020603050405020304" pitchFamily="18" charset="0"/>
                <a:ea typeface="Times New Roman" panose="02020603050405020304" pitchFamily="18" charset="0"/>
              </a:rPr>
              <a:t>.</a:t>
            </a:r>
            <a:endParaRPr lang="en-IN"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5950866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Backgrounds | Free PowerPoint templates and Google slides themes">
            <a:extLst>
              <a:ext uri="{FF2B5EF4-FFF2-40B4-BE49-F238E27FC236}">
                <a16:creationId xmlns:a16="http://schemas.microsoft.com/office/drawing/2014/main" id="{948446FA-1AB8-8F0A-B7CD-A589756D528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805FD140-CF8A-AB5A-D6A7-18160C4AE656}"/>
              </a:ext>
            </a:extLst>
          </p:cNvPr>
          <p:cNvSpPr txBox="1"/>
          <p:nvPr/>
        </p:nvSpPr>
        <p:spPr>
          <a:xfrm>
            <a:off x="212033" y="0"/>
            <a:ext cx="11343860" cy="986360"/>
          </a:xfrm>
          <a:prstGeom prst="rect">
            <a:avLst/>
          </a:prstGeom>
          <a:noFill/>
        </p:spPr>
        <p:txBody>
          <a:bodyPr wrap="square">
            <a:spAutoFit/>
          </a:bodyPr>
          <a:lstStyle/>
          <a:p>
            <a:pPr marL="462280" marR="2303145" algn="r">
              <a:lnSpc>
                <a:spcPct val="150000"/>
              </a:lnSpc>
              <a:spcAft>
                <a:spcPts val="0"/>
              </a:spcAft>
            </a:pPr>
            <a:r>
              <a:rPr lang="en-US" sz="4400" b="1" dirty="0">
                <a:effectLst/>
                <a:latin typeface="Times New Roman" panose="02020603050405020304" pitchFamily="18" charset="0"/>
                <a:ea typeface="Times New Roman" panose="02020603050405020304" pitchFamily="18" charset="0"/>
              </a:rPr>
              <a:t>MATERIAL</a:t>
            </a:r>
            <a:r>
              <a:rPr lang="en-US" sz="4400" b="1" spc="-10" dirty="0">
                <a:effectLst/>
                <a:latin typeface="Times New Roman" panose="02020603050405020304" pitchFamily="18" charset="0"/>
                <a:ea typeface="Times New Roman" panose="02020603050405020304" pitchFamily="18" charset="0"/>
              </a:rPr>
              <a:t> </a:t>
            </a:r>
            <a:r>
              <a:rPr lang="en-US" sz="4400" b="1" dirty="0">
                <a:effectLst/>
                <a:latin typeface="Times New Roman" panose="02020603050405020304" pitchFamily="18" charset="0"/>
                <a:ea typeface="Times New Roman" panose="02020603050405020304" pitchFamily="18" charset="0"/>
              </a:rPr>
              <a:t>AND</a:t>
            </a:r>
            <a:r>
              <a:rPr lang="en-US" sz="4400" b="1" spc="-15" dirty="0">
                <a:effectLst/>
                <a:latin typeface="Times New Roman" panose="02020603050405020304" pitchFamily="18" charset="0"/>
                <a:ea typeface="Times New Roman" panose="02020603050405020304" pitchFamily="18" charset="0"/>
              </a:rPr>
              <a:t> </a:t>
            </a:r>
            <a:r>
              <a:rPr lang="en-US" sz="4400" b="1" spc="-10" dirty="0">
                <a:effectLst/>
                <a:latin typeface="Times New Roman" panose="02020603050405020304" pitchFamily="18" charset="0"/>
                <a:ea typeface="Times New Roman" panose="02020603050405020304" pitchFamily="18" charset="0"/>
              </a:rPr>
              <a:t>METHODS</a:t>
            </a:r>
            <a:endParaRPr lang="en-IN" sz="4400" b="1" dirty="0">
              <a:effectLst/>
              <a:latin typeface="Times New Roman" panose="02020603050405020304" pitchFamily="18" charset="0"/>
              <a:ea typeface="Times New Roman" panose="02020603050405020304" pitchFamily="18" charset="0"/>
            </a:endParaRPr>
          </a:p>
        </p:txBody>
      </p:sp>
      <p:sp>
        <p:nvSpPr>
          <p:cNvPr id="5" name="TextBox 4">
            <a:extLst>
              <a:ext uri="{FF2B5EF4-FFF2-40B4-BE49-F238E27FC236}">
                <a16:creationId xmlns:a16="http://schemas.microsoft.com/office/drawing/2014/main" id="{ED24ECB7-11DC-0E32-2987-D60AC2DF9B22}"/>
              </a:ext>
            </a:extLst>
          </p:cNvPr>
          <p:cNvSpPr txBox="1"/>
          <p:nvPr/>
        </p:nvSpPr>
        <p:spPr>
          <a:xfrm>
            <a:off x="212033" y="1095494"/>
            <a:ext cx="11767931" cy="5572295"/>
          </a:xfrm>
          <a:prstGeom prst="rect">
            <a:avLst/>
          </a:prstGeom>
          <a:noFill/>
        </p:spPr>
        <p:txBody>
          <a:bodyPr wrap="square">
            <a:spAutoFit/>
          </a:bodyPr>
          <a:lstStyle/>
          <a:p>
            <a:pPr marR="226060" algn="just">
              <a:lnSpc>
                <a:spcPct val="150000"/>
              </a:lnSpc>
            </a:pPr>
            <a:r>
              <a:rPr lang="en-US" sz="1800" dirty="0">
                <a:effectLst/>
                <a:latin typeface="Times New Roman" panose="02020603050405020304" pitchFamily="18" charset="0"/>
                <a:ea typeface="Times New Roman" panose="02020603050405020304" pitchFamily="18" charset="0"/>
              </a:rPr>
              <a:t>For experiment Seeds were collected from 20-22 years old </a:t>
            </a:r>
            <a:r>
              <a:rPr lang="en-US" sz="1800" i="1" dirty="0" err="1">
                <a:effectLst/>
                <a:latin typeface="Times New Roman" panose="02020603050405020304" pitchFamily="18" charset="0"/>
                <a:ea typeface="Times New Roman" panose="02020603050405020304" pitchFamily="18" charset="0"/>
              </a:rPr>
              <a:t>Alangium</a:t>
            </a:r>
            <a:r>
              <a:rPr lang="en-US" sz="1800" i="1" dirty="0">
                <a:effectLst/>
                <a:latin typeface="Times New Roman" panose="02020603050405020304" pitchFamily="18" charset="0"/>
                <a:ea typeface="Times New Roman" panose="02020603050405020304" pitchFamily="18" charset="0"/>
              </a:rPr>
              <a:t> </a:t>
            </a:r>
            <a:r>
              <a:rPr lang="en-US" sz="1800" i="1" dirty="0" err="1">
                <a:effectLst/>
                <a:latin typeface="Times New Roman" panose="02020603050405020304" pitchFamily="18" charset="0"/>
                <a:ea typeface="Times New Roman" panose="02020603050405020304" pitchFamily="18" charset="0"/>
              </a:rPr>
              <a:t>lamarckii</a:t>
            </a:r>
            <a:r>
              <a:rPr lang="en-US" sz="1800" i="1" spc="20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trees situated at </a:t>
            </a:r>
            <a:r>
              <a:rPr lang="en-US" sz="1800" dirty="0" err="1">
                <a:effectLst/>
                <a:latin typeface="Times New Roman" panose="02020603050405020304" pitchFamily="18" charset="0"/>
                <a:ea typeface="Times New Roman" panose="02020603050405020304" pitchFamily="18" charset="0"/>
              </a:rPr>
              <a:t>Banguan</a:t>
            </a:r>
            <a:r>
              <a:rPr lang="en-US" sz="1800" dirty="0">
                <a:effectLst/>
                <a:latin typeface="Times New Roman" panose="02020603050405020304" pitchFamily="18" charset="0"/>
                <a:ea typeface="Times New Roman" panose="02020603050405020304" pitchFamily="18" charset="0"/>
              </a:rPr>
              <a:t> and Orchha forests in</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the month of April</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to</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May</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2023. For investigation, the seeds were</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divided into three categories on the basis of their weight. Large (0.21-0.30g), medium (0.11-0.20g) and Small (0.05-0.10g). </a:t>
            </a:r>
            <a:endParaRPr lang="en-IN" sz="1600" dirty="0">
              <a:effectLst/>
              <a:latin typeface="Times New Roman" panose="02020603050405020304" pitchFamily="18" charset="0"/>
              <a:ea typeface="Times New Roman" panose="02020603050405020304" pitchFamily="18" charset="0"/>
            </a:endParaRPr>
          </a:p>
          <a:p>
            <a:pPr marR="2239645" algn="just">
              <a:lnSpc>
                <a:spcPct val="150000"/>
              </a:lnSpc>
              <a:spcBef>
                <a:spcPts val="1005"/>
              </a:spcBef>
              <a:spcAft>
                <a:spcPts val="0"/>
              </a:spcAft>
            </a:pPr>
            <a:r>
              <a:rPr lang="en-US" sz="1800" dirty="0">
                <a:effectLst/>
                <a:latin typeface="Times New Roman" panose="02020603050405020304" pitchFamily="18" charset="0"/>
                <a:ea typeface="Times New Roman" panose="02020603050405020304" pitchFamily="18" charset="0"/>
              </a:rPr>
              <a:t>Various</a:t>
            </a:r>
            <a:r>
              <a:rPr lang="en-US" sz="1800" spc="-2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Pre-sowing</a:t>
            </a:r>
            <a:r>
              <a:rPr lang="en-US" sz="1800" spc="-2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treatment</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made</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are</a:t>
            </a:r>
            <a:r>
              <a:rPr lang="en-US" sz="1800" spc="-2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summarized</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as</a:t>
            </a:r>
            <a:r>
              <a:rPr lang="en-US" sz="1800" spc="-10" dirty="0">
                <a:effectLst/>
                <a:latin typeface="Times New Roman" panose="02020603050405020304" pitchFamily="18" charset="0"/>
                <a:ea typeface="Times New Roman" panose="02020603050405020304" pitchFamily="18" charset="0"/>
              </a:rPr>
              <a:t> under.</a:t>
            </a:r>
            <a:endParaRPr lang="en-IN" sz="1600" dirty="0">
              <a:effectLst/>
              <a:latin typeface="Times New Roman" panose="02020603050405020304" pitchFamily="18" charset="0"/>
              <a:ea typeface="Times New Roman" panose="02020603050405020304" pitchFamily="18" charset="0"/>
            </a:endParaRPr>
          </a:p>
          <a:p>
            <a:pPr marL="342900" marR="231140" lvl="0" indent="-342900" algn="just">
              <a:lnSpc>
                <a:spcPct val="150000"/>
              </a:lnSpc>
              <a:spcBef>
                <a:spcPts val="5"/>
              </a:spcBef>
              <a:spcAft>
                <a:spcPts val="0"/>
              </a:spcAft>
              <a:buFont typeface="+mj-lt"/>
              <a:buAutoNum type="arabicPeriod"/>
            </a:pPr>
            <a:r>
              <a:rPr lang="en-US" sz="1800" dirty="0">
                <a:effectLst/>
                <a:latin typeface="Times New Roman" panose="02020603050405020304" pitchFamily="18" charset="0"/>
                <a:ea typeface="Times New Roman" panose="02020603050405020304" pitchFamily="18" charset="0"/>
              </a:rPr>
              <a:t>A small piece of the seed coat from distal end of cotyledon was removed mechanically using</a:t>
            </a:r>
            <a:r>
              <a:rPr lang="en-US" sz="1800" spc="20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 nail clipper and sown (Scarification).</a:t>
            </a:r>
            <a:endParaRPr lang="en-IN" sz="1600" dirty="0">
              <a:effectLst/>
              <a:latin typeface="Times New Roman" panose="02020603050405020304" pitchFamily="18" charset="0"/>
              <a:ea typeface="Times New Roman" panose="02020603050405020304" pitchFamily="18" charset="0"/>
            </a:endParaRPr>
          </a:p>
          <a:p>
            <a:pPr marL="342900" marR="231140" lvl="0" indent="-342900" algn="just">
              <a:lnSpc>
                <a:spcPct val="150000"/>
              </a:lnSpc>
              <a:spcBef>
                <a:spcPts val="5"/>
              </a:spcBef>
              <a:spcAft>
                <a:spcPts val="0"/>
              </a:spcAft>
              <a:buFont typeface="+mj-lt"/>
              <a:buAutoNum type="arabicPeriod"/>
            </a:pPr>
            <a:r>
              <a:rPr lang="en-US" sz="1800" dirty="0">
                <a:effectLst/>
                <a:latin typeface="Times New Roman" panose="02020603050405020304" pitchFamily="18" charset="0"/>
                <a:ea typeface="Times New Roman" panose="02020603050405020304" pitchFamily="18" charset="0"/>
              </a:rPr>
              <a:t>Seeds were treated with concentrated H</a:t>
            </a:r>
            <a:r>
              <a:rPr lang="en-US" sz="1800" baseline="-25000" dirty="0">
                <a:effectLst/>
                <a:latin typeface="Times New Roman" panose="02020603050405020304" pitchFamily="18" charset="0"/>
                <a:ea typeface="Times New Roman" panose="02020603050405020304" pitchFamily="18" charset="0"/>
              </a:rPr>
              <a:t>2</a:t>
            </a:r>
            <a:r>
              <a:rPr lang="en-US" sz="1800" dirty="0">
                <a:effectLst/>
                <a:latin typeface="Times New Roman" panose="02020603050405020304" pitchFamily="18" charset="0"/>
                <a:ea typeface="Times New Roman" panose="02020603050405020304" pitchFamily="18" charset="0"/>
              </a:rPr>
              <a:t>SO</a:t>
            </a:r>
            <a:r>
              <a:rPr lang="en-US" sz="1800" baseline="-25000" dirty="0">
                <a:effectLst/>
                <a:latin typeface="Times New Roman" panose="02020603050405020304" pitchFamily="18" charset="0"/>
                <a:ea typeface="Times New Roman" panose="02020603050405020304" pitchFamily="18" charset="0"/>
              </a:rPr>
              <a:t>4</a:t>
            </a:r>
            <a:r>
              <a:rPr lang="en-US" sz="1800" dirty="0">
                <a:effectLst/>
                <a:latin typeface="Times New Roman" panose="02020603050405020304" pitchFamily="18" charset="0"/>
                <a:ea typeface="Times New Roman" panose="02020603050405020304" pitchFamily="18" charset="0"/>
              </a:rPr>
              <a:t> (98%) for 5, 10, 15 minutes and after treatment, the seeds were rinsed for about 3 minutes under tap water.</a:t>
            </a:r>
            <a:endParaRPr lang="en-IN" sz="1600" dirty="0">
              <a:effectLst/>
              <a:latin typeface="Times New Roman" panose="02020603050405020304" pitchFamily="18" charset="0"/>
              <a:ea typeface="Times New Roman" panose="02020603050405020304" pitchFamily="18" charset="0"/>
            </a:endParaRPr>
          </a:p>
          <a:p>
            <a:pPr marL="342900" marR="231140" lvl="0" indent="-342900" algn="just">
              <a:lnSpc>
                <a:spcPct val="150000"/>
              </a:lnSpc>
              <a:spcBef>
                <a:spcPts val="5"/>
              </a:spcBef>
              <a:spcAft>
                <a:spcPts val="0"/>
              </a:spcAft>
              <a:buFont typeface="+mj-lt"/>
              <a:buAutoNum type="arabicPeriod"/>
            </a:pPr>
            <a:r>
              <a:rPr lang="en-US" sz="1800" dirty="0">
                <a:effectLst/>
                <a:latin typeface="Times New Roman" panose="02020603050405020304" pitchFamily="18" charset="0"/>
                <a:ea typeface="Times New Roman" panose="02020603050405020304" pitchFamily="18" charset="0"/>
              </a:rPr>
              <a:t>Dry heat treatment was given by keeping the seeds</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in preheated oven at 60</a:t>
            </a:r>
            <a:r>
              <a:rPr lang="en-US" sz="1800" baseline="30000" dirty="0">
                <a:effectLst/>
                <a:latin typeface="Times New Roman" panose="02020603050405020304" pitchFamily="18" charset="0"/>
                <a:ea typeface="Times New Roman" panose="02020603050405020304" pitchFamily="18" charset="0"/>
              </a:rPr>
              <a:t>o</a:t>
            </a:r>
            <a:r>
              <a:rPr lang="en-US" sz="1800" dirty="0">
                <a:effectLst/>
                <a:latin typeface="Times New Roman" panose="02020603050405020304" pitchFamily="18" charset="0"/>
                <a:ea typeface="Times New Roman" panose="02020603050405020304" pitchFamily="18" charset="0"/>
              </a:rPr>
              <a:t>, 80</a:t>
            </a:r>
            <a:r>
              <a:rPr lang="en-US" sz="1800" baseline="30000" dirty="0">
                <a:effectLst/>
                <a:latin typeface="Times New Roman" panose="02020603050405020304" pitchFamily="18" charset="0"/>
                <a:ea typeface="Times New Roman" panose="02020603050405020304" pitchFamily="18" charset="0"/>
              </a:rPr>
              <a:t>o</a:t>
            </a:r>
            <a:r>
              <a:rPr lang="en-US" sz="1800" dirty="0">
                <a:effectLst/>
                <a:latin typeface="Times New Roman" panose="02020603050405020304" pitchFamily="18" charset="0"/>
                <a:ea typeface="Times New Roman" panose="02020603050405020304" pitchFamily="18" charset="0"/>
              </a:rPr>
              <a:t> and 100</a:t>
            </a:r>
            <a:r>
              <a:rPr lang="en-US" sz="1800" baseline="30000" dirty="0">
                <a:effectLst/>
                <a:latin typeface="Times New Roman" panose="02020603050405020304" pitchFamily="18" charset="0"/>
                <a:ea typeface="Times New Roman" panose="02020603050405020304" pitchFamily="18" charset="0"/>
              </a:rPr>
              <a:t>o</a:t>
            </a:r>
            <a:r>
              <a:rPr lang="en-US" sz="1800" dirty="0">
                <a:effectLst/>
                <a:latin typeface="Times New Roman" panose="02020603050405020304" pitchFamily="18" charset="0"/>
                <a:ea typeface="Times New Roman" panose="02020603050405020304" pitchFamily="18" charset="0"/>
              </a:rPr>
              <a:t>C for 15, 30 and 60 minutes and then sown.</a:t>
            </a:r>
            <a:endParaRPr lang="en-IN" sz="1600" dirty="0">
              <a:effectLst/>
              <a:latin typeface="Times New Roman" panose="02020603050405020304" pitchFamily="18" charset="0"/>
              <a:ea typeface="Times New Roman" panose="02020603050405020304" pitchFamily="18" charset="0"/>
            </a:endParaRPr>
          </a:p>
          <a:p>
            <a:pPr marL="342900" marR="231140" lvl="0" indent="-342900" algn="just">
              <a:lnSpc>
                <a:spcPct val="150000"/>
              </a:lnSpc>
              <a:spcBef>
                <a:spcPts val="5"/>
              </a:spcBef>
              <a:spcAft>
                <a:spcPts val="0"/>
              </a:spcAft>
              <a:buFont typeface="+mj-lt"/>
              <a:buAutoNum type="arabicPeriod"/>
            </a:pPr>
            <a:r>
              <a:rPr lang="en-US" sz="1800" dirty="0">
                <a:effectLst/>
                <a:latin typeface="Times New Roman" panose="02020603050405020304" pitchFamily="18" charset="0"/>
                <a:ea typeface="Times New Roman" panose="02020603050405020304" pitchFamily="18" charset="0"/>
              </a:rPr>
              <a:t>The treated seeds were sown in Polythene bags of 25cm X 10cm sized at Botanical garden, P. K. University</a:t>
            </a:r>
            <a:r>
              <a:rPr lang="en-US" sz="1800" spc="-1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Campus, Shivpuri.</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The</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experiment was</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set up</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in completely</a:t>
            </a:r>
            <a:r>
              <a:rPr lang="en-US" sz="1800" spc="-1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randomized</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design</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and</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replicated twice. Regularly watering was done in the experiment. After the germination data were collected and statistically analyzed.</a:t>
            </a:r>
            <a:endParaRPr lang="en-IN"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1361440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Backgrounds | Free PowerPoint templates and Google slides themes">
            <a:extLst>
              <a:ext uri="{FF2B5EF4-FFF2-40B4-BE49-F238E27FC236}">
                <a16:creationId xmlns:a16="http://schemas.microsoft.com/office/drawing/2014/main" id="{6DCF820C-4000-E81C-4473-F73EB66141B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EA634C49-ED83-688F-CDAA-DC2DE2F0CB32}"/>
              </a:ext>
            </a:extLst>
          </p:cNvPr>
          <p:cNvSpPr txBox="1"/>
          <p:nvPr/>
        </p:nvSpPr>
        <p:spPr>
          <a:xfrm>
            <a:off x="225286" y="0"/>
            <a:ext cx="11555896" cy="986360"/>
          </a:xfrm>
          <a:prstGeom prst="rect">
            <a:avLst/>
          </a:prstGeom>
          <a:noFill/>
        </p:spPr>
        <p:txBody>
          <a:bodyPr wrap="square">
            <a:spAutoFit/>
          </a:bodyPr>
          <a:lstStyle/>
          <a:p>
            <a:pPr marL="462280" marR="6985" algn="ctr">
              <a:lnSpc>
                <a:spcPct val="150000"/>
              </a:lnSpc>
            </a:pPr>
            <a:r>
              <a:rPr lang="en-US" sz="4400" b="1" dirty="0">
                <a:effectLst/>
                <a:latin typeface="Times New Roman" panose="02020603050405020304" pitchFamily="18" charset="0"/>
                <a:ea typeface="Times New Roman" panose="02020603050405020304" pitchFamily="18" charset="0"/>
              </a:rPr>
              <a:t>RESULTS</a:t>
            </a:r>
            <a:r>
              <a:rPr lang="en-US" sz="4400" b="1" spc="-5" dirty="0">
                <a:effectLst/>
                <a:latin typeface="Times New Roman" panose="02020603050405020304" pitchFamily="18" charset="0"/>
                <a:ea typeface="Times New Roman" panose="02020603050405020304" pitchFamily="18" charset="0"/>
              </a:rPr>
              <a:t> </a:t>
            </a:r>
            <a:r>
              <a:rPr lang="en-US" sz="4400" b="1" dirty="0">
                <a:effectLst/>
                <a:latin typeface="Times New Roman" panose="02020603050405020304" pitchFamily="18" charset="0"/>
                <a:ea typeface="Times New Roman" panose="02020603050405020304" pitchFamily="18" charset="0"/>
              </a:rPr>
              <a:t>AND</a:t>
            </a:r>
            <a:r>
              <a:rPr lang="en-US" sz="4400" b="1" spc="-10" dirty="0">
                <a:effectLst/>
                <a:latin typeface="Times New Roman" panose="02020603050405020304" pitchFamily="18" charset="0"/>
                <a:ea typeface="Times New Roman" panose="02020603050405020304" pitchFamily="18" charset="0"/>
              </a:rPr>
              <a:t> DISCUSSION</a:t>
            </a:r>
            <a:endParaRPr lang="en-IN" sz="4400" b="1" dirty="0">
              <a:effectLst/>
              <a:latin typeface="Times New Roman" panose="02020603050405020304" pitchFamily="18" charset="0"/>
              <a:ea typeface="Times New Roman" panose="02020603050405020304" pitchFamily="18" charset="0"/>
            </a:endParaRPr>
          </a:p>
        </p:txBody>
      </p:sp>
      <p:sp>
        <p:nvSpPr>
          <p:cNvPr id="5" name="TextBox 4">
            <a:extLst>
              <a:ext uri="{FF2B5EF4-FFF2-40B4-BE49-F238E27FC236}">
                <a16:creationId xmlns:a16="http://schemas.microsoft.com/office/drawing/2014/main" id="{7CDFB8DD-1350-1488-21EE-47A76B707437}"/>
              </a:ext>
            </a:extLst>
          </p:cNvPr>
          <p:cNvSpPr txBox="1"/>
          <p:nvPr/>
        </p:nvSpPr>
        <p:spPr>
          <a:xfrm>
            <a:off x="225286" y="818526"/>
            <a:ext cx="11966714" cy="5670142"/>
          </a:xfrm>
          <a:prstGeom prst="rect">
            <a:avLst/>
          </a:prstGeom>
          <a:noFill/>
        </p:spPr>
        <p:txBody>
          <a:bodyPr wrap="square">
            <a:spAutoFit/>
          </a:bodyPr>
          <a:lstStyle/>
          <a:p>
            <a:pPr marR="228600" algn="just">
              <a:lnSpc>
                <a:spcPct val="150000"/>
              </a:lnSpc>
            </a:pPr>
            <a:r>
              <a:rPr lang="en-US" sz="1800" dirty="0">
                <a:effectLst/>
                <a:latin typeface="Times New Roman" panose="02020603050405020304" pitchFamily="18" charset="0"/>
                <a:ea typeface="Times New Roman" panose="02020603050405020304" pitchFamily="18" charset="0"/>
              </a:rPr>
              <a:t>The seeds of </a:t>
            </a:r>
            <a:r>
              <a:rPr lang="en-US" sz="1800" i="1" dirty="0" err="1">
                <a:effectLst/>
                <a:latin typeface="Times New Roman" panose="02020603050405020304" pitchFamily="18" charset="0"/>
                <a:ea typeface="Times New Roman" panose="02020603050405020304" pitchFamily="18" charset="0"/>
              </a:rPr>
              <a:t>Alangium</a:t>
            </a:r>
            <a:r>
              <a:rPr lang="en-US" sz="1800" i="1" dirty="0">
                <a:effectLst/>
                <a:latin typeface="Times New Roman" panose="02020603050405020304" pitchFamily="18" charset="0"/>
                <a:ea typeface="Times New Roman" panose="02020603050405020304" pitchFamily="18" charset="0"/>
              </a:rPr>
              <a:t> </a:t>
            </a:r>
            <a:r>
              <a:rPr lang="en-US" sz="1800" i="1" dirty="0" err="1">
                <a:effectLst/>
                <a:latin typeface="Times New Roman" panose="02020603050405020304" pitchFamily="18" charset="0"/>
                <a:ea typeface="Times New Roman" panose="02020603050405020304" pitchFamily="18" charset="0"/>
              </a:rPr>
              <a:t>lamarckii</a:t>
            </a:r>
            <a:r>
              <a:rPr lang="en-US" sz="1800" i="1"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were subjected to various Pre-treatments for enhancing germination</a:t>
            </a:r>
            <a:r>
              <a:rPr lang="en-US" sz="1800" spc="-1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percentage.</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It is</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interesting</a:t>
            </a:r>
            <a:r>
              <a:rPr lang="en-US" sz="1800" spc="-1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to</a:t>
            </a:r>
            <a:r>
              <a:rPr lang="en-US" sz="1800" spc="-1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note</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that</a:t>
            </a:r>
            <a:r>
              <a:rPr lang="en-US" sz="1800" spc="-1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all</a:t>
            </a:r>
            <a:r>
              <a:rPr lang="en-US" sz="1800" spc="-1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of</a:t>
            </a:r>
            <a:r>
              <a:rPr lang="en-US" sz="1800" spc="-1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the</a:t>
            </a:r>
            <a:r>
              <a:rPr lang="en-US" sz="1800" spc="-2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treatments</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were</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quite effective</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in</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enhancing seed germination percentage (table-1).</a:t>
            </a:r>
            <a:endParaRPr lang="en-IN" sz="1600" dirty="0">
              <a:effectLst/>
              <a:latin typeface="Times New Roman" panose="02020603050405020304" pitchFamily="18" charset="0"/>
              <a:ea typeface="Times New Roman" panose="02020603050405020304" pitchFamily="18" charset="0"/>
            </a:endParaRPr>
          </a:p>
          <a:p>
            <a:pPr marL="462280" marR="6985" algn="just">
              <a:lnSpc>
                <a:spcPct val="150000"/>
              </a:lnSpc>
              <a:spcBef>
                <a:spcPts val="1025"/>
              </a:spcBef>
              <a:spcAft>
                <a:spcPts val="0"/>
              </a:spcAft>
            </a:pPr>
            <a:r>
              <a:rPr lang="en-US" sz="1800" b="1" dirty="0">
                <a:effectLst/>
                <a:latin typeface="Times New Roman" panose="02020603050405020304" pitchFamily="18" charset="0"/>
                <a:ea typeface="Times New Roman" panose="02020603050405020304" pitchFamily="18" charset="0"/>
              </a:rPr>
              <a:t>Mechanical</a:t>
            </a:r>
            <a:r>
              <a:rPr lang="en-US" sz="1800" b="1" spc="-20" dirty="0">
                <a:effectLst/>
                <a:latin typeface="Times New Roman" panose="02020603050405020304" pitchFamily="18" charset="0"/>
                <a:ea typeface="Times New Roman" panose="02020603050405020304" pitchFamily="18" charset="0"/>
              </a:rPr>
              <a:t> </a:t>
            </a:r>
            <a:r>
              <a:rPr lang="en-US" sz="1800" b="1" spc="-10" dirty="0">
                <a:effectLst/>
                <a:latin typeface="Times New Roman" panose="02020603050405020304" pitchFamily="18" charset="0"/>
                <a:ea typeface="Times New Roman" panose="02020603050405020304" pitchFamily="18" charset="0"/>
              </a:rPr>
              <a:t>treatment</a:t>
            </a:r>
            <a:endParaRPr lang="en-IN" sz="1600" b="1" dirty="0">
              <a:effectLst/>
              <a:latin typeface="Times New Roman" panose="02020603050405020304" pitchFamily="18" charset="0"/>
              <a:ea typeface="Times New Roman" panose="02020603050405020304" pitchFamily="18" charset="0"/>
            </a:endParaRPr>
          </a:p>
          <a:p>
            <a:pPr marL="285750" marR="229870" indent="-285750" algn="just">
              <a:lnSpc>
                <a:spcPct val="150000"/>
              </a:lnSpc>
              <a:buFont typeface="Courier New" panose="02070309020205020404" pitchFamily="49" charset="0"/>
              <a:buChar char="o"/>
            </a:pPr>
            <a:r>
              <a:rPr lang="en-US" sz="1800" dirty="0">
                <a:effectLst/>
                <a:latin typeface="Times New Roman" panose="02020603050405020304" pitchFamily="18" charset="0"/>
                <a:ea typeface="Times New Roman" panose="02020603050405020304" pitchFamily="18" charset="0"/>
              </a:rPr>
              <a:t>Removal of small part of seed from distal end before sowing enhanced seed germination (36.3%) as compared to 16.7% germination with intact seed coat (Control) in medium sized seeds while in small sized seeds no germination occurred. Other sized seeds showed poor germination. With the perusal of the results it has been concluded that the enhanced germination in the medium sized seeds was due to better </a:t>
            </a:r>
            <a:r>
              <a:rPr lang="en-US" sz="1800" dirty="0" err="1">
                <a:effectLst/>
                <a:latin typeface="Times New Roman" panose="02020603050405020304" pitchFamily="18" charset="0"/>
                <a:ea typeface="Times New Roman" panose="02020603050405020304" pitchFamily="18" charset="0"/>
              </a:rPr>
              <a:t>inbibition</a:t>
            </a:r>
            <a:r>
              <a:rPr lang="en-US" sz="1800" dirty="0">
                <a:effectLst/>
                <a:latin typeface="Times New Roman" panose="02020603050405020304" pitchFamily="18" charset="0"/>
                <a:ea typeface="Times New Roman" panose="02020603050405020304" pitchFamily="18" charset="0"/>
              </a:rPr>
              <a:t> of water through the seed coat.</a:t>
            </a:r>
          </a:p>
          <a:p>
            <a:pPr marR="229870" algn="just">
              <a:lnSpc>
                <a:spcPct val="150000"/>
              </a:lnSpc>
            </a:pPr>
            <a:r>
              <a:rPr lang="en-US" sz="1600" b="1" dirty="0">
                <a:effectLst/>
                <a:latin typeface="Times New Roman" panose="02020603050405020304" pitchFamily="18" charset="0"/>
                <a:ea typeface="Times New Roman" panose="02020603050405020304" pitchFamily="18" charset="0"/>
              </a:rPr>
              <a:t>        Effect of acid treatment</a:t>
            </a:r>
          </a:p>
          <a:p>
            <a:pPr marL="285750" marR="229870" indent="-285750" algn="just">
              <a:lnSpc>
                <a:spcPct val="150000"/>
              </a:lnSpc>
              <a:buFont typeface="Courier New" panose="02070309020205020404" pitchFamily="49" charset="0"/>
              <a:buChar char="o"/>
            </a:pPr>
            <a:r>
              <a:rPr lang="en-US" sz="1600" dirty="0">
                <a:effectLst/>
                <a:latin typeface="Times New Roman" panose="02020603050405020304" pitchFamily="18" charset="0"/>
                <a:ea typeface="Times New Roman" panose="02020603050405020304" pitchFamily="18" charset="0"/>
              </a:rPr>
              <a:t>Treatment with concentrated H2SO4 enhanced seed germination (Table-1). High germination (100%) was obtained by treatment with the acid for 10 minutes in large and medium sized seeds. Acid treatment with concentrated H2SO4 for 5 minutes also showed good results (100%) in large sized seeds only but other large sized seeds did not show good results in 5 minutes acid treatment while treatment with 15 minutes showed less germination in all sized seeds. </a:t>
            </a:r>
          </a:p>
          <a:p>
            <a:pPr marL="285750" marR="229870" indent="-285750" algn="just">
              <a:lnSpc>
                <a:spcPct val="150000"/>
              </a:lnSpc>
              <a:buFont typeface="Courier New" panose="02070309020205020404" pitchFamily="49" charset="0"/>
              <a:buChar char="o"/>
            </a:pPr>
            <a:r>
              <a:rPr lang="en-US" sz="1600" dirty="0">
                <a:effectLst/>
                <a:latin typeface="Times New Roman" panose="02020603050405020304" pitchFamily="18" charset="0"/>
                <a:ea typeface="Times New Roman" panose="02020603050405020304" pitchFamily="18" charset="0"/>
              </a:rPr>
              <a:t>Thus, the suitable timing of breaking the dormancy of </a:t>
            </a:r>
            <a:r>
              <a:rPr lang="en-US" sz="1600" dirty="0" err="1">
                <a:effectLst/>
                <a:latin typeface="Times New Roman" panose="02020603050405020304" pitchFamily="18" charset="0"/>
                <a:ea typeface="Times New Roman" panose="02020603050405020304" pitchFamily="18" charset="0"/>
              </a:rPr>
              <a:t>Alangium</a:t>
            </a:r>
            <a:r>
              <a:rPr lang="en-US" sz="1600" dirty="0">
                <a:effectLst/>
                <a:latin typeface="Times New Roman" panose="02020603050405020304" pitchFamily="18" charset="0"/>
                <a:ea typeface="Times New Roman" panose="02020603050405020304" pitchFamily="18" charset="0"/>
              </a:rPr>
              <a:t> </a:t>
            </a:r>
            <a:r>
              <a:rPr lang="en-US" sz="1600" dirty="0" err="1">
                <a:effectLst/>
                <a:latin typeface="Times New Roman" panose="02020603050405020304" pitchFamily="18" charset="0"/>
                <a:ea typeface="Times New Roman" panose="02020603050405020304" pitchFamily="18" charset="0"/>
              </a:rPr>
              <a:t>lamarckii</a:t>
            </a:r>
            <a:r>
              <a:rPr lang="en-US" sz="1600" dirty="0">
                <a:effectLst/>
                <a:latin typeface="Times New Roman" panose="02020603050405020304" pitchFamily="18" charset="0"/>
                <a:ea typeface="Times New Roman" panose="02020603050405020304" pitchFamily="18" charset="0"/>
              </a:rPr>
              <a:t> by acid treatment (Con. H2SO4) was 10 minutes. Acid scarification with concentrated H2SO4 for 30 minutes improved seed treatment to the extent of 83% in Acacia (Natarajan and Rai, 1998).</a:t>
            </a:r>
            <a:endParaRPr lang="en-IN"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4071964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Backgrounds | Free PowerPoint templates and Google slides themes">
            <a:extLst>
              <a:ext uri="{FF2B5EF4-FFF2-40B4-BE49-F238E27FC236}">
                <a16:creationId xmlns:a16="http://schemas.microsoft.com/office/drawing/2014/main" id="{37BC6560-2C2B-C2D1-6401-CBEE574504D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B04310CC-E6AD-F573-1AB4-78940E7BD1F9}"/>
              </a:ext>
            </a:extLst>
          </p:cNvPr>
          <p:cNvSpPr txBox="1"/>
          <p:nvPr/>
        </p:nvSpPr>
        <p:spPr>
          <a:xfrm>
            <a:off x="490330" y="273359"/>
            <a:ext cx="5764696" cy="4613058"/>
          </a:xfrm>
          <a:prstGeom prst="rect">
            <a:avLst/>
          </a:prstGeom>
          <a:noFill/>
        </p:spPr>
        <p:txBody>
          <a:bodyPr wrap="square">
            <a:spAutoFit/>
          </a:bodyPr>
          <a:lstStyle/>
          <a:p>
            <a:pPr marL="462280" marR="6985" algn="just">
              <a:lnSpc>
                <a:spcPct val="150000"/>
              </a:lnSpc>
              <a:spcBef>
                <a:spcPts val="1015"/>
              </a:spcBef>
              <a:spcAft>
                <a:spcPts val="0"/>
              </a:spcAft>
            </a:pPr>
            <a:r>
              <a:rPr lang="en-US" sz="1800" b="1" dirty="0">
                <a:effectLst/>
                <a:latin typeface="Times New Roman" panose="02020603050405020304" pitchFamily="18" charset="0"/>
                <a:ea typeface="Times New Roman" panose="02020603050405020304" pitchFamily="18" charset="0"/>
              </a:rPr>
              <a:t>Dry</a:t>
            </a:r>
            <a:r>
              <a:rPr lang="en-US" sz="1800" b="1" spc="-5" dirty="0">
                <a:effectLst/>
                <a:latin typeface="Times New Roman" panose="02020603050405020304" pitchFamily="18" charset="0"/>
                <a:ea typeface="Times New Roman" panose="02020603050405020304" pitchFamily="18" charset="0"/>
              </a:rPr>
              <a:t> </a:t>
            </a:r>
            <a:r>
              <a:rPr lang="en-US" sz="1800" b="1" dirty="0">
                <a:effectLst/>
                <a:latin typeface="Times New Roman" panose="02020603050405020304" pitchFamily="18" charset="0"/>
                <a:ea typeface="Times New Roman" panose="02020603050405020304" pitchFamily="18" charset="0"/>
              </a:rPr>
              <a:t>heat</a:t>
            </a:r>
            <a:r>
              <a:rPr lang="en-US" sz="1800" b="1" spc="-5" dirty="0">
                <a:effectLst/>
                <a:latin typeface="Times New Roman" panose="02020603050405020304" pitchFamily="18" charset="0"/>
                <a:ea typeface="Times New Roman" panose="02020603050405020304" pitchFamily="18" charset="0"/>
              </a:rPr>
              <a:t> </a:t>
            </a:r>
            <a:r>
              <a:rPr lang="en-US" sz="1800" b="1" spc="-10" dirty="0">
                <a:effectLst/>
                <a:latin typeface="Times New Roman" panose="02020603050405020304" pitchFamily="18" charset="0"/>
                <a:ea typeface="Times New Roman" panose="02020603050405020304" pitchFamily="18" charset="0"/>
              </a:rPr>
              <a:t>treatment</a:t>
            </a:r>
            <a:endParaRPr lang="en-IN" sz="1600" b="1" dirty="0">
              <a:effectLst/>
              <a:latin typeface="Times New Roman" panose="02020603050405020304" pitchFamily="18" charset="0"/>
              <a:ea typeface="Times New Roman" panose="02020603050405020304" pitchFamily="18" charset="0"/>
            </a:endParaRPr>
          </a:p>
          <a:p>
            <a:pPr marR="226695" algn="just">
              <a:lnSpc>
                <a:spcPct val="150000"/>
              </a:lnSpc>
            </a:pPr>
            <a:r>
              <a:rPr lang="en-US" sz="1800" dirty="0">
                <a:effectLst/>
                <a:latin typeface="Times New Roman" panose="02020603050405020304" pitchFamily="18" charset="0"/>
                <a:ea typeface="Times New Roman" panose="02020603050405020304" pitchFamily="18" charset="0"/>
              </a:rPr>
              <a:t>Rate of germination differed significantly between dry heat treatment a well as incubation</a:t>
            </a:r>
            <a:r>
              <a:rPr lang="en-US" sz="1800" spc="20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periods. In </a:t>
            </a:r>
            <a:r>
              <a:rPr lang="en-US" sz="1800" i="1" dirty="0" err="1">
                <a:effectLst/>
                <a:latin typeface="Times New Roman" panose="02020603050405020304" pitchFamily="18" charset="0"/>
                <a:ea typeface="Times New Roman" panose="02020603050405020304" pitchFamily="18" charset="0"/>
              </a:rPr>
              <a:t>Alangium</a:t>
            </a:r>
            <a:r>
              <a:rPr lang="en-US" sz="1800" i="1" dirty="0">
                <a:effectLst/>
                <a:latin typeface="Times New Roman" panose="02020603050405020304" pitchFamily="18" charset="0"/>
                <a:ea typeface="Times New Roman" panose="02020603050405020304" pitchFamily="18" charset="0"/>
              </a:rPr>
              <a:t> </a:t>
            </a:r>
            <a:r>
              <a:rPr lang="en-US" sz="1800" i="1" dirty="0" err="1">
                <a:effectLst/>
                <a:latin typeface="Times New Roman" panose="02020603050405020304" pitchFamily="18" charset="0"/>
                <a:ea typeface="Times New Roman" panose="02020603050405020304" pitchFamily="18" charset="0"/>
              </a:rPr>
              <a:t>lamarckii</a:t>
            </a:r>
            <a:r>
              <a:rPr lang="en-US" sz="1800" i="1" spc="20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the germination response to various dry heat treatments was not good. In general,</a:t>
            </a:r>
            <a:r>
              <a:rPr lang="en-US" sz="1800" spc="4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dry</a:t>
            </a:r>
            <a:r>
              <a:rPr lang="en-US" sz="1800" spc="5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heat</a:t>
            </a:r>
            <a:r>
              <a:rPr lang="en-US" sz="1800" spc="6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treatment</a:t>
            </a:r>
            <a:r>
              <a:rPr lang="en-US" sz="1800" spc="5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was</a:t>
            </a:r>
            <a:r>
              <a:rPr lang="en-US" sz="1800" spc="5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not</a:t>
            </a:r>
            <a:r>
              <a:rPr lang="en-US" sz="1800" spc="6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good.</a:t>
            </a:r>
            <a:r>
              <a:rPr lang="en-US" sz="1800" spc="5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In</a:t>
            </a:r>
            <a:r>
              <a:rPr lang="en-US" sz="1800" spc="6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general,</a:t>
            </a:r>
            <a:r>
              <a:rPr lang="en-US" sz="1800" spc="5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dry</a:t>
            </a:r>
            <a:r>
              <a:rPr lang="en-US" sz="1800" spc="3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heat</a:t>
            </a:r>
            <a:r>
              <a:rPr lang="en-US" sz="1800" spc="5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treatment</a:t>
            </a:r>
            <a:r>
              <a:rPr lang="en-US" sz="1800" spc="6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at</a:t>
            </a:r>
            <a:r>
              <a:rPr lang="en-US" sz="1800" spc="5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60</a:t>
            </a:r>
            <a:r>
              <a:rPr lang="en-US" sz="1800" baseline="30000" dirty="0">
                <a:effectLst/>
                <a:latin typeface="Times New Roman" panose="02020603050405020304" pitchFamily="18" charset="0"/>
                <a:ea typeface="Times New Roman" panose="02020603050405020304" pitchFamily="18" charset="0"/>
              </a:rPr>
              <a:t>o</a:t>
            </a:r>
            <a:r>
              <a:rPr lang="en-US" sz="1800" spc="5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C</a:t>
            </a:r>
            <a:r>
              <a:rPr lang="en-US" sz="1800" spc="4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gave</a:t>
            </a:r>
            <a:r>
              <a:rPr lang="en-US" sz="1800" spc="5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better</a:t>
            </a:r>
            <a:r>
              <a:rPr lang="en-US" sz="1800" spc="4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results</a:t>
            </a:r>
            <a:r>
              <a:rPr lang="en-US" sz="1800" spc="35" dirty="0">
                <a:effectLst/>
                <a:latin typeface="Times New Roman" panose="02020603050405020304" pitchFamily="18" charset="0"/>
                <a:ea typeface="Times New Roman" panose="02020603050405020304" pitchFamily="18" charset="0"/>
              </a:rPr>
              <a:t> </a:t>
            </a:r>
            <a:r>
              <a:rPr lang="en-US" sz="1800" spc="-20" dirty="0">
                <a:effectLst/>
                <a:latin typeface="Times New Roman" panose="02020603050405020304" pitchFamily="18" charset="0"/>
                <a:ea typeface="Times New Roman" panose="02020603050405020304" pitchFamily="18" charset="0"/>
              </a:rPr>
              <a:t>than </a:t>
            </a:r>
            <a:r>
              <a:rPr lang="en-US" sz="1800" dirty="0">
                <a:effectLst/>
                <a:latin typeface="Times New Roman" panose="02020603050405020304" pitchFamily="18" charset="0"/>
                <a:ea typeface="Times New Roman" panose="02020603050405020304" pitchFamily="18" charset="0"/>
              </a:rPr>
              <a:t>other temperature. Temperature exposure for 30 minutes and above proved lethal in </a:t>
            </a:r>
            <a:r>
              <a:rPr lang="en-US" sz="1800" i="1" dirty="0">
                <a:effectLst/>
                <a:latin typeface="Times New Roman" panose="02020603050405020304" pitchFamily="18" charset="0"/>
                <a:ea typeface="Times New Roman" panose="02020603050405020304" pitchFamily="18" charset="0"/>
              </a:rPr>
              <a:t>Butea </a:t>
            </a:r>
            <a:r>
              <a:rPr lang="en-US" sz="1800" i="1" dirty="0" err="1">
                <a:effectLst/>
                <a:latin typeface="Times New Roman" panose="02020603050405020304" pitchFamily="18" charset="0"/>
                <a:ea typeface="Times New Roman" panose="02020603050405020304" pitchFamily="18" charset="0"/>
              </a:rPr>
              <a:t>monosperma</a:t>
            </a:r>
            <a:r>
              <a:rPr lang="en-US" sz="1800" dirty="0">
                <a:effectLst/>
                <a:latin typeface="Times New Roman" panose="02020603050405020304" pitchFamily="18" charset="0"/>
                <a:ea typeface="Times New Roman" panose="02020603050405020304" pitchFamily="18" charset="0"/>
              </a:rPr>
              <a:t>. Dry heat treatment of </a:t>
            </a:r>
            <a:r>
              <a:rPr lang="en-US" sz="1800" i="1" dirty="0" err="1">
                <a:effectLst/>
                <a:latin typeface="Times New Roman" panose="02020603050405020304" pitchFamily="18" charset="0"/>
                <a:ea typeface="Times New Roman" panose="02020603050405020304" pitchFamily="18" charset="0"/>
              </a:rPr>
              <a:t>Pongamia</a:t>
            </a:r>
            <a:r>
              <a:rPr lang="en-US" sz="1800" i="1" dirty="0">
                <a:effectLst/>
                <a:latin typeface="Times New Roman" panose="02020603050405020304" pitchFamily="18" charset="0"/>
                <a:ea typeface="Times New Roman" panose="02020603050405020304" pitchFamily="18" charset="0"/>
              </a:rPr>
              <a:t> </a:t>
            </a:r>
            <a:r>
              <a:rPr lang="en-US" sz="1800" i="1" dirty="0" err="1">
                <a:effectLst/>
                <a:latin typeface="Times New Roman" panose="02020603050405020304" pitchFamily="18" charset="0"/>
                <a:ea typeface="Times New Roman" panose="02020603050405020304" pitchFamily="18" charset="0"/>
              </a:rPr>
              <a:t>galbra</a:t>
            </a:r>
            <a:r>
              <a:rPr lang="en-US" sz="1800" i="1"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at 25</a:t>
            </a:r>
            <a:r>
              <a:rPr lang="en-US" sz="1800" spc="-65" dirty="0">
                <a:effectLst/>
                <a:latin typeface="Times New Roman" panose="02020603050405020304" pitchFamily="18" charset="0"/>
                <a:ea typeface="Times New Roman" panose="02020603050405020304" pitchFamily="18" charset="0"/>
              </a:rPr>
              <a:t> </a:t>
            </a:r>
            <a:r>
              <a:rPr lang="en-US" sz="1800" baseline="30000" dirty="0">
                <a:effectLst/>
                <a:latin typeface="Times New Roman" panose="02020603050405020304" pitchFamily="18" charset="0"/>
                <a:ea typeface="Times New Roman" panose="02020603050405020304" pitchFamily="18" charset="0"/>
              </a:rPr>
              <a:t>o</a:t>
            </a:r>
            <a:r>
              <a:rPr lang="en-US" sz="1800" dirty="0">
                <a:effectLst/>
                <a:latin typeface="Times New Roman" panose="02020603050405020304" pitchFamily="18" charset="0"/>
                <a:ea typeface="Times New Roman" panose="02020603050405020304" pitchFamily="18" charset="0"/>
              </a:rPr>
              <a:t> C showed maximum germination ( Singh, et. al., 2005).</a:t>
            </a:r>
            <a:endParaRPr lang="en-IN" sz="1600" dirty="0">
              <a:effectLst/>
              <a:latin typeface="Times New Roman" panose="02020603050405020304" pitchFamily="18" charset="0"/>
              <a:ea typeface="Times New Roman" panose="02020603050405020304" pitchFamily="18" charset="0"/>
            </a:endParaRPr>
          </a:p>
        </p:txBody>
      </p:sp>
      <p:graphicFrame>
        <p:nvGraphicFramePr>
          <p:cNvPr id="4" name="Table 3">
            <a:extLst>
              <a:ext uri="{FF2B5EF4-FFF2-40B4-BE49-F238E27FC236}">
                <a16:creationId xmlns:a16="http://schemas.microsoft.com/office/drawing/2014/main" id="{CE3227CA-11D4-1415-174B-341328440195}"/>
              </a:ext>
            </a:extLst>
          </p:cNvPr>
          <p:cNvGraphicFramePr>
            <a:graphicFrameLocks noGrp="1"/>
          </p:cNvGraphicFramePr>
          <p:nvPr>
            <p:extLst>
              <p:ext uri="{D42A27DB-BD31-4B8C-83A1-F6EECF244321}">
                <p14:modId xmlns:p14="http://schemas.microsoft.com/office/powerpoint/2010/main" val="4060788210"/>
              </p:ext>
            </p:extLst>
          </p:nvPr>
        </p:nvGraphicFramePr>
        <p:xfrm>
          <a:off x="6488608" y="1014177"/>
          <a:ext cx="5213062" cy="5532385"/>
        </p:xfrm>
        <a:graphic>
          <a:graphicData uri="http://schemas.openxmlformats.org/drawingml/2006/table">
            <a:tbl>
              <a:tblPr firstRow="1" firstCol="1" lastRow="1" lastCol="1" bandRow="1" bandCol="1">
                <a:tableStyleId>{5C22544A-7EE6-4342-B048-85BDC9FD1C3A}</a:tableStyleId>
              </a:tblPr>
              <a:tblGrid>
                <a:gridCol w="2173051">
                  <a:extLst>
                    <a:ext uri="{9D8B030D-6E8A-4147-A177-3AD203B41FA5}">
                      <a16:colId xmlns:a16="http://schemas.microsoft.com/office/drawing/2014/main" val="3019453310"/>
                    </a:ext>
                  </a:extLst>
                </a:gridCol>
                <a:gridCol w="1146798">
                  <a:extLst>
                    <a:ext uri="{9D8B030D-6E8A-4147-A177-3AD203B41FA5}">
                      <a16:colId xmlns:a16="http://schemas.microsoft.com/office/drawing/2014/main" val="905212222"/>
                    </a:ext>
                  </a:extLst>
                </a:gridCol>
                <a:gridCol w="1146798">
                  <a:extLst>
                    <a:ext uri="{9D8B030D-6E8A-4147-A177-3AD203B41FA5}">
                      <a16:colId xmlns:a16="http://schemas.microsoft.com/office/drawing/2014/main" val="3397851598"/>
                    </a:ext>
                  </a:extLst>
                </a:gridCol>
                <a:gridCol w="746415">
                  <a:extLst>
                    <a:ext uri="{9D8B030D-6E8A-4147-A177-3AD203B41FA5}">
                      <a16:colId xmlns:a16="http://schemas.microsoft.com/office/drawing/2014/main" val="1501880040"/>
                    </a:ext>
                  </a:extLst>
                </a:gridCol>
              </a:tblGrid>
              <a:tr h="157392">
                <a:tc rowSpan="2">
                  <a:txBody>
                    <a:bodyPr/>
                    <a:lstStyle/>
                    <a:p>
                      <a:pPr marL="3175" algn="ctr">
                        <a:lnSpc>
                          <a:spcPts val="1165"/>
                        </a:lnSpc>
                      </a:pPr>
                      <a:r>
                        <a:rPr lang="en-US" sz="1200" spc="-10" dirty="0">
                          <a:effectLst/>
                          <a:latin typeface="Times New Roman" panose="02020603050405020304" pitchFamily="18" charset="0"/>
                          <a:cs typeface="Times New Roman" panose="02020603050405020304" pitchFamily="18" charset="0"/>
                        </a:rPr>
                        <a:t>Treatment</a:t>
                      </a:r>
                      <a:endParaRPr lang="en-IN"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gridSpan="3">
                  <a:txBody>
                    <a:bodyPr/>
                    <a:lstStyle/>
                    <a:p>
                      <a:pPr marL="2540" algn="ctr">
                        <a:lnSpc>
                          <a:spcPts val="1165"/>
                        </a:lnSpc>
                      </a:pPr>
                      <a:r>
                        <a:rPr lang="en-US" sz="900">
                          <a:effectLst/>
                          <a:latin typeface="Times New Roman" panose="02020603050405020304" pitchFamily="18" charset="0"/>
                          <a:cs typeface="Times New Roman" panose="02020603050405020304" pitchFamily="18" charset="0"/>
                        </a:rPr>
                        <a:t>Categories</a:t>
                      </a:r>
                      <a:r>
                        <a:rPr lang="en-US" sz="900" spc="-25">
                          <a:effectLst/>
                          <a:latin typeface="Times New Roman" panose="02020603050405020304" pitchFamily="18" charset="0"/>
                          <a:cs typeface="Times New Roman" panose="02020603050405020304" pitchFamily="18" charset="0"/>
                        </a:rPr>
                        <a:t> </a:t>
                      </a:r>
                      <a:r>
                        <a:rPr lang="en-US" sz="900">
                          <a:effectLst/>
                          <a:latin typeface="Times New Roman" panose="02020603050405020304" pitchFamily="18" charset="0"/>
                          <a:cs typeface="Times New Roman" panose="02020603050405020304" pitchFamily="18" charset="0"/>
                        </a:rPr>
                        <a:t>of</a:t>
                      </a:r>
                      <a:r>
                        <a:rPr lang="en-US" sz="900" spc="-10">
                          <a:effectLst/>
                          <a:latin typeface="Times New Roman" panose="02020603050405020304" pitchFamily="18" charset="0"/>
                          <a:cs typeface="Times New Roman" panose="02020603050405020304" pitchFamily="18" charset="0"/>
                        </a:rPr>
                        <a:t> </a:t>
                      </a:r>
                      <a:r>
                        <a:rPr lang="en-US" sz="900" spc="-20">
                          <a:effectLst/>
                          <a:latin typeface="Times New Roman" panose="02020603050405020304" pitchFamily="18" charset="0"/>
                          <a:cs typeface="Times New Roman" panose="02020603050405020304" pitchFamily="18" charset="0"/>
                        </a:rPr>
                        <a:t>Seeds</a:t>
                      </a:r>
                      <a:endParaRPr lang="en-IN"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hMerge="1">
                  <a:txBody>
                    <a:bodyPr/>
                    <a:lstStyle/>
                    <a:p>
                      <a:endParaRPr lang="en-IN"/>
                    </a:p>
                  </a:txBody>
                  <a:tcPr/>
                </a:tc>
                <a:tc hMerge="1">
                  <a:txBody>
                    <a:bodyPr/>
                    <a:lstStyle/>
                    <a:p>
                      <a:endParaRPr lang="en-IN"/>
                    </a:p>
                  </a:txBody>
                  <a:tcPr/>
                </a:tc>
                <a:extLst>
                  <a:ext uri="{0D108BD9-81ED-4DB2-BD59-A6C34878D82A}">
                    <a16:rowId xmlns:a16="http://schemas.microsoft.com/office/drawing/2014/main" val="1297284204"/>
                  </a:ext>
                </a:extLst>
              </a:tr>
              <a:tr h="266791">
                <a:tc vMerge="1">
                  <a:txBody>
                    <a:bodyPr/>
                    <a:lstStyle/>
                    <a:p>
                      <a:endParaRPr lang="en-IN"/>
                    </a:p>
                  </a:txBody>
                  <a:tcPr/>
                </a:tc>
                <a:tc>
                  <a:txBody>
                    <a:bodyPr/>
                    <a:lstStyle/>
                    <a:p>
                      <a:pPr marL="3810" marR="2540" algn="ctr">
                        <a:lnSpc>
                          <a:spcPts val="1165"/>
                        </a:lnSpc>
                      </a:pPr>
                      <a:r>
                        <a:rPr lang="en-US" sz="1200" spc="-10">
                          <a:effectLst/>
                          <a:latin typeface="Times New Roman" panose="02020603050405020304" pitchFamily="18" charset="0"/>
                          <a:cs typeface="Times New Roman" panose="02020603050405020304" pitchFamily="18" charset="0"/>
                        </a:rPr>
                        <a:t>Large</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3810" marR="485140" algn="ctr">
                        <a:lnSpc>
                          <a:spcPts val="1165"/>
                        </a:lnSpc>
                        <a:spcAft>
                          <a:spcPts val="0"/>
                        </a:spcAft>
                      </a:pPr>
                      <a:r>
                        <a:rPr lang="en-US" sz="1200" spc="-10">
                          <a:effectLst/>
                          <a:latin typeface="Times New Roman" panose="02020603050405020304" pitchFamily="18" charset="0"/>
                          <a:cs typeface="Times New Roman" panose="02020603050405020304" pitchFamily="18" charset="0"/>
                        </a:rPr>
                        <a:t>Medium</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350" marR="6350" algn="ctr">
                        <a:lnSpc>
                          <a:spcPts val="1165"/>
                        </a:lnSpc>
                        <a:spcAft>
                          <a:spcPts val="0"/>
                        </a:spcAft>
                      </a:pPr>
                      <a:r>
                        <a:rPr lang="en-US" sz="1200" spc="-20">
                          <a:effectLst/>
                          <a:latin typeface="Times New Roman" panose="02020603050405020304" pitchFamily="18" charset="0"/>
                          <a:cs typeface="Times New Roman" panose="02020603050405020304" pitchFamily="18" charset="0"/>
                        </a:rPr>
                        <a:t>Small</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1247679727"/>
                  </a:ext>
                </a:extLst>
              </a:tr>
              <a:tr h="159354">
                <a:tc>
                  <a:txBody>
                    <a:bodyPr/>
                    <a:lstStyle/>
                    <a:p>
                      <a:pPr marL="67945" algn="ctr">
                        <a:lnSpc>
                          <a:spcPts val="1165"/>
                        </a:lnSpc>
                      </a:pPr>
                      <a:r>
                        <a:rPr lang="en-US" sz="1200" spc="-10" dirty="0">
                          <a:effectLst/>
                          <a:latin typeface="Times New Roman" panose="02020603050405020304" pitchFamily="18" charset="0"/>
                          <a:cs typeface="Times New Roman" panose="02020603050405020304" pitchFamily="18" charset="0"/>
                        </a:rPr>
                        <a:t>Scarification</a:t>
                      </a:r>
                      <a:endParaRPr lang="en-IN"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3810" marR="1270" algn="ctr">
                        <a:lnSpc>
                          <a:spcPts val="1165"/>
                        </a:lnSpc>
                      </a:pPr>
                      <a:r>
                        <a:rPr lang="en-US" sz="1200" spc="-20">
                          <a:effectLst/>
                          <a:latin typeface="Times New Roman" panose="02020603050405020304" pitchFamily="18" charset="0"/>
                          <a:cs typeface="Times New Roman" panose="02020603050405020304" pitchFamily="18" charset="0"/>
                        </a:rPr>
                        <a:t>21.1</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152400" marR="148590" algn="ctr">
                        <a:lnSpc>
                          <a:spcPts val="1165"/>
                        </a:lnSpc>
                        <a:spcAft>
                          <a:spcPts val="0"/>
                        </a:spcAft>
                      </a:pPr>
                      <a:r>
                        <a:rPr lang="en-US" sz="1200" spc="-20">
                          <a:effectLst/>
                          <a:latin typeface="Times New Roman" panose="02020603050405020304" pitchFamily="18" charset="0"/>
                          <a:cs typeface="Times New Roman" panose="02020603050405020304" pitchFamily="18" charset="0"/>
                        </a:rPr>
                        <a:t>36.3</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350" marR="3175" algn="ctr">
                        <a:lnSpc>
                          <a:spcPts val="1165"/>
                        </a:lnSpc>
                        <a:spcAft>
                          <a:spcPts val="0"/>
                        </a:spcAft>
                      </a:pPr>
                      <a:r>
                        <a:rPr lang="en-US" sz="1200" spc="-50">
                          <a:effectLst/>
                          <a:latin typeface="Times New Roman" panose="02020603050405020304" pitchFamily="18" charset="0"/>
                          <a:cs typeface="Times New Roman" panose="02020603050405020304" pitchFamily="18" charset="0"/>
                        </a:rPr>
                        <a:t>0</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184651640"/>
                  </a:ext>
                </a:extLst>
              </a:tr>
              <a:tr h="159354">
                <a:tc>
                  <a:txBody>
                    <a:bodyPr/>
                    <a:lstStyle/>
                    <a:p>
                      <a:pPr marL="67945" algn="ctr">
                        <a:lnSpc>
                          <a:spcPts val="1165"/>
                        </a:lnSpc>
                      </a:pPr>
                      <a:r>
                        <a:rPr lang="en-US" sz="1200" spc="-10">
                          <a:effectLst/>
                          <a:latin typeface="Times New Roman" panose="02020603050405020304" pitchFamily="18" charset="0"/>
                          <a:cs typeface="Times New Roman" panose="02020603050405020304" pitchFamily="18" charset="0"/>
                        </a:rPr>
                        <a:t>(Mechanical)</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3810" marR="1270" algn="ctr">
                        <a:lnSpc>
                          <a:spcPts val="1165"/>
                        </a:lnSpc>
                      </a:pPr>
                      <a:r>
                        <a:rPr lang="en-US" sz="1200" spc="-10">
                          <a:effectLst/>
                          <a:latin typeface="Times New Roman" panose="02020603050405020304" pitchFamily="18" charset="0"/>
                          <a:cs typeface="Times New Roman" panose="02020603050405020304" pitchFamily="18" charset="0"/>
                        </a:rPr>
                        <a:t>(3.1)</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152400" marR="148590" algn="ctr">
                        <a:lnSpc>
                          <a:spcPts val="1165"/>
                        </a:lnSpc>
                        <a:spcAft>
                          <a:spcPts val="0"/>
                        </a:spcAft>
                      </a:pPr>
                      <a:r>
                        <a:rPr lang="en-US" sz="1200" spc="-10">
                          <a:effectLst/>
                          <a:latin typeface="Times New Roman" panose="02020603050405020304" pitchFamily="18" charset="0"/>
                          <a:cs typeface="Times New Roman" panose="02020603050405020304" pitchFamily="18" charset="0"/>
                        </a:rPr>
                        <a:t>(4.2)</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350" algn="ctr">
                        <a:lnSpc>
                          <a:spcPts val="1165"/>
                        </a:lnSpc>
                      </a:pPr>
                      <a:r>
                        <a:rPr lang="en-US" sz="1200" spc="-25">
                          <a:effectLst/>
                          <a:latin typeface="Times New Roman" panose="02020603050405020304" pitchFamily="18" charset="0"/>
                          <a:cs typeface="Times New Roman" panose="02020603050405020304" pitchFamily="18" charset="0"/>
                        </a:rPr>
                        <a:t>(0)</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2560912032"/>
                  </a:ext>
                </a:extLst>
              </a:tr>
              <a:tr h="159354">
                <a:tc>
                  <a:txBody>
                    <a:bodyPr/>
                    <a:lstStyle/>
                    <a:p>
                      <a:pPr marL="67945" algn="ctr">
                        <a:lnSpc>
                          <a:spcPts val="1165"/>
                        </a:lnSpc>
                      </a:pPr>
                      <a:r>
                        <a:rPr lang="en-US" sz="1200">
                          <a:effectLst/>
                          <a:latin typeface="Times New Roman" panose="02020603050405020304" pitchFamily="18" charset="0"/>
                          <a:cs typeface="Times New Roman" panose="02020603050405020304" pitchFamily="18" charset="0"/>
                        </a:rPr>
                        <a:t>Sulphuric</a:t>
                      </a:r>
                      <a:r>
                        <a:rPr lang="en-US" sz="1200" spc="-25">
                          <a:effectLst/>
                          <a:latin typeface="Times New Roman" panose="02020603050405020304" pitchFamily="18" charset="0"/>
                          <a:cs typeface="Times New Roman" panose="02020603050405020304" pitchFamily="18" charset="0"/>
                        </a:rPr>
                        <a:t> </a:t>
                      </a:r>
                      <a:r>
                        <a:rPr lang="en-US" sz="1200" spc="-20">
                          <a:effectLst/>
                          <a:latin typeface="Times New Roman" panose="02020603050405020304" pitchFamily="18" charset="0"/>
                          <a:cs typeface="Times New Roman" panose="02020603050405020304" pitchFamily="18" charset="0"/>
                        </a:rPr>
                        <a:t>acid</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3810" algn="ctr">
                        <a:lnSpc>
                          <a:spcPts val="1165"/>
                        </a:lnSpc>
                      </a:pPr>
                      <a:r>
                        <a:rPr lang="en-US" sz="1200">
                          <a:effectLst/>
                          <a:latin typeface="Times New Roman" panose="02020603050405020304" pitchFamily="18" charset="0"/>
                          <a:cs typeface="Times New Roman" panose="02020603050405020304" pitchFamily="18" charset="0"/>
                        </a:rPr>
                        <a:t> </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3810" algn="ctr">
                        <a:lnSpc>
                          <a:spcPts val="1165"/>
                        </a:lnSpc>
                      </a:pPr>
                      <a:r>
                        <a:rPr lang="en-US" sz="1200">
                          <a:effectLst/>
                          <a:latin typeface="Times New Roman" panose="02020603050405020304" pitchFamily="18" charset="0"/>
                          <a:cs typeface="Times New Roman" panose="02020603050405020304" pitchFamily="18" charset="0"/>
                        </a:rPr>
                        <a:t> </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3810" algn="ctr">
                        <a:lnSpc>
                          <a:spcPts val="1165"/>
                        </a:lnSpc>
                      </a:pPr>
                      <a:r>
                        <a:rPr lang="en-US" sz="1200">
                          <a:effectLst/>
                          <a:latin typeface="Times New Roman" panose="02020603050405020304" pitchFamily="18" charset="0"/>
                          <a:cs typeface="Times New Roman" panose="02020603050405020304" pitchFamily="18" charset="0"/>
                        </a:rPr>
                        <a:t> </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103990027"/>
                  </a:ext>
                </a:extLst>
              </a:tr>
              <a:tr h="159354">
                <a:tc>
                  <a:txBody>
                    <a:bodyPr/>
                    <a:lstStyle/>
                    <a:p>
                      <a:pPr marL="67945" algn="ctr">
                        <a:lnSpc>
                          <a:spcPts val="1165"/>
                        </a:lnSpc>
                      </a:pPr>
                      <a:r>
                        <a:rPr lang="en-US" sz="1200" dirty="0">
                          <a:effectLst/>
                          <a:latin typeface="Times New Roman" panose="02020603050405020304" pitchFamily="18" charset="0"/>
                          <a:cs typeface="Times New Roman" panose="02020603050405020304" pitchFamily="18" charset="0"/>
                        </a:rPr>
                        <a:t>5 </a:t>
                      </a:r>
                      <a:r>
                        <a:rPr lang="en-US" sz="1200" spc="-10" dirty="0">
                          <a:effectLst/>
                          <a:latin typeface="Times New Roman" panose="02020603050405020304" pitchFamily="18" charset="0"/>
                          <a:cs typeface="Times New Roman" panose="02020603050405020304" pitchFamily="18" charset="0"/>
                        </a:rPr>
                        <a:t>minutes</a:t>
                      </a:r>
                      <a:endParaRPr lang="en-IN"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3810" marR="2540" algn="ctr">
                        <a:lnSpc>
                          <a:spcPts val="1165"/>
                        </a:lnSpc>
                      </a:pPr>
                      <a:r>
                        <a:rPr lang="en-US" sz="1200" spc="-25">
                          <a:effectLst/>
                          <a:latin typeface="Times New Roman" panose="02020603050405020304" pitchFamily="18" charset="0"/>
                          <a:cs typeface="Times New Roman" panose="02020603050405020304" pitchFamily="18" charset="0"/>
                        </a:rPr>
                        <a:t>100</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152400" marR="148590" algn="ctr">
                        <a:lnSpc>
                          <a:spcPts val="1165"/>
                        </a:lnSpc>
                        <a:spcAft>
                          <a:spcPts val="0"/>
                        </a:spcAft>
                      </a:pPr>
                      <a:r>
                        <a:rPr lang="en-US" sz="1200" spc="-20">
                          <a:effectLst/>
                          <a:latin typeface="Times New Roman" panose="02020603050405020304" pitchFamily="18" charset="0"/>
                          <a:cs typeface="Times New Roman" panose="02020603050405020304" pitchFamily="18" charset="0"/>
                        </a:rPr>
                        <a:t>66.7</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350" marR="3175" algn="ctr">
                        <a:lnSpc>
                          <a:spcPts val="1165"/>
                        </a:lnSpc>
                        <a:spcAft>
                          <a:spcPts val="0"/>
                        </a:spcAft>
                      </a:pPr>
                      <a:r>
                        <a:rPr lang="en-US" sz="1200" spc="-25">
                          <a:effectLst/>
                          <a:latin typeface="Times New Roman" panose="02020603050405020304" pitchFamily="18" charset="0"/>
                          <a:cs typeface="Times New Roman" panose="02020603050405020304" pitchFamily="18" charset="0"/>
                        </a:rPr>
                        <a:t>50</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867190876"/>
                  </a:ext>
                </a:extLst>
              </a:tr>
              <a:tr h="159354">
                <a:tc>
                  <a:txBody>
                    <a:bodyPr/>
                    <a:lstStyle/>
                    <a:p>
                      <a:pPr marL="3810" algn="ctr">
                        <a:lnSpc>
                          <a:spcPts val="1165"/>
                        </a:lnSpc>
                      </a:pPr>
                      <a:r>
                        <a:rPr lang="en-US" sz="1200">
                          <a:effectLst/>
                          <a:latin typeface="Times New Roman" panose="02020603050405020304" pitchFamily="18" charset="0"/>
                          <a:cs typeface="Times New Roman" panose="02020603050405020304" pitchFamily="18" charset="0"/>
                        </a:rPr>
                        <a:t> </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3810" marR="1270" algn="ctr">
                        <a:lnSpc>
                          <a:spcPts val="1165"/>
                        </a:lnSpc>
                      </a:pPr>
                      <a:r>
                        <a:rPr lang="en-US" sz="1200" spc="-10">
                          <a:effectLst/>
                          <a:latin typeface="Times New Roman" panose="02020603050405020304" pitchFamily="18" charset="0"/>
                          <a:cs typeface="Times New Roman" panose="02020603050405020304" pitchFamily="18" charset="0"/>
                        </a:rPr>
                        <a:t>(9.1)</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152400" marR="148590" algn="ctr">
                        <a:lnSpc>
                          <a:spcPts val="1165"/>
                        </a:lnSpc>
                        <a:spcAft>
                          <a:spcPts val="0"/>
                        </a:spcAft>
                      </a:pPr>
                      <a:r>
                        <a:rPr lang="en-US" sz="1200" spc="-10">
                          <a:effectLst/>
                          <a:latin typeface="Times New Roman" panose="02020603050405020304" pitchFamily="18" charset="0"/>
                          <a:cs typeface="Times New Roman" panose="02020603050405020304" pitchFamily="18" charset="0"/>
                        </a:rPr>
                        <a:t>(8.3)</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350" marR="1905" algn="ctr">
                        <a:lnSpc>
                          <a:spcPts val="1165"/>
                        </a:lnSpc>
                        <a:spcAft>
                          <a:spcPts val="0"/>
                        </a:spcAft>
                      </a:pPr>
                      <a:r>
                        <a:rPr lang="en-US" sz="1200" spc="-10">
                          <a:effectLst/>
                          <a:latin typeface="Times New Roman" panose="02020603050405020304" pitchFamily="18" charset="0"/>
                          <a:cs typeface="Times New Roman" panose="02020603050405020304" pitchFamily="18" charset="0"/>
                        </a:rPr>
                        <a:t>(6.3)</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999413781"/>
                  </a:ext>
                </a:extLst>
              </a:tr>
              <a:tr h="159354">
                <a:tc>
                  <a:txBody>
                    <a:bodyPr/>
                    <a:lstStyle/>
                    <a:p>
                      <a:pPr marL="67945" algn="ctr">
                        <a:lnSpc>
                          <a:spcPts val="1165"/>
                        </a:lnSpc>
                      </a:pPr>
                      <a:r>
                        <a:rPr lang="en-US" sz="1200" dirty="0">
                          <a:effectLst/>
                          <a:latin typeface="Times New Roman" panose="02020603050405020304" pitchFamily="18" charset="0"/>
                          <a:cs typeface="Times New Roman" panose="02020603050405020304" pitchFamily="18" charset="0"/>
                        </a:rPr>
                        <a:t>10 </a:t>
                      </a:r>
                      <a:r>
                        <a:rPr lang="en-US" sz="1200" spc="-10" dirty="0">
                          <a:effectLst/>
                          <a:latin typeface="Times New Roman" panose="02020603050405020304" pitchFamily="18" charset="0"/>
                          <a:cs typeface="Times New Roman" panose="02020603050405020304" pitchFamily="18" charset="0"/>
                        </a:rPr>
                        <a:t>minutes</a:t>
                      </a:r>
                      <a:endParaRPr lang="en-IN"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3810" marR="2540" algn="ctr">
                        <a:lnSpc>
                          <a:spcPts val="1165"/>
                        </a:lnSpc>
                      </a:pPr>
                      <a:r>
                        <a:rPr lang="en-US" sz="1200" spc="-25">
                          <a:effectLst/>
                          <a:latin typeface="Times New Roman" panose="02020603050405020304" pitchFamily="18" charset="0"/>
                          <a:cs typeface="Times New Roman" panose="02020603050405020304" pitchFamily="18" charset="0"/>
                        </a:rPr>
                        <a:t>100</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152400" algn="ctr">
                        <a:lnSpc>
                          <a:spcPts val="1165"/>
                        </a:lnSpc>
                      </a:pPr>
                      <a:r>
                        <a:rPr lang="en-US" sz="1200" spc="-25">
                          <a:effectLst/>
                          <a:latin typeface="Times New Roman" panose="02020603050405020304" pitchFamily="18" charset="0"/>
                          <a:cs typeface="Times New Roman" panose="02020603050405020304" pitchFamily="18" charset="0"/>
                        </a:rPr>
                        <a:t>100</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350" marR="1905" algn="ctr">
                        <a:lnSpc>
                          <a:spcPts val="1165"/>
                        </a:lnSpc>
                        <a:spcAft>
                          <a:spcPts val="0"/>
                        </a:spcAft>
                      </a:pPr>
                      <a:r>
                        <a:rPr lang="en-US" sz="1200" spc="-20">
                          <a:effectLst/>
                          <a:latin typeface="Times New Roman" panose="02020603050405020304" pitchFamily="18" charset="0"/>
                          <a:cs typeface="Times New Roman" panose="02020603050405020304" pitchFamily="18" charset="0"/>
                        </a:rPr>
                        <a:t>83.3</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4057473823"/>
                  </a:ext>
                </a:extLst>
              </a:tr>
              <a:tr h="159354">
                <a:tc>
                  <a:txBody>
                    <a:bodyPr/>
                    <a:lstStyle/>
                    <a:p>
                      <a:pPr marL="3810" algn="ctr">
                        <a:lnSpc>
                          <a:spcPts val="1165"/>
                        </a:lnSpc>
                      </a:pPr>
                      <a:r>
                        <a:rPr lang="en-US" sz="1200">
                          <a:effectLst/>
                          <a:latin typeface="Times New Roman" panose="02020603050405020304" pitchFamily="18" charset="0"/>
                          <a:cs typeface="Times New Roman" panose="02020603050405020304" pitchFamily="18" charset="0"/>
                        </a:rPr>
                        <a:t> </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3810" algn="ctr">
                        <a:lnSpc>
                          <a:spcPts val="1165"/>
                        </a:lnSpc>
                      </a:pPr>
                      <a:r>
                        <a:rPr lang="en-US" sz="1200" spc="-10">
                          <a:effectLst/>
                          <a:latin typeface="Times New Roman" panose="02020603050405020304" pitchFamily="18" charset="0"/>
                          <a:cs typeface="Times New Roman" panose="02020603050405020304" pitchFamily="18" charset="0"/>
                        </a:rPr>
                        <a:t>(16.7)</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152400" marR="150495" algn="ctr">
                        <a:lnSpc>
                          <a:spcPts val="1165"/>
                        </a:lnSpc>
                        <a:spcAft>
                          <a:spcPts val="0"/>
                        </a:spcAft>
                      </a:pPr>
                      <a:r>
                        <a:rPr lang="en-US" sz="1200" spc="-10">
                          <a:effectLst/>
                          <a:latin typeface="Times New Roman" panose="02020603050405020304" pitchFamily="18" charset="0"/>
                          <a:cs typeface="Times New Roman" panose="02020603050405020304" pitchFamily="18" charset="0"/>
                        </a:rPr>
                        <a:t>(12.5)</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350" marR="1905" algn="ctr">
                        <a:lnSpc>
                          <a:spcPts val="1165"/>
                        </a:lnSpc>
                        <a:spcAft>
                          <a:spcPts val="0"/>
                        </a:spcAft>
                      </a:pPr>
                      <a:r>
                        <a:rPr lang="en-US" sz="1200" spc="-10">
                          <a:effectLst/>
                          <a:latin typeface="Times New Roman" panose="02020603050405020304" pitchFamily="18" charset="0"/>
                          <a:cs typeface="Times New Roman" panose="02020603050405020304" pitchFamily="18" charset="0"/>
                        </a:rPr>
                        <a:t>(6.7)</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1109761869"/>
                  </a:ext>
                </a:extLst>
              </a:tr>
              <a:tr h="159354">
                <a:tc>
                  <a:txBody>
                    <a:bodyPr/>
                    <a:lstStyle/>
                    <a:p>
                      <a:pPr marL="67945" algn="ctr">
                        <a:lnSpc>
                          <a:spcPts val="1165"/>
                        </a:lnSpc>
                      </a:pPr>
                      <a:r>
                        <a:rPr lang="en-US" sz="1200" dirty="0">
                          <a:effectLst/>
                          <a:latin typeface="Times New Roman" panose="02020603050405020304" pitchFamily="18" charset="0"/>
                          <a:cs typeface="Times New Roman" panose="02020603050405020304" pitchFamily="18" charset="0"/>
                        </a:rPr>
                        <a:t>15 </a:t>
                      </a:r>
                      <a:r>
                        <a:rPr lang="en-US" sz="1200" spc="-10" dirty="0">
                          <a:effectLst/>
                          <a:latin typeface="Times New Roman" panose="02020603050405020304" pitchFamily="18" charset="0"/>
                          <a:cs typeface="Times New Roman" panose="02020603050405020304" pitchFamily="18" charset="0"/>
                        </a:rPr>
                        <a:t>minutes</a:t>
                      </a:r>
                      <a:endParaRPr lang="en-IN"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3810" marR="2540" algn="ctr">
                        <a:lnSpc>
                          <a:spcPts val="1165"/>
                        </a:lnSpc>
                      </a:pPr>
                      <a:r>
                        <a:rPr lang="en-US" sz="1200" spc="-25">
                          <a:effectLst/>
                          <a:latin typeface="Times New Roman" panose="02020603050405020304" pitchFamily="18" charset="0"/>
                          <a:cs typeface="Times New Roman" panose="02020603050405020304" pitchFamily="18" charset="0"/>
                        </a:rPr>
                        <a:t>50</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152400" marR="148590" algn="ctr">
                        <a:lnSpc>
                          <a:spcPts val="1165"/>
                        </a:lnSpc>
                        <a:spcAft>
                          <a:spcPts val="0"/>
                        </a:spcAft>
                      </a:pPr>
                      <a:r>
                        <a:rPr lang="en-US" sz="1200" spc="-20">
                          <a:effectLst/>
                          <a:latin typeface="Times New Roman" panose="02020603050405020304" pitchFamily="18" charset="0"/>
                          <a:cs typeface="Times New Roman" panose="02020603050405020304" pitchFamily="18" charset="0"/>
                        </a:rPr>
                        <a:t>66.7</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350" marR="1905" algn="ctr">
                        <a:lnSpc>
                          <a:spcPts val="1165"/>
                        </a:lnSpc>
                        <a:spcAft>
                          <a:spcPts val="0"/>
                        </a:spcAft>
                      </a:pPr>
                      <a:r>
                        <a:rPr lang="en-US" sz="1200" spc="-20">
                          <a:effectLst/>
                          <a:latin typeface="Times New Roman" panose="02020603050405020304" pitchFamily="18" charset="0"/>
                          <a:cs typeface="Times New Roman" panose="02020603050405020304" pitchFamily="18" charset="0"/>
                        </a:rPr>
                        <a:t>66.7</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3095928034"/>
                  </a:ext>
                </a:extLst>
              </a:tr>
              <a:tr h="159354">
                <a:tc>
                  <a:txBody>
                    <a:bodyPr/>
                    <a:lstStyle/>
                    <a:p>
                      <a:pPr marL="3810" algn="ctr">
                        <a:lnSpc>
                          <a:spcPts val="1165"/>
                        </a:lnSpc>
                      </a:pPr>
                      <a:r>
                        <a:rPr lang="en-US" sz="1200">
                          <a:effectLst/>
                          <a:latin typeface="Times New Roman" panose="02020603050405020304" pitchFamily="18" charset="0"/>
                          <a:cs typeface="Times New Roman" panose="02020603050405020304" pitchFamily="18" charset="0"/>
                        </a:rPr>
                        <a:t> </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3810" marR="1270" algn="ctr">
                        <a:lnSpc>
                          <a:spcPts val="1165"/>
                        </a:lnSpc>
                      </a:pPr>
                      <a:r>
                        <a:rPr lang="en-US" sz="1200" spc="-10">
                          <a:effectLst/>
                          <a:latin typeface="Times New Roman" panose="02020603050405020304" pitchFamily="18" charset="0"/>
                          <a:cs typeface="Times New Roman" panose="02020603050405020304" pitchFamily="18" charset="0"/>
                        </a:rPr>
                        <a:t>(8.3)</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152400" marR="148590" algn="ctr">
                        <a:lnSpc>
                          <a:spcPts val="1165"/>
                        </a:lnSpc>
                        <a:spcAft>
                          <a:spcPts val="0"/>
                        </a:spcAft>
                      </a:pPr>
                      <a:r>
                        <a:rPr lang="en-US" sz="1200" spc="-10">
                          <a:effectLst/>
                          <a:latin typeface="Times New Roman" panose="02020603050405020304" pitchFamily="18" charset="0"/>
                          <a:cs typeface="Times New Roman" panose="02020603050405020304" pitchFamily="18" charset="0"/>
                        </a:rPr>
                        <a:t>(8.3)</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350" marR="635" algn="ctr">
                        <a:lnSpc>
                          <a:spcPts val="1165"/>
                        </a:lnSpc>
                        <a:spcAft>
                          <a:spcPts val="0"/>
                        </a:spcAft>
                      </a:pPr>
                      <a:r>
                        <a:rPr lang="en-US" sz="1200" spc="-10">
                          <a:effectLst/>
                          <a:latin typeface="Times New Roman" panose="02020603050405020304" pitchFamily="18" charset="0"/>
                          <a:cs typeface="Times New Roman" panose="02020603050405020304" pitchFamily="18" charset="0"/>
                        </a:rPr>
                        <a:t>(11.1)</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1763225031"/>
                  </a:ext>
                </a:extLst>
              </a:tr>
              <a:tr h="159354">
                <a:tc>
                  <a:txBody>
                    <a:bodyPr/>
                    <a:lstStyle/>
                    <a:p>
                      <a:pPr marL="67945" algn="ctr">
                        <a:lnSpc>
                          <a:spcPts val="1165"/>
                        </a:lnSpc>
                      </a:pPr>
                      <a:r>
                        <a:rPr lang="en-US" sz="1200">
                          <a:effectLst/>
                          <a:latin typeface="Times New Roman" panose="02020603050405020304" pitchFamily="18" charset="0"/>
                          <a:cs typeface="Times New Roman" panose="02020603050405020304" pitchFamily="18" charset="0"/>
                        </a:rPr>
                        <a:t>Dry heat,</a:t>
                      </a:r>
                      <a:r>
                        <a:rPr lang="en-US" sz="1200" spc="-15">
                          <a:effectLst/>
                          <a:latin typeface="Times New Roman" panose="02020603050405020304" pitchFamily="18" charset="0"/>
                          <a:cs typeface="Times New Roman" panose="02020603050405020304" pitchFamily="18" charset="0"/>
                        </a:rPr>
                        <a:t> </a:t>
                      </a:r>
                      <a:r>
                        <a:rPr lang="en-US" sz="1200" spc="-20">
                          <a:effectLst/>
                          <a:latin typeface="Times New Roman" panose="02020603050405020304" pitchFamily="18" charset="0"/>
                          <a:cs typeface="Times New Roman" panose="02020603050405020304" pitchFamily="18" charset="0"/>
                        </a:rPr>
                        <a:t>60</a:t>
                      </a:r>
                      <a:r>
                        <a:rPr lang="en-US" sz="1200" spc="-20" baseline="30000">
                          <a:effectLst/>
                          <a:latin typeface="Times New Roman" panose="02020603050405020304" pitchFamily="18" charset="0"/>
                          <a:cs typeface="Times New Roman" panose="02020603050405020304" pitchFamily="18" charset="0"/>
                        </a:rPr>
                        <a:t>o</a:t>
                      </a:r>
                      <a:r>
                        <a:rPr lang="en-US" sz="1200" spc="-20">
                          <a:effectLst/>
                          <a:latin typeface="Times New Roman" panose="02020603050405020304" pitchFamily="18" charset="0"/>
                          <a:cs typeface="Times New Roman" panose="02020603050405020304" pitchFamily="18" charset="0"/>
                        </a:rPr>
                        <a:t>C</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3810" algn="ctr">
                        <a:lnSpc>
                          <a:spcPts val="1165"/>
                        </a:lnSpc>
                      </a:pPr>
                      <a:r>
                        <a:rPr lang="en-US" sz="1200">
                          <a:effectLst/>
                          <a:latin typeface="Times New Roman" panose="02020603050405020304" pitchFamily="18" charset="0"/>
                          <a:cs typeface="Times New Roman" panose="02020603050405020304" pitchFamily="18" charset="0"/>
                        </a:rPr>
                        <a:t> </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3810" algn="ctr">
                        <a:lnSpc>
                          <a:spcPts val="1165"/>
                        </a:lnSpc>
                      </a:pPr>
                      <a:r>
                        <a:rPr lang="en-US" sz="1200">
                          <a:effectLst/>
                          <a:latin typeface="Times New Roman" panose="02020603050405020304" pitchFamily="18" charset="0"/>
                          <a:cs typeface="Times New Roman" panose="02020603050405020304" pitchFamily="18" charset="0"/>
                        </a:rPr>
                        <a:t> </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3810" algn="ctr">
                        <a:lnSpc>
                          <a:spcPts val="1165"/>
                        </a:lnSpc>
                      </a:pPr>
                      <a:r>
                        <a:rPr lang="en-US" sz="1200">
                          <a:effectLst/>
                          <a:latin typeface="Times New Roman" panose="02020603050405020304" pitchFamily="18" charset="0"/>
                          <a:cs typeface="Times New Roman" panose="02020603050405020304" pitchFamily="18" charset="0"/>
                        </a:rPr>
                        <a:t> </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1291981761"/>
                  </a:ext>
                </a:extLst>
              </a:tr>
              <a:tr h="159354">
                <a:tc>
                  <a:txBody>
                    <a:bodyPr/>
                    <a:lstStyle/>
                    <a:p>
                      <a:pPr marL="67945" algn="ctr">
                        <a:lnSpc>
                          <a:spcPts val="1165"/>
                        </a:lnSpc>
                      </a:pPr>
                      <a:r>
                        <a:rPr lang="en-US" sz="1200" dirty="0">
                          <a:effectLst/>
                          <a:latin typeface="Times New Roman" panose="02020603050405020304" pitchFamily="18" charset="0"/>
                          <a:cs typeface="Times New Roman" panose="02020603050405020304" pitchFamily="18" charset="0"/>
                        </a:rPr>
                        <a:t>15 </a:t>
                      </a:r>
                      <a:r>
                        <a:rPr lang="en-US" sz="1200" spc="-10" dirty="0">
                          <a:effectLst/>
                          <a:latin typeface="Times New Roman" panose="02020603050405020304" pitchFamily="18" charset="0"/>
                          <a:cs typeface="Times New Roman" panose="02020603050405020304" pitchFamily="18" charset="0"/>
                        </a:rPr>
                        <a:t>minutes</a:t>
                      </a:r>
                      <a:endParaRPr lang="en-IN"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3810" marR="2540" algn="ctr">
                        <a:lnSpc>
                          <a:spcPts val="1165"/>
                        </a:lnSpc>
                      </a:pPr>
                      <a:r>
                        <a:rPr lang="en-US" sz="1200" spc="-25">
                          <a:effectLst/>
                          <a:latin typeface="Times New Roman" panose="02020603050405020304" pitchFamily="18" charset="0"/>
                          <a:cs typeface="Times New Roman" panose="02020603050405020304" pitchFamily="18" charset="0"/>
                        </a:rPr>
                        <a:t>50</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152400" marR="148590" algn="ctr">
                        <a:lnSpc>
                          <a:spcPts val="1165"/>
                        </a:lnSpc>
                        <a:spcAft>
                          <a:spcPts val="0"/>
                        </a:spcAft>
                      </a:pPr>
                      <a:r>
                        <a:rPr lang="en-US" sz="1200" spc="-20">
                          <a:effectLst/>
                          <a:latin typeface="Times New Roman" panose="02020603050405020304" pitchFamily="18" charset="0"/>
                          <a:cs typeface="Times New Roman" panose="02020603050405020304" pitchFamily="18" charset="0"/>
                        </a:rPr>
                        <a:t>33.3</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350" marR="3175" algn="ctr">
                        <a:lnSpc>
                          <a:spcPts val="1165"/>
                        </a:lnSpc>
                        <a:spcAft>
                          <a:spcPts val="0"/>
                        </a:spcAft>
                      </a:pPr>
                      <a:r>
                        <a:rPr lang="en-US" sz="1200" spc="-25">
                          <a:effectLst/>
                          <a:latin typeface="Times New Roman" panose="02020603050405020304" pitchFamily="18" charset="0"/>
                          <a:cs typeface="Times New Roman" panose="02020603050405020304" pitchFamily="18" charset="0"/>
                        </a:rPr>
                        <a:t>50</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2195876649"/>
                  </a:ext>
                </a:extLst>
              </a:tr>
              <a:tr h="159354">
                <a:tc>
                  <a:txBody>
                    <a:bodyPr/>
                    <a:lstStyle/>
                    <a:p>
                      <a:pPr marL="3810" algn="ctr">
                        <a:lnSpc>
                          <a:spcPts val="1165"/>
                        </a:lnSpc>
                      </a:pPr>
                      <a:r>
                        <a:rPr lang="en-US" sz="1200">
                          <a:effectLst/>
                          <a:latin typeface="Times New Roman" panose="02020603050405020304" pitchFamily="18" charset="0"/>
                          <a:cs typeface="Times New Roman" panose="02020603050405020304" pitchFamily="18" charset="0"/>
                        </a:rPr>
                        <a:t> </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3810" algn="ctr">
                        <a:lnSpc>
                          <a:spcPts val="1165"/>
                        </a:lnSpc>
                      </a:pPr>
                      <a:r>
                        <a:rPr lang="en-US" sz="1200" spc="-10">
                          <a:effectLst/>
                          <a:latin typeface="Times New Roman" panose="02020603050405020304" pitchFamily="18" charset="0"/>
                          <a:cs typeface="Times New Roman" panose="02020603050405020304" pitchFamily="18" charset="0"/>
                        </a:rPr>
                        <a:t>(3.33)</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152400" marR="148590" algn="ctr">
                        <a:lnSpc>
                          <a:spcPts val="1165"/>
                        </a:lnSpc>
                        <a:spcAft>
                          <a:spcPts val="0"/>
                        </a:spcAft>
                      </a:pPr>
                      <a:r>
                        <a:rPr lang="en-US" sz="1200" spc="-10">
                          <a:effectLst/>
                          <a:latin typeface="Times New Roman" panose="02020603050405020304" pitchFamily="18" charset="0"/>
                          <a:cs typeface="Times New Roman" panose="02020603050405020304" pitchFamily="18" charset="0"/>
                        </a:rPr>
                        <a:t>(2.1)</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350" marR="1905" algn="ctr">
                        <a:lnSpc>
                          <a:spcPts val="1165"/>
                        </a:lnSpc>
                        <a:spcAft>
                          <a:spcPts val="0"/>
                        </a:spcAft>
                      </a:pPr>
                      <a:r>
                        <a:rPr lang="en-US" sz="1200" spc="-10">
                          <a:effectLst/>
                          <a:latin typeface="Times New Roman" panose="02020603050405020304" pitchFamily="18" charset="0"/>
                          <a:cs typeface="Times New Roman" panose="02020603050405020304" pitchFamily="18" charset="0"/>
                        </a:rPr>
                        <a:t>(3.1)</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1838918266"/>
                  </a:ext>
                </a:extLst>
              </a:tr>
              <a:tr h="159354">
                <a:tc>
                  <a:txBody>
                    <a:bodyPr/>
                    <a:lstStyle/>
                    <a:p>
                      <a:pPr marL="67945" algn="ctr">
                        <a:lnSpc>
                          <a:spcPts val="1165"/>
                        </a:lnSpc>
                      </a:pPr>
                      <a:r>
                        <a:rPr lang="en-US" sz="1200" dirty="0">
                          <a:effectLst/>
                          <a:latin typeface="Times New Roman" panose="02020603050405020304" pitchFamily="18" charset="0"/>
                          <a:cs typeface="Times New Roman" panose="02020603050405020304" pitchFamily="18" charset="0"/>
                        </a:rPr>
                        <a:t>30 </a:t>
                      </a:r>
                      <a:r>
                        <a:rPr lang="en-US" sz="1200" spc="-10" dirty="0">
                          <a:effectLst/>
                          <a:latin typeface="Times New Roman" panose="02020603050405020304" pitchFamily="18" charset="0"/>
                          <a:cs typeface="Times New Roman" panose="02020603050405020304" pitchFamily="18" charset="0"/>
                        </a:rPr>
                        <a:t>minutes</a:t>
                      </a:r>
                      <a:endParaRPr lang="en-IN"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3810" marR="1270" algn="ctr">
                        <a:lnSpc>
                          <a:spcPts val="1165"/>
                        </a:lnSpc>
                      </a:pPr>
                      <a:r>
                        <a:rPr lang="en-US" sz="1200" spc="-20">
                          <a:effectLst/>
                          <a:latin typeface="Times New Roman" panose="02020603050405020304" pitchFamily="18" charset="0"/>
                          <a:cs typeface="Times New Roman" panose="02020603050405020304" pitchFamily="18" charset="0"/>
                        </a:rPr>
                        <a:t>66.7</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3810" marR="506095" algn="ctr">
                        <a:lnSpc>
                          <a:spcPts val="1165"/>
                        </a:lnSpc>
                        <a:spcAft>
                          <a:spcPts val="0"/>
                        </a:spcAft>
                      </a:pPr>
                      <a:r>
                        <a:rPr lang="en-US" sz="1200" spc="-20">
                          <a:effectLst/>
                          <a:latin typeface="Times New Roman" panose="02020603050405020304" pitchFamily="18" charset="0"/>
                          <a:cs typeface="Times New Roman" panose="02020603050405020304" pitchFamily="18" charset="0"/>
                        </a:rPr>
                        <a:t>33.3</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350" marR="1905" algn="ctr">
                        <a:lnSpc>
                          <a:spcPts val="1165"/>
                        </a:lnSpc>
                        <a:spcAft>
                          <a:spcPts val="0"/>
                        </a:spcAft>
                      </a:pPr>
                      <a:r>
                        <a:rPr lang="en-US" sz="1200" spc="-20">
                          <a:effectLst/>
                          <a:latin typeface="Times New Roman" panose="02020603050405020304" pitchFamily="18" charset="0"/>
                          <a:cs typeface="Times New Roman" panose="02020603050405020304" pitchFamily="18" charset="0"/>
                        </a:rPr>
                        <a:t>16.7</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1552543764"/>
                  </a:ext>
                </a:extLst>
              </a:tr>
              <a:tr h="159354">
                <a:tc>
                  <a:txBody>
                    <a:bodyPr/>
                    <a:lstStyle/>
                    <a:p>
                      <a:pPr marL="3810" algn="ctr">
                        <a:lnSpc>
                          <a:spcPts val="1165"/>
                        </a:lnSpc>
                      </a:pPr>
                      <a:r>
                        <a:rPr lang="en-US" sz="1200" dirty="0">
                          <a:effectLst/>
                          <a:latin typeface="Times New Roman" panose="02020603050405020304" pitchFamily="18" charset="0"/>
                          <a:cs typeface="Times New Roman" panose="02020603050405020304" pitchFamily="18" charset="0"/>
                        </a:rPr>
                        <a:t> </a:t>
                      </a:r>
                      <a:endParaRPr lang="en-IN"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3810" marR="1270" algn="ctr">
                        <a:lnSpc>
                          <a:spcPts val="1165"/>
                        </a:lnSpc>
                      </a:pPr>
                      <a:r>
                        <a:rPr lang="en-US" sz="1200" spc="-10">
                          <a:effectLst/>
                          <a:latin typeface="Times New Roman" panose="02020603050405020304" pitchFamily="18" charset="0"/>
                          <a:cs typeface="Times New Roman" panose="02020603050405020304" pitchFamily="18" charset="0"/>
                        </a:rPr>
                        <a:t>(6.1)</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152400" marR="148590" algn="ctr">
                        <a:lnSpc>
                          <a:spcPts val="1165"/>
                        </a:lnSpc>
                        <a:spcAft>
                          <a:spcPts val="0"/>
                        </a:spcAft>
                      </a:pPr>
                      <a:r>
                        <a:rPr lang="en-US" sz="1200" spc="-10">
                          <a:effectLst/>
                          <a:latin typeface="Times New Roman" panose="02020603050405020304" pitchFamily="18" charset="0"/>
                          <a:cs typeface="Times New Roman" panose="02020603050405020304" pitchFamily="18" charset="0"/>
                        </a:rPr>
                        <a:t>(4.2)</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350" marR="1905" algn="ctr">
                        <a:lnSpc>
                          <a:spcPts val="1165"/>
                        </a:lnSpc>
                        <a:spcAft>
                          <a:spcPts val="0"/>
                        </a:spcAft>
                      </a:pPr>
                      <a:r>
                        <a:rPr lang="en-US" sz="1200" spc="-10">
                          <a:effectLst/>
                          <a:latin typeface="Times New Roman" panose="02020603050405020304" pitchFamily="18" charset="0"/>
                          <a:cs typeface="Times New Roman" panose="02020603050405020304" pitchFamily="18" charset="0"/>
                        </a:rPr>
                        <a:t>(2.8)</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2241714289"/>
                  </a:ext>
                </a:extLst>
              </a:tr>
              <a:tr h="159354">
                <a:tc>
                  <a:txBody>
                    <a:bodyPr/>
                    <a:lstStyle/>
                    <a:p>
                      <a:pPr marL="67945" algn="ctr">
                        <a:lnSpc>
                          <a:spcPts val="1165"/>
                        </a:lnSpc>
                      </a:pPr>
                      <a:r>
                        <a:rPr lang="en-US" sz="1200">
                          <a:effectLst/>
                          <a:latin typeface="Times New Roman" panose="02020603050405020304" pitchFamily="18" charset="0"/>
                          <a:cs typeface="Times New Roman" panose="02020603050405020304" pitchFamily="18" charset="0"/>
                        </a:rPr>
                        <a:t>60 </a:t>
                      </a:r>
                      <a:r>
                        <a:rPr lang="en-US" sz="1200" spc="-10">
                          <a:effectLst/>
                          <a:latin typeface="Times New Roman" panose="02020603050405020304" pitchFamily="18" charset="0"/>
                          <a:cs typeface="Times New Roman" panose="02020603050405020304" pitchFamily="18" charset="0"/>
                        </a:rPr>
                        <a:t>minutes</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3810" marR="2540" algn="ctr">
                        <a:lnSpc>
                          <a:spcPts val="1165"/>
                        </a:lnSpc>
                      </a:pPr>
                      <a:r>
                        <a:rPr lang="en-US" sz="1200" spc="-50">
                          <a:effectLst/>
                          <a:latin typeface="Times New Roman" panose="02020603050405020304" pitchFamily="18" charset="0"/>
                          <a:cs typeface="Times New Roman" panose="02020603050405020304" pitchFamily="18" charset="0"/>
                        </a:rPr>
                        <a:t>0</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152400" marR="148590" algn="ctr">
                        <a:lnSpc>
                          <a:spcPts val="1165"/>
                        </a:lnSpc>
                        <a:spcAft>
                          <a:spcPts val="0"/>
                        </a:spcAft>
                      </a:pPr>
                      <a:r>
                        <a:rPr lang="en-US" sz="1200" spc="-20">
                          <a:effectLst/>
                          <a:latin typeface="Times New Roman" panose="02020603050405020304" pitchFamily="18" charset="0"/>
                          <a:cs typeface="Times New Roman" panose="02020603050405020304" pitchFamily="18" charset="0"/>
                        </a:rPr>
                        <a:t>33.3</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350" marR="1905" algn="ctr">
                        <a:lnSpc>
                          <a:spcPts val="1165"/>
                        </a:lnSpc>
                        <a:spcAft>
                          <a:spcPts val="0"/>
                        </a:spcAft>
                      </a:pPr>
                      <a:r>
                        <a:rPr lang="en-US" sz="1200" spc="-20">
                          <a:effectLst/>
                          <a:latin typeface="Times New Roman" panose="02020603050405020304" pitchFamily="18" charset="0"/>
                          <a:cs typeface="Times New Roman" panose="02020603050405020304" pitchFamily="18" charset="0"/>
                        </a:rPr>
                        <a:t>16.7</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4032267460"/>
                  </a:ext>
                </a:extLst>
              </a:tr>
              <a:tr h="159354">
                <a:tc>
                  <a:txBody>
                    <a:bodyPr/>
                    <a:lstStyle/>
                    <a:p>
                      <a:pPr marL="3810" algn="ctr">
                        <a:lnSpc>
                          <a:spcPts val="1165"/>
                        </a:lnSpc>
                      </a:pPr>
                      <a:r>
                        <a:rPr lang="en-US" sz="1200">
                          <a:effectLst/>
                          <a:latin typeface="Times New Roman" panose="02020603050405020304" pitchFamily="18" charset="0"/>
                          <a:cs typeface="Times New Roman" panose="02020603050405020304" pitchFamily="18" charset="0"/>
                        </a:rPr>
                        <a:t> </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3810" algn="ctr">
                        <a:lnSpc>
                          <a:spcPts val="1165"/>
                        </a:lnSpc>
                      </a:pPr>
                      <a:r>
                        <a:rPr lang="en-US" sz="1200" spc="-25">
                          <a:effectLst/>
                          <a:latin typeface="Times New Roman" panose="02020603050405020304" pitchFamily="18" charset="0"/>
                          <a:cs typeface="Times New Roman" panose="02020603050405020304" pitchFamily="18" charset="0"/>
                        </a:rPr>
                        <a:t>(0)</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152400" marR="148590" algn="ctr">
                        <a:lnSpc>
                          <a:spcPts val="1165"/>
                        </a:lnSpc>
                        <a:spcAft>
                          <a:spcPts val="0"/>
                        </a:spcAft>
                      </a:pPr>
                      <a:r>
                        <a:rPr lang="en-US" sz="1200" spc="-10">
                          <a:effectLst/>
                          <a:latin typeface="Times New Roman" panose="02020603050405020304" pitchFamily="18" charset="0"/>
                          <a:cs typeface="Times New Roman" panose="02020603050405020304" pitchFamily="18" charset="0"/>
                        </a:rPr>
                        <a:t>(3.3)</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350" marR="1905" algn="ctr">
                        <a:lnSpc>
                          <a:spcPts val="1165"/>
                        </a:lnSpc>
                        <a:spcAft>
                          <a:spcPts val="0"/>
                        </a:spcAft>
                      </a:pPr>
                      <a:r>
                        <a:rPr lang="en-US" sz="1200" spc="-10">
                          <a:effectLst/>
                          <a:latin typeface="Times New Roman" panose="02020603050405020304" pitchFamily="18" charset="0"/>
                          <a:cs typeface="Times New Roman" panose="02020603050405020304" pitchFamily="18" charset="0"/>
                        </a:rPr>
                        <a:t>(2.8)</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2115393759"/>
                  </a:ext>
                </a:extLst>
              </a:tr>
              <a:tr h="159354">
                <a:tc>
                  <a:txBody>
                    <a:bodyPr/>
                    <a:lstStyle/>
                    <a:p>
                      <a:pPr marL="67945" algn="ctr">
                        <a:lnSpc>
                          <a:spcPts val="1165"/>
                        </a:lnSpc>
                        <a:spcBef>
                          <a:spcPts val="5"/>
                        </a:spcBef>
                        <a:spcAft>
                          <a:spcPts val="0"/>
                        </a:spcAft>
                      </a:pPr>
                      <a:r>
                        <a:rPr lang="en-US" sz="1200" dirty="0">
                          <a:effectLst/>
                          <a:latin typeface="Times New Roman" panose="02020603050405020304" pitchFamily="18" charset="0"/>
                          <a:cs typeface="Times New Roman" panose="02020603050405020304" pitchFamily="18" charset="0"/>
                        </a:rPr>
                        <a:t>Dry heat,</a:t>
                      </a:r>
                      <a:r>
                        <a:rPr lang="en-US" sz="1200" spc="-15" dirty="0">
                          <a:effectLst/>
                          <a:latin typeface="Times New Roman" panose="02020603050405020304" pitchFamily="18" charset="0"/>
                          <a:cs typeface="Times New Roman" panose="02020603050405020304" pitchFamily="18" charset="0"/>
                        </a:rPr>
                        <a:t> </a:t>
                      </a:r>
                      <a:r>
                        <a:rPr lang="en-US" sz="1200" spc="-20" dirty="0">
                          <a:effectLst/>
                          <a:latin typeface="Times New Roman" panose="02020603050405020304" pitchFamily="18" charset="0"/>
                          <a:cs typeface="Times New Roman" panose="02020603050405020304" pitchFamily="18" charset="0"/>
                        </a:rPr>
                        <a:t>80</a:t>
                      </a:r>
                      <a:r>
                        <a:rPr lang="en-US" sz="1200" spc="-20" baseline="30000" dirty="0">
                          <a:effectLst/>
                          <a:latin typeface="Times New Roman" panose="02020603050405020304" pitchFamily="18" charset="0"/>
                          <a:cs typeface="Times New Roman" panose="02020603050405020304" pitchFamily="18" charset="0"/>
                        </a:rPr>
                        <a:t>o</a:t>
                      </a:r>
                      <a:r>
                        <a:rPr lang="en-US" sz="1200" spc="-20" dirty="0">
                          <a:effectLst/>
                          <a:latin typeface="Times New Roman" panose="02020603050405020304" pitchFamily="18" charset="0"/>
                          <a:cs typeface="Times New Roman" panose="02020603050405020304" pitchFamily="18" charset="0"/>
                        </a:rPr>
                        <a:t>C</a:t>
                      </a:r>
                      <a:endParaRPr lang="en-IN"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3810" algn="ctr">
                        <a:lnSpc>
                          <a:spcPts val="1165"/>
                        </a:lnSpc>
                      </a:pPr>
                      <a:r>
                        <a:rPr lang="en-US" sz="1200">
                          <a:effectLst/>
                          <a:latin typeface="Times New Roman" panose="02020603050405020304" pitchFamily="18" charset="0"/>
                          <a:cs typeface="Times New Roman" panose="02020603050405020304" pitchFamily="18" charset="0"/>
                        </a:rPr>
                        <a:t> </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3810" algn="ctr">
                        <a:lnSpc>
                          <a:spcPts val="1165"/>
                        </a:lnSpc>
                      </a:pPr>
                      <a:r>
                        <a:rPr lang="en-US" sz="1200">
                          <a:effectLst/>
                          <a:latin typeface="Times New Roman" panose="02020603050405020304" pitchFamily="18" charset="0"/>
                          <a:cs typeface="Times New Roman" panose="02020603050405020304" pitchFamily="18" charset="0"/>
                        </a:rPr>
                        <a:t> </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3810" algn="ctr">
                        <a:lnSpc>
                          <a:spcPts val="1165"/>
                        </a:lnSpc>
                      </a:pPr>
                      <a:r>
                        <a:rPr lang="en-US" sz="1200">
                          <a:effectLst/>
                          <a:latin typeface="Times New Roman" panose="02020603050405020304" pitchFamily="18" charset="0"/>
                          <a:cs typeface="Times New Roman" panose="02020603050405020304" pitchFamily="18" charset="0"/>
                        </a:rPr>
                        <a:t> </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712745747"/>
                  </a:ext>
                </a:extLst>
              </a:tr>
              <a:tr h="159354">
                <a:tc>
                  <a:txBody>
                    <a:bodyPr/>
                    <a:lstStyle/>
                    <a:p>
                      <a:pPr marL="67945" algn="ctr">
                        <a:lnSpc>
                          <a:spcPts val="1165"/>
                        </a:lnSpc>
                      </a:pPr>
                      <a:r>
                        <a:rPr lang="en-US" sz="1200">
                          <a:effectLst/>
                          <a:latin typeface="Times New Roman" panose="02020603050405020304" pitchFamily="18" charset="0"/>
                          <a:cs typeface="Times New Roman" panose="02020603050405020304" pitchFamily="18" charset="0"/>
                        </a:rPr>
                        <a:t>15 </a:t>
                      </a:r>
                      <a:r>
                        <a:rPr lang="en-US" sz="1200" spc="-10">
                          <a:effectLst/>
                          <a:latin typeface="Times New Roman" panose="02020603050405020304" pitchFamily="18" charset="0"/>
                          <a:cs typeface="Times New Roman" panose="02020603050405020304" pitchFamily="18" charset="0"/>
                        </a:rPr>
                        <a:t>minutes</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3810" marR="1270" algn="ctr">
                        <a:lnSpc>
                          <a:spcPts val="1165"/>
                        </a:lnSpc>
                      </a:pPr>
                      <a:r>
                        <a:rPr lang="en-US" sz="1200" spc="-20">
                          <a:effectLst/>
                          <a:latin typeface="Times New Roman" panose="02020603050405020304" pitchFamily="18" charset="0"/>
                          <a:cs typeface="Times New Roman" panose="02020603050405020304" pitchFamily="18" charset="0"/>
                        </a:rPr>
                        <a:t>33.3</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152400" marR="148590" algn="ctr">
                        <a:lnSpc>
                          <a:spcPts val="1165"/>
                        </a:lnSpc>
                        <a:spcAft>
                          <a:spcPts val="0"/>
                        </a:spcAft>
                      </a:pPr>
                      <a:r>
                        <a:rPr lang="en-US" sz="1200" spc="-20">
                          <a:effectLst/>
                          <a:latin typeface="Times New Roman" panose="02020603050405020304" pitchFamily="18" charset="0"/>
                          <a:cs typeface="Times New Roman" panose="02020603050405020304" pitchFamily="18" charset="0"/>
                        </a:rPr>
                        <a:t>16.7</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350" marR="1905" algn="ctr">
                        <a:lnSpc>
                          <a:spcPts val="1165"/>
                        </a:lnSpc>
                        <a:spcAft>
                          <a:spcPts val="0"/>
                        </a:spcAft>
                      </a:pPr>
                      <a:r>
                        <a:rPr lang="en-US" sz="1200" spc="-20">
                          <a:effectLst/>
                          <a:latin typeface="Times New Roman" panose="02020603050405020304" pitchFamily="18" charset="0"/>
                          <a:cs typeface="Times New Roman" panose="02020603050405020304" pitchFamily="18" charset="0"/>
                        </a:rPr>
                        <a:t>33.3</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2436204886"/>
                  </a:ext>
                </a:extLst>
              </a:tr>
              <a:tr h="159354">
                <a:tc>
                  <a:txBody>
                    <a:bodyPr/>
                    <a:lstStyle/>
                    <a:p>
                      <a:pPr marL="3810" algn="ctr">
                        <a:lnSpc>
                          <a:spcPts val="1165"/>
                        </a:lnSpc>
                      </a:pPr>
                      <a:r>
                        <a:rPr lang="en-US" sz="1200">
                          <a:effectLst/>
                          <a:latin typeface="Times New Roman" panose="02020603050405020304" pitchFamily="18" charset="0"/>
                          <a:cs typeface="Times New Roman" panose="02020603050405020304" pitchFamily="18" charset="0"/>
                        </a:rPr>
                        <a:t> </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3810" marR="1270" algn="ctr">
                        <a:lnSpc>
                          <a:spcPts val="1165"/>
                        </a:lnSpc>
                      </a:pPr>
                      <a:r>
                        <a:rPr lang="en-US" sz="1200" spc="-10">
                          <a:effectLst/>
                          <a:latin typeface="Times New Roman" panose="02020603050405020304" pitchFamily="18" charset="0"/>
                          <a:cs typeface="Times New Roman" panose="02020603050405020304" pitchFamily="18" charset="0"/>
                        </a:rPr>
                        <a:t>(1.5)</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152400" marR="148590" algn="ctr">
                        <a:lnSpc>
                          <a:spcPts val="1165"/>
                        </a:lnSpc>
                        <a:spcAft>
                          <a:spcPts val="0"/>
                        </a:spcAft>
                      </a:pPr>
                      <a:r>
                        <a:rPr lang="en-US" sz="1200" spc="-10">
                          <a:effectLst/>
                          <a:latin typeface="Times New Roman" panose="02020603050405020304" pitchFamily="18" charset="0"/>
                          <a:cs typeface="Times New Roman" panose="02020603050405020304" pitchFamily="18" charset="0"/>
                        </a:rPr>
                        <a:t>(1.3)</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350" marR="1905" algn="ctr">
                        <a:lnSpc>
                          <a:spcPts val="1165"/>
                        </a:lnSpc>
                        <a:spcAft>
                          <a:spcPts val="0"/>
                        </a:spcAft>
                      </a:pPr>
                      <a:r>
                        <a:rPr lang="en-US" sz="1200" spc="-10">
                          <a:effectLst/>
                          <a:latin typeface="Times New Roman" panose="02020603050405020304" pitchFamily="18" charset="0"/>
                          <a:cs typeface="Times New Roman" panose="02020603050405020304" pitchFamily="18" charset="0"/>
                        </a:rPr>
                        <a:t>(2.6)</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657566740"/>
                  </a:ext>
                </a:extLst>
              </a:tr>
              <a:tr h="159354">
                <a:tc>
                  <a:txBody>
                    <a:bodyPr/>
                    <a:lstStyle/>
                    <a:p>
                      <a:pPr marL="67945" algn="ctr">
                        <a:lnSpc>
                          <a:spcPts val="1165"/>
                        </a:lnSpc>
                      </a:pPr>
                      <a:r>
                        <a:rPr lang="en-US" sz="1200">
                          <a:effectLst/>
                          <a:latin typeface="Times New Roman" panose="02020603050405020304" pitchFamily="18" charset="0"/>
                          <a:cs typeface="Times New Roman" panose="02020603050405020304" pitchFamily="18" charset="0"/>
                        </a:rPr>
                        <a:t>30 </a:t>
                      </a:r>
                      <a:r>
                        <a:rPr lang="en-US" sz="1200" spc="-10">
                          <a:effectLst/>
                          <a:latin typeface="Times New Roman" panose="02020603050405020304" pitchFamily="18" charset="0"/>
                          <a:cs typeface="Times New Roman" panose="02020603050405020304" pitchFamily="18" charset="0"/>
                        </a:rPr>
                        <a:t>minutes</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3810" marR="1270" algn="ctr">
                        <a:lnSpc>
                          <a:spcPts val="1165"/>
                        </a:lnSpc>
                      </a:pPr>
                      <a:r>
                        <a:rPr lang="en-US" sz="1200" spc="-20">
                          <a:effectLst/>
                          <a:latin typeface="Times New Roman" panose="02020603050405020304" pitchFamily="18" charset="0"/>
                          <a:cs typeface="Times New Roman" panose="02020603050405020304" pitchFamily="18" charset="0"/>
                        </a:rPr>
                        <a:t>31.3</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3810" marR="506095" algn="ctr">
                        <a:lnSpc>
                          <a:spcPts val="1165"/>
                        </a:lnSpc>
                        <a:spcAft>
                          <a:spcPts val="0"/>
                        </a:spcAft>
                      </a:pPr>
                      <a:r>
                        <a:rPr lang="en-US" sz="1200" spc="-20">
                          <a:effectLst/>
                          <a:latin typeface="Times New Roman" panose="02020603050405020304" pitchFamily="18" charset="0"/>
                          <a:cs typeface="Times New Roman" panose="02020603050405020304" pitchFamily="18" charset="0"/>
                        </a:rPr>
                        <a:t>16.7</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350" marR="3175" algn="ctr">
                        <a:lnSpc>
                          <a:spcPts val="1165"/>
                        </a:lnSpc>
                        <a:spcAft>
                          <a:spcPts val="0"/>
                        </a:spcAft>
                      </a:pPr>
                      <a:r>
                        <a:rPr lang="en-US" sz="1200" spc="-50">
                          <a:effectLst/>
                          <a:latin typeface="Times New Roman" panose="02020603050405020304" pitchFamily="18" charset="0"/>
                          <a:cs typeface="Times New Roman" panose="02020603050405020304" pitchFamily="18" charset="0"/>
                        </a:rPr>
                        <a:t>0</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4053052859"/>
                  </a:ext>
                </a:extLst>
              </a:tr>
              <a:tr h="159354">
                <a:tc>
                  <a:txBody>
                    <a:bodyPr/>
                    <a:lstStyle/>
                    <a:p>
                      <a:pPr marL="3810" algn="ctr">
                        <a:lnSpc>
                          <a:spcPts val="1165"/>
                        </a:lnSpc>
                      </a:pPr>
                      <a:r>
                        <a:rPr lang="en-US" sz="1200">
                          <a:effectLst/>
                          <a:latin typeface="Times New Roman" panose="02020603050405020304" pitchFamily="18" charset="0"/>
                          <a:cs typeface="Times New Roman" panose="02020603050405020304" pitchFamily="18" charset="0"/>
                        </a:rPr>
                        <a:t> </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3810" marR="1270" algn="ctr">
                        <a:lnSpc>
                          <a:spcPts val="1165"/>
                        </a:lnSpc>
                      </a:pPr>
                      <a:r>
                        <a:rPr lang="en-US" sz="1200" spc="-10" dirty="0">
                          <a:effectLst/>
                          <a:latin typeface="Times New Roman" panose="02020603050405020304" pitchFamily="18" charset="0"/>
                          <a:cs typeface="Times New Roman" panose="02020603050405020304" pitchFamily="18" charset="0"/>
                        </a:rPr>
                        <a:t>(4.2)</a:t>
                      </a:r>
                      <a:endParaRPr lang="en-IN"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152400" marR="148590" algn="ctr">
                        <a:lnSpc>
                          <a:spcPts val="1165"/>
                        </a:lnSpc>
                        <a:spcAft>
                          <a:spcPts val="0"/>
                        </a:spcAft>
                      </a:pPr>
                      <a:r>
                        <a:rPr lang="en-US" sz="1200" spc="-10">
                          <a:effectLst/>
                          <a:latin typeface="Times New Roman" panose="02020603050405020304" pitchFamily="18" charset="0"/>
                          <a:cs typeface="Times New Roman" panose="02020603050405020304" pitchFamily="18" charset="0"/>
                        </a:rPr>
                        <a:t>(3.3)</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350" algn="ctr">
                        <a:lnSpc>
                          <a:spcPts val="1165"/>
                        </a:lnSpc>
                      </a:pPr>
                      <a:r>
                        <a:rPr lang="en-US" sz="1200" spc="-25">
                          <a:effectLst/>
                          <a:latin typeface="Times New Roman" panose="02020603050405020304" pitchFamily="18" charset="0"/>
                          <a:cs typeface="Times New Roman" panose="02020603050405020304" pitchFamily="18" charset="0"/>
                        </a:rPr>
                        <a:t>(0)</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2847142469"/>
                  </a:ext>
                </a:extLst>
              </a:tr>
              <a:tr h="159354">
                <a:tc>
                  <a:txBody>
                    <a:bodyPr/>
                    <a:lstStyle/>
                    <a:p>
                      <a:pPr marL="67945" algn="ctr">
                        <a:lnSpc>
                          <a:spcPts val="1165"/>
                        </a:lnSpc>
                      </a:pPr>
                      <a:r>
                        <a:rPr lang="en-US" sz="1200">
                          <a:effectLst/>
                          <a:latin typeface="Times New Roman" panose="02020603050405020304" pitchFamily="18" charset="0"/>
                          <a:cs typeface="Times New Roman" panose="02020603050405020304" pitchFamily="18" charset="0"/>
                        </a:rPr>
                        <a:t>60 </a:t>
                      </a:r>
                      <a:r>
                        <a:rPr lang="en-US" sz="1200" spc="-10">
                          <a:effectLst/>
                          <a:latin typeface="Times New Roman" panose="02020603050405020304" pitchFamily="18" charset="0"/>
                          <a:cs typeface="Times New Roman" panose="02020603050405020304" pitchFamily="18" charset="0"/>
                        </a:rPr>
                        <a:t>minutes</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3810" marR="1270" algn="ctr">
                        <a:lnSpc>
                          <a:spcPts val="1165"/>
                        </a:lnSpc>
                      </a:pPr>
                      <a:r>
                        <a:rPr lang="en-US" sz="1200" spc="-20" dirty="0">
                          <a:effectLst/>
                          <a:latin typeface="Times New Roman" panose="02020603050405020304" pitchFamily="18" charset="0"/>
                          <a:cs typeface="Times New Roman" panose="02020603050405020304" pitchFamily="18" charset="0"/>
                        </a:rPr>
                        <a:t>16.7</a:t>
                      </a:r>
                      <a:endParaRPr lang="en-IN"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152400" marR="148590" algn="ctr">
                        <a:lnSpc>
                          <a:spcPts val="1165"/>
                        </a:lnSpc>
                        <a:spcAft>
                          <a:spcPts val="0"/>
                        </a:spcAft>
                      </a:pPr>
                      <a:r>
                        <a:rPr lang="en-US" sz="1200" spc="-20">
                          <a:effectLst/>
                          <a:latin typeface="Times New Roman" panose="02020603050405020304" pitchFamily="18" charset="0"/>
                          <a:cs typeface="Times New Roman" panose="02020603050405020304" pitchFamily="18" charset="0"/>
                        </a:rPr>
                        <a:t>16.7</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350" marR="1905" algn="ctr">
                        <a:lnSpc>
                          <a:spcPts val="1165"/>
                        </a:lnSpc>
                        <a:spcAft>
                          <a:spcPts val="0"/>
                        </a:spcAft>
                      </a:pPr>
                      <a:r>
                        <a:rPr lang="en-US" sz="1200" spc="-20">
                          <a:effectLst/>
                          <a:latin typeface="Times New Roman" panose="02020603050405020304" pitchFamily="18" charset="0"/>
                          <a:cs typeface="Times New Roman" panose="02020603050405020304" pitchFamily="18" charset="0"/>
                        </a:rPr>
                        <a:t>16.7</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108216985"/>
                  </a:ext>
                </a:extLst>
              </a:tr>
              <a:tr h="159354">
                <a:tc>
                  <a:txBody>
                    <a:bodyPr/>
                    <a:lstStyle/>
                    <a:p>
                      <a:pPr marL="3810" algn="ctr">
                        <a:lnSpc>
                          <a:spcPts val="1165"/>
                        </a:lnSpc>
                      </a:pPr>
                      <a:r>
                        <a:rPr lang="en-US" sz="1200">
                          <a:effectLst/>
                          <a:latin typeface="Times New Roman" panose="02020603050405020304" pitchFamily="18" charset="0"/>
                          <a:cs typeface="Times New Roman" panose="02020603050405020304" pitchFamily="18" charset="0"/>
                        </a:rPr>
                        <a:t> </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3810" marR="1270" algn="ctr">
                        <a:lnSpc>
                          <a:spcPts val="1165"/>
                        </a:lnSpc>
                      </a:pPr>
                      <a:r>
                        <a:rPr lang="en-US" sz="1200" spc="-10" dirty="0">
                          <a:effectLst/>
                          <a:latin typeface="Times New Roman" panose="02020603050405020304" pitchFamily="18" charset="0"/>
                          <a:cs typeface="Times New Roman" panose="02020603050405020304" pitchFamily="18" charset="0"/>
                        </a:rPr>
                        <a:t>(1.7)</a:t>
                      </a:r>
                      <a:endParaRPr lang="en-IN"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152400" marR="148590" algn="ctr">
                        <a:lnSpc>
                          <a:spcPts val="1165"/>
                        </a:lnSpc>
                        <a:spcAft>
                          <a:spcPts val="0"/>
                        </a:spcAft>
                      </a:pPr>
                      <a:r>
                        <a:rPr lang="en-US" sz="1200" spc="-10">
                          <a:effectLst/>
                          <a:latin typeface="Times New Roman" panose="02020603050405020304" pitchFamily="18" charset="0"/>
                          <a:cs typeface="Times New Roman" panose="02020603050405020304" pitchFamily="18" charset="0"/>
                        </a:rPr>
                        <a:t>(2.1)</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350" marR="1905" algn="ctr">
                        <a:lnSpc>
                          <a:spcPts val="1165"/>
                        </a:lnSpc>
                        <a:spcAft>
                          <a:spcPts val="0"/>
                        </a:spcAft>
                      </a:pPr>
                      <a:r>
                        <a:rPr lang="en-US" sz="1200" spc="-10">
                          <a:effectLst/>
                          <a:latin typeface="Times New Roman" panose="02020603050405020304" pitchFamily="18" charset="0"/>
                          <a:cs typeface="Times New Roman" panose="02020603050405020304" pitchFamily="18" charset="0"/>
                        </a:rPr>
                        <a:t>(1.7)</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350475887"/>
                  </a:ext>
                </a:extLst>
              </a:tr>
              <a:tr h="159354">
                <a:tc>
                  <a:txBody>
                    <a:bodyPr/>
                    <a:lstStyle/>
                    <a:p>
                      <a:pPr marL="67945" algn="ctr">
                        <a:lnSpc>
                          <a:spcPts val="1165"/>
                        </a:lnSpc>
                      </a:pPr>
                      <a:r>
                        <a:rPr lang="en-US" sz="1200">
                          <a:effectLst/>
                          <a:latin typeface="Times New Roman" panose="02020603050405020304" pitchFamily="18" charset="0"/>
                          <a:cs typeface="Times New Roman" panose="02020603050405020304" pitchFamily="18" charset="0"/>
                        </a:rPr>
                        <a:t>Dry heat,</a:t>
                      </a:r>
                      <a:r>
                        <a:rPr lang="en-US" sz="1200" spc="-15">
                          <a:effectLst/>
                          <a:latin typeface="Times New Roman" panose="02020603050405020304" pitchFamily="18" charset="0"/>
                          <a:cs typeface="Times New Roman" panose="02020603050405020304" pitchFamily="18" charset="0"/>
                        </a:rPr>
                        <a:t> </a:t>
                      </a:r>
                      <a:r>
                        <a:rPr lang="en-US" sz="1200" spc="-20">
                          <a:effectLst/>
                          <a:latin typeface="Times New Roman" panose="02020603050405020304" pitchFamily="18" charset="0"/>
                          <a:cs typeface="Times New Roman" panose="02020603050405020304" pitchFamily="18" charset="0"/>
                        </a:rPr>
                        <a:t>100</a:t>
                      </a:r>
                      <a:r>
                        <a:rPr lang="en-US" sz="1200" spc="-20" baseline="30000">
                          <a:effectLst/>
                          <a:latin typeface="Times New Roman" panose="02020603050405020304" pitchFamily="18" charset="0"/>
                          <a:cs typeface="Times New Roman" panose="02020603050405020304" pitchFamily="18" charset="0"/>
                        </a:rPr>
                        <a:t>o</a:t>
                      </a:r>
                      <a:r>
                        <a:rPr lang="en-US" sz="1200" spc="-20">
                          <a:effectLst/>
                          <a:latin typeface="Times New Roman" panose="02020603050405020304" pitchFamily="18" charset="0"/>
                          <a:cs typeface="Times New Roman" panose="02020603050405020304" pitchFamily="18" charset="0"/>
                        </a:rPr>
                        <a:t>C</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3810" algn="ctr">
                        <a:lnSpc>
                          <a:spcPts val="1165"/>
                        </a:lnSpc>
                      </a:pPr>
                      <a:r>
                        <a:rPr lang="en-US" sz="1200">
                          <a:effectLst/>
                          <a:latin typeface="Times New Roman" panose="02020603050405020304" pitchFamily="18" charset="0"/>
                          <a:cs typeface="Times New Roman" panose="02020603050405020304" pitchFamily="18" charset="0"/>
                        </a:rPr>
                        <a:t> </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3810" algn="ctr">
                        <a:lnSpc>
                          <a:spcPts val="1165"/>
                        </a:lnSpc>
                      </a:pPr>
                      <a:r>
                        <a:rPr lang="en-US" sz="1200">
                          <a:effectLst/>
                          <a:latin typeface="Times New Roman" panose="02020603050405020304" pitchFamily="18" charset="0"/>
                          <a:cs typeface="Times New Roman" panose="02020603050405020304" pitchFamily="18" charset="0"/>
                        </a:rPr>
                        <a:t> </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3810" algn="ctr">
                        <a:lnSpc>
                          <a:spcPts val="1165"/>
                        </a:lnSpc>
                      </a:pPr>
                      <a:r>
                        <a:rPr lang="en-US" sz="1200">
                          <a:effectLst/>
                          <a:latin typeface="Times New Roman" panose="02020603050405020304" pitchFamily="18" charset="0"/>
                          <a:cs typeface="Times New Roman" panose="02020603050405020304" pitchFamily="18" charset="0"/>
                        </a:rPr>
                        <a:t> </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3675134370"/>
                  </a:ext>
                </a:extLst>
              </a:tr>
              <a:tr h="159354">
                <a:tc>
                  <a:txBody>
                    <a:bodyPr/>
                    <a:lstStyle/>
                    <a:p>
                      <a:pPr marL="67945" algn="ctr">
                        <a:lnSpc>
                          <a:spcPts val="1165"/>
                        </a:lnSpc>
                      </a:pPr>
                      <a:r>
                        <a:rPr lang="en-US" sz="1200">
                          <a:effectLst/>
                          <a:latin typeface="Times New Roman" panose="02020603050405020304" pitchFamily="18" charset="0"/>
                          <a:cs typeface="Times New Roman" panose="02020603050405020304" pitchFamily="18" charset="0"/>
                        </a:rPr>
                        <a:t>15 </a:t>
                      </a:r>
                      <a:r>
                        <a:rPr lang="en-US" sz="1200" spc="-10">
                          <a:effectLst/>
                          <a:latin typeface="Times New Roman" panose="02020603050405020304" pitchFamily="18" charset="0"/>
                          <a:cs typeface="Times New Roman" panose="02020603050405020304" pitchFamily="18" charset="0"/>
                        </a:rPr>
                        <a:t>minutes</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3810" marR="1270" algn="ctr">
                        <a:lnSpc>
                          <a:spcPts val="1165"/>
                        </a:lnSpc>
                      </a:pPr>
                      <a:r>
                        <a:rPr lang="en-US" sz="1200" spc="-20" dirty="0">
                          <a:effectLst/>
                          <a:latin typeface="Times New Roman" panose="02020603050405020304" pitchFamily="18" charset="0"/>
                          <a:cs typeface="Times New Roman" panose="02020603050405020304" pitchFamily="18" charset="0"/>
                        </a:rPr>
                        <a:t>16.7</a:t>
                      </a:r>
                      <a:endParaRPr lang="en-IN"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152400" marR="148590" algn="ctr">
                        <a:lnSpc>
                          <a:spcPts val="1165"/>
                        </a:lnSpc>
                        <a:spcAft>
                          <a:spcPts val="0"/>
                        </a:spcAft>
                      </a:pPr>
                      <a:r>
                        <a:rPr lang="en-US" sz="1200" spc="-20">
                          <a:effectLst/>
                          <a:latin typeface="Times New Roman" panose="02020603050405020304" pitchFamily="18" charset="0"/>
                          <a:cs typeface="Times New Roman" panose="02020603050405020304" pitchFamily="18" charset="0"/>
                        </a:rPr>
                        <a:t>16.7</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350" marR="1905" algn="ctr">
                        <a:lnSpc>
                          <a:spcPts val="1165"/>
                        </a:lnSpc>
                        <a:spcAft>
                          <a:spcPts val="0"/>
                        </a:spcAft>
                      </a:pPr>
                      <a:r>
                        <a:rPr lang="en-US" sz="1200" spc="-20">
                          <a:effectLst/>
                          <a:latin typeface="Times New Roman" panose="02020603050405020304" pitchFamily="18" charset="0"/>
                          <a:cs typeface="Times New Roman" panose="02020603050405020304" pitchFamily="18" charset="0"/>
                        </a:rPr>
                        <a:t>16.7</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219889099"/>
                  </a:ext>
                </a:extLst>
              </a:tr>
              <a:tr h="159354">
                <a:tc>
                  <a:txBody>
                    <a:bodyPr/>
                    <a:lstStyle/>
                    <a:p>
                      <a:pPr marL="3810" algn="ctr">
                        <a:lnSpc>
                          <a:spcPts val="1165"/>
                        </a:lnSpc>
                      </a:pPr>
                      <a:r>
                        <a:rPr lang="en-US" sz="1200">
                          <a:effectLst/>
                          <a:latin typeface="Times New Roman" panose="02020603050405020304" pitchFamily="18" charset="0"/>
                          <a:cs typeface="Times New Roman" panose="02020603050405020304" pitchFamily="18" charset="0"/>
                        </a:rPr>
                        <a:t> </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3810" marR="1270" algn="ctr">
                        <a:lnSpc>
                          <a:spcPts val="1165"/>
                        </a:lnSpc>
                      </a:pPr>
                      <a:r>
                        <a:rPr lang="en-US" sz="1200" spc="-10" dirty="0">
                          <a:effectLst/>
                          <a:latin typeface="Times New Roman" panose="02020603050405020304" pitchFamily="18" charset="0"/>
                          <a:cs typeface="Times New Roman" panose="02020603050405020304" pitchFamily="18" charset="0"/>
                        </a:rPr>
                        <a:t>(2.8)</a:t>
                      </a:r>
                      <a:endParaRPr lang="en-IN"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152400" marR="148590" algn="ctr">
                        <a:lnSpc>
                          <a:spcPts val="1165"/>
                        </a:lnSpc>
                        <a:spcAft>
                          <a:spcPts val="0"/>
                        </a:spcAft>
                      </a:pPr>
                      <a:r>
                        <a:rPr lang="en-US" sz="1200" spc="-10">
                          <a:effectLst/>
                          <a:latin typeface="Times New Roman" panose="02020603050405020304" pitchFamily="18" charset="0"/>
                          <a:cs typeface="Times New Roman" panose="02020603050405020304" pitchFamily="18" charset="0"/>
                        </a:rPr>
                        <a:t>(1.1)</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350" marR="1905" algn="ctr">
                        <a:lnSpc>
                          <a:spcPts val="1165"/>
                        </a:lnSpc>
                        <a:spcAft>
                          <a:spcPts val="0"/>
                        </a:spcAft>
                      </a:pPr>
                      <a:r>
                        <a:rPr lang="en-US" sz="1200" spc="-10">
                          <a:effectLst/>
                          <a:latin typeface="Times New Roman" panose="02020603050405020304" pitchFamily="18" charset="0"/>
                          <a:cs typeface="Times New Roman" panose="02020603050405020304" pitchFamily="18" charset="0"/>
                        </a:rPr>
                        <a:t>(2.1)</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1853729136"/>
                  </a:ext>
                </a:extLst>
              </a:tr>
              <a:tr h="159354">
                <a:tc>
                  <a:txBody>
                    <a:bodyPr/>
                    <a:lstStyle/>
                    <a:p>
                      <a:pPr marL="67945" algn="ctr">
                        <a:lnSpc>
                          <a:spcPts val="1165"/>
                        </a:lnSpc>
                      </a:pPr>
                      <a:r>
                        <a:rPr lang="en-US" sz="1200">
                          <a:effectLst/>
                          <a:latin typeface="Times New Roman" panose="02020603050405020304" pitchFamily="18" charset="0"/>
                          <a:cs typeface="Times New Roman" panose="02020603050405020304" pitchFamily="18" charset="0"/>
                        </a:rPr>
                        <a:t>30 </a:t>
                      </a:r>
                      <a:r>
                        <a:rPr lang="en-US" sz="1200" spc="-10">
                          <a:effectLst/>
                          <a:latin typeface="Times New Roman" panose="02020603050405020304" pitchFamily="18" charset="0"/>
                          <a:cs typeface="Times New Roman" panose="02020603050405020304" pitchFamily="18" charset="0"/>
                        </a:rPr>
                        <a:t>minutes</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3810" marR="1270" algn="ctr">
                        <a:lnSpc>
                          <a:spcPts val="1165"/>
                        </a:lnSpc>
                      </a:pPr>
                      <a:r>
                        <a:rPr lang="en-US" sz="1200" spc="-20" dirty="0">
                          <a:effectLst/>
                          <a:latin typeface="Times New Roman" panose="02020603050405020304" pitchFamily="18" charset="0"/>
                          <a:cs typeface="Times New Roman" panose="02020603050405020304" pitchFamily="18" charset="0"/>
                        </a:rPr>
                        <a:t>16.7</a:t>
                      </a:r>
                      <a:endParaRPr lang="en-IN"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152400" marR="139700" algn="ctr">
                        <a:lnSpc>
                          <a:spcPts val="1165"/>
                        </a:lnSpc>
                        <a:spcAft>
                          <a:spcPts val="0"/>
                        </a:spcAft>
                      </a:pPr>
                      <a:r>
                        <a:rPr lang="en-US" sz="1200" spc="-50" dirty="0">
                          <a:effectLst/>
                          <a:latin typeface="Times New Roman" panose="02020603050405020304" pitchFamily="18" charset="0"/>
                          <a:cs typeface="Times New Roman" panose="02020603050405020304" pitchFamily="18" charset="0"/>
                        </a:rPr>
                        <a:t>0</a:t>
                      </a:r>
                      <a:endParaRPr lang="en-IN"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350" marR="3175" algn="ctr">
                        <a:lnSpc>
                          <a:spcPts val="1165"/>
                        </a:lnSpc>
                        <a:spcAft>
                          <a:spcPts val="0"/>
                        </a:spcAft>
                      </a:pPr>
                      <a:r>
                        <a:rPr lang="en-US" sz="1200" spc="-50">
                          <a:effectLst/>
                          <a:latin typeface="Times New Roman" panose="02020603050405020304" pitchFamily="18" charset="0"/>
                          <a:cs typeface="Times New Roman" panose="02020603050405020304" pitchFamily="18" charset="0"/>
                        </a:rPr>
                        <a:t>0</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3867459399"/>
                  </a:ext>
                </a:extLst>
              </a:tr>
              <a:tr h="159354">
                <a:tc>
                  <a:txBody>
                    <a:bodyPr/>
                    <a:lstStyle/>
                    <a:p>
                      <a:pPr marL="3810" algn="ctr">
                        <a:lnSpc>
                          <a:spcPts val="1165"/>
                        </a:lnSpc>
                      </a:pPr>
                      <a:r>
                        <a:rPr lang="en-US" sz="1200">
                          <a:effectLst/>
                          <a:latin typeface="Times New Roman" panose="02020603050405020304" pitchFamily="18" charset="0"/>
                          <a:cs typeface="Times New Roman" panose="02020603050405020304" pitchFamily="18" charset="0"/>
                        </a:rPr>
                        <a:t> </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3810" marR="1270" algn="ctr">
                        <a:lnSpc>
                          <a:spcPts val="1165"/>
                        </a:lnSpc>
                      </a:pPr>
                      <a:r>
                        <a:rPr lang="en-US" sz="1200" spc="-10">
                          <a:effectLst/>
                          <a:latin typeface="Times New Roman" panose="02020603050405020304" pitchFamily="18" charset="0"/>
                          <a:cs typeface="Times New Roman" panose="02020603050405020304" pitchFamily="18" charset="0"/>
                        </a:rPr>
                        <a:t>(3.3)</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152400" marR="149860" algn="ctr">
                        <a:lnSpc>
                          <a:spcPts val="1165"/>
                        </a:lnSpc>
                        <a:spcAft>
                          <a:spcPts val="0"/>
                        </a:spcAft>
                      </a:pPr>
                      <a:r>
                        <a:rPr lang="en-US" sz="1200" spc="-25" dirty="0">
                          <a:effectLst/>
                          <a:latin typeface="Times New Roman" panose="02020603050405020304" pitchFamily="18" charset="0"/>
                          <a:cs typeface="Times New Roman" panose="02020603050405020304" pitchFamily="18" charset="0"/>
                        </a:rPr>
                        <a:t>(0)</a:t>
                      </a:r>
                      <a:endParaRPr lang="en-IN"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350" algn="ctr">
                        <a:lnSpc>
                          <a:spcPts val="1165"/>
                        </a:lnSpc>
                      </a:pPr>
                      <a:r>
                        <a:rPr lang="en-US" sz="1200" spc="-25">
                          <a:effectLst/>
                          <a:latin typeface="Times New Roman" panose="02020603050405020304" pitchFamily="18" charset="0"/>
                          <a:cs typeface="Times New Roman" panose="02020603050405020304" pitchFamily="18" charset="0"/>
                        </a:rPr>
                        <a:t>(0)</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1726154017"/>
                  </a:ext>
                </a:extLst>
              </a:tr>
              <a:tr h="159354">
                <a:tc>
                  <a:txBody>
                    <a:bodyPr/>
                    <a:lstStyle/>
                    <a:p>
                      <a:pPr marL="67945" algn="ctr">
                        <a:lnSpc>
                          <a:spcPts val="1165"/>
                        </a:lnSpc>
                      </a:pPr>
                      <a:r>
                        <a:rPr lang="en-US" sz="1200">
                          <a:effectLst/>
                          <a:latin typeface="Times New Roman" panose="02020603050405020304" pitchFamily="18" charset="0"/>
                          <a:cs typeface="Times New Roman" panose="02020603050405020304" pitchFamily="18" charset="0"/>
                        </a:rPr>
                        <a:t>60 </a:t>
                      </a:r>
                      <a:r>
                        <a:rPr lang="en-US" sz="1200" spc="-10">
                          <a:effectLst/>
                          <a:latin typeface="Times New Roman" panose="02020603050405020304" pitchFamily="18" charset="0"/>
                          <a:cs typeface="Times New Roman" panose="02020603050405020304" pitchFamily="18" charset="0"/>
                        </a:rPr>
                        <a:t>minutes</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3810" marR="2540" algn="ctr">
                        <a:lnSpc>
                          <a:spcPts val="1165"/>
                        </a:lnSpc>
                      </a:pPr>
                      <a:r>
                        <a:rPr lang="en-US" sz="1200" spc="-50">
                          <a:effectLst/>
                          <a:latin typeface="Times New Roman" panose="02020603050405020304" pitchFamily="18" charset="0"/>
                          <a:cs typeface="Times New Roman" panose="02020603050405020304" pitchFamily="18" charset="0"/>
                        </a:rPr>
                        <a:t>0</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152400" marR="149860" algn="ctr">
                        <a:lnSpc>
                          <a:spcPts val="1165"/>
                        </a:lnSpc>
                        <a:spcAft>
                          <a:spcPts val="0"/>
                        </a:spcAft>
                      </a:pPr>
                      <a:r>
                        <a:rPr lang="en-US" sz="1200" spc="-50" dirty="0">
                          <a:effectLst/>
                          <a:latin typeface="Times New Roman" panose="02020603050405020304" pitchFamily="18" charset="0"/>
                          <a:cs typeface="Times New Roman" panose="02020603050405020304" pitchFamily="18" charset="0"/>
                        </a:rPr>
                        <a:t>0</a:t>
                      </a:r>
                      <a:endParaRPr lang="en-IN"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350" marR="3175" algn="ctr">
                        <a:lnSpc>
                          <a:spcPts val="1165"/>
                        </a:lnSpc>
                        <a:spcAft>
                          <a:spcPts val="0"/>
                        </a:spcAft>
                      </a:pPr>
                      <a:r>
                        <a:rPr lang="en-US" sz="1200" spc="-50">
                          <a:effectLst/>
                          <a:latin typeface="Times New Roman" panose="02020603050405020304" pitchFamily="18" charset="0"/>
                          <a:cs typeface="Times New Roman" panose="02020603050405020304" pitchFamily="18" charset="0"/>
                        </a:rPr>
                        <a:t>0</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736925934"/>
                  </a:ext>
                </a:extLst>
              </a:tr>
              <a:tr h="159354">
                <a:tc>
                  <a:txBody>
                    <a:bodyPr/>
                    <a:lstStyle/>
                    <a:p>
                      <a:pPr marL="3810" algn="ctr">
                        <a:lnSpc>
                          <a:spcPts val="1165"/>
                        </a:lnSpc>
                      </a:pPr>
                      <a:r>
                        <a:rPr lang="en-US" sz="1200">
                          <a:effectLst/>
                          <a:latin typeface="Times New Roman" panose="02020603050405020304" pitchFamily="18" charset="0"/>
                          <a:cs typeface="Times New Roman" panose="02020603050405020304" pitchFamily="18" charset="0"/>
                        </a:rPr>
                        <a:t> </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3810" algn="ctr">
                        <a:lnSpc>
                          <a:spcPts val="1165"/>
                        </a:lnSpc>
                      </a:pPr>
                      <a:r>
                        <a:rPr lang="en-US" sz="1200" spc="-25">
                          <a:effectLst/>
                          <a:latin typeface="Times New Roman" panose="02020603050405020304" pitchFamily="18" charset="0"/>
                          <a:cs typeface="Times New Roman" panose="02020603050405020304" pitchFamily="18" charset="0"/>
                        </a:rPr>
                        <a:t>(0)</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152400" marR="149860" algn="ctr">
                        <a:lnSpc>
                          <a:spcPts val="1165"/>
                        </a:lnSpc>
                        <a:spcAft>
                          <a:spcPts val="0"/>
                        </a:spcAft>
                      </a:pPr>
                      <a:r>
                        <a:rPr lang="en-US" sz="1200" spc="-25" dirty="0">
                          <a:effectLst/>
                          <a:latin typeface="Times New Roman" panose="02020603050405020304" pitchFamily="18" charset="0"/>
                          <a:cs typeface="Times New Roman" panose="02020603050405020304" pitchFamily="18" charset="0"/>
                        </a:rPr>
                        <a:t>(0)</a:t>
                      </a:r>
                      <a:endParaRPr lang="en-IN"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350" algn="ctr">
                        <a:lnSpc>
                          <a:spcPts val="1165"/>
                        </a:lnSpc>
                      </a:pPr>
                      <a:r>
                        <a:rPr lang="en-US" sz="1200" spc="-25">
                          <a:effectLst/>
                          <a:latin typeface="Times New Roman" panose="02020603050405020304" pitchFamily="18" charset="0"/>
                          <a:cs typeface="Times New Roman" panose="02020603050405020304" pitchFamily="18" charset="0"/>
                        </a:rPr>
                        <a:t>(0)</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2702047235"/>
                  </a:ext>
                </a:extLst>
              </a:tr>
              <a:tr h="159354">
                <a:tc>
                  <a:txBody>
                    <a:bodyPr/>
                    <a:lstStyle/>
                    <a:p>
                      <a:pPr marL="67945" algn="ctr">
                        <a:lnSpc>
                          <a:spcPts val="1165"/>
                        </a:lnSpc>
                      </a:pPr>
                      <a:r>
                        <a:rPr lang="en-US" sz="1200" spc="-10">
                          <a:effectLst/>
                          <a:latin typeface="Times New Roman" panose="02020603050405020304" pitchFamily="18" charset="0"/>
                          <a:cs typeface="Times New Roman" panose="02020603050405020304" pitchFamily="18" charset="0"/>
                        </a:rPr>
                        <a:t>Control</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3810" marR="2540" algn="ctr">
                        <a:lnSpc>
                          <a:spcPts val="1165"/>
                        </a:lnSpc>
                      </a:pPr>
                      <a:r>
                        <a:rPr lang="en-US" sz="1200" spc="-50">
                          <a:effectLst/>
                          <a:latin typeface="Times New Roman" panose="02020603050405020304" pitchFamily="18" charset="0"/>
                          <a:cs typeface="Times New Roman" panose="02020603050405020304" pitchFamily="18" charset="0"/>
                        </a:rPr>
                        <a:t>0</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152400" marR="148590" algn="ctr">
                        <a:lnSpc>
                          <a:spcPts val="1165"/>
                        </a:lnSpc>
                        <a:spcAft>
                          <a:spcPts val="0"/>
                        </a:spcAft>
                      </a:pPr>
                      <a:r>
                        <a:rPr lang="en-US" sz="1200" spc="-20" dirty="0">
                          <a:effectLst/>
                          <a:latin typeface="Times New Roman" panose="02020603050405020304" pitchFamily="18" charset="0"/>
                          <a:cs typeface="Times New Roman" panose="02020603050405020304" pitchFamily="18" charset="0"/>
                        </a:rPr>
                        <a:t>16.7</a:t>
                      </a:r>
                      <a:endParaRPr lang="en-IN"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350" marR="3175" algn="ctr">
                        <a:lnSpc>
                          <a:spcPts val="1165"/>
                        </a:lnSpc>
                        <a:spcAft>
                          <a:spcPts val="0"/>
                        </a:spcAft>
                      </a:pPr>
                      <a:r>
                        <a:rPr lang="en-US" sz="1200" spc="-50">
                          <a:effectLst/>
                          <a:latin typeface="Times New Roman" panose="02020603050405020304" pitchFamily="18" charset="0"/>
                          <a:cs typeface="Times New Roman" panose="02020603050405020304" pitchFamily="18" charset="0"/>
                        </a:rPr>
                        <a:t>0</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2924143648"/>
                  </a:ext>
                </a:extLst>
              </a:tr>
              <a:tr h="168228">
                <a:tc>
                  <a:txBody>
                    <a:bodyPr/>
                    <a:lstStyle/>
                    <a:p>
                      <a:pPr marL="3810" algn="ctr">
                        <a:lnSpc>
                          <a:spcPts val="1165"/>
                        </a:lnSpc>
                      </a:pPr>
                      <a:r>
                        <a:rPr lang="en-US" sz="1200">
                          <a:effectLst/>
                          <a:latin typeface="Times New Roman" panose="02020603050405020304" pitchFamily="18" charset="0"/>
                          <a:cs typeface="Times New Roman" panose="02020603050405020304" pitchFamily="18" charset="0"/>
                        </a:rPr>
                        <a:t> </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3810" algn="ctr">
                        <a:lnSpc>
                          <a:spcPts val="1165"/>
                        </a:lnSpc>
                      </a:pPr>
                      <a:r>
                        <a:rPr lang="en-US" sz="1200" spc="-25">
                          <a:effectLst/>
                          <a:latin typeface="Times New Roman" panose="02020603050405020304" pitchFamily="18" charset="0"/>
                          <a:cs typeface="Times New Roman" panose="02020603050405020304" pitchFamily="18" charset="0"/>
                        </a:rPr>
                        <a:t>(0)</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152400" marR="148590" algn="ctr">
                        <a:lnSpc>
                          <a:spcPts val="1165"/>
                        </a:lnSpc>
                        <a:spcAft>
                          <a:spcPts val="0"/>
                        </a:spcAft>
                      </a:pPr>
                      <a:r>
                        <a:rPr lang="en-US" sz="1200" spc="-10" dirty="0">
                          <a:effectLst/>
                          <a:latin typeface="Times New Roman" panose="02020603050405020304" pitchFamily="18" charset="0"/>
                          <a:cs typeface="Times New Roman" panose="02020603050405020304" pitchFamily="18" charset="0"/>
                        </a:rPr>
                        <a:t>(1.1)</a:t>
                      </a:r>
                      <a:endParaRPr lang="en-IN"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350" algn="ctr">
                        <a:lnSpc>
                          <a:spcPts val="1165"/>
                        </a:lnSpc>
                      </a:pPr>
                      <a:r>
                        <a:rPr lang="en-US" sz="1200" spc="-25" dirty="0">
                          <a:effectLst/>
                          <a:latin typeface="Times New Roman" panose="02020603050405020304" pitchFamily="18" charset="0"/>
                          <a:cs typeface="Times New Roman" panose="02020603050405020304" pitchFamily="18" charset="0"/>
                        </a:rPr>
                        <a:t>(0)</a:t>
                      </a:r>
                      <a:endParaRPr lang="en-IN"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2935163363"/>
                  </a:ext>
                </a:extLst>
              </a:tr>
            </a:tbl>
          </a:graphicData>
        </a:graphic>
      </p:graphicFrame>
      <p:sp>
        <p:nvSpPr>
          <p:cNvPr id="6" name="TextBox 5">
            <a:extLst>
              <a:ext uri="{FF2B5EF4-FFF2-40B4-BE49-F238E27FC236}">
                <a16:creationId xmlns:a16="http://schemas.microsoft.com/office/drawing/2014/main" id="{088F009A-91AC-6BDF-749B-E31DE43D21D3}"/>
              </a:ext>
            </a:extLst>
          </p:cNvPr>
          <p:cNvSpPr txBox="1"/>
          <p:nvPr/>
        </p:nvSpPr>
        <p:spPr>
          <a:xfrm>
            <a:off x="6811618" y="167343"/>
            <a:ext cx="4890052" cy="646331"/>
          </a:xfrm>
          <a:prstGeom prst="rect">
            <a:avLst/>
          </a:prstGeom>
          <a:noFill/>
        </p:spPr>
        <p:txBody>
          <a:bodyPr wrap="square">
            <a:spAutoFit/>
          </a:bodyPr>
          <a:lstStyle/>
          <a:p>
            <a:r>
              <a:rPr lang="en-US" sz="1800" b="1" dirty="0">
                <a:effectLst/>
                <a:latin typeface="Times New Roman" panose="02020603050405020304" pitchFamily="18" charset="0"/>
                <a:ea typeface="Times New Roman" panose="02020603050405020304" pitchFamily="18" charset="0"/>
              </a:rPr>
              <a:t>TABLE-1</a:t>
            </a:r>
            <a:r>
              <a:rPr lang="en-US" sz="1800" b="1" spc="-30" dirty="0">
                <a:effectLst/>
                <a:latin typeface="Times New Roman" panose="02020603050405020304" pitchFamily="18" charset="0"/>
                <a:ea typeface="Times New Roman" panose="02020603050405020304" pitchFamily="18" charset="0"/>
              </a:rPr>
              <a:t> </a:t>
            </a:r>
            <a:r>
              <a:rPr lang="en-US" sz="1800" b="1" dirty="0">
                <a:effectLst/>
                <a:latin typeface="Times New Roman" panose="02020603050405020304" pitchFamily="18" charset="0"/>
                <a:ea typeface="Times New Roman" panose="02020603050405020304" pitchFamily="18" charset="0"/>
              </a:rPr>
              <a:t>Effect</a:t>
            </a:r>
            <a:r>
              <a:rPr lang="en-US" sz="1800" b="1" spc="-10" dirty="0">
                <a:effectLst/>
                <a:latin typeface="Times New Roman" panose="02020603050405020304" pitchFamily="18" charset="0"/>
                <a:ea typeface="Times New Roman" panose="02020603050405020304" pitchFamily="18" charset="0"/>
              </a:rPr>
              <a:t> </a:t>
            </a:r>
            <a:r>
              <a:rPr lang="en-US" sz="1800" b="1" dirty="0">
                <a:effectLst/>
                <a:latin typeface="Times New Roman" panose="02020603050405020304" pitchFamily="18" charset="0"/>
                <a:ea typeface="Times New Roman" panose="02020603050405020304" pitchFamily="18" charset="0"/>
              </a:rPr>
              <a:t>of</a:t>
            </a:r>
            <a:r>
              <a:rPr lang="en-US" sz="1800" b="1" spc="-10" dirty="0">
                <a:effectLst/>
                <a:latin typeface="Times New Roman" panose="02020603050405020304" pitchFamily="18" charset="0"/>
                <a:ea typeface="Times New Roman" panose="02020603050405020304" pitchFamily="18" charset="0"/>
              </a:rPr>
              <a:t> </a:t>
            </a:r>
            <a:r>
              <a:rPr lang="en-US" sz="1800" b="1" dirty="0">
                <a:effectLst/>
                <a:latin typeface="Times New Roman" panose="02020603050405020304" pitchFamily="18" charset="0"/>
                <a:ea typeface="Times New Roman" panose="02020603050405020304" pitchFamily="18" charset="0"/>
              </a:rPr>
              <a:t>Seed</a:t>
            </a:r>
            <a:r>
              <a:rPr lang="en-US" sz="1800" b="1" spc="-35" dirty="0">
                <a:effectLst/>
                <a:latin typeface="Times New Roman" panose="02020603050405020304" pitchFamily="18" charset="0"/>
                <a:ea typeface="Times New Roman" panose="02020603050405020304" pitchFamily="18" charset="0"/>
              </a:rPr>
              <a:t> </a:t>
            </a:r>
            <a:r>
              <a:rPr lang="en-US" sz="1800" b="1" dirty="0">
                <a:effectLst/>
                <a:latin typeface="Times New Roman" panose="02020603050405020304" pitchFamily="18" charset="0"/>
                <a:ea typeface="Times New Roman" panose="02020603050405020304" pitchFamily="18" charset="0"/>
              </a:rPr>
              <a:t>treatment</a:t>
            </a:r>
            <a:r>
              <a:rPr lang="en-US" sz="1800" b="1" spc="-10" dirty="0">
                <a:effectLst/>
                <a:latin typeface="Times New Roman" panose="02020603050405020304" pitchFamily="18" charset="0"/>
                <a:ea typeface="Times New Roman" panose="02020603050405020304" pitchFamily="18" charset="0"/>
              </a:rPr>
              <a:t> </a:t>
            </a:r>
            <a:r>
              <a:rPr lang="en-US" sz="1800" b="1" dirty="0">
                <a:effectLst/>
                <a:latin typeface="Times New Roman" panose="02020603050405020304" pitchFamily="18" charset="0"/>
                <a:ea typeface="Times New Roman" panose="02020603050405020304" pitchFamily="18" charset="0"/>
              </a:rPr>
              <a:t>on</a:t>
            </a:r>
            <a:r>
              <a:rPr lang="en-US" sz="1800" b="1" spc="-15" dirty="0">
                <a:effectLst/>
                <a:latin typeface="Times New Roman" panose="02020603050405020304" pitchFamily="18" charset="0"/>
                <a:ea typeface="Times New Roman" panose="02020603050405020304" pitchFamily="18" charset="0"/>
              </a:rPr>
              <a:t> </a:t>
            </a:r>
            <a:r>
              <a:rPr lang="en-US" sz="1800" b="1" dirty="0">
                <a:effectLst/>
                <a:latin typeface="Times New Roman" panose="02020603050405020304" pitchFamily="18" charset="0"/>
                <a:ea typeface="Times New Roman" panose="02020603050405020304" pitchFamily="18" charset="0"/>
              </a:rPr>
              <a:t>seed</a:t>
            </a:r>
            <a:r>
              <a:rPr lang="en-US" sz="1800" b="1" spc="-15" dirty="0">
                <a:effectLst/>
                <a:latin typeface="Times New Roman" panose="02020603050405020304" pitchFamily="18" charset="0"/>
                <a:ea typeface="Times New Roman" panose="02020603050405020304" pitchFamily="18" charset="0"/>
              </a:rPr>
              <a:t> </a:t>
            </a:r>
            <a:r>
              <a:rPr lang="en-US" sz="1800" b="1" dirty="0">
                <a:effectLst/>
                <a:latin typeface="Times New Roman" panose="02020603050405020304" pitchFamily="18" charset="0"/>
                <a:ea typeface="Times New Roman" panose="02020603050405020304" pitchFamily="18" charset="0"/>
              </a:rPr>
              <a:t>germination</a:t>
            </a:r>
            <a:r>
              <a:rPr lang="en-US" sz="1800" b="1" spc="-25" dirty="0">
                <a:effectLst/>
                <a:latin typeface="Times New Roman" panose="02020603050405020304" pitchFamily="18" charset="0"/>
                <a:ea typeface="Times New Roman" panose="02020603050405020304" pitchFamily="18" charset="0"/>
              </a:rPr>
              <a:t> </a:t>
            </a:r>
            <a:r>
              <a:rPr lang="en-US" sz="1800" b="1" dirty="0">
                <a:effectLst/>
                <a:latin typeface="Times New Roman" panose="02020603050405020304" pitchFamily="18" charset="0"/>
                <a:ea typeface="Times New Roman" panose="02020603050405020304" pitchFamily="18" charset="0"/>
              </a:rPr>
              <a:t>of</a:t>
            </a:r>
            <a:r>
              <a:rPr lang="en-US" sz="1800" b="1" spc="10" dirty="0">
                <a:effectLst/>
                <a:latin typeface="Times New Roman" panose="02020603050405020304" pitchFamily="18" charset="0"/>
                <a:ea typeface="Times New Roman" panose="02020603050405020304" pitchFamily="18" charset="0"/>
              </a:rPr>
              <a:t> </a:t>
            </a:r>
            <a:r>
              <a:rPr lang="en-US" sz="1800" b="1" i="1" dirty="0" err="1">
                <a:effectLst/>
                <a:latin typeface="Times New Roman" panose="02020603050405020304" pitchFamily="18" charset="0"/>
                <a:ea typeface="Times New Roman" panose="02020603050405020304" pitchFamily="18" charset="0"/>
              </a:rPr>
              <a:t>Alangium</a:t>
            </a:r>
            <a:r>
              <a:rPr lang="en-US" sz="1800" b="1" i="1" spc="-20" dirty="0">
                <a:effectLst/>
                <a:latin typeface="Times New Roman" panose="02020603050405020304" pitchFamily="18" charset="0"/>
                <a:ea typeface="Times New Roman" panose="02020603050405020304" pitchFamily="18" charset="0"/>
              </a:rPr>
              <a:t> </a:t>
            </a:r>
            <a:r>
              <a:rPr lang="en-US" sz="1800" b="1" i="1" spc="-10" dirty="0" err="1">
                <a:effectLst/>
                <a:latin typeface="Times New Roman" panose="02020603050405020304" pitchFamily="18" charset="0"/>
                <a:ea typeface="Times New Roman" panose="02020603050405020304" pitchFamily="18" charset="0"/>
              </a:rPr>
              <a:t>lamarckii</a:t>
            </a:r>
            <a:endParaRPr lang="en-IN" dirty="0"/>
          </a:p>
        </p:txBody>
      </p:sp>
    </p:spTree>
    <p:extLst>
      <p:ext uri="{BB962C8B-B14F-4D97-AF65-F5344CB8AC3E}">
        <p14:creationId xmlns:p14="http://schemas.microsoft.com/office/powerpoint/2010/main" val="24129445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Backgrounds | Free PowerPoint templates and Google slides themes">
            <a:extLst>
              <a:ext uri="{FF2B5EF4-FFF2-40B4-BE49-F238E27FC236}">
                <a16:creationId xmlns:a16="http://schemas.microsoft.com/office/drawing/2014/main" id="{C97E2AC8-4FB2-8143-E219-1CE57B20DE3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33BA5361-7C62-D964-5100-468F17F56D34}"/>
              </a:ext>
            </a:extLst>
          </p:cNvPr>
          <p:cNvSpPr txBox="1"/>
          <p:nvPr/>
        </p:nvSpPr>
        <p:spPr>
          <a:xfrm>
            <a:off x="410817" y="168528"/>
            <a:ext cx="11595653" cy="986360"/>
          </a:xfrm>
          <a:prstGeom prst="rect">
            <a:avLst/>
          </a:prstGeom>
          <a:noFill/>
        </p:spPr>
        <p:txBody>
          <a:bodyPr wrap="square">
            <a:spAutoFit/>
          </a:bodyPr>
          <a:lstStyle/>
          <a:p>
            <a:pPr marL="8255" marR="6985" algn="ctr">
              <a:lnSpc>
                <a:spcPct val="150000"/>
              </a:lnSpc>
              <a:spcBef>
                <a:spcPts val="1200"/>
              </a:spcBef>
              <a:spcAft>
                <a:spcPts val="0"/>
              </a:spcAft>
            </a:pPr>
            <a:r>
              <a:rPr lang="en-US" sz="4400" b="1" spc="-10" dirty="0">
                <a:effectLst/>
                <a:latin typeface="Times New Roman" panose="02020603050405020304" pitchFamily="18" charset="0"/>
                <a:ea typeface="Times New Roman" panose="02020603050405020304" pitchFamily="18" charset="0"/>
              </a:rPr>
              <a:t>REFERENCES</a:t>
            </a:r>
            <a:endParaRPr lang="en-IN" sz="4400" b="1" dirty="0">
              <a:effectLst/>
              <a:latin typeface="Times New Roman" panose="02020603050405020304" pitchFamily="18" charset="0"/>
              <a:ea typeface="Times New Roman" panose="02020603050405020304" pitchFamily="18" charset="0"/>
            </a:endParaRPr>
          </a:p>
        </p:txBody>
      </p:sp>
      <p:sp>
        <p:nvSpPr>
          <p:cNvPr id="5" name="TextBox 4">
            <a:extLst>
              <a:ext uri="{FF2B5EF4-FFF2-40B4-BE49-F238E27FC236}">
                <a16:creationId xmlns:a16="http://schemas.microsoft.com/office/drawing/2014/main" id="{B785C05A-019C-EB32-909D-A8AD933E34A4}"/>
              </a:ext>
            </a:extLst>
          </p:cNvPr>
          <p:cNvSpPr txBox="1"/>
          <p:nvPr/>
        </p:nvSpPr>
        <p:spPr>
          <a:xfrm>
            <a:off x="185530" y="1154888"/>
            <a:ext cx="11688418" cy="5028556"/>
          </a:xfrm>
          <a:prstGeom prst="rect">
            <a:avLst/>
          </a:prstGeom>
          <a:noFill/>
        </p:spPr>
        <p:txBody>
          <a:bodyPr wrap="square">
            <a:spAutoFit/>
          </a:bodyPr>
          <a:lstStyle/>
          <a:p>
            <a:pPr marL="342900" marR="227330" lvl="0" indent="-342900" algn="just">
              <a:lnSpc>
                <a:spcPct val="150000"/>
              </a:lnSpc>
              <a:spcAft>
                <a:spcPts val="0"/>
              </a:spcAft>
              <a:buFont typeface="+mj-lt"/>
              <a:buAutoNum type="arabicPeriod"/>
              <a:tabLst>
                <a:tab pos="685800" algn="l"/>
              </a:tabLst>
            </a:pPr>
            <a:r>
              <a:rPr lang="en-US" sz="1800" dirty="0">
                <a:effectLst/>
                <a:latin typeface="Times New Roman" panose="02020603050405020304" pitchFamily="18" charset="0"/>
                <a:ea typeface="Times New Roman" panose="02020603050405020304" pitchFamily="18" charset="0"/>
              </a:rPr>
              <a:t>ADEBISI, M. A. and BELLO, F. Y. (2015). Seed germination and seedling </a:t>
            </a:r>
            <a:r>
              <a:rPr lang="en-US" sz="1800" dirty="0" err="1">
                <a:effectLst/>
                <a:latin typeface="Times New Roman" panose="02020603050405020304" pitchFamily="18" charset="0"/>
                <a:ea typeface="Times New Roman" panose="02020603050405020304" pitchFamily="18" charset="0"/>
              </a:rPr>
              <a:t>vigour</a:t>
            </a:r>
            <a:r>
              <a:rPr lang="en-US" sz="1800" dirty="0">
                <a:effectLst/>
                <a:latin typeface="Times New Roman" panose="02020603050405020304" pitchFamily="18" charset="0"/>
                <a:ea typeface="Times New Roman" panose="02020603050405020304" pitchFamily="18" charset="0"/>
              </a:rPr>
              <a:t> attributes of Gmelina (</a:t>
            </a:r>
            <a:r>
              <a:rPr lang="en-US" sz="1800" i="1" dirty="0">
                <a:effectLst/>
                <a:latin typeface="Times New Roman" panose="02020603050405020304" pitchFamily="18" charset="0"/>
                <a:ea typeface="Times New Roman" panose="02020603050405020304" pitchFamily="18" charset="0"/>
              </a:rPr>
              <a:t>Gmelina arborea</a:t>
            </a:r>
            <a:r>
              <a:rPr lang="en-US" sz="1800" dirty="0">
                <a:effectLst/>
                <a:latin typeface="Times New Roman" panose="02020603050405020304" pitchFamily="18" charset="0"/>
                <a:ea typeface="Times New Roman" panose="02020603050405020304" pitchFamily="18" charset="0"/>
              </a:rPr>
              <a:t>) seed </a:t>
            </a:r>
            <a:r>
              <a:rPr lang="en-US" sz="1800" dirty="0" err="1">
                <a:effectLst/>
                <a:latin typeface="Times New Roman" panose="02020603050405020304" pitchFamily="18" charset="0"/>
                <a:ea typeface="Times New Roman" panose="02020603050405020304" pitchFamily="18" charset="0"/>
              </a:rPr>
              <a:t>saffected</a:t>
            </a:r>
            <a:r>
              <a:rPr lang="en-US" sz="1800" dirty="0">
                <a:effectLst/>
                <a:latin typeface="Times New Roman" panose="02020603050405020304" pitchFamily="18" charset="0"/>
                <a:ea typeface="Times New Roman" panose="02020603050405020304" pitchFamily="18" charset="0"/>
              </a:rPr>
              <a:t> by fruit maturity levels and pre storage investigation treatment under ambient tropical conditions. </a:t>
            </a:r>
            <a:r>
              <a:rPr lang="en-US" sz="1800" i="1" dirty="0">
                <a:effectLst/>
                <a:latin typeface="Times New Roman" panose="02020603050405020304" pitchFamily="18" charset="0"/>
                <a:ea typeface="Times New Roman" panose="02020603050405020304" pitchFamily="18" charset="0"/>
              </a:rPr>
              <a:t>Nigeria Agricultural Journal. </a:t>
            </a:r>
            <a:r>
              <a:rPr lang="en-US" sz="1800" dirty="0">
                <a:effectLst/>
                <a:latin typeface="Times New Roman" panose="02020603050405020304" pitchFamily="18" charset="0"/>
                <a:ea typeface="Times New Roman" panose="02020603050405020304" pitchFamily="18" charset="0"/>
              </a:rPr>
              <a:t>45 (1): 155-170.</a:t>
            </a:r>
            <a:endParaRPr lang="en-IN" sz="1600" dirty="0">
              <a:effectLst/>
              <a:latin typeface="Times New Roman" panose="02020603050405020304" pitchFamily="18" charset="0"/>
              <a:ea typeface="Times New Roman" panose="02020603050405020304" pitchFamily="18" charset="0"/>
            </a:endParaRPr>
          </a:p>
          <a:p>
            <a:pPr marL="342900" marR="229235" lvl="0" indent="-342900" algn="just">
              <a:lnSpc>
                <a:spcPct val="150000"/>
              </a:lnSpc>
              <a:spcAft>
                <a:spcPts val="0"/>
              </a:spcAft>
              <a:buFont typeface="+mj-lt"/>
              <a:buAutoNum type="arabicPeriod"/>
              <a:tabLst>
                <a:tab pos="685800" algn="l"/>
              </a:tabLst>
            </a:pPr>
            <a:r>
              <a:rPr lang="en-US" sz="1800" dirty="0">
                <a:effectLst/>
                <a:latin typeface="Times New Roman" panose="02020603050405020304" pitchFamily="18" charset="0"/>
                <a:ea typeface="Times New Roman" panose="02020603050405020304" pitchFamily="18" charset="0"/>
              </a:rPr>
              <a:t>ARYA, CHITRA AND ARYA, ARUN (2006). Effect of storage on seed viability and germination of certain Leguminous trees. </a:t>
            </a:r>
            <a:r>
              <a:rPr lang="en-US" sz="1800" i="1" dirty="0">
                <a:effectLst/>
                <a:latin typeface="Times New Roman" panose="02020603050405020304" pitchFamily="18" charset="0"/>
                <a:ea typeface="Times New Roman" panose="02020603050405020304" pitchFamily="18" charset="0"/>
              </a:rPr>
              <a:t>Indian For</a:t>
            </a:r>
            <a:r>
              <a:rPr lang="en-US" sz="1800" dirty="0">
                <a:effectLst/>
                <a:latin typeface="Times New Roman" panose="02020603050405020304" pitchFamily="18" charset="0"/>
                <a:ea typeface="Times New Roman" panose="02020603050405020304" pitchFamily="18" charset="0"/>
              </a:rPr>
              <a:t>., 132 (5): 601-608.</a:t>
            </a:r>
            <a:endParaRPr lang="en-IN" sz="1600" dirty="0">
              <a:effectLst/>
              <a:latin typeface="Times New Roman" panose="02020603050405020304" pitchFamily="18" charset="0"/>
              <a:ea typeface="Times New Roman" panose="02020603050405020304" pitchFamily="18" charset="0"/>
            </a:endParaRPr>
          </a:p>
          <a:p>
            <a:pPr marL="342900" marR="224790" lvl="0" indent="-342900" algn="just">
              <a:lnSpc>
                <a:spcPct val="150000"/>
              </a:lnSpc>
              <a:spcAft>
                <a:spcPts val="0"/>
              </a:spcAft>
              <a:buFont typeface="+mj-lt"/>
              <a:buAutoNum type="arabicPeriod"/>
              <a:tabLst>
                <a:tab pos="685800" algn="l"/>
              </a:tabLst>
            </a:pPr>
            <a:r>
              <a:rPr lang="en-US" sz="1800" dirty="0">
                <a:effectLst/>
                <a:latin typeface="Times New Roman" panose="02020603050405020304" pitchFamily="18" charset="0"/>
                <a:ea typeface="Times New Roman" panose="02020603050405020304" pitchFamily="18" charset="0"/>
              </a:rPr>
              <a:t>BERRY, N., SHUKLA, A. and BARADE, E., (2021). Pre-sowing treatment of seeds and its impact on germination of </a:t>
            </a:r>
            <a:r>
              <a:rPr lang="en-US" sz="1800" i="1" dirty="0">
                <a:effectLst/>
                <a:latin typeface="Times New Roman" panose="02020603050405020304" pitchFamily="18" charset="0"/>
                <a:ea typeface="Times New Roman" panose="02020603050405020304" pitchFamily="18" charset="0"/>
              </a:rPr>
              <a:t>Gmelina arborea </a:t>
            </a:r>
            <a:r>
              <a:rPr lang="en-US" sz="1800" dirty="0" err="1">
                <a:effectLst/>
                <a:latin typeface="Times New Roman" panose="02020603050405020304" pitchFamily="18" charset="0"/>
                <a:ea typeface="Times New Roman" panose="02020603050405020304" pitchFamily="18" charset="0"/>
              </a:rPr>
              <a:t>Roxb</a:t>
            </a:r>
            <a:r>
              <a:rPr lang="en-US" sz="1800" dirty="0">
                <a:effectLst/>
                <a:latin typeface="Times New Roman" panose="02020603050405020304" pitchFamily="18" charset="0"/>
                <a:ea typeface="Times New Roman" panose="02020603050405020304" pitchFamily="18" charset="0"/>
              </a:rPr>
              <a:t>. </a:t>
            </a:r>
            <a:r>
              <a:rPr lang="en-US" sz="1800" i="1" dirty="0">
                <a:effectLst/>
                <a:latin typeface="Times New Roman" panose="02020603050405020304" pitchFamily="18" charset="0"/>
                <a:ea typeface="Times New Roman" panose="02020603050405020304" pitchFamily="18" charset="0"/>
              </a:rPr>
              <a:t>The Pharma Innovation Journal</a:t>
            </a:r>
            <a:r>
              <a:rPr lang="en-US" sz="1800" dirty="0">
                <a:effectLst/>
                <a:latin typeface="Times New Roman" panose="02020603050405020304" pitchFamily="18" charset="0"/>
                <a:ea typeface="Times New Roman" panose="02020603050405020304" pitchFamily="18" charset="0"/>
              </a:rPr>
              <a:t>, 10 (10): 239- </a:t>
            </a:r>
            <a:r>
              <a:rPr lang="en-US" sz="1800" spc="-20" dirty="0">
                <a:effectLst/>
                <a:latin typeface="Times New Roman" panose="02020603050405020304" pitchFamily="18" charset="0"/>
                <a:ea typeface="Times New Roman" panose="02020603050405020304" pitchFamily="18" charset="0"/>
              </a:rPr>
              <a:t>243.</a:t>
            </a:r>
            <a:endParaRPr lang="en-IN" sz="1600" dirty="0">
              <a:effectLst/>
              <a:latin typeface="Times New Roman" panose="02020603050405020304" pitchFamily="18" charset="0"/>
              <a:ea typeface="Times New Roman" panose="02020603050405020304" pitchFamily="18" charset="0"/>
            </a:endParaRPr>
          </a:p>
          <a:p>
            <a:pPr marL="342900" marR="231775" lvl="0" indent="-342900" algn="just">
              <a:lnSpc>
                <a:spcPct val="150000"/>
              </a:lnSpc>
              <a:spcAft>
                <a:spcPts val="0"/>
              </a:spcAft>
              <a:buFont typeface="+mj-lt"/>
              <a:buAutoNum type="arabicPeriod"/>
              <a:tabLst>
                <a:tab pos="685800" algn="l"/>
              </a:tabLst>
            </a:pPr>
            <a:r>
              <a:rPr lang="en-US" sz="1800" dirty="0">
                <a:effectLst/>
                <a:latin typeface="Times New Roman" panose="02020603050405020304" pitchFamily="18" charset="0"/>
                <a:ea typeface="Times New Roman" panose="02020603050405020304" pitchFamily="18" charset="0"/>
              </a:rPr>
              <a:t>BHATTACHARYA, S. K.</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(2000). Hand book</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of medicinal plant. Popular offset services.</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Jaipur: </a:t>
            </a:r>
            <a:r>
              <a:rPr lang="en-US" sz="1800" spc="-20" dirty="0">
                <a:effectLst/>
                <a:latin typeface="Times New Roman" panose="02020603050405020304" pitchFamily="18" charset="0"/>
                <a:ea typeface="Times New Roman" panose="02020603050405020304" pitchFamily="18" charset="0"/>
              </a:rPr>
              <a:t>78.</a:t>
            </a:r>
            <a:endParaRPr lang="en-IN" sz="1600" dirty="0">
              <a:effectLst/>
              <a:latin typeface="Times New Roman" panose="02020603050405020304" pitchFamily="18" charset="0"/>
              <a:ea typeface="Times New Roman" panose="02020603050405020304" pitchFamily="18" charset="0"/>
            </a:endParaRPr>
          </a:p>
          <a:p>
            <a:pPr marL="342900" marR="226060" lvl="0" indent="-342900" algn="just">
              <a:lnSpc>
                <a:spcPct val="150000"/>
              </a:lnSpc>
              <a:spcAft>
                <a:spcPts val="0"/>
              </a:spcAft>
              <a:buFont typeface="+mj-lt"/>
              <a:buAutoNum type="arabicPeriod"/>
              <a:tabLst>
                <a:tab pos="685800" algn="l"/>
              </a:tabLst>
            </a:pPr>
            <a:r>
              <a:rPr lang="en-US" sz="1800" dirty="0">
                <a:effectLst/>
                <a:latin typeface="Times New Roman" panose="02020603050405020304" pitchFamily="18" charset="0"/>
                <a:ea typeface="Times New Roman" panose="02020603050405020304" pitchFamily="18" charset="0"/>
              </a:rPr>
              <a:t>KHAN, M. R. (2015). The effect of different Treatments on the seed germination of </a:t>
            </a:r>
            <a:r>
              <a:rPr lang="en-US" sz="1800" i="1" dirty="0">
                <a:effectLst/>
                <a:latin typeface="Times New Roman" panose="02020603050405020304" pitchFamily="18" charset="0"/>
                <a:ea typeface="Times New Roman" panose="02020603050405020304" pitchFamily="18" charset="0"/>
              </a:rPr>
              <a:t>Pterocarpus marsupium </a:t>
            </a:r>
            <a:r>
              <a:rPr lang="en-US" sz="1800" dirty="0" err="1">
                <a:effectLst/>
                <a:latin typeface="Times New Roman" panose="02020603050405020304" pitchFamily="18" charset="0"/>
                <a:ea typeface="Times New Roman" panose="02020603050405020304" pitchFamily="18" charset="0"/>
              </a:rPr>
              <a:t>Roxb</a:t>
            </a:r>
            <a:r>
              <a:rPr lang="en-US" sz="1800" dirty="0">
                <a:effectLst/>
                <a:latin typeface="Times New Roman" panose="02020603050405020304" pitchFamily="18" charset="0"/>
                <a:ea typeface="Times New Roman" panose="02020603050405020304" pitchFamily="18" charset="0"/>
              </a:rPr>
              <a:t>. </a:t>
            </a:r>
            <a:r>
              <a:rPr lang="en-US" sz="1800" i="1" dirty="0">
                <a:effectLst/>
                <a:latin typeface="Times New Roman" panose="02020603050405020304" pitchFamily="18" charset="0"/>
                <a:ea typeface="Times New Roman" panose="02020603050405020304" pitchFamily="18" charset="0"/>
              </a:rPr>
              <a:t>Weekly Sci Res. J</a:t>
            </a:r>
            <a:r>
              <a:rPr lang="en-US" sz="1800" dirty="0">
                <a:effectLst/>
                <a:latin typeface="Times New Roman" panose="02020603050405020304" pitchFamily="18" charset="0"/>
                <a:ea typeface="Times New Roman" panose="02020603050405020304" pitchFamily="18" charset="0"/>
              </a:rPr>
              <a:t>. 2 (28): 22.</a:t>
            </a:r>
            <a:endParaRPr lang="en-IN" sz="1600" dirty="0">
              <a:effectLst/>
              <a:latin typeface="Times New Roman" panose="02020603050405020304" pitchFamily="18" charset="0"/>
              <a:ea typeface="Times New Roman" panose="02020603050405020304" pitchFamily="18" charset="0"/>
            </a:endParaRPr>
          </a:p>
          <a:p>
            <a:pPr marL="342900" lvl="0" indent="-342900" algn="just">
              <a:lnSpc>
                <a:spcPct val="150000"/>
              </a:lnSpc>
              <a:buFont typeface="+mj-lt"/>
              <a:buAutoNum type="arabicPeriod"/>
              <a:tabLst>
                <a:tab pos="685165" algn="l"/>
              </a:tabLst>
            </a:pPr>
            <a:r>
              <a:rPr lang="en-US" sz="1800" dirty="0">
                <a:effectLst/>
                <a:latin typeface="Times New Roman" panose="02020603050405020304" pitchFamily="18" charset="0"/>
                <a:ea typeface="Times New Roman" panose="02020603050405020304" pitchFamily="18" charset="0"/>
              </a:rPr>
              <a:t>KUMAR,</a:t>
            </a:r>
            <a:r>
              <a:rPr lang="en-US" sz="1800" spc="-1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V.,</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(2020). Effect</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of Pre-sowing</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seed</a:t>
            </a:r>
            <a:r>
              <a:rPr lang="en-US" sz="1800" spc="-1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treatment on Germination</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of</a:t>
            </a:r>
            <a:r>
              <a:rPr lang="en-US" sz="1800" spc="30" dirty="0">
                <a:effectLst/>
                <a:latin typeface="Times New Roman" panose="02020603050405020304" pitchFamily="18" charset="0"/>
                <a:ea typeface="Times New Roman" panose="02020603050405020304" pitchFamily="18" charset="0"/>
              </a:rPr>
              <a:t> </a:t>
            </a:r>
            <a:r>
              <a:rPr lang="en-US" sz="1800" i="1" dirty="0" err="1">
                <a:effectLst/>
                <a:latin typeface="Times New Roman" panose="02020603050405020304" pitchFamily="18" charset="0"/>
                <a:ea typeface="Times New Roman" panose="02020603050405020304" pitchFamily="18" charset="0"/>
              </a:rPr>
              <a:t>Terminelia</a:t>
            </a:r>
            <a:r>
              <a:rPr lang="en-US" sz="1800" i="1" spc="10" dirty="0">
                <a:effectLst/>
                <a:latin typeface="Times New Roman" panose="02020603050405020304" pitchFamily="18" charset="0"/>
                <a:ea typeface="Times New Roman" panose="02020603050405020304" pitchFamily="18" charset="0"/>
              </a:rPr>
              <a:t> </a:t>
            </a:r>
            <a:r>
              <a:rPr lang="en-US" sz="1800" i="1" spc="-10" dirty="0" err="1">
                <a:effectLst/>
                <a:latin typeface="Times New Roman" panose="02020603050405020304" pitchFamily="18" charset="0"/>
                <a:ea typeface="Times New Roman" panose="02020603050405020304" pitchFamily="18" charset="0"/>
              </a:rPr>
              <a:t>bellirica</a:t>
            </a:r>
            <a:r>
              <a:rPr lang="en-US" sz="1800" i="1"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t>
            </a:r>
            <a:r>
              <a:rPr lang="en-US" sz="1800" dirty="0" err="1">
                <a:effectLst/>
                <a:latin typeface="Times New Roman" panose="02020603050405020304" pitchFamily="18" charset="0"/>
                <a:ea typeface="Times New Roman" panose="02020603050405020304" pitchFamily="18" charset="0"/>
              </a:rPr>
              <a:t>Gaetn</a:t>
            </a:r>
            <a:r>
              <a:rPr lang="en-US" sz="1800" dirty="0">
                <a:effectLst/>
                <a:latin typeface="Times New Roman" panose="02020603050405020304" pitchFamily="18" charset="0"/>
                <a:ea typeface="Times New Roman" panose="02020603050405020304" pitchFamily="18" charset="0"/>
              </a:rPr>
              <a:t>.).</a:t>
            </a:r>
            <a:r>
              <a:rPr lang="en-US" sz="1800" spc="-30" dirty="0">
                <a:effectLst/>
                <a:latin typeface="Times New Roman" panose="02020603050405020304" pitchFamily="18" charset="0"/>
                <a:ea typeface="Times New Roman" panose="02020603050405020304" pitchFamily="18" charset="0"/>
              </a:rPr>
              <a:t> </a:t>
            </a:r>
            <a:r>
              <a:rPr lang="en-US" sz="1800" i="1" dirty="0">
                <a:effectLst/>
                <a:latin typeface="Times New Roman" panose="02020603050405020304" pitchFamily="18" charset="0"/>
                <a:ea typeface="Times New Roman" panose="02020603050405020304" pitchFamily="18" charset="0"/>
              </a:rPr>
              <a:t>Indian</a:t>
            </a:r>
            <a:r>
              <a:rPr lang="en-US" sz="1800" i="1" spc="-10" dirty="0">
                <a:effectLst/>
                <a:latin typeface="Times New Roman" panose="02020603050405020304" pitchFamily="18" charset="0"/>
                <a:ea typeface="Times New Roman" panose="02020603050405020304" pitchFamily="18" charset="0"/>
              </a:rPr>
              <a:t> </a:t>
            </a:r>
            <a:r>
              <a:rPr lang="en-US" sz="1800" i="1" dirty="0">
                <a:effectLst/>
                <a:latin typeface="Times New Roman" panose="02020603050405020304" pitchFamily="18" charset="0"/>
                <a:ea typeface="Times New Roman" panose="02020603050405020304" pitchFamily="18" charset="0"/>
              </a:rPr>
              <a:t>J.</a:t>
            </a:r>
            <a:r>
              <a:rPr lang="en-US" sz="1800" i="1" spc="-25" dirty="0">
                <a:effectLst/>
                <a:latin typeface="Times New Roman" panose="02020603050405020304" pitchFamily="18" charset="0"/>
                <a:ea typeface="Times New Roman" panose="02020603050405020304" pitchFamily="18" charset="0"/>
              </a:rPr>
              <a:t> </a:t>
            </a:r>
            <a:r>
              <a:rPr lang="en-US" sz="1800" i="1" dirty="0">
                <a:effectLst/>
                <a:latin typeface="Times New Roman" panose="02020603050405020304" pitchFamily="18" charset="0"/>
                <a:ea typeface="Times New Roman" panose="02020603050405020304" pitchFamily="18" charset="0"/>
              </a:rPr>
              <a:t>of</a:t>
            </a:r>
            <a:r>
              <a:rPr lang="en-US" sz="1800" i="1" spc="-10" dirty="0">
                <a:effectLst/>
                <a:latin typeface="Times New Roman" panose="02020603050405020304" pitchFamily="18" charset="0"/>
                <a:ea typeface="Times New Roman" panose="02020603050405020304" pitchFamily="18" charset="0"/>
              </a:rPr>
              <a:t> </a:t>
            </a:r>
            <a:r>
              <a:rPr lang="en-US" sz="1800" i="1" dirty="0">
                <a:effectLst/>
                <a:latin typeface="Times New Roman" panose="02020603050405020304" pitchFamily="18" charset="0"/>
                <a:ea typeface="Times New Roman" panose="02020603050405020304" pitchFamily="18" charset="0"/>
              </a:rPr>
              <a:t>Ecology. </a:t>
            </a:r>
            <a:r>
              <a:rPr lang="en-US" sz="1800" dirty="0">
                <a:effectLst/>
                <a:latin typeface="Times New Roman" panose="02020603050405020304" pitchFamily="18" charset="0"/>
                <a:ea typeface="Times New Roman" panose="02020603050405020304" pitchFamily="18" charset="0"/>
              </a:rPr>
              <a:t>43</a:t>
            </a:r>
            <a:r>
              <a:rPr lang="en-US" sz="1800" spc="-2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(1):</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237-</a:t>
            </a:r>
            <a:r>
              <a:rPr lang="en-US" sz="1800" spc="-20" dirty="0">
                <a:effectLst/>
                <a:latin typeface="Times New Roman" panose="02020603050405020304" pitchFamily="18" charset="0"/>
                <a:ea typeface="Times New Roman" panose="02020603050405020304" pitchFamily="18" charset="0"/>
              </a:rPr>
              <a:t>238.</a:t>
            </a:r>
            <a:endParaRPr lang="en-IN"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4534005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Backgrounds | Free PowerPoint templates and Google slides themes">
            <a:extLst>
              <a:ext uri="{FF2B5EF4-FFF2-40B4-BE49-F238E27FC236}">
                <a16:creationId xmlns:a16="http://schemas.microsoft.com/office/drawing/2014/main" id="{CE7BA8AA-A949-9118-1B15-0E903C447C0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8C36C873-E47F-41D2-1DC7-1FDDC505224B}"/>
              </a:ext>
            </a:extLst>
          </p:cNvPr>
          <p:cNvSpPr txBox="1"/>
          <p:nvPr/>
        </p:nvSpPr>
        <p:spPr>
          <a:xfrm>
            <a:off x="238540" y="3059668"/>
            <a:ext cx="11781182" cy="1015663"/>
          </a:xfrm>
          <a:prstGeom prst="rect">
            <a:avLst/>
          </a:prstGeom>
          <a:noFill/>
          <a:effectLst>
            <a:reflection blurRad="6350" stA="50000" endA="300" endPos="55000" dir="5400000" sy="-100000" algn="bl" rotWithShape="0"/>
          </a:effectLst>
        </p:spPr>
        <p:txBody>
          <a:bodyPr wrap="square" rtlCol="0">
            <a:spAutoFit/>
          </a:bodyPr>
          <a:lstStyle/>
          <a:p>
            <a:pPr algn="ctr"/>
            <a:r>
              <a:rPr lang="en-IN" sz="6000" b="1" dirty="0">
                <a:latin typeface="Times New Roman" panose="02020603050405020304" pitchFamily="18" charset="0"/>
                <a:cs typeface="Times New Roman" panose="02020603050405020304" pitchFamily="18" charset="0"/>
              </a:rPr>
              <a:t>THANK YOU</a:t>
            </a:r>
          </a:p>
        </p:txBody>
      </p:sp>
    </p:spTree>
    <p:extLst>
      <p:ext uri="{BB962C8B-B14F-4D97-AF65-F5344CB8AC3E}">
        <p14:creationId xmlns:p14="http://schemas.microsoft.com/office/powerpoint/2010/main" val="270183261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TotalTime>
  <Words>1508</Words>
  <Application>Microsoft Office PowerPoint</Application>
  <PresentationFormat>Widescreen</PresentationFormat>
  <Paragraphs>172</Paragraphs>
  <Slides>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8</vt:i4>
      </vt:variant>
    </vt:vector>
  </HeadingPairs>
  <TitlesOfParts>
    <vt:vector size="14" baseType="lpstr">
      <vt:lpstr>Arial</vt:lpstr>
      <vt:lpstr>Calibri</vt:lpstr>
      <vt:lpstr>Calibri Light</vt:lpstr>
      <vt:lpstr>Courier New</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intel</dc:creator>
  <cp:lastModifiedBy>intel</cp:lastModifiedBy>
  <cp:revision>5</cp:revision>
  <dcterms:created xsi:type="dcterms:W3CDTF">2025-01-17T07:14:51Z</dcterms:created>
  <dcterms:modified xsi:type="dcterms:W3CDTF">2025-01-17T07:23:45Z</dcterms:modified>
</cp:coreProperties>
</file>