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Pronunciation Improvement (%)</c:v>
                </c:pt>
              </c:strCache>
            </c:strRef>
          </c:tx>
          <c:invertIfNegative val="0"/>
          <c:cat>
            <c:strRef>
              <c:f>Sheet1!$A$2:$A$6</c:f>
              <c:strCache>
                <c:ptCount val="5"/>
                <c:pt idx="0">
                  <c:v>Role Plays</c:v>
                </c:pt>
                <c:pt idx="1">
                  <c:v>Group Discussions</c:v>
                </c:pt>
                <c:pt idx="2">
                  <c:v>Storytelling</c:v>
                </c:pt>
                <c:pt idx="3">
                  <c:v>Task-Based Conversations</c:v>
                </c:pt>
                <c:pt idx="4">
                  <c:v>Interactive Debates</c:v>
                </c:pt>
              </c:strCache>
            </c:strRef>
          </c:cat>
          <c:val>
            <c:numRef>
              <c:f>Sheet1!$B$2:$B$6</c:f>
              <c:numCache>
                <c:formatCode>General</c:formatCode>
                <c:ptCount val="5"/>
                <c:pt idx="0">
                  <c:v>78</c:v>
                </c:pt>
                <c:pt idx="1">
                  <c:v>72</c:v>
                </c:pt>
                <c:pt idx="2">
                  <c:v>68</c:v>
                </c:pt>
                <c:pt idx="3">
                  <c:v>75</c:v>
                </c:pt>
                <c:pt idx="4">
                  <c:v>80</c:v>
                </c:pt>
              </c:numCache>
            </c:numRef>
          </c:val>
          <c:extLst>
            <c:ext xmlns:c16="http://schemas.microsoft.com/office/drawing/2014/chart" uri="{C3380CC4-5D6E-409C-BE32-E72D297353CC}">
              <c16:uniqueId val="{00000000-F9C9-425F-8AD4-E742768BE257}"/>
            </c:ext>
          </c:extLst>
        </c:ser>
        <c:ser>
          <c:idx val="1"/>
          <c:order val="1"/>
          <c:tx>
            <c:strRef>
              <c:f>Sheet1!$C$1</c:f>
              <c:strCache>
                <c:ptCount val="1"/>
                <c:pt idx="0">
                  <c:v>Fluency Enhancement (%)</c:v>
                </c:pt>
              </c:strCache>
            </c:strRef>
          </c:tx>
          <c:invertIfNegative val="0"/>
          <c:cat>
            <c:strRef>
              <c:f>Sheet1!$A$2:$A$6</c:f>
              <c:strCache>
                <c:ptCount val="5"/>
                <c:pt idx="0">
                  <c:v>Role Plays</c:v>
                </c:pt>
                <c:pt idx="1">
                  <c:v>Group Discussions</c:v>
                </c:pt>
                <c:pt idx="2">
                  <c:v>Storytelling</c:v>
                </c:pt>
                <c:pt idx="3">
                  <c:v>Task-Based Conversations</c:v>
                </c:pt>
                <c:pt idx="4">
                  <c:v>Interactive Debates</c:v>
                </c:pt>
              </c:strCache>
            </c:strRef>
          </c:cat>
          <c:val>
            <c:numRef>
              <c:f>Sheet1!$C$2:$C$6</c:f>
              <c:numCache>
                <c:formatCode>General</c:formatCode>
                <c:ptCount val="5"/>
                <c:pt idx="0">
                  <c:v>85</c:v>
                </c:pt>
                <c:pt idx="1">
                  <c:v>88</c:v>
                </c:pt>
                <c:pt idx="2">
                  <c:v>80</c:v>
                </c:pt>
                <c:pt idx="3">
                  <c:v>82</c:v>
                </c:pt>
                <c:pt idx="4">
                  <c:v>90</c:v>
                </c:pt>
              </c:numCache>
            </c:numRef>
          </c:val>
          <c:extLst>
            <c:ext xmlns:c16="http://schemas.microsoft.com/office/drawing/2014/chart" uri="{C3380CC4-5D6E-409C-BE32-E72D297353CC}">
              <c16:uniqueId val="{00000001-F9C9-425F-8AD4-E742768BE257}"/>
            </c:ext>
          </c:extLst>
        </c:ser>
        <c:ser>
          <c:idx val="2"/>
          <c:order val="2"/>
          <c:tx>
            <c:strRef>
              <c:f>Sheet1!$D$1</c:f>
              <c:strCache>
                <c:ptCount val="1"/>
                <c:pt idx="0">
                  <c:v>Vocabulary Development (%)</c:v>
                </c:pt>
              </c:strCache>
            </c:strRef>
          </c:tx>
          <c:invertIfNegative val="0"/>
          <c:cat>
            <c:strRef>
              <c:f>Sheet1!$A$2:$A$6</c:f>
              <c:strCache>
                <c:ptCount val="5"/>
                <c:pt idx="0">
                  <c:v>Role Plays</c:v>
                </c:pt>
                <c:pt idx="1">
                  <c:v>Group Discussions</c:v>
                </c:pt>
                <c:pt idx="2">
                  <c:v>Storytelling</c:v>
                </c:pt>
                <c:pt idx="3">
                  <c:v>Task-Based Conversations</c:v>
                </c:pt>
                <c:pt idx="4">
                  <c:v>Interactive Debates</c:v>
                </c:pt>
              </c:strCache>
            </c:strRef>
          </c:cat>
          <c:val>
            <c:numRef>
              <c:f>Sheet1!$D$2:$D$6</c:f>
              <c:numCache>
                <c:formatCode>General</c:formatCode>
                <c:ptCount val="5"/>
                <c:pt idx="0">
                  <c:v>65</c:v>
                </c:pt>
                <c:pt idx="1">
                  <c:v>70</c:v>
                </c:pt>
                <c:pt idx="2">
                  <c:v>75</c:v>
                </c:pt>
                <c:pt idx="3">
                  <c:v>80</c:v>
                </c:pt>
                <c:pt idx="4">
                  <c:v>85</c:v>
                </c:pt>
              </c:numCache>
            </c:numRef>
          </c:val>
          <c:extLst>
            <c:ext xmlns:c16="http://schemas.microsoft.com/office/drawing/2014/chart" uri="{C3380CC4-5D6E-409C-BE32-E72D297353CC}">
              <c16:uniqueId val="{00000002-F9C9-425F-8AD4-E742768BE257}"/>
            </c:ext>
          </c:extLst>
        </c:ser>
        <c:ser>
          <c:idx val="3"/>
          <c:order val="3"/>
          <c:tx>
            <c:strRef>
              <c:f>Sheet1!$E$1</c:f>
              <c:strCache>
                <c:ptCount val="1"/>
                <c:pt idx="0">
                  <c:v>Confidence Boost (%)</c:v>
                </c:pt>
              </c:strCache>
            </c:strRef>
          </c:tx>
          <c:invertIfNegative val="0"/>
          <c:cat>
            <c:strRef>
              <c:f>Sheet1!$A$2:$A$6</c:f>
              <c:strCache>
                <c:ptCount val="5"/>
                <c:pt idx="0">
                  <c:v>Role Plays</c:v>
                </c:pt>
                <c:pt idx="1">
                  <c:v>Group Discussions</c:v>
                </c:pt>
                <c:pt idx="2">
                  <c:v>Storytelling</c:v>
                </c:pt>
                <c:pt idx="3">
                  <c:v>Task-Based Conversations</c:v>
                </c:pt>
                <c:pt idx="4">
                  <c:v>Interactive Debates</c:v>
                </c:pt>
              </c:strCache>
            </c:strRef>
          </c:cat>
          <c:val>
            <c:numRef>
              <c:f>Sheet1!$E$2:$E$6</c:f>
              <c:numCache>
                <c:formatCode>General</c:formatCode>
                <c:ptCount val="5"/>
                <c:pt idx="0">
                  <c:v>90</c:v>
                </c:pt>
                <c:pt idx="1">
                  <c:v>85</c:v>
                </c:pt>
                <c:pt idx="2">
                  <c:v>78</c:v>
                </c:pt>
                <c:pt idx="3">
                  <c:v>88</c:v>
                </c:pt>
                <c:pt idx="4">
                  <c:v>92</c:v>
                </c:pt>
              </c:numCache>
            </c:numRef>
          </c:val>
          <c:extLst>
            <c:ext xmlns:c16="http://schemas.microsoft.com/office/drawing/2014/chart" uri="{C3380CC4-5D6E-409C-BE32-E72D297353CC}">
              <c16:uniqueId val="{00000003-F9C9-425F-8AD4-E742768BE257}"/>
            </c:ext>
          </c:extLst>
        </c:ser>
        <c:dLbls>
          <c:showLegendKey val="0"/>
          <c:showVal val="0"/>
          <c:showCatName val="0"/>
          <c:showSerName val="0"/>
          <c:showPercent val="0"/>
          <c:showBubbleSize val="0"/>
        </c:dLbls>
        <c:gapWidth val="150"/>
        <c:axId val="176066944"/>
        <c:axId val="176648192"/>
      </c:barChart>
      <c:catAx>
        <c:axId val="176066944"/>
        <c:scaling>
          <c:orientation val="minMax"/>
        </c:scaling>
        <c:delete val="0"/>
        <c:axPos val="b"/>
        <c:numFmt formatCode="General" sourceLinked="0"/>
        <c:majorTickMark val="out"/>
        <c:minorTickMark val="none"/>
        <c:tickLblPos val="nextTo"/>
        <c:crossAx val="176648192"/>
        <c:crosses val="autoZero"/>
        <c:auto val="1"/>
        <c:lblAlgn val="ctr"/>
        <c:lblOffset val="100"/>
        <c:noMultiLvlLbl val="0"/>
      </c:catAx>
      <c:valAx>
        <c:axId val="176648192"/>
        <c:scaling>
          <c:orientation val="minMax"/>
        </c:scaling>
        <c:delete val="0"/>
        <c:axPos val="l"/>
        <c:majorGridlines/>
        <c:numFmt formatCode="General" sourceLinked="1"/>
        <c:majorTickMark val="out"/>
        <c:minorTickMark val="none"/>
        <c:tickLblPos val="nextTo"/>
        <c:crossAx val="176066944"/>
        <c:crosses val="autoZero"/>
        <c:crossBetween val="between"/>
      </c:valAx>
    </c:plotArea>
    <c:legend>
      <c:legendPos val="r"/>
      <c:overlay val="0"/>
    </c:legend>
    <c:plotVisOnly val="1"/>
    <c:dispBlanksAs val="gap"/>
    <c:showDLblsOverMax val="0"/>
  </c:chart>
  <c:txPr>
    <a:bodyPr/>
    <a:lstStyle/>
    <a:p>
      <a:pPr>
        <a:defRPr sz="1200">
          <a:latin typeface="Times New Roman" pitchFamily="18" charset="0"/>
          <a:cs typeface="Times New Roman" pitchFamily="18"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Sheet2!$A$2</c:f>
              <c:strCache>
                <c:ptCount val="1"/>
                <c:pt idx="0">
                  <c:v>Traditional Grammar-Based</c:v>
                </c:pt>
              </c:strCache>
            </c:strRef>
          </c:tx>
          <c:invertIfNegative val="0"/>
          <c:cat>
            <c:strRef>
              <c:f>Sheet2!$B$1:$E$1</c:f>
              <c:strCache>
                <c:ptCount val="4"/>
                <c:pt idx="0">
                  <c:v>Speaking Accuracy (%)</c:v>
                </c:pt>
                <c:pt idx="1">
                  <c:v>Fluency (%)</c:v>
                </c:pt>
                <c:pt idx="2">
                  <c:v>Student Engagement Level (%)</c:v>
                </c:pt>
                <c:pt idx="3">
                  <c:v>Retention Rate After 3 Months (%)</c:v>
                </c:pt>
              </c:strCache>
            </c:strRef>
          </c:cat>
          <c:val>
            <c:numRef>
              <c:f>Sheet2!$B$2:$E$2</c:f>
              <c:numCache>
                <c:formatCode>General</c:formatCode>
                <c:ptCount val="4"/>
                <c:pt idx="0">
                  <c:v>65</c:v>
                </c:pt>
                <c:pt idx="1">
                  <c:v>60</c:v>
                </c:pt>
                <c:pt idx="2">
                  <c:v>55</c:v>
                </c:pt>
                <c:pt idx="3">
                  <c:v>50</c:v>
                </c:pt>
              </c:numCache>
            </c:numRef>
          </c:val>
          <c:extLst>
            <c:ext xmlns:c16="http://schemas.microsoft.com/office/drawing/2014/chart" uri="{C3380CC4-5D6E-409C-BE32-E72D297353CC}">
              <c16:uniqueId val="{00000000-D16E-4C56-B4A1-0A5C5A82644A}"/>
            </c:ext>
          </c:extLst>
        </c:ser>
        <c:ser>
          <c:idx val="1"/>
          <c:order val="1"/>
          <c:tx>
            <c:strRef>
              <c:f>Sheet2!$A$3</c:f>
              <c:strCache>
                <c:ptCount val="1"/>
                <c:pt idx="0">
                  <c:v>CLT-Based Approach</c:v>
                </c:pt>
              </c:strCache>
            </c:strRef>
          </c:tx>
          <c:invertIfNegative val="0"/>
          <c:cat>
            <c:strRef>
              <c:f>Sheet2!$B$1:$E$1</c:f>
              <c:strCache>
                <c:ptCount val="4"/>
                <c:pt idx="0">
                  <c:v>Speaking Accuracy (%)</c:v>
                </c:pt>
                <c:pt idx="1">
                  <c:v>Fluency (%)</c:v>
                </c:pt>
                <c:pt idx="2">
                  <c:v>Student Engagement Level (%)</c:v>
                </c:pt>
                <c:pt idx="3">
                  <c:v>Retention Rate After 3 Months (%)</c:v>
                </c:pt>
              </c:strCache>
            </c:strRef>
          </c:cat>
          <c:val>
            <c:numRef>
              <c:f>Sheet2!$B$3:$E$3</c:f>
              <c:numCache>
                <c:formatCode>General</c:formatCode>
                <c:ptCount val="4"/>
                <c:pt idx="0">
                  <c:v>85</c:v>
                </c:pt>
                <c:pt idx="1">
                  <c:v>88</c:v>
                </c:pt>
                <c:pt idx="2">
                  <c:v>90</c:v>
                </c:pt>
                <c:pt idx="3">
                  <c:v>85</c:v>
                </c:pt>
              </c:numCache>
            </c:numRef>
          </c:val>
          <c:extLst>
            <c:ext xmlns:c16="http://schemas.microsoft.com/office/drawing/2014/chart" uri="{C3380CC4-5D6E-409C-BE32-E72D297353CC}">
              <c16:uniqueId val="{00000001-D16E-4C56-B4A1-0A5C5A82644A}"/>
            </c:ext>
          </c:extLst>
        </c:ser>
        <c:dLbls>
          <c:showLegendKey val="0"/>
          <c:showVal val="0"/>
          <c:showCatName val="0"/>
          <c:showSerName val="0"/>
          <c:showPercent val="0"/>
          <c:showBubbleSize val="0"/>
        </c:dLbls>
        <c:gapWidth val="150"/>
        <c:axId val="167755136"/>
        <c:axId val="173201664"/>
      </c:barChart>
      <c:catAx>
        <c:axId val="167755136"/>
        <c:scaling>
          <c:orientation val="minMax"/>
        </c:scaling>
        <c:delete val="0"/>
        <c:axPos val="b"/>
        <c:numFmt formatCode="General" sourceLinked="0"/>
        <c:majorTickMark val="out"/>
        <c:minorTickMark val="none"/>
        <c:tickLblPos val="nextTo"/>
        <c:crossAx val="173201664"/>
        <c:crosses val="autoZero"/>
        <c:auto val="1"/>
        <c:lblAlgn val="ctr"/>
        <c:lblOffset val="100"/>
        <c:noMultiLvlLbl val="0"/>
      </c:catAx>
      <c:valAx>
        <c:axId val="173201664"/>
        <c:scaling>
          <c:orientation val="minMax"/>
        </c:scaling>
        <c:delete val="0"/>
        <c:axPos val="l"/>
        <c:majorGridlines/>
        <c:numFmt formatCode="General" sourceLinked="1"/>
        <c:majorTickMark val="out"/>
        <c:minorTickMark val="none"/>
        <c:tickLblPos val="nextTo"/>
        <c:crossAx val="167755136"/>
        <c:crosses val="autoZero"/>
        <c:crossBetween val="between"/>
      </c:valAx>
    </c:plotArea>
    <c:legend>
      <c:legendPos val="r"/>
      <c:overlay val="0"/>
    </c:legend>
    <c:plotVisOnly val="1"/>
    <c:dispBlanksAs val="gap"/>
    <c:showDLblsOverMax val="0"/>
  </c:chart>
  <c:txPr>
    <a:bodyPr/>
    <a:lstStyle/>
    <a:p>
      <a:pPr>
        <a:defRPr sz="1200">
          <a:latin typeface="Times New Roman" pitchFamily="18" charset="0"/>
          <a:cs typeface="Times New Roman" pitchFamily="18" charset="0"/>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476D213D-DBA4-4E41-B450-0D62ED1EBF26}" type="datetimeFigureOut">
              <a:rPr lang="en-IN" smtClean="0"/>
              <a:t>21-03-2025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2864538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476D213D-DBA4-4E41-B450-0D62ED1EBF26}" type="datetimeFigureOut">
              <a:rPr lang="en-IN" smtClean="0"/>
              <a:t>21-03-2025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1694685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76D213D-DBA4-4E41-B450-0D62ED1EBF26}" type="datetimeFigureOut">
              <a:rPr lang="en-IN" smtClean="0"/>
              <a:t>21-03-2025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2322295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476D213D-DBA4-4E41-B450-0D62ED1EBF26}" type="datetimeFigureOut">
              <a:rPr lang="en-IN" smtClean="0"/>
              <a:t>21-03-2025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3099759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476D213D-DBA4-4E41-B450-0D62ED1EBF26}" type="datetimeFigureOut">
              <a:rPr lang="en-IN" smtClean="0"/>
              <a:t>21-03-2025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3307725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476D213D-DBA4-4E41-B450-0D62ED1EBF26}" type="datetimeFigureOut">
              <a:rPr lang="en-IN" smtClean="0"/>
              <a:t>21-03-2025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3564949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6D213D-DBA4-4E41-B450-0D62ED1EBF26}" type="datetimeFigureOut">
              <a:rPr lang="en-IN" smtClean="0"/>
              <a:t>21-03-2025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32312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76D213D-DBA4-4E41-B450-0D62ED1EBF26}" type="datetimeFigureOut">
              <a:rPr lang="en-IN" smtClean="0"/>
              <a:t>21-03-2025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3799722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76D213D-DBA4-4E41-B450-0D62ED1EBF26}" type="datetimeFigureOut">
              <a:rPr lang="en-IN" smtClean="0"/>
              <a:t>21-03-2025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3411988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476D213D-DBA4-4E41-B450-0D62ED1EBF26}" type="datetimeFigureOut">
              <a:rPr lang="en-IN" smtClean="0"/>
              <a:t>21-03-2025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576710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476D213D-DBA4-4E41-B450-0D62ED1EBF26}" type="datetimeFigureOut">
              <a:rPr lang="en-IN" smtClean="0"/>
              <a:t>21-03-2025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DBBFED4-7C73-414D-AF14-B1D1E83C5D70}" type="slidenum">
              <a:rPr lang="en-IN" smtClean="0"/>
              <a:t>‹#›</a:t>
            </a:fld>
            <a:endParaRPr lang="en-IN"/>
          </a:p>
        </p:txBody>
      </p:sp>
    </p:spTree>
    <p:extLst>
      <p:ext uri="{BB962C8B-B14F-4D97-AF65-F5344CB8AC3E}">
        <p14:creationId xmlns:p14="http://schemas.microsoft.com/office/powerpoint/2010/main" val="3261277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6D213D-DBA4-4E41-B450-0D62ED1EBF26}" type="datetimeFigureOut">
              <a:rPr lang="en-IN" smtClean="0"/>
              <a:t>21-03-2025</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BBFED4-7C73-414D-AF14-B1D1E83C5D70}" type="slidenum">
              <a:rPr lang="en-IN" smtClean="0"/>
              <a:t>‹#›</a:t>
            </a:fld>
            <a:endParaRPr lang="en-IN"/>
          </a:p>
        </p:txBody>
      </p:sp>
    </p:spTree>
    <p:extLst>
      <p:ext uri="{BB962C8B-B14F-4D97-AF65-F5344CB8AC3E}">
        <p14:creationId xmlns:p14="http://schemas.microsoft.com/office/powerpoint/2010/main" val="736964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85800" y="1052736"/>
            <a:ext cx="7772400" cy="3168351"/>
          </a:xfrm>
        </p:spPr>
        <p:txBody>
          <a:bodyPr>
            <a:normAutofit/>
          </a:bodyPr>
          <a:lstStyle/>
          <a:p>
            <a:r>
              <a:rPr lang="en-IN" sz="3100" b="1" dirty="0">
                <a:latin typeface="Times New Roman" pitchFamily="18" charset="0"/>
                <a:cs typeface="Times New Roman" pitchFamily="18" charset="0"/>
              </a:rPr>
              <a:t>INVESTIGATING THE EFFECTIVENESS OF CLT IN IMPROVING SPEAKING SKILLS: TEACHER'S PERCEPTIONS AND PRACTICES</a:t>
            </a:r>
            <a:endParaRPr lang="en-IN" dirty="0"/>
          </a:p>
        </p:txBody>
      </p:sp>
      <p:sp>
        <p:nvSpPr>
          <p:cNvPr id="4" name="TextBox 3">
            <a:extLst>
              <a:ext uri="{FF2B5EF4-FFF2-40B4-BE49-F238E27FC236}">
                <a16:creationId xmlns:a16="http://schemas.microsoft.com/office/drawing/2014/main" id="{2580BAF0-9674-777E-4FE0-C712421553F2}"/>
              </a:ext>
            </a:extLst>
          </p:cNvPr>
          <p:cNvSpPr txBox="1"/>
          <p:nvPr/>
        </p:nvSpPr>
        <p:spPr>
          <a:xfrm>
            <a:off x="4283968" y="4972824"/>
            <a:ext cx="4684540" cy="1664879"/>
          </a:xfrm>
          <a:prstGeom prst="rect">
            <a:avLst/>
          </a:prstGeom>
          <a:noFill/>
        </p:spPr>
        <p:txBody>
          <a:bodyPr wrap="square">
            <a:spAutoFit/>
          </a:bodyPr>
          <a:lstStyle/>
          <a:p>
            <a:pPr marL="0" marR="0" algn="r">
              <a:lnSpc>
                <a:spcPct val="115000"/>
              </a:lnSpc>
              <a:spcBef>
                <a:spcPts val="0"/>
              </a:spcBef>
              <a:spcAft>
                <a:spcPts val="0"/>
              </a:spcAft>
            </a:pP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Dr </a:t>
            </a:r>
            <a:r>
              <a:rPr lang="en-IN" sz="1800" b="1"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Rumela</a:t>
            </a:r>
            <a:r>
              <a:rPr lang="en-IN" sz="18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Ghosh</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Assistant Professor</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Department of English and Literary Studies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Brainware</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University</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sz="1800" dirty="0">
                <a:solidFill>
                  <a:srgbClr val="222222"/>
                </a:solidFill>
                <a:effectLst/>
                <a:latin typeface="Times New Roman" panose="02020603050405020304" pitchFamily="18" charset="0"/>
                <a:ea typeface="Calibri" panose="020F0502020204030204" pitchFamily="34" charset="0"/>
              </a:rPr>
              <a:t>Kolkata, West Bengal</a:t>
            </a:r>
            <a:endParaRPr lang="en-US" dirty="0"/>
          </a:p>
        </p:txBody>
      </p:sp>
    </p:spTree>
    <p:extLst>
      <p:ext uri="{BB962C8B-B14F-4D97-AF65-F5344CB8AC3E}">
        <p14:creationId xmlns:p14="http://schemas.microsoft.com/office/powerpoint/2010/main" val="369029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116632"/>
            <a:ext cx="8229600" cy="792088"/>
          </a:xfrm>
        </p:spPr>
        <p:txBody>
          <a:bodyPr>
            <a:normAutofit/>
          </a:bodyPr>
          <a:lstStyle/>
          <a:p>
            <a:r>
              <a:rPr lang="en-US" sz="4000" b="1" dirty="0">
                <a:latin typeface="Times New Roman" pitchFamily="18" charset="0"/>
                <a:cs typeface="Times New Roman" pitchFamily="18" charset="0"/>
              </a:rPr>
              <a:t>INTRODUCTION</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268760"/>
            <a:ext cx="8928992" cy="5472608"/>
          </a:xfrm>
        </p:spPr>
        <p:txBody>
          <a:bodyPr>
            <a:normAutofit fontScale="92500" lnSpcReduction="20000"/>
          </a:bodyPr>
          <a:lstStyle/>
          <a:p>
            <a:pPr algn="just">
              <a:lnSpc>
                <a:spcPct val="150000"/>
              </a:lnSpc>
            </a:pPr>
            <a:r>
              <a:rPr lang="en-US" sz="1800" dirty="0">
                <a:latin typeface="Times New Roman" pitchFamily="18" charset="0"/>
                <a:cs typeface="Times New Roman" pitchFamily="18" charset="0"/>
              </a:rPr>
              <a:t>A language learner needs effective communication as the main goal while speaking abilities together with confidence in speaking any language constitute essential elements for reaching fluency. </a:t>
            </a:r>
          </a:p>
          <a:p>
            <a:pPr algn="just">
              <a:lnSpc>
                <a:spcPct val="150000"/>
              </a:lnSpc>
            </a:pPr>
            <a:r>
              <a:rPr lang="en-US" sz="1800" dirty="0">
                <a:latin typeface="Times New Roman" pitchFamily="18" charset="0"/>
                <a:cs typeface="Times New Roman" pitchFamily="18" charset="0"/>
              </a:rPr>
              <a:t>Research-based approaches toward language learning were implemented to eventually lead to the wide-scale adoption of Communicative Language Teaching (CLT). </a:t>
            </a:r>
          </a:p>
          <a:p>
            <a:pPr algn="just">
              <a:lnSpc>
                <a:spcPct val="150000"/>
              </a:lnSpc>
            </a:pPr>
            <a:r>
              <a:rPr lang="en-US" sz="1800" dirty="0">
                <a:latin typeface="Times New Roman" pitchFamily="18" charset="0"/>
                <a:cs typeface="Times New Roman" pitchFamily="18" charset="0"/>
              </a:rPr>
              <a:t>The main objective of CLT targets authentic dialogues and student involvement to teach language skills for various real-world scenarios.</a:t>
            </a:r>
          </a:p>
          <a:p>
            <a:pPr algn="just">
              <a:lnSpc>
                <a:spcPct val="150000"/>
              </a:lnSpc>
            </a:pPr>
            <a:r>
              <a:rPr lang="en-IN" sz="1800" dirty="0">
                <a:latin typeface="Times New Roman" pitchFamily="18" charset="0"/>
                <a:cs typeface="Times New Roman" pitchFamily="18" charset="0"/>
              </a:rPr>
              <a:t>The research evaluates how well CLT works to develop speaking abilities while focusing on teacher views. </a:t>
            </a:r>
          </a:p>
          <a:p>
            <a:pPr algn="just">
              <a:lnSpc>
                <a:spcPct val="150000"/>
              </a:lnSpc>
            </a:pPr>
            <a:r>
              <a:rPr lang="en-IN" sz="1800" dirty="0">
                <a:latin typeface="Times New Roman" pitchFamily="18" charset="0"/>
                <a:cs typeface="Times New Roman" pitchFamily="18" charset="0"/>
              </a:rPr>
              <a:t>The success of CLT depends heavily on teacher-led methodology execution because their views about CLT together with their classroom methods along with implementation barriers substantially affect its effectiveness. </a:t>
            </a:r>
          </a:p>
          <a:p>
            <a:pPr algn="just">
              <a:lnSpc>
                <a:spcPct val="150000"/>
              </a:lnSpc>
            </a:pPr>
            <a:r>
              <a:rPr lang="en-IN" sz="1800" dirty="0">
                <a:latin typeface="Times New Roman" pitchFamily="18" charset="0"/>
                <a:cs typeface="Times New Roman" pitchFamily="18" charset="0"/>
              </a:rPr>
              <a:t>The teaching methods employed under CLT differ from classroom to classroom because educational institutions together with curriculum limitations and learning level variations influence actual classroom practices.</a:t>
            </a:r>
          </a:p>
          <a:p>
            <a:pPr marL="0" indent="0" algn="just">
              <a:lnSpc>
                <a:spcPct val="150000"/>
              </a:lnSpc>
              <a:buNone/>
            </a:pP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2125766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706090"/>
          </a:xfrm>
        </p:spPr>
        <p:txBody>
          <a:bodyPr>
            <a:normAutofit/>
          </a:bodyPr>
          <a:lstStyle/>
          <a:p>
            <a:r>
              <a:rPr lang="en-US" sz="4000" b="1" dirty="0">
                <a:latin typeface="Times New Roman" pitchFamily="18" charset="0"/>
                <a:cs typeface="Times New Roman" pitchFamily="18" charset="0"/>
              </a:rPr>
              <a:t>LITERATURE REVIEW </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196752"/>
            <a:ext cx="8928992" cy="5472608"/>
          </a:xfrm>
        </p:spPr>
        <p:txBody>
          <a:bodyPr>
            <a:normAutofit fontScale="77500" lnSpcReduction="20000"/>
          </a:bodyPr>
          <a:lstStyle/>
          <a:p>
            <a:pPr algn="just">
              <a:lnSpc>
                <a:spcPct val="150000"/>
              </a:lnSpc>
            </a:pPr>
            <a:r>
              <a:rPr lang="en-IN" sz="1800" b="1" dirty="0" err="1">
                <a:latin typeface="Times New Roman" pitchFamily="18" charset="0"/>
                <a:cs typeface="Times New Roman" pitchFamily="18" charset="0"/>
              </a:rPr>
              <a:t>Abdelmageed</a:t>
            </a:r>
            <a:r>
              <a:rPr lang="en-IN" sz="1800" b="1" dirty="0">
                <a:latin typeface="Times New Roman" pitchFamily="18" charset="0"/>
                <a:cs typeface="Times New Roman" pitchFamily="18" charset="0"/>
              </a:rPr>
              <a:t> and Omer (2020) </a:t>
            </a:r>
            <a:r>
              <a:rPr lang="en-IN" sz="1800" dirty="0">
                <a:latin typeface="Times New Roman" pitchFamily="18" charset="0"/>
                <a:cs typeface="Times New Roman" pitchFamily="18" charset="0"/>
              </a:rPr>
              <a:t>assessed how well the Communicative Language Teaching (CLT) approach worked for developing speaking ability among students through their research approach. Research results showed that students achieved better real-life communication abilities together with improved speech fluency as their confidence grew after getting CLT-based education. The educational methods of CLT allow students to create </a:t>
            </a:r>
            <a:r>
              <a:rPr lang="en-IN" sz="1800" dirty="0" err="1">
                <a:latin typeface="Times New Roman" pitchFamily="18" charset="0"/>
                <a:cs typeface="Times New Roman" pitchFamily="18" charset="0"/>
              </a:rPr>
              <a:t>favorable</a:t>
            </a:r>
            <a:r>
              <a:rPr lang="en-IN" sz="1800" dirty="0">
                <a:latin typeface="Times New Roman" pitchFamily="18" charset="0"/>
                <a:cs typeface="Times New Roman" pitchFamily="18" charset="0"/>
              </a:rPr>
              <a:t> learning environments that strengthen their pronunciation abilities while developing vocabulary fluency together with interactive speaking skills as reported by teaching professionals. Two major barriers existed for this research since it needed trained instructors and sufficient classroom materials. The research findings confirm that using Communicative Language Teaching produces effective results when teaching students to improve their spoken language abilities.</a:t>
            </a:r>
          </a:p>
          <a:p>
            <a:pPr algn="just">
              <a:lnSpc>
                <a:spcPct val="150000"/>
              </a:lnSpc>
            </a:pPr>
            <a:r>
              <a:rPr lang="en-US" sz="1800" b="1" dirty="0" err="1">
                <a:latin typeface="Times New Roman" pitchFamily="18" charset="0"/>
                <a:cs typeface="Times New Roman" pitchFamily="18" charset="0"/>
              </a:rPr>
              <a:t>Komol</a:t>
            </a:r>
            <a:r>
              <a:rPr lang="en-US" sz="1800" b="1" dirty="0">
                <a:latin typeface="Times New Roman" pitchFamily="18" charset="0"/>
                <a:cs typeface="Times New Roman" pitchFamily="18" charset="0"/>
              </a:rPr>
              <a:t> and </a:t>
            </a:r>
            <a:r>
              <a:rPr lang="en-US" sz="1800" b="1" dirty="0" err="1">
                <a:latin typeface="Times New Roman" pitchFamily="18" charset="0"/>
                <a:cs typeface="Times New Roman" pitchFamily="18" charset="0"/>
              </a:rPr>
              <a:t>Suwanphathama</a:t>
            </a:r>
            <a:r>
              <a:rPr lang="en-US" sz="1800" b="1" dirty="0">
                <a:latin typeface="Times New Roman" pitchFamily="18" charset="0"/>
                <a:cs typeface="Times New Roman" pitchFamily="18" charset="0"/>
              </a:rPr>
              <a:t> (2020) </a:t>
            </a:r>
            <a:r>
              <a:rPr lang="en-US" sz="1800" dirty="0">
                <a:latin typeface="Times New Roman" pitchFamily="18" charset="0"/>
                <a:cs typeface="Times New Roman" pitchFamily="18" charset="0"/>
              </a:rPr>
              <a:t>research explored student perspectives regarding Communicative Language Teaching (CLT) method implementation to boost English listening and speaking abilities. According to the study the methodology obtained positive feedback from students because it enabled improved fluency combined with pronunciation and communication self-assurance. Students demonstrated superior participation when discussing groups and playing roles because engagement and motivation improved throughout their learning process. The students struggled with environmental adaptation since only a small number among them had encountered this setting previously. A research investigation showed that Communicative Language Teaching serves as an efficient instructional approach to improve language students' listening skills and their mastery of spoken language.</a:t>
            </a:r>
            <a:endParaRPr lang="en-IN" sz="1800" dirty="0">
              <a:latin typeface="Times New Roman" pitchFamily="18" charset="0"/>
              <a:cs typeface="Times New Roman" pitchFamily="18" charset="0"/>
            </a:endParaRPr>
          </a:p>
          <a:p>
            <a:pPr marL="0" indent="0">
              <a:buNone/>
            </a:pPr>
            <a:endParaRPr lang="en-IN" dirty="0"/>
          </a:p>
        </p:txBody>
      </p:sp>
    </p:spTree>
    <p:extLst>
      <p:ext uri="{BB962C8B-B14F-4D97-AF65-F5344CB8AC3E}">
        <p14:creationId xmlns:p14="http://schemas.microsoft.com/office/powerpoint/2010/main" val="976123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116632"/>
            <a:ext cx="8928992" cy="6624736"/>
          </a:xfrm>
        </p:spPr>
        <p:txBody>
          <a:bodyPr>
            <a:noAutofit/>
          </a:bodyPr>
          <a:lstStyle/>
          <a:p>
            <a:pPr algn="just">
              <a:lnSpc>
                <a:spcPct val="170000"/>
              </a:lnSpc>
            </a:pPr>
            <a:r>
              <a:rPr lang="en-IN" sz="1500" b="1" dirty="0" err="1">
                <a:latin typeface="Times New Roman" pitchFamily="18" charset="0"/>
                <a:cs typeface="Times New Roman" pitchFamily="18" charset="0"/>
              </a:rPr>
              <a:t>Karim</a:t>
            </a:r>
            <a:r>
              <a:rPr lang="en-IN" sz="1500" b="1" dirty="0">
                <a:latin typeface="Times New Roman" pitchFamily="18" charset="0"/>
                <a:cs typeface="Times New Roman" pitchFamily="18" charset="0"/>
              </a:rPr>
              <a:t> (2004) </a:t>
            </a:r>
            <a:r>
              <a:rPr lang="en-IN" sz="1500" dirty="0">
                <a:latin typeface="Times New Roman" pitchFamily="18" charset="0"/>
                <a:cs typeface="Times New Roman" pitchFamily="18" charset="0"/>
              </a:rPr>
              <a:t>research examined Bangladeshi educators in post-secondary education about their perspective on Communicative Language Teaching (CLT) and their future teaching approaches. The teaching staff recognized CLT's effectiveness for speaking skills yet faced difficulties implementing it due to limited resources and large classes as well as insufficient training programs for educators. Educational staff remained </a:t>
            </a:r>
            <a:r>
              <a:rPr lang="en-IN" sz="1500" dirty="0" err="1">
                <a:latin typeface="Times New Roman" pitchFamily="18" charset="0"/>
                <a:cs typeface="Times New Roman" pitchFamily="18" charset="0"/>
              </a:rPr>
              <a:t>skeptical</a:t>
            </a:r>
            <a:r>
              <a:rPr lang="en-IN" sz="1500" dirty="0">
                <a:latin typeface="Times New Roman" pitchFamily="18" charset="0"/>
                <a:cs typeface="Times New Roman" pitchFamily="18" charset="0"/>
              </a:rPr>
              <a:t> about CLT's success since their educational system implemented grammatical correctness tests over communicative skill development. Studies showed Language Curriculum can accept CLT through delivering sufficient support to teachers along with dedicated educational program development.</a:t>
            </a:r>
          </a:p>
          <a:p>
            <a:pPr algn="just">
              <a:lnSpc>
                <a:spcPct val="170000"/>
              </a:lnSpc>
            </a:pPr>
            <a:r>
              <a:rPr lang="en-IN" sz="1500" b="1" dirty="0" err="1">
                <a:latin typeface="Times New Roman" pitchFamily="18" charset="0"/>
                <a:cs typeface="Times New Roman" pitchFamily="18" charset="0"/>
              </a:rPr>
              <a:t>Ozsevik</a:t>
            </a:r>
            <a:r>
              <a:rPr lang="en-IN" sz="1500" b="1" dirty="0">
                <a:latin typeface="Times New Roman" pitchFamily="18" charset="0"/>
                <a:cs typeface="Times New Roman" pitchFamily="18" charset="0"/>
              </a:rPr>
              <a:t> (2010)</a:t>
            </a:r>
            <a:r>
              <a:rPr lang="en-IN" sz="1500" dirty="0">
                <a:latin typeface="Times New Roman" pitchFamily="18" charset="0"/>
                <a:cs typeface="Times New Roman" pitchFamily="18" charset="0"/>
              </a:rPr>
              <a:t> research investigates the implementation barriers Turkish EFL teachers experience when teaching with the Communicative Language Teaching (CLT) approach. The study revealed that instructors approved CLT's positive effects on student speaking progress despite dealing with inadequate resources together with inadequate training and resistance toward new teaching methods from traditional educators. The educational program demanded teachers to teach exam-based grammar while using rote methods which prevented them from implementing communicative activities. The research findings indicate better implementation of CLT in Turkish EFL classrooms would be possible with institutional support combined with proper training according to the study results.</a:t>
            </a:r>
          </a:p>
        </p:txBody>
      </p:sp>
    </p:spTree>
    <p:extLst>
      <p:ext uri="{BB962C8B-B14F-4D97-AF65-F5344CB8AC3E}">
        <p14:creationId xmlns:p14="http://schemas.microsoft.com/office/powerpoint/2010/main" val="360481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778098"/>
          </a:xfrm>
        </p:spPr>
        <p:txBody>
          <a:bodyPr>
            <a:normAutofit/>
          </a:bodyPr>
          <a:lstStyle/>
          <a:p>
            <a:r>
              <a:rPr lang="en-US" sz="4000" b="1" dirty="0">
                <a:latin typeface="Times New Roman" pitchFamily="18" charset="0"/>
                <a:cs typeface="Times New Roman" pitchFamily="18" charset="0"/>
              </a:rPr>
              <a:t>RESEARCH METHODOLOGHY</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412776"/>
            <a:ext cx="8928992" cy="5328592"/>
          </a:xfrm>
        </p:spPr>
        <p:txBody>
          <a:bodyPr>
            <a:normAutofit/>
          </a:bodyPr>
          <a:lstStyle/>
          <a:p>
            <a:pPr marL="0" indent="0" algn="just">
              <a:lnSpc>
                <a:spcPct val="150000"/>
              </a:lnSpc>
              <a:buNone/>
            </a:pPr>
            <a:r>
              <a:rPr lang="en-IN" sz="1800" dirty="0">
                <a:latin typeface="Times New Roman" pitchFamily="18" charset="0"/>
                <a:cs typeface="Times New Roman" pitchFamily="18" charset="0"/>
              </a:rPr>
              <a:t>A quantitative experimental research design evaluates the performance of Communicative Language Teaching (CLT) for improving speaking proficiency. A research methodology exists to evaluate how CLT instruction compares to traditional grammar teaching by implementing structured classroom observations and assessment tests.</a:t>
            </a:r>
          </a:p>
          <a:p>
            <a:pPr marL="0" indent="0" algn="just">
              <a:lnSpc>
                <a:spcPct val="150000"/>
              </a:lnSpc>
              <a:buNone/>
            </a:pPr>
            <a:r>
              <a:rPr lang="en-IN" sz="1800" b="1" u="sng" dirty="0">
                <a:latin typeface="Times New Roman" pitchFamily="18" charset="0"/>
                <a:cs typeface="Times New Roman" pitchFamily="18" charset="0"/>
              </a:rPr>
              <a:t>Research Design</a:t>
            </a:r>
            <a:endParaRPr lang="en-IN" sz="1800" u="sng" dirty="0">
              <a:latin typeface="Times New Roman" pitchFamily="18" charset="0"/>
              <a:cs typeface="Times New Roman" pitchFamily="18" charset="0"/>
            </a:endParaRPr>
          </a:p>
          <a:p>
            <a:pPr marL="0" indent="0" algn="just">
              <a:lnSpc>
                <a:spcPct val="150000"/>
              </a:lnSpc>
              <a:buNone/>
            </a:pPr>
            <a:r>
              <a:rPr lang="en-IN" sz="1800" dirty="0">
                <a:latin typeface="Times New Roman" pitchFamily="18" charset="0"/>
                <a:cs typeface="Times New Roman" pitchFamily="18" charset="0"/>
              </a:rPr>
              <a:t>The experiment divides language learning groups into two sections which receive different teaching approaches. The research divides two learner groups between CLT-based education and classical grammar-based teaching methods. The structured speaking activities for both groups expose them to assessments which evaluate their performance in pronunciation fluency vocabulary development confidence accuracy and retention during a specified evaluation period.</a:t>
            </a:r>
          </a:p>
          <a:p>
            <a:endParaRPr lang="en-IN" dirty="0"/>
          </a:p>
        </p:txBody>
      </p:sp>
    </p:spTree>
    <p:extLst>
      <p:ext uri="{BB962C8B-B14F-4D97-AF65-F5344CB8AC3E}">
        <p14:creationId xmlns:p14="http://schemas.microsoft.com/office/powerpoint/2010/main" val="2638430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188640"/>
            <a:ext cx="8928992" cy="6480720"/>
          </a:xfrm>
        </p:spPr>
        <p:txBody>
          <a:bodyPr>
            <a:normAutofit fontScale="92500" lnSpcReduction="10000"/>
          </a:bodyPr>
          <a:lstStyle/>
          <a:p>
            <a:pPr marL="0" lvl="1" indent="0" algn="just">
              <a:lnSpc>
                <a:spcPct val="150000"/>
              </a:lnSpc>
              <a:buNone/>
            </a:pPr>
            <a:r>
              <a:rPr lang="en-IN" sz="1800" b="1" u="sng" dirty="0">
                <a:latin typeface="Times New Roman" pitchFamily="18" charset="0"/>
                <a:cs typeface="Times New Roman" pitchFamily="18" charset="0"/>
              </a:rPr>
              <a:t>Data Collection </a:t>
            </a:r>
          </a:p>
          <a:p>
            <a:pPr marL="0" indent="0" algn="just">
              <a:lnSpc>
                <a:spcPct val="150000"/>
              </a:lnSpc>
              <a:buNone/>
            </a:pPr>
            <a:r>
              <a:rPr lang="en-IN" sz="1800" dirty="0">
                <a:latin typeface="Times New Roman" pitchFamily="18" charset="0"/>
                <a:cs typeface="Times New Roman" pitchFamily="18" charset="0"/>
              </a:rPr>
              <a:t>During data collection students participated in pre-designed classroom sessions that included CLT methods like role play conversations and group discussions and storytelling activities and tasks with built-in dialogues and interactive discussions intended to monitor speaking proficiency development. The assessment of speaking skills occurs several times through the research, including the beginning and </a:t>
            </a:r>
            <a:r>
              <a:rPr lang="en-IN" sz="1800" dirty="0" err="1">
                <a:latin typeface="Times New Roman" pitchFamily="18" charset="0"/>
                <a:cs typeface="Times New Roman" pitchFamily="18" charset="0"/>
              </a:rPr>
              <a:t>midstage</a:t>
            </a:r>
            <a:r>
              <a:rPr lang="en-IN" sz="1800" dirty="0">
                <a:latin typeface="Times New Roman" pitchFamily="18" charset="0"/>
                <a:cs typeface="Times New Roman" pitchFamily="18" charset="0"/>
              </a:rPr>
              <a:t> and the conclusion to evaluate changes in pronunciation and vocabulary and fluency and confidence levels using performance-based testing methods. The researchers perform another retention analysis which takes place three months post-intervention to assess the sustained impact of CLT approaches versus conventional grammar-centered instruction.</a:t>
            </a:r>
          </a:p>
          <a:p>
            <a:pPr marL="0" indent="0" algn="just">
              <a:lnSpc>
                <a:spcPct val="150000"/>
              </a:lnSpc>
              <a:buNone/>
            </a:pPr>
            <a:r>
              <a:rPr lang="en-IN" sz="1800" b="1" u="sng" dirty="0">
                <a:latin typeface="Times New Roman" pitchFamily="18" charset="0"/>
                <a:cs typeface="Times New Roman" pitchFamily="18" charset="0"/>
              </a:rPr>
              <a:t>Data Analysis Techniques</a:t>
            </a:r>
            <a:endParaRPr lang="en-IN" sz="1800" u="sng" dirty="0">
              <a:latin typeface="Times New Roman" pitchFamily="18" charset="0"/>
              <a:cs typeface="Times New Roman" pitchFamily="18" charset="0"/>
            </a:endParaRPr>
          </a:p>
          <a:p>
            <a:pPr marL="0" indent="0" algn="just">
              <a:lnSpc>
                <a:spcPct val="150000"/>
              </a:lnSpc>
              <a:buNone/>
            </a:pPr>
            <a:r>
              <a:rPr lang="en-IN" sz="1800" dirty="0">
                <a:latin typeface="Times New Roman" pitchFamily="18" charset="0"/>
                <a:cs typeface="Times New Roman" pitchFamily="18" charset="0"/>
              </a:rPr>
              <a:t>Various techniques make up the data analysis procedure which evaluates the success of CLT-based instruction. Students' performance regarding speaking accuracy and fluency along with their engagement rate and learning retention is evaluated by structured evaluation rubrics which use comparative metrics. Statistical analysis examines descriptive statistics about mean percentage improvements to evaluate the results from CLT-based education against traditional grammar-based instruction. The activity-based effectiveness measurement tracks how particular CLT activities with role plays and discussions and debates specifically affect speaking proficiency within the language.</a:t>
            </a:r>
          </a:p>
          <a:p>
            <a:endParaRPr lang="en-IN" dirty="0"/>
          </a:p>
        </p:txBody>
      </p:sp>
    </p:spTree>
    <p:extLst>
      <p:ext uri="{BB962C8B-B14F-4D97-AF65-F5344CB8AC3E}">
        <p14:creationId xmlns:p14="http://schemas.microsoft.com/office/powerpoint/2010/main" val="1585534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562074"/>
          </a:xfrm>
        </p:spPr>
        <p:txBody>
          <a:bodyPr>
            <a:noAutofit/>
          </a:bodyPr>
          <a:lstStyle/>
          <a:p>
            <a:pPr lvl="0"/>
            <a:r>
              <a:rPr lang="en-IN" sz="4000" b="1" dirty="0">
                <a:latin typeface="Times New Roman" pitchFamily="18" charset="0"/>
                <a:cs typeface="Times New Roman" pitchFamily="18" charset="0"/>
              </a:rPr>
              <a:t>DATA ANALYSIS </a:t>
            </a:r>
            <a:endParaRPr lang="en-IN" sz="4000" dirty="0">
              <a:latin typeface="Times New Roman" pitchFamily="18" charset="0"/>
              <a:cs typeface="Times New Roman" pitchFamily="18" charset="0"/>
            </a:endParaRPr>
          </a:p>
        </p:txBody>
      </p:sp>
      <p:sp>
        <p:nvSpPr>
          <p:cNvPr id="3" name="Content Placeholder 2"/>
          <p:cNvSpPr>
            <a:spLocks noGrp="1"/>
          </p:cNvSpPr>
          <p:nvPr>
            <p:ph idx="1"/>
          </p:nvPr>
        </p:nvSpPr>
        <p:spPr>
          <a:xfrm>
            <a:off x="107504" y="1268760"/>
            <a:ext cx="4032448" cy="5472608"/>
          </a:xfrm>
        </p:spPr>
        <p:txBody>
          <a:bodyPr>
            <a:normAutofit fontScale="25000" lnSpcReduction="20000"/>
          </a:bodyPr>
          <a:lstStyle/>
          <a:p>
            <a:pPr algn="just">
              <a:lnSpc>
                <a:spcPct val="120000"/>
              </a:lnSpc>
            </a:pPr>
            <a:r>
              <a:rPr lang="en-IN" sz="6000" dirty="0">
                <a:latin typeface="Times New Roman" pitchFamily="18" charset="0"/>
                <a:cs typeface="Times New Roman" pitchFamily="18" charset="0"/>
              </a:rPr>
              <a:t>Table 1 provides data demonstrating how CLT-based activities affect different teeth of speaking abilities. Interactive debates result in the most significant language development through improved fluency ratings of 90% and confidence ratings of 92% which indicates their effectiveness at naturally developing spontaneous speech. </a:t>
            </a:r>
          </a:p>
          <a:p>
            <a:pPr algn="just">
              <a:lnSpc>
                <a:spcPct val="120000"/>
              </a:lnSpc>
            </a:pPr>
            <a:r>
              <a:rPr lang="en-IN" sz="6000" dirty="0">
                <a:latin typeface="Times New Roman" pitchFamily="18" charset="0"/>
                <a:cs typeface="Times New Roman" pitchFamily="18" charset="0"/>
              </a:rPr>
              <a:t>Role plays are instrumental because they substantially improve speaking confidence by 90% and fluency by 85% in real-life situations. Educational conversations and group work activities play a major role in student fluency development (88% and 82%) and vocabulary enhancement (70% and 80%) which shows their importance in learning. </a:t>
            </a:r>
          </a:p>
          <a:p>
            <a:pPr algn="just">
              <a:lnSpc>
                <a:spcPct val="120000"/>
              </a:lnSpc>
            </a:pPr>
            <a:r>
              <a:rPr lang="en-IN" sz="6000" dirty="0">
                <a:latin typeface="Times New Roman" pitchFamily="18" charset="0"/>
                <a:cs typeface="Times New Roman" pitchFamily="18" charset="0"/>
              </a:rPr>
              <a:t>Both vocabulary acquisition and pronunciation receive moderate improvements through storytelling methods yet vocabulary shows slightly higher development at 75 percent compared to pronunciation progress at 75 percent. </a:t>
            </a:r>
          </a:p>
        </p:txBody>
      </p:sp>
      <p:graphicFrame>
        <p:nvGraphicFramePr>
          <p:cNvPr id="4" name="Table 3"/>
          <p:cNvGraphicFramePr>
            <a:graphicFrameLocks noGrp="1"/>
          </p:cNvGraphicFramePr>
          <p:nvPr>
            <p:extLst>
              <p:ext uri="{D42A27DB-BD31-4B8C-83A1-F6EECF244321}">
                <p14:modId xmlns:p14="http://schemas.microsoft.com/office/powerpoint/2010/main" val="1295751124"/>
              </p:ext>
            </p:extLst>
          </p:nvPr>
        </p:nvGraphicFramePr>
        <p:xfrm>
          <a:off x="4463478" y="1556792"/>
          <a:ext cx="4392490" cy="3329940"/>
        </p:xfrm>
        <a:graphic>
          <a:graphicData uri="http://schemas.openxmlformats.org/drawingml/2006/table">
            <a:tbl>
              <a:tblPr firstRow="1" firstCol="1" bandRow="1">
                <a:tableStyleId>{5C22544A-7EE6-4342-B048-85BDC9FD1C3A}</a:tableStyleId>
              </a:tblPr>
              <a:tblGrid>
                <a:gridCol w="878498">
                  <a:extLst>
                    <a:ext uri="{9D8B030D-6E8A-4147-A177-3AD203B41FA5}">
                      <a16:colId xmlns:a16="http://schemas.microsoft.com/office/drawing/2014/main" val="20000"/>
                    </a:ext>
                  </a:extLst>
                </a:gridCol>
                <a:gridCol w="878498">
                  <a:extLst>
                    <a:ext uri="{9D8B030D-6E8A-4147-A177-3AD203B41FA5}">
                      <a16:colId xmlns:a16="http://schemas.microsoft.com/office/drawing/2014/main" val="20001"/>
                    </a:ext>
                  </a:extLst>
                </a:gridCol>
                <a:gridCol w="878498">
                  <a:extLst>
                    <a:ext uri="{9D8B030D-6E8A-4147-A177-3AD203B41FA5}">
                      <a16:colId xmlns:a16="http://schemas.microsoft.com/office/drawing/2014/main" val="20002"/>
                    </a:ext>
                  </a:extLst>
                </a:gridCol>
                <a:gridCol w="878498">
                  <a:extLst>
                    <a:ext uri="{9D8B030D-6E8A-4147-A177-3AD203B41FA5}">
                      <a16:colId xmlns:a16="http://schemas.microsoft.com/office/drawing/2014/main" val="20003"/>
                    </a:ext>
                  </a:extLst>
                </a:gridCol>
                <a:gridCol w="878498">
                  <a:extLst>
                    <a:ext uri="{9D8B030D-6E8A-4147-A177-3AD203B41FA5}">
                      <a16:colId xmlns:a16="http://schemas.microsoft.com/office/drawing/2014/main" val="20004"/>
                    </a:ext>
                  </a:extLst>
                </a:gridCol>
              </a:tblGrid>
              <a:tr h="795878">
                <a:tc>
                  <a:txBody>
                    <a:bodyPr/>
                    <a:lstStyle/>
                    <a:p>
                      <a:pPr marL="228600" algn="just">
                        <a:lnSpc>
                          <a:spcPct val="115000"/>
                        </a:lnSpc>
                        <a:spcAft>
                          <a:spcPts val="0"/>
                        </a:spcAft>
                      </a:pPr>
                      <a:r>
                        <a:rPr lang="en-IN" sz="1000" dirty="0">
                          <a:effectLst/>
                          <a:latin typeface="Times New Roman" pitchFamily="18" charset="0"/>
                          <a:cs typeface="Times New Roman" pitchFamily="18" charset="0"/>
                        </a:rPr>
                        <a:t>CLT Activity</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Pronunciation Improvement (%)</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Fluency Enhancement (%)</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Vocabulary Development (%)</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Confidence Boost (%)</a:t>
                      </a:r>
                      <a:endParaRPr lang="en-IN" sz="90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0"/>
                  </a:ext>
                </a:extLst>
              </a:tr>
              <a:tr h="318351">
                <a:tc>
                  <a:txBody>
                    <a:bodyPr/>
                    <a:lstStyle/>
                    <a:p>
                      <a:pPr marL="228600" algn="just">
                        <a:lnSpc>
                          <a:spcPct val="115000"/>
                        </a:lnSpc>
                        <a:spcAft>
                          <a:spcPts val="0"/>
                        </a:spcAft>
                      </a:pPr>
                      <a:r>
                        <a:rPr lang="en-IN" sz="1000">
                          <a:effectLst/>
                          <a:latin typeface="Times New Roman" pitchFamily="18" charset="0"/>
                          <a:cs typeface="Times New Roman" pitchFamily="18" charset="0"/>
                        </a:rPr>
                        <a:t>Role Plays</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78</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85</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65</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90</a:t>
                      </a:r>
                      <a:endParaRPr lang="en-IN" sz="90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1"/>
                  </a:ext>
                </a:extLst>
              </a:tr>
              <a:tr h="477527">
                <a:tc>
                  <a:txBody>
                    <a:bodyPr/>
                    <a:lstStyle/>
                    <a:p>
                      <a:pPr marL="228600" algn="just">
                        <a:lnSpc>
                          <a:spcPct val="115000"/>
                        </a:lnSpc>
                        <a:spcAft>
                          <a:spcPts val="0"/>
                        </a:spcAft>
                      </a:pPr>
                      <a:r>
                        <a:rPr lang="en-IN" sz="1000">
                          <a:effectLst/>
                          <a:latin typeface="Times New Roman" pitchFamily="18" charset="0"/>
                          <a:cs typeface="Times New Roman" pitchFamily="18" charset="0"/>
                        </a:rPr>
                        <a:t>Group Discussions</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72</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88</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70</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85</a:t>
                      </a:r>
                      <a:endParaRPr lang="en-IN" sz="9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2"/>
                  </a:ext>
                </a:extLst>
              </a:tr>
              <a:tr h="318351">
                <a:tc>
                  <a:txBody>
                    <a:bodyPr/>
                    <a:lstStyle/>
                    <a:p>
                      <a:pPr marL="228600" algn="just">
                        <a:lnSpc>
                          <a:spcPct val="115000"/>
                        </a:lnSpc>
                        <a:spcAft>
                          <a:spcPts val="0"/>
                        </a:spcAft>
                      </a:pPr>
                      <a:r>
                        <a:rPr lang="en-IN" sz="1000" dirty="0">
                          <a:effectLst/>
                          <a:latin typeface="Times New Roman" pitchFamily="18" charset="0"/>
                          <a:cs typeface="Times New Roman" pitchFamily="18" charset="0"/>
                        </a:rPr>
                        <a:t>Storytelling</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68</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80</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75</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78</a:t>
                      </a:r>
                      <a:endParaRPr lang="en-IN" sz="90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3"/>
                  </a:ext>
                </a:extLst>
              </a:tr>
              <a:tr h="636702">
                <a:tc>
                  <a:txBody>
                    <a:bodyPr/>
                    <a:lstStyle/>
                    <a:p>
                      <a:pPr marL="228600" algn="just">
                        <a:lnSpc>
                          <a:spcPct val="115000"/>
                        </a:lnSpc>
                        <a:spcAft>
                          <a:spcPts val="0"/>
                        </a:spcAft>
                      </a:pPr>
                      <a:r>
                        <a:rPr lang="en-IN" sz="1000" dirty="0">
                          <a:effectLst/>
                          <a:latin typeface="Times New Roman" pitchFamily="18" charset="0"/>
                          <a:cs typeface="Times New Roman" pitchFamily="18" charset="0"/>
                        </a:rPr>
                        <a:t>Task-Based Conversations</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75</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82</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80</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88</a:t>
                      </a:r>
                      <a:endParaRPr lang="en-IN" sz="9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4"/>
                  </a:ext>
                </a:extLst>
              </a:tr>
              <a:tr h="477527">
                <a:tc>
                  <a:txBody>
                    <a:bodyPr/>
                    <a:lstStyle/>
                    <a:p>
                      <a:pPr marL="228600" algn="just">
                        <a:lnSpc>
                          <a:spcPct val="115000"/>
                        </a:lnSpc>
                        <a:spcAft>
                          <a:spcPts val="0"/>
                        </a:spcAft>
                      </a:pPr>
                      <a:r>
                        <a:rPr lang="en-IN" sz="1000">
                          <a:effectLst/>
                          <a:latin typeface="Times New Roman" pitchFamily="18" charset="0"/>
                          <a:cs typeface="Times New Roman" pitchFamily="18" charset="0"/>
                        </a:rPr>
                        <a:t>Interactive Debates</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a:effectLst/>
                          <a:latin typeface="Times New Roman" pitchFamily="18" charset="0"/>
                          <a:cs typeface="Times New Roman" pitchFamily="18" charset="0"/>
                        </a:rPr>
                        <a:t>80</a:t>
                      </a:r>
                      <a:endParaRPr lang="en-IN" sz="90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90</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85</a:t>
                      </a:r>
                      <a:endParaRPr lang="en-IN" sz="900" dirty="0">
                        <a:effectLst/>
                        <a:latin typeface="Times New Roman" pitchFamily="18" charset="0"/>
                        <a:ea typeface="Calibri"/>
                        <a:cs typeface="Times New Roman" pitchFamily="18" charset="0"/>
                      </a:endParaRPr>
                    </a:p>
                  </a:txBody>
                  <a:tcPr marL="68580" marR="68580" marT="0" marB="0"/>
                </a:tc>
                <a:tc>
                  <a:txBody>
                    <a:bodyPr/>
                    <a:lstStyle/>
                    <a:p>
                      <a:pPr marL="228600" algn="just">
                        <a:lnSpc>
                          <a:spcPct val="115000"/>
                        </a:lnSpc>
                        <a:spcAft>
                          <a:spcPts val="0"/>
                        </a:spcAft>
                      </a:pPr>
                      <a:r>
                        <a:rPr lang="en-IN" sz="1000" dirty="0">
                          <a:effectLst/>
                          <a:latin typeface="Times New Roman" pitchFamily="18" charset="0"/>
                          <a:cs typeface="Times New Roman" pitchFamily="18" charset="0"/>
                        </a:rPr>
                        <a:t>92</a:t>
                      </a:r>
                      <a:endParaRPr lang="en-IN" sz="900" dirty="0">
                        <a:effectLst/>
                        <a:latin typeface="Times New Roman" pitchFamily="18" charset="0"/>
                        <a:ea typeface="Calibri"/>
                        <a:cs typeface="Times New Roman" pitchFamily="18" charset="0"/>
                      </a:endParaRPr>
                    </a:p>
                  </a:txBody>
                  <a:tcPr marL="68580" marR="68580" marT="0" marB="0"/>
                </a:tc>
                <a:extLst>
                  <a:ext uri="{0D108BD9-81ED-4DB2-BD59-A6C34878D82A}">
                    <a16:rowId xmlns:a16="http://schemas.microsoft.com/office/drawing/2014/main" val="10005"/>
                  </a:ext>
                </a:extLst>
              </a:tr>
            </a:tbl>
          </a:graphicData>
        </a:graphic>
      </p:graphicFrame>
      <p:sp>
        <p:nvSpPr>
          <p:cNvPr id="5" name="Rectangle 4"/>
          <p:cNvSpPr/>
          <p:nvPr/>
        </p:nvSpPr>
        <p:spPr>
          <a:xfrm>
            <a:off x="4283968" y="1153453"/>
            <a:ext cx="4572000" cy="261610"/>
          </a:xfrm>
          <a:prstGeom prst="rect">
            <a:avLst/>
          </a:prstGeom>
        </p:spPr>
        <p:txBody>
          <a:bodyPr>
            <a:spAutoFit/>
          </a:bodyPr>
          <a:lstStyle/>
          <a:p>
            <a:pPr algn="ctr"/>
            <a:r>
              <a:rPr lang="en-IN" sz="1100" b="1" dirty="0">
                <a:latin typeface="Times New Roman" pitchFamily="18" charset="0"/>
                <a:cs typeface="Times New Roman" pitchFamily="18" charset="0"/>
              </a:rPr>
              <a:t>Table 1: </a:t>
            </a:r>
            <a:r>
              <a:rPr lang="en-IN" sz="1100" dirty="0">
                <a:latin typeface="Times New Roman" pitchFamily="18" charset="0"/>
                <a:cs typeface="Times New Roman" pitchFamily="18" charset="0"/>
              </a:rPr>
              <a:t>Impact of CLT-Based Activities on Speaking Skill Components</a:t>
            </a:r>
          </a:p>
        </p:txBody>
      </p:sp>
      <p:graphicFrame>
        <p:nvGraphicFramePr>
          <p:cNvPr id="6" name="Chart 5"/>
          <p:cNvGraphicFramePr/>
          <p:nvPr>
            <p:extLst>
              <p:ext uri="{D42A27DB-BD31-4B8C-83A1-F6EECF244321}">
                <p14:modId xmlns:p14="http://schemas.microsoft.com/office/powerpoint/2010/main" val="3296894351"/>
              </p:ext>
            </p:extLst>
          </p:nvPr>
        </p:nvGraphicFramePr>
        <p:xfrm>
          <a:off x="4716016" y="5013176"/>
          <a:ext cx="3974232" cy="158417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65060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07504" y="116632"/>
            <a:ext cx="4320480" cy="6624736"/>
          </a:xfrm>
        </p:spPr>
        <p:txBody>
          <a:bodyPr>
            <a:normAutofit fontScale="32500" lnSpcReduction="20000"/>
          </a:bodyPr>
          <a:lstStyle/>
          <a:p>
            <a:pPr algn="just">
              <a:lnSpc>
                <a:spcPct val="120000"/>
              </a:lnSpc>
            </a:pPr>
            <a:r>
              <a:rPr lang="en-IN" sz="4800" dirty="0">
                <a:latin typeface="Times New Roman" pitchFamily="18" charset="0"/>
                <a:cs typeface="Times New Roman" pitchFamily="18" charset="0"/>
              </a:rPr>
              <a:t>The information presented in Table 2 shows that the CLT-based method proves better than traditional grammar-based instruction at developing speaking abilities. </a:t>
            </a:r>
          </a:p>
          <a:p>
            <a:pPr algn="just">
              <a:lnSpc>
                <a:spcPct val="120000"/>
              </a:lnSpc>
            </a:pPr>
            <a:r>
              <a:rPr lang="en-IN" sz="4800" dirty="0">
                <a:latin typeface="Times New Roman" pitchFamily="18" charset="0"/>
                <a:cs typeface="Times New Roman" pitchFamily="18" charset="0"/>
              </a:rPr>
              <a:t>The decision to use CLT-based instruction leads to better speaking accuracy (85%) along with enhanced fluency (88%) and both surpass traditional methods at 65% accuracy and 60% fluency. </a:t>
            </a:r>
          </a:p>
          <a:p>
            <a:pPr algn="just">
              <a:lnSpc>
                <a:spcPct val="120000"/>
              </a:lnSpc>
            </a:pPr>
            <a:r>
              <a:rPr lang="en-IN" sz="4800" dirty="0">
                <a:latin typeface="Times New Roman" pitchFamily="18" charset="0"/>
                <a:cs typeface="Times New Roman" pitchFamily="18" charset="0"/>
              </a:rPr>
              <a:t>The interactive teaching methods of CLT-based education increase student involvement to 90% because learners find it more motivating to participate in communicative activities.</a:t>
            </a:r>
          </a:p>
          <a:p>
            <a:pPr algn="just">
              <a:lnSpc>
                <a:spcPct val="120000"/>
              </a:lnSpc>
            </a:pPr>
            <a:r>
              <a:rPr lang="en-IN" sz="4800" dirty="0">
                <a:latin typeface="Times New Roman" pitchFamily="18" charset="0"/>
                <a:cs typeface="Times New Roman" pitchFamily="18" charset="0"/>
              </a:rPr>
              <a:t> Students who learn through CLT methods demonstrate better speaking retention during the three-month period than those using grammar-based instruction because their retention rate reaches 85% against 50% for the grammar group. </a:t>
            </a:r>
          </a:p>
          <a:p>
            <a:pPr algn="just">
              <a:lnSpc>
                <a:spcPct val="120000"/>
              </a:lnSpc>
            </a:pPr>
            <a:r>
              <a:rPr lang="en-IN" sz="4800" dirty="0">
                <a:latin typeface="Times New Roman" pitchFamily="18" charset="0"/>
                <a:cs typeface="Times New Roman" pitchFamily="18" charset="0"/>
              </a:rPr>
              <a:t>Results demonstrate that the conversational learning theory provides superior results for sustained speaking fluency and student interest maintenance than conventional teaching practices.</a:t>
            </a:r>
          </a:p>
          <a:p>
            <a:pPr marL="0" indent="0">
              <a:buNone/>
            </a:pPr>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4205400274"/>
              </p:ext>
            </p:extLst>
          </p:nvPr>
        </p:nvGraphicFramePr>
        <p:xfrm>
          <a:off x="4716016" y="620688"/>
          <a:ext cx="4248471" cy="2944368"/>
        </p:xfrm>
        <a:graphic>
          <a:graphicData uri="http://schemas.openxmlformats.org/drawingml/2006/table">
            <a:tbl>
              <a:tblPr firstRow="1" firstCol="1" bandRow="1">
                <a:tableStyleId>{5C22544A-7EE6-4342-B048-85BDC9FD1C3A}</a:tableStyleId>
              </a:tblPr>
              <a:tblGrid>
                <a:gridCol w="904992">
                  <a:extLst>
                    <a:ext uri="{9D8B030D-6E8A-4147-A177-3AD203B41FA5}">
                      <a16:colId xmlns:a16="http://schemas.microsoft.com/office/drawing/2014/main" val="20000"/>
                    </a:ext>
                  </a:extLst>
                </a:gridCol>
                <a:gridCol w="793117">
                  <a:extLst>
                    <a:ext uri="{9D8B030D-6E8A-4147-A177-3AD203B41FA5}">
                      <a16:colId xmlns:a16="http://schemas.microsoft.com/office/drawing/2014/main" val="20001"/>
                    </a:ext>
                  </a:extLst>
                </a:gridCol>
                <a:gridCol w="693628">
                  <a:extLst>
                    <a:ext uri="{9D8B030D-6E8A-4147-A177-3AD203B41FA5}">
                      <a16:colId xmlns:a16="http://schemas.microsoft.com/office/drawing/2014/main" val="20002"/>
                    </a:ext>
                  </a:extLst>
                </a:gridCol>
                <a:gridCol w="928367">
                  <a:extLst>
                    <a:ext uri="{9D8B030D-6E8A-4147-A177-3AD203B41FA5}">
                      <a16:colId xmlns:a16="http://schemas.microsoft.com/office/drawing/2014/main" val="20003"/>
                    </a:ext>
                  </a:extLst>
                </a:gridCol>
                <a:gridCol w="928367">
                  <a:extLst>
                    <a:ext uri="{9D8B030D-6E8A-4147-A177-3AD203B41FA5}">
                      <a16:colId xmlns:a16="http://schemas.microsoft.com/office/drawing/2014/main" val="20004"/>
                    </a:ext>
                  </a:extLst>
                </a:gridCol>
              </a:tblGrid>
              <a:tr h="997034">
                <a:tc>
                  <a:txBody>
                    <a:bodyPr/>
                    <a:lstStyle/>
                    <a:p>
                      <a:pPr marL="228600" algn="just">
                        <a:lnSpc>
                          <a:spcPct val="115000"/>
                        </a:lnSpc>
                        <a:spcAft>
                          <a:spcPts val="0"/>
                        </a:spcAft>
                      </a:pPr>
                      <a:r>
                        <a:rPr lang="en-IN" sz="1200" dirty="0">
                          <a:effectLst/>
                        </a:rPr>
                        <a:t>Teaching Method</a:t>
                      </a:r>
                      <a:endParaRPr lang="en-IN" sz="1100" dirty="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Speaking Accuracy (%)</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Fluency (%)</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Student Engagement Level (%)</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Retention Rate After 3 Months (%)</a:t>
                      </a:r>
                      <a:endParaRPr lang="en-IN" sz="110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797627">
                <a:tc>
                  <a:txBody>
                    <a:bodyPr/>
                    <a:lstStyle/>
                    <a:p>
                      <a:pPr marL="228600" algn="just">
                        <a:lnSpc>
                          <a:spcPct val="115000"/>
                        </a:lnSpc>
                        <a:spcAft>
                          <a:spcPts val="0"/>
                        </a:spcAft>
                      </a:pPr>
                      <a:r>
                        <a:rPr lang="en-IN" sz="1200" dirty="0">
                          <a:effectLst/>
                        </a:rPr>
                        <a:t>Traditional Grammar-Based</a:t>
                      </a:r>
                      <a:endParaRPr lang="en-IN" sz="1100" dirty="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65</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60</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55</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50</a:t>
                      </a:r>
                      <a:endParaRPr lang="en-IN" sz="110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797627">
                <a:tc>
                  <a:txBody>
                    <a:bodyPr/>
                    <a:lstStyle/>
                    <a:p>
                      <a:pPr marL="228600" algn="just">
                        <a:lnSpc>
                          <a:spcPct val="115000"/>
                        </a:lnSpc>
                        <a:spcAft>
                          <a:spcPts val="0"/>
                        </a:spcAft>
                      </a:pPr>
                      <a:r>
                        <a:rPr lang="en-IN" sz="1200" dirty="0">
                          <a:effectLst/>
                        </a:rPr>
                        <a:t>CLT-Based Approach</a:t>
                      </a:r>
                      <a:endParaRPr lang="en-IN" sz="1100" dirty="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85</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88</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a:effectLst/>
                        </a:rPr>
                        <a:t>90</a:t>
                      </a:r>
                      <a:endParaRPr lang="en-IN" sz="1100">
                        <a:effectLst/>
                        <a:latin typeface="Calibri"/>
                        <a:ea typeface="Calibri"/>
                        <a:cs typeface="Times New Roman"/>
                      </a:endParaRPr>
                    </a:p>
                  </a:txBody>
                  <a:tcPr marL="68580" marR="68580" marT="0" marB="0"/>
                </a:tc>
                <a:tc>
                  <a:txBody>
                    <a:bodyPr/>
                    <a:lstStyle/>
                    <a:p>
                      <a:pPr marL="228600" algn="just">
                        <a:lnSpc>
                          <a:spcPct val="115000"/>
                        </a:lnSpc>
                        <a:spcAft>
                          <a:spcPts val="0"/>
                        </a:spcAft>
                      </a:pPr>
                      <a:r>
                        <a:rPr lang="en-IN" sz="1200" dirty="0">
                          <a:effectLst/>
                        </a:rPr>
                        <a:t>85</a:t>
                      </a:r>
                      <a:endParaRPr lang="en-IN"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2"/>
                  </a:ext>
                </a:extLst>
              </a:tr>
            </a:tbl>
          </a:graphicData>
        </a:graphic>
      </p:graphicFrame>
      <p:graphicFrame>
        <p:nvGraphicFramePr>
          <p:cNvPr id="6" name="Chart 5"/>
          <p:cNvGraphicFramePr/>
          <p:nvPr>
            <p:extLst>
              <p:ext uri="{D42A27DB-BD31-4B8C-83A1-F6EECF244321}">
                <p14:modId xmlns:p14="http://schemas.microsoft.com/office/powerpoint/2010/main" val="453520086"/>
              </p:ext>
            </p:extLst>
          </p:nvPr>
        </p:nvGraphicFramePr>
        <p:xfrm>
          <a:off x="5076057" y="3861048"/>
          <a:ext cx="3672408" cy="1872208"/>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a:off x="4572000" y="116633"/>
            <a:ext cx="4464496" cy="461665"/>
          </a:xfrm>
          <a:prstGeom prst="rect">
            <a:avLst/>
          </a:prstGeom>
        </p:spPr>
        <p:txBody>
          <a:bodyPr wrap="square">
            <a:spAutoFit/>
          </a:bodyPr>
          <a:lstStyle/>
          <a:p>
            <a:pPr algn="ctr"/>
            <a:r>
              <a:rPr lang="en-IN" sz="1200" b="1" dirty="0">
                <a:latin typeface="Times New Roman" pitchFamily="18" charset="0"/>
                <a:cs typeface="Times New Roman" pitchFamily="18" charset="0"/>
              </a:rPr>
              <a:t>Table 2: </a:t>
            </a:r>
            <a:r>
              <a:rPr lang="en-IN" sz="1200" dirty="0">
                <a:latin typeface="Times New Roman" pitchFamily="18" charset="0"/>
                <a:cs typeface="Times New Roman" pitchFamily="18" charset="0"/>
              </a:rPr>
              <a:t>Comparison of Traditional vs. CLT-Based Speaking Instruction</a:t>
            </a:r>
          </a:p>
        </p:txBody>
      </p:sp>
    </p:spTree>
    <p:extLst>
      <p:ext uri="{BB962C8B-B14F-4D97-AF65-F5344CB8AC3E}">
        <p14:creationId xmlns:p14="http://schemas.microsoft.com/office/powerpoint/2010/main" val="26011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706090"/>
          </a:xfrm>
        </p:spPr>
        <p:txBody>
          <a:bodyPr>
            <a:normAutofit/>
          </a:bodyPr>
          <a:lstStyle/>
          <a:p>
            <a:r>
              <a:rPr lang="en-US" sz="4000" b="1" dirty="0">
                <a:latin typeface="Times New Roman" pitchFamily="18" charset="0"/>
                <a:cs typeface="Times New Roman" pitchFamily="18" charset="0"/>
              </a:rPr>
              <a:t>CONCLUSION </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412776"/>
            <a:ext cx="8928992" cy="5328592"/>
          </a:xfrm>
        </p:spPr>
        <p:txBody>
          <a:bodyPr>
            <a:normAutofit fontScale="92500"/>
          </a:bodyPr>
          <a:lstStyle/>
          <a:p>
            <a:pPr algn="just">
              <a:lnSpc>
                <a:spcPct val="150000"/>
              </a:lnSpc>
            </a:pPr>
            <a:r>
              <a:rPr lang="en-IN" sz="1900" dirty="0">
                <a:latin typeface="Times New Roman" pitchFamily="18" charset="0"/>
                <a:cs typeface="Times New Roman" pitchFamily="18" charset="0"/>
              </a:rPr>
              <a:t>The study demonstrates Communicative Language Teaching (CLT) outperforms traditional grammar-based approaches by fostering speaking abilities since it delivers better results in both fluency development and learner confidence together with lasting retention. </a:t>
            </a:r>
          </a:p>
          <a:p>
            <a:pPr algn="just">
              <a:lnSpc>
                <a:spcPct val="150000"/>
              </a:lnSpc>
            </a:pPr>
            <a:r>
              <a:rPr lang="en-IN" sz="1900" dirty="0">
                <a:latin typeface="Times New Roman" pitchFamily="18" charset="0"/>
                <a:cs typeface="Times New Roman" pitchFamily="18" charset="0"/>
              </a:rPr>
              <a:t>The research results demonstrate that role plays and debates function as fundamental tools for developing student participation and communicative competencies in language learning. </a:t>
            </a:r>
          </a:p>
          <a:p>
            <a:pPr algn="just">
              <a:lnSpc>
                <a:spcPct val="150000"/>
              </a:lnSpc>
            </a:pPr>
            <a:r>
              <a:rPr lang="en-IN" sz="1900" dirty="0">
                <a:latin typeface="Times New Roman" pitchFamily="18" charset="0"/>
                <a:cs typeface="Times New Roman" pitchFamily="18" charset="0"/>
              </a:rPr>
              <a:t>The challenges faced by institutional structures together with undertrained teachers have not prevented CLT from becoming a beneficial approach toward language education. </a:t>
            </a:r>
          </a:p>
          <a:p>
            <a:pPr algn="just">
              <a:lnSpc>
                <a:spcPct val="150000"/>
              </a:lnSpc>
            </a:pPr>
            <a:r>
              <a:rPr lang="en-IN" sz="1900" dirty="0">
                <a:latin typeface="Times New Roman" pitchFamily="18" charset="0"/>
                <a:cs typeface="Times New Roman" pitchFamily="18" charset="0"/>
              </a:rPr>
              <a:t>Additional enhancements of impact will emerge from solving these obstacles through curriculum reforms and training of professionals. Additional inquiry needs to examine how CLT could combine with digital tools to give the most effective learning outcomes across various educational settings.</a:t>
            </a:r>
          </a:p>
          <a:p>
            <a:pPr marL="0" indent="0">
              <a:buNone/>
            </a:pPr>
            <a:endParaRPr lang="en-IN" dirty="0"/>
          </a:p>
        </p:txBody>
      </p:sp>
    </p:spTree>
    <p:extLst>
      <p:ext uri="{BB962C8B-B14F-4D97-AF65-F5344CB8AC3E}">
        <p14:creationId xmlns:p14="http://schemas.microsoft.com/office/powerpoint/2010/main" val="1793917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850106"/>
          </a:xfrm>
        </p:spPr>
        <p:txBody>
          <a:bodyPr>
            <a:normAutofit/>
          </a:bodyPr>
          <a:lstStyle/>
          <a:p>
            <a:r>
              <a:rPr lang="en-US" sz="4000" b="1" dirty="0">
                <a:latin typeface="Times New Roman" pitchFamily="18" charset="0"/>
                <a:cs typeface="Times New Roman" pitchFamily="18" charset="0"/>
              </a:rPr>
              <a:t>REFERENCES</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340768"/>
            <a:ext cx="8928992" cy="5328592"/>
          </a:xfrm>
        </p:spPr>
        <p:txBody>
          <a:bodyPr>
            <a:normAutofit fontScale="92500" lnSpcReduction="20000"/>
          </a:bodyPr>
          <a:lstStyle/>
          <a:p>
            <a:pPr lvl="0" algn="just">
              <a:lnSpc>
                <a:spcPct val="150000"/>
              </a:lnSpc>
            </a:pPr>
            <a:r>
              <a:rPr lang="en-IN" sz="1800" dirty="0" err="1">
                <a:latin typeface="Times New Roman" pitchFamily="18" charset="0"/>
                <a:cs typeface="Times New Roman" pitchFamily="18" charset="0"/>
              </a:rPr>
              <a:t>Abdelmageed</a:t>
            </a:r>
            <a:r>
              <a:rPr lang="en-IN" sz="1800" dirty="0">
                <a:latin typeface="Times New Roman" pitchFamily="18" charset="0"/>
                <a:cs typeface="Times New Roman" pitchFamily="18" charset="0"/>
              </a:rPr>
              <a:t>, N. A. T., &amp; Omer, M. A. A. (2020). THE EFFECTIVENESS OF USING COMMUNICATIVE LANGUAGE TEACHING APPROACH (CLT) IN DEVELOPING STUDENTS’SPEAKING SKILLS FROM TEACHERS’PERCEPTIONS. </a:t>
            </a:r>
            <a:r>
              <a:rPr lang="en-IN" sz="1800" i="1" dirty="0">
                <a:latin typeface="Times New Roman" pitchFamily="18" charset="0"/>
                <a:cs typeface="Times New Roman" pitchFamily="18" charset="0"/>
              </a:rPr>
              <a:t>European Journal of English Language Teaching</a:t>
            </a:r>
            <a:r>
              <a:rPr lang="en-IN" sz="1800" dirty="0">
                <a:latin typeface="Times New Roman" pitchFamily="18" charset="0"/>
                <a:cs typeface="Times New Roman" pitchFamily="18" charset="0"/>
              </a:rPr>
              <a:t>.</a:t>
            </a:r>
          </a:p>
          <a:p>
            <a:pPr lvl="0" algn="just">
              <a:lnSpc>
                <a:spcPct val="150000"/>
              </a:lnSpc>
            </a:pPr>
            <a:r>
              <a:rPr lang="en-IN" sz="1800" dirty="0" err="1">
                <a:latin typeface="Times New Roman" pitchFamily="18" charset="0"/>
                <a:cs typeface="Times New Roman" pitchFamily="18" charset="0"/>
              </a:rPr>
              <a:t>Karim</a:t>
            </a:r>
            <a:r>
              <a:rPr lang="en-IN" sz="1800" dirty="0">
                <a:latin typeface="Times New Roman" pitchFamily="18" charset="0"/>
                <a:cs typeface="Times New Roman" pitchFamily="18" charset="0"/>
              </a:rPr>
              <a:t>, K. M. R. (2004). Teachers' perceptions, attitudes and expectations about Communicative Language Teaching (CLT) in post-secondary education in Bangladesh.</a:t>
            </a:r>
          </a:p>
          <a:p>
            <a:pPr lvl="0" algn="just">
              <a:lnSpc>
                <a:spcPct val="150000"/>
              </a:lnSpc>
            </a:pPr>
            <a:r>
              <a:rPr lang="en-IN" sz="1800" dirty="0" err="1">
                <a:latin typeface="Times New Roman" pitchFamily="18" charset="0"/>
                <a:cs typeface="Times New Roman" pitchFamily="18" charset="0"/>
              </a:rPr>
              <a:t>Komol</a:t>
            </a:r>
            <a:r>
              <a:rPr lang="en-IN" sz="1800" dirty="0">
                <a:latin typeface="Times New Roman" pitchFamily="18" charset="0"/>
                <a:cs typeface="Times New Roman" pitchFamily="18" charset="0"/>
              </a:rPr>
              <a:t>, T., &amp; </a:t>
            </a:r>
            <a:r>
              <a:rPr lang="en-IN" sz="1800" dirty="0" err="1">
                <a:latin typeface="Times New Roman" pitchFamily="18" charset="0"/>
                <a:cs typeface="Times New Roman" pitchFamily="18" charset="0"/>
              </a:rPr>
              <a:t>Suwanphathama</a:t>
            </a:r>
            <a:r>
              <a:rPr lang="en-IN" sz="1800" dirty="0">
                <a:latin typeface="Times New Roman" pitchFamily="18" charset="0"/>
                <a:cs typeface="Times New Roman" pitchFamily="18" charset="0"/>
              </a:rPr>
              <a:t>, S. (2020). Students’ Perceptions and attitudes toward the use of communicative language teaching (CLT) to improve English listening and speaking skills. </a:t>
            </a:r>
            <a:r>
              <a:rPr lang="en-IN" sz="1800" i="1" dirty="0">
                <a:latin typeface="Times New Roman" pitchFamily="18" charset="0"/>
                <a:cs typeface="Times New Roman" pitchFamily="18" charset="0"/>
              </a:rPr>
              <a:t>English Language and Literature Studies</a:t>
            </a:r>
            <a:r>
              <a:rPr lang="en-IN" sz="1800" dirty="0">
                <a:latin typeface="Times New Roman" pitchFamily="18" charset="0"/>
                <a:cs typeface="Times New Roman" pitchFamily="18" charset="0"/>
              </a:rPr>
              <a:t>, </a:t>
            </a:r>
            <a:r>
              <a:rPr lang="en-IN" sz="1800" i="1" dirty="0">
                <a:latin typeface="Times New Roman" pitchFamily="18" charset="0"/>
                <a:cs typeface="Times New Roman" pitchFamily="18" charset="0"/>
              </a:rPr>
              <a:t>10</a:t>
            </a:r>
            <a:r>
              <a:rPr lang="en-IN" sz="1800" dirty="0">
                <a:latin typeface="Times New Roman" pitchFamily="18" charset="0"/>
                <a:cs typeface="Times New Roman" pitchFamily="18" charset="0"/>
              </a:rPr>
              <a:t>(4), 40.</a:t>
            </a:r>
          </a:p>
          <a:p>
            <a:pPr lvl="0" algn="just">
              <a:lnSpc>
                <a:spcPct val="150000"/>
              </a:lnSpc>
            </a:pPr>
            <a:r>
              <a:rPr lang="en-IN" sz="1800" dirty="0" err="1">
                <a:latin typeface="Times New Roman" pitchFamily="18" charset="0"/>
                <a:cs typeface="Times New Roman" pitchFamily="18" charset="0"/>
              </a:rPr>
              <a:t>Ozsevik</a:t>
            </a:r>
            <a:r>
              <a:rPr lang="en-IN" sz="1800" dirty="0">
                <a:latin typeface="Times New Roman" pitchFamily="18" charset="0"/>
                <a:cs typeface="Times New Roman" pitchFamily="18" charset="0"/>
              </a:rPr>
              <a:t>, Z. (2010). </a:t>
            </a:r>
            <a:r>
              <a:rPr lang="en-IN" sz="1800" i="1" dirty="0">
                <a:latin typeface="Times New Roman" pitchFamily="18" charset="0"/>
                <a:cs typeface="Times New Roman" pitchFamily="18" charset="0"/>
              </a:rPr>
              <a:t>The use of communicative language teaching (CLT): Turkish EFL teachers' perceived difficulties in implementing CLT in Turkey</a:t>
            </a:r>
            <a:r>
              <a:rPr lang="en-IN" sz="1800" dirty="0">
                <a:latin typeface="Times New Roman" pitchFamily="18" charset="0"/>
                <a:cs typeface="Times New Roman" pitchFamily="18" charset="0"/>
              </a:rPr>
              <a:t> (Doctoral dissertation, University of Illinois at Urbana-Champaign).</a:t>
            </a:r>
          </a:p>
          <a:p>
            <a:pPr lvl="0" algn="just">
              <a:lnSpc>
                <a:spcPct val="150000"/>
              </a:lnSpc>
            </a:pPr>
            <a:r>
              <a:rPr lang="en-IN" sz="1800" dirty="0">
                <a:latin typeface="Times New Roman" pitchFamily="18" charset="0"/>
                <a:cs typeface="Times New Roman" pitchFamily="18" charset="0"/>
              </a:rPr>
              <a:t>Al-</a:t>
            </a:r>
            <a:r>
              <a:rPr lang="en-IN" sz="1800" dirty="0" err="1">
                <a:latin typeface="Times New Roman" pitchFamily="18" charset="0"/>
                <a:cs typeface="Times New Roman" pitchFamily="18" charset="0"/>
              </a:rPr>
              <a:t>Tamimi</a:t>
            </a:r>
            <a:r>
              <a:rPr lang="en-IN" sz="1800" dirty="0">
                <a:latin typeface="Times New Roman" pitchFamily="18" charset="0"/>
                <a:cs typeface="Times New Roman" pitchFamily="18" charset="0"/>
              </a:rPr>
              <a:t>, N. O. M., &amp; </a:t>
            </a:r>
            <a:r>
              <a:rPr lang="en-IN" sz="1800" dirty="0" err="1">
                <a:latin typeface="Times New Roman" pitchFamily="18" charset="0"/>
                <a:cs typeface="Times New Roman" pitchFamily="18" charset="0"/>
              </a:rPr>
              <a:t>Attamimi</a:t>
            </a:r>
            <a:r>
              <a:rPr lang="en-IN" sz="1800" dirty="0">
                <a:latin typeface="Times New Roman" pitchFamily="18" charset="0"/>
                <a:cs typeface="Times New Roman" pitchFamily="18" charset="0"/>
              </a:rPr>
              <a:t>, R. A. (2014). Effectiveness of cooperative learning in enhancing speaking skills and attitudes towards learning English. </a:t>
            </a:r>
            <a:r>
              <a:rPr lang="en-IN" sz="1800" i="1" dirty="0">
                <a:latin typeface="Times New Roman" pitchFamily="18" charset="0"/>
                <a:cs typeface="Times New Roman" pitchFamily="18" charset="0"/>
              </a:rPr>
              <a:t>International Journal of Linguistics</a:t>
            </a:r>
            <a:r>
              <a:rPr lang="en-IN" sz="1800" dirty="0">
                <a:latin typeface="Times New Roman" pitchFamily="18" charset="0"/>
                <a:cs typeface="Times New Roman" pitchFamily="18" charset="0"/>
              </a:rPr>
              <a:t>, </a:t>
            </a:r>
            <a:r>
              <a:rPr lang="en-IN" sz="1800" i="1" dirty="0">
                <a:latin typeface="Times New Roman" pitchFamily="18" charset="0"/>
                <a:cs typeface="Times New Roman" pitchFamily="18" charset="0"/>
              </a:rPr>
              <a:t>6</a:t>
            </a:r>
            <a:r>
              <a:rPr lang="en-IN" sz="1800" dirty="0">
                <a:latin typeface="Times New Roman" pitchFamily="18" charset="0"/>
                <a:cs typeface="Times New Roman" pitchFamily="18" charset="0"/>
              </a:rPr>
              <a:t>(4), 27.</a:t>
            </a:r>
          </a:p>
        </p:txBody>
      </p:sp>
    </p:spTree>
    <p:extLst>
      <p:ext uri="{BB962C8B-B14F-4D97-AF65-F5344CB8AC3E}">
        <p14:creationId xmlns:p14="http://schemas.microsoft.com/office/powerpoint/2010/main" val="1511047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Color Background Images, HD Pictures and Wallpaper For Free Download |  Png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3" y="0"/>
            <a:ext cx="916753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p:txBody>
          <a:bodyPr>
            <a:normAutofit/>
          </a:bodyPr>
          <a:lstStyle/>
          <a:p>
            <a:pPr marL="0" indent="0" algn="ctr">
              <a:buNone/>
            </a:pPr>
            <a:endParaRPr lang="en-US" sz="6600" b="1" dirty="0">
              <a:latin typeface="Times New Roman" pitchFamily="18" charset="0"/>
              <a:cs typeface="Times New Roman" pitchFamily="18" charset="0"/>
            </a:endParaRPr>
          </a:p>
          <a:p>
            <a:pPr marL="0" indent="0" algn="ctr">
              <a:buNone/>
            </a:pPr>
            <a:r>
              <a:rPr lang="en-US" sz="6600" b="1" dirty="0">
                <a:latin typeface="Times New Roman" pitchFamily="18" charset="0"/>
                <a:cs typeface="Times New Roman" pitchFamily="18" charset="0"/>
              </a:rPr>
              <a:t>THANK</a:t>
            </a:r>
          </a:p>
          <a:p>
            <a:pPr marL="0" indent="0" algn="ctr">
              <a:buNone/>
            </a:pPr>
            <a:r>
              <a:rPr lang="en-US" sz="6600" b="1" dirty="0">
                <a:latin typeface="Times New Roman" pitchFamily="18" charset="0"/>
                <a:cs typeface="Times New Roman" pitchFamily="18" charset="0"/>
              </a:rPr>
              <a:t> YOU </a:t>
            </a:r>
            <a:endParaRPr lang="en-IN" sz="6600" b="1" dirty="0">
              <a:latin typeface="Times New Roman" pitchFamily="18" charset="0"/>
              <a:cs typeface="Times New Roman" pitchFamily="18" charset="0"/>
            </a:endParaRPr>
          </a:p>
        </p:txBody>
      </p:sp>
    </p:spTree>
    <p:extLst>
      <p:ext uri="{BB962C8B-B14F-4D97-AF65-F5344CB8AC3E}">
        <p14:creationId xmlns:p14="http://schemas.microsoft.com/office/powerpoint/2010/main" val="1744567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TotalTime>
  <Words>1615</Words>
  <Application>Microsoft Office PowerPoint</Application>
  <PresentationFormat>On-screen Show (4:3)</PresentationFormat>
  <Paragraphs>96</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Office Theme</vt:lpstr>
      <vt:lpstr>INVESTIGATING THE EFFECTIVENESS OF CLT IN IMPROVING SPEAKING SKILLS: TEACHER'S PERCEPTIONS AND PRACTICES</vt:lpstr>
      <vt:lpstr>INTRODUCTION</vt:lpstr>
      <vt:lpstr>LITERATURE REVIEW </vt:lpstr>
      <vt:lpstr>PowerPoint Presentation</vt:lpstr>
      <vt:lpstr>RESEARCH METHODOLOGHY</vt:lpstr>
      <vt:lpstr>PowerPoint Presentation</vt:lpstr>
      <vt:lpstr>DATA ANALYSIS </vt:lpstr>
      <vt:lpstr>PowerPoint Presentation</vt:lpstr>
      <vt:lpstr>CONCLUSION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INVESTIGATING THE EFFECTIVENESS OF CLT IN IMPROVING SPEAKING SKILLS: TEACHER'S PERCEPTIONS AND PRACTICES</dc:title>
  <dc:creator>ACER</dc:creator>
  <cp:lastModifiedBy>intel</cp:lastModifiedBy>
  <cp:revision>5</cp:revision>
  <dcterms:created xsi:type="dcterms:W3CDTF">2025-03-10T08:23:06Z</dcterms:created>
  <dcterms:modified xsi:type="dcterms:W3CDTF">2025-03-21T10:12:51Z</dcterms:modified>
</cp:coreProperties>
</file>