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4630400" cy="8229600"/>
  <p:notesSz cx="8229600" cy="14630400"/>
  <p:embeddedFontLst>
    <p:embeddedFont>
      <p:font typeface="Gelasio" panose="020B0604020202020204" charset="0"/>
      <p:regular r:id="rId13"/>
    </p:embeddedFont>
    <p:embeddedFont>
      <p:font typeface="Gelasio Semi Bold" panose="020B0604020202020204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67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8932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8AFF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E98F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EE4BD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C97B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9D933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A1A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E208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B05EF1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AFCBF8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DCFBB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5CC97B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075730"/>
            <a:ext cx="7556421" cy="28351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Bridging Disciplines for Innovation: The Power of Multidisciplinary Research 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251008"/>
            <a:ext cx="7556421" cy="9070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Ms.C.S.SNEKHA., M.A.,B.ED, KSRCASW, TIRUCHENGODE, snekhaganthi@gmail.com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793790" y="5413177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This presentation will explore the benefits and challenges of multidisciplinary research and its critical role in driving innovation and solving complex problems.</a:t>
            </a:r>
            <a:endParaRPr lang="en-US" sz="1750" dirty="0"/>
          </a:p>
        </p:txBody>
      </p:sp>
      <p:sp>
        <p:nvSpPr>
          <p:cNvPr id="6" name="Shape 3"/>
          <p:cNvSpPr/>
          <p:nvPr/>
        </p:nvSpPr>
        <p:spPr>
          <a:xfrm>
            <a:off x="793790" y="6773942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10" y="6781562"/>
            <a:ext cx="347663" cy="34766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70040" y="6757035"/>
            <a:ext cx="416147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Gelasio Bold" pitchFamily="34" charset="0"/>
                <a:ea typeface="Gelasio Bold" pitchFamily="34" charset="-122"/>
                <a:cs typeface="Gelasio Bold" pitchFamily="34" charset="-120"/>
              </a:rPr>
              <a:t>by SNEKHA GANTHIMATHI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77058"/>
            <a:ext cx="1012721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Defining Multidisciplinary Research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452813"/>
            <a:ext cx="356080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Integration of Knowledge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033957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Multidisciplinary research involves integrating knowledge from different disciplines to address complex problems that transcend traditional boundaries.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Distinct Approaches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033957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Multidisciplinary research contrasts with interdisciplinary, which aims to create a new discipline, and transdisciplinary, which seeks to transcend disciplinary boundaries.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452813"/>
            <a:ext cx="301597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Alzheimer's Research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033957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A prime example is Alzheimer's research, which draws upon neurology, genetics, and computer science to understand and treat the disease.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77058"/>
            <a:ext cx="1172241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Case Study 1: The Human Genome Project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452813"/>
            <a:ext cx="3978116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Mapping the Human Genome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388287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The Human Genome Project aimed to map the entire human genome, a monumental task completed in 2003.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3452813"/>
            <a:ext cx="369939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Disciplinary Collaboration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033957"/>
            <a:ext cx="397811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It involved a diverse range of disciplines, including genetics, molecular biology, computer science, and ethics.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Key Breakthroughs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033957"/>
            <a:ext cx="3978116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The project yielded groundbreaking discoveries, leading to a deeper understanding of genetic diseases and the development of personalized medicine.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5846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Case Study 2: Climate Change Research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535341" y="2816185"/>
            <a:ext cx="30480" cy="4354830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5" name="Shape 2"/>
          <p:cNvSpPr/>
          <p:nvPr/>
        </p:nvSpPr>
        <p:spPr>
          <a:xfrm>
            <a:off x="6760012" y="3311247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6" name="Shape 3"/>
          <p:cNvSpPr/>
          <p:nvPr/>
        </p:nvSpPr>
        <p:spPr>
          <a:xfrm>
            <a:off x="6280190" y="307133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7" name="Text 4"/>
          <p:cNvSpPr/>
          <p:nvPr/>
        </p:nvSpPr>
        <p:spPr>
          <a:xfrm>
            <a:off x="6365260" y="3113842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669411" y="3042999"/>
            <a:ext cx="616719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Addressing the multifaceted challenges of climate change requires a broad spectrum of expertise.</a:t>
            </a:r>
            <a:endParaRPr lang="en-US" sz="1750" dirty="0"/>
          </a:p>
        </p:txBody>
      </p:sp>
      <p:sp>
        <p:nvSpPr>
          <p:cNvPr id="9" name="Shape 6"/>
          <p:cNvSpPr/>
          <p:nvPr/>
        </p:nvSpPr>
        <p:spPr>
          <a:xfrm>
            <a:off x="6760012" y="4717494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0" name="Shape 7"/>
          <p:cNvSpPr/>
          <p:nvPr/>
        </p:nvSpPr>
        <p:spPr>
          <a:xfrm>
            <a:off x="6280190" y="447758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1" name="Text 8"/>
          <p:cNvSpPr/>
          <p:nvPr/>
        </p:nvSpPr>
        <p:spPr>
          <a:xfrm>
            <a:off x="6365260" y="4520089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7669411" y="4449247"/>
            <a:ext cx="616719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Researchers from climatology, oceanography, ecology, economics, and political science have joined forces.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6760012" y="6123742"/>
            <a:ext cx="680442" cy="30480"/>
          </a:xfrm>
          <a:prstGeom prst="roundRect">
            <a:avLst>
              <a:gd name="adj" fmla="val 111628"/>
            </a:avLst>
          </a:prstGeom>
          <a:solidFill>
            <a:srgbClr val="D4CEC3"/>
          </a:solidFill>
          <a:ln/>
        </p:spPr>
      </p:sp>
      <p:sp>
        <p:nvSpPr>
          <p:cNvPr id="14" name="Shape 11"/>
          <p:cNvSpPr/>
          <p:nvPr/>
        </p:nvSpPr>
        <p:spPr>
          <a:xfrm>
            <a:off x="6280190" y="588383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5" name="Text 12"/>
          <p:cNvSpPr/>
          <p:nvPr/>
        </p:nvSpPr>
        <p:spPr>
          <a:xfrm>
            <a:off x="6365260" y="592633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7669411" y="5855494"/>
            <a:ext cx="6167199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Key findings include a comprehensive understanding of greenhouse gas effects and predicting future climate scenarios.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92964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Case Study 3: Materials Science and Engineering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790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5" name="Text 2"/>
          <p:cNvSpPr/>
          <p:nvPr/>
        </p:nvSpPr>
        <p:spPr>
          <a:xfrm>
            <a:off x="878860" y="298501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0906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Developing Novel Materials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0906" y="3787259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Materials science and engineering focuses on creating new materials with specific properties.</a:t>
            </a:r>
            <a:endParaRPr lang="en-US" sz="1750" dirty="0"/>
          </a:p>
        </p:txBody>
      </p:sp>
      <p:sp>
        <p:nvSpPr>
          <p:cNvPr id="8" name="Shape 5"/>
          <p:cNvSpPr/>
          <p:nvPr/>
        </p:nvSpPr>
        <p:spPr>
          <a:xfrm>
            <a:off x="4685467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9" name="Text 6"/>
          <p:cNvSpPr/>
          <p:nvPr/>
        </p:nvSpPr>
        <p:spPr>
          <a:xfrm>
            <a:off x="4770537" y="2985016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5422583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Interdisciplinary Approach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5422583" y="3787259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This field blends knowledge from chemistry, physics, mechanical engineering, and materials science.</a:t>
            </a:r>
            <a:endParaRPr lang="en-US" sz="1750" dirty="0"/>
          </a:p>
        </p:txBody>
      </p:sp>
      <p:sp>
        <p:nvSpPr>
          <p:cNvPr id="12" name="Shape 9"/>
          <p:cNvSpPr/>
          <p:nvPr/>
        </p:nvSpPr>
        <p:spPr>
          <a:xfrm>
            <a:off x="793790" y="5720834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EE8DD"/>
          </a:solidFill>
          <a:ln/>
        </p:spPr>
      </p:sp>
      <p:sp>
        <p:nvSpPr>
          <p:cNvPr id="13" name="Text 10"/>
          <p:cNvSpPr/>
          <p:nvPr/>
        </p:nvSpPr>
        <p:spPr>
          <a:xfrm>
            <a:off x="878860" y="5763339"/>
            <a:ext cx="340162" cy="425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0906" y="5720834"/>
            <a:ext cx="32076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Graphene Applications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0906" y="6211253"/>
            <a:ext cx="681930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One notable example is the development of graphene, a versatile material with applications in electronics, energy storage, and biomedical fields.</a:t>
            </a:r>
            <a:endParaRPr lang="en-US" sz="17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261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075" y="3456623"/>
            <a:ext cx="13044249" cy="1416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Case Study 4: Artificial Intelligence and Healthcare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3075" y="5212675"/>
            <a:ext cx="4197072" cy="2392799"/>
          </a:xfrm>
          <a:prstGeom prst="roundRect">
            <a:avLst>
              <a:gd name="adj" fmla="val 1421"/>
            </a:avLst>
          </a:prstGeom>
          <a:solidFill>
            <a:srgbClr val="EEE8DD"/>
          </a:solidFill>
          <a:ln/>
        </p:spPr>
      </p:sp>
      <p:sp>
        <p:nvSpPr>
          <p:cNvPr id="5" name="Text 2"/>
          <p:cNvSpPr/>
          <p:nvPr/>
        </p:nvSpPr>
        <p:spPr>
          <a:xfrm>
            <a:off x="1019651" y="5439251"/>
            <a:ext cx="3643789" cy="353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AI's Impact on Healthcare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019651" y="5929193"/>
            <a:ext cx="3743920" cy="1087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AI is revolutionizing medical diagnostics, treatment, and drug discovery.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5216723" y="5212675"/>
            <a:ext cx="4197072" cy="2392799"/>
          </a:xfrm>
          <a:prstGeom prst="roundRect">
            <a:avLst>
              <a:gd name="adj" fmla="val 1421"/>
            </a:avLst>
          </a:prstGeom>
          <a:solidFill>
            <a:srgbClr val="EEE8DD"/>
          </a:solidFill>
          <a:ln/>
        </p:spPr>
      </p:sp>
      <p:sp>
        <p:nvSpPr>
          <p:cNvPr id="8" name="Text 5"/>
          <p:cNvSpPr/>
          <p:nvPr/>
        </p:nvSpPr>
        <p:spPr>
          <a:xfrm>
            <a:off x="5443299" y="5439251"/>
            <a:ext cx="3743920" cy="7079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Multidisciplinary Collaboration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43299" y="6283166"/>
            <a:ext cx="3743920" cy="1087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This field integrates expertise from computer science, medicine, statistics, and data science.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9640372" y="5212675"/>
            <a:ext cx="4197072" cy="2392799"/>
          </a:xfrm>
          <a:prstGeom prst="roundRect">
            <a:avLst>
              <a:gd name="adj" fmla="val 1421"/>
            </a:avLst>
          </a:prstGeom>
          <a:solidFill>
            <a:srgbClr val="EEE8DD"/>
          </a:solidFill>
          <a:ln/>
        </p:spPr>
      </p:sp>
      <p:sp>
        <p:nvSpPr>
          <p:cNvPr id="11" name="Text 8"/>
          <p:cNvSpPr/>
          <p:nvPr/>
        </p:nvSpPr>
        <p:spPr>
          <a:xfrm>
            <a:off x="9866948" y="5439251"/>
            <a:ext cx="3039308" cy="3539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AI-powered Solutions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9866948" y="5929193"/>
            <a:ext cx="3743920" cy="1449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AI-powered tools are used for cancer detection, personalized treatment plans, and other healthcare applications.</a:t>
            </a:r>
            <a:endParaRPr lang="en-US" sz="17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48784" y="923568"/>
            <a:ext cx="7646432" cy="1337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50"/>
              </a:lnSpc>
              <a:buNone/>
            </a:pPr>
            <a:r>
              <a:rPr lang="en-US" sz="4200" dirty="0">
                <a:solidFill>
                  <a:srgbClr val="FFFFFF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Benefits of Multidisciplinary Research</a:t>
            </a:r>
            <a:endParaRPr lang="en-US" sz="42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784" y="2581513"/>
            <a:ext cx="1069658" cy="157484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139315" y="2795349"/>
            <a:ext cx="2674382" cy="334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Enhanced Creativity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2139315" y="3257907"/>
            <a:ext cx="6255901" cy="684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Multidisciplinary research sparks new ideas and breakthroughs by fostering cross-pollination of knowledge.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84" y="4156353"/>
            <a:ext cx="1069658" cy="157484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139315" y="4370189"/>
            <a:ext cx="3083362" cy="334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Holistic Understanding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2139315" y="4832747"/>
            <a:ext cx="6255901" cy="684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It provides a holistic view of complex systems, enabling researchers to see problems from multiple angles.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8784" y="5731193"/>
            <a:ext cx="1069658" cy="157484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139315" y="5945029"/>
            <a:ext cx="3404116" cy="334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100" dirty="0">
                <a:solidFill>
                  <a:srgbClr val="FFFFFF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Problem-Solving Capacity</a:t>
            </a:r>
            <a:endParaRPr lang="en-US" sz="2100" dirty="0"/>
          </a:p>
        </p:txBody>
      </p:sp>
      <p:sp>
        <p:nvSpPr>
          <p:cNvPr id="12" name="Text 6"/>
          <p:cNvSpPr/>
          <p:nvPr/>
        </p:nvSpPr>
        <p:spPr>
          <a:xfrm>
            <a:off x="2139315" y="6407587"/>
            <a:ext cx="6255901" cy="684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FFFFFF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By bringing together diverse perspectives, multidisciplinary research enhances problem-solving capabilities.</a:t>
            </a:r>
            <a:endParaRPr lang="en-US" sz="16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425773"/>
            <a:ext cx="6588919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Overcoming Challenges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474714"/>
            <a:ext cx="170021" cy="1216223"/>
          </a:xfrm>
          <a:prstGeom prst="roundRect">
            <a:avLst>
              <a:gd name="adj" fmla="val 20012"/>
            </a:avLst>
          </a:prstGeom>
          <a:solidFill>
            <a:srgbClr val="EEE8DD"/>
          </a:solidFill>
          <a:ln/>
        </p:spPr>
      </p:sp>
      <p:sp>
        <p:nvSpPr>
          <p:cNvPr id="5" name="Text 2"/>
          <p:cNvSpPr/>
          <p:nvPr/>
        </p:nvSpPr>
        <p:spPr>
          <a:xfrm>
            <a:off x="6790373" y="2474714"/>
            <a:ext cx="349055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Communication Barriers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790373" y="2965133"/>
            <a:ext cx="704623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Different disciplines may have distinct languages and approaches, creating communication hurdles.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620351" y="3917752"/>
            <a:ext cx="170021" cy="1216223"/>
          </a:xfrm>
          <a:prstGeom prst="roundRect">
            <a:avLst>
              <a:gd name="adj" fmla="val 20012"/>
            </a:avLst>
          </a:prstGeom>
          <a:solidFill>
            <a:srgbClr val="EEE8DD"/>
          </a:solidFill>
          <a:ln/>
        </p:spPr>
      </p:sp>
      <p:sp>
        <p:nvSpPr>
          <p:cNvPr id="8" name="Text 5"/>
          <p:cNvSpPr/>
          <p:nvPr/>
        </p:nvSpPr>
        <p:spPr>
          <a:xfrm>
            <a:off x="7130534" y="3917752"/>
            <a:ext cx="350365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Methodology Differences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130534" y="4408170"/>
            <a:ext cx="670607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Variations in research methodologies can pose challenges when integrating data and findings.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960632" y="5360789"/>
            <a:ext cx="170021" cy="1216223"/>
          </a:xfrm>
          <a:prstGeom prst="roundRect">
            <a:avLst>
              <a:gd name="adj" fmla="val 20012"/>
            </a:avLst>
          </a:prstGeom>
          <a:solidFill>
            <a:srgbClr val="EEE8DD"/>
          </a:solidFill>
          <a:ln/>
        </p:spPr>
      </p:sp>
      <p:sp>
        <p:nvSpPr>
          <p:cNvPr id="11" name="Text 8"/>
          <p:cNvSpPr/>
          <p:nvPr/>
        </p:nvSpPr>
        <p:spPr>
          <a:xfrm>
            <a:off x="7470815" y="536078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000000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Institutional Silos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470815" y="5851208"/>
            <a:ext cx="636579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Traditional academic and funding structures can create silos, hindering interdisciplinary collaboration.</a:t>
            </a:r>
            <a:endParaRPr lang="en-US" sz="1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1443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Fostering Multidisciplinary Collaboration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80936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474726"/>
            <a:ext cx="2291953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Creating platforms for knowledge exchange is crucial for fostering dialogue and collaboration between disciplines.</a:t>
            </a:r>
            <a:endParaRPr lang="en-US" sz="175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2304" y="3680936"/>
            <a:ext cx="566976" cy="56697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8912304" y="4474726"/>
            <a:ext cx="2292072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Encouraging cross-disciplinary education and training equips researchers with skills to work effectively in multidisciplinary teams.</a:t>
            </a:r>
            <a:endParaRPr lang="en-US" sz="175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44538" y="3680936"/>
            <a:ext cx="566976" cy="56697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11544538" y="4474726"/>
            <a:ext cx="2291953" cy="25403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Developing funding mechanisms that support team-based research is essential to incentivize interdisciplinary projects.</a:t>
            </a:r>
            <a:endParaRPr lang="en-US" sz="1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518648"/>
            <a:ext cx="7556421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dirty="0">
                <a:solidFill>
                  <a:srgbClr val="484237"/>
                </a:solidFill>
                <a:latin typeface="Gelasio Semi Bold" pitchFamily="34" charset="0"/>
                <a:ea typeface="Gelasio Semi Bold" pitchFamily="34" charset="-122"/>
                <a:cs typeface="Gelasio Semi Bold" pitchFamily="34" charset="-120"/>
              </a:rPr>
              <a:t>The Future of Innovation: Embrace Multidisciplinary Approaches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985147"/>
            <a:ext cx="75564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000000"/>
                </a:solidFill>
                <a:latin typeface="Gelasio" pitchFamily="34" charset="0"/>
                <a:ea typeface="Gelasio" pitchFamily="34" charset="-122"/>
                <a:cs typeface="Gelasio" pitchFamily="34" charset="-120"/>
              </a:rPr>
              <a:t>The future of innovation lies in embracing multidisciplinary approaches to address global challenges and unlock new discoveries.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585</Words>
  <Application>Microsoft Office PowerPoint</Application>
  <PresentationFormat>Custom</PresentationFormat>
  <Paragraphs>72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Gelasio</vt:lpstr>
      <vt:lpstr>Arial</vt:lpstr>
      <vt:lpstr>Gelasio Bold</vt:lpstr>
      <vt:lpstr>Gelasio Semi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Snekha CS</cp:lastModifiedBy>
  <cp:revision>1</cp:revision>
  <dcterms:created xsi:type="dcterms:W3CDTF">2025-03-07T00:47:31Z</dcterms:created>
  <dcterms:modified xsi:type="dcterms:W3CDTF">2025-03-07T00:49:56Z</dcterms:modified>
</cp:coreProperties>
</file>