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Override1.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72" r:id="rId2"/>
    <p:sldId id="256" r:id="rId3"/>
    <p:sldId id="257" r:id="rId4"/>
    <p:sldId id="258" r:id="rId5"/>
    <p:sldId id="259" r:id="rId6"/>
    <p:sldId id="260" r:id="rId7"/>
    <p:sldId id="261" r:id="rId8"/>
    <p:sldId id="262" r:id="rId9"/>
    <p:sldId id="265" r:id="rId10"/>
    <p:sldId id="266" r:id="rId11"/>
    <p:sldId id="264" r:id="rId12"/>
    <p:sldId id="267" r:id="rId13"/>
    <p:sldId id="268" r:id="rId14"/>
    <p:sldId id="269" r:id="rId15"/>
    <p:sldId id="270" r:id="rId16"/>
    <p:sldId id="271" r:id="rId1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5" d="100"/>
          <a:sy n="75" d="100"/>
        </p:scale>
        <p:origin x="1594" y="43"/>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IN"/>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IN"/>
          </a:p>
        </p:txBody>
      </p:sp>
      <p:sp>
        <p:nvSpPr>
          <p:cNvPr id="4" name="Date Placeholder 3"/>
          <p:cNvSpPr>
            <a:spLocks noGrp="1"/>
          </p:cNvSpPr>
          <p:nvPr>
            <p:ph type="dt" sz="half" idx="10"/>
          </p:nvPr>
        </p:nvSpPr>
        <p:spPr/>
        <p:txBody>
          <a:bodyPr/>
          <a:lstStyle/>
          <a:p>
            <a:fld id="{66B48315-2BD1-4B71-BDC1-24924F51578F}" type="datetimeFigureOut">
              <a:rPr lang="en-IN" smtClean="0"/>
              <a:t>30-05-2025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83EE3E9D-CBE9-4387-BDD9-E01C3039F68D}" type="slidenum">
              <a:rPr lang="en-IN" smtClean="0"/>
              <a:t>‹#›</a:t>
            </a:fld>
            <a:endParaRPr lang="en-IN"/>
          </a:p>
        </p:txBody>
      </p:sp>
    </p:spTree>
    <p:extLst>
      <p:ext uri="{BB962C8B-B14F-4D97-AF65-F5344CB8AC3E}">
        <p14:creationId xmlns:p14="http://schemas.microsoft.com/office/powerpoint/2010/main" val="196042124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IN"/>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p:cNvSpPr>
            <a:spLocks noGrp="1"/>
          </p:cNvSpPr>
          <p:nvPr>
            <p:ph type="dt" sz="half" idx="10"/>
          </p:nvPr>
        </p:nvSpPr>
        <p:spPr/>
        <p:txBody>
          <a:bodyPr/>
          <a:lstStyle/>
          <a:p>
            <a:fld id="{66B48315-2BD1-4B71-BDC1-24924F51578F}" type="datetimeFigureOut">
              <a:rPr lang="en-IN" smtClean="0"/>
              <a:t>30-05-2025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83EE3E9D-CBE9-4387-BDD9-E01C3039F68D}" type="slidenum">
              <a:rPr lang="en-IN" smtClean="0"/>
              <a:t>‹#›</a:t>
            </a:fld>
            <a:endParaRPr lang="en-IN"/>
          </a:p>
        </p:txBody>
      </p:sp>
    </p:spTree>
    <p:extLst>
      <p:ext uri="{BB962C8B-B14F-4D97-AF65-F5344CB8AC3E}">
        <p14:creationId xmlns:p14="http://schemas.microsoft.com/office/powerpoint/2010/main" val="41988587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IN"/>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6B48315-2BD1-4B71-BDC1-24924F51578F}" type="datetimeFigureOut">
              <a:rPr lang="en-IN" smtClean="0"/>
              <a:t>30-05-2025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83EE3E9D-CBE9-4387-BDD9-E01C3039F68D}" type="slidenum">
              <a:rPr lang="en-IN" smtClean="0"/>
              <a:t>‹#›</a:t>
            </a:fld>
            <a:endParaRPr lang="en-IN"/>
          </a:p>
        </p:txBody>
      </p:sp>
    </p:spTree>
    <p:extLst>
      <p:ext uri="{BB962C8B-B14F-4D97-AF65-F5344CB8AC3E}">
        <p14:creationId xmlns:p14="http://schemas.microsoft.com/office/powerpoint/2010/main" val="36759276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IN"/>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Date Placeholder 4"/>
          <p:cNvSpPr>
            <a:spLocks noGrp="1"/>
          </p:cNvSpPr>
          <p:nvPr>
            <p:ph type="dt" sz="half" idx="10"/>
          </p:nvPr>
        </p:nvSpPr>
        <p:spPr/>
        <p:txBody>
          <a:bodyPr/>
          <a:lstStyle/>
          <a:p>
            <a:fld id="{66B48315-2BD1-4B71-BDC1-24924F51578F}" type="datetimeFigureOut">
              <a:rPr lang="en-IN" smtClean="0"/>
              <a:t>30-05-2025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83EE3E9D-CBE9-4387-BDD9-E01C3039F68D}" type="slidenum">
              <a:rPr lang="en-IN" smtClean="0"/>
              <a:t>‹#›</a:t>
            </a:fld>
            <a:endParaRPr lang="en-IN"/>
          </a:p>
        </p:txBody>
      </p:sp>
    </p:spTree>
    <p:extLst>
      <p:ext uri="{BB962C8B-B14F-4D97-AF65-F5344CB8AC3E}">
        <p14:creationId xmlns:p14="http://schemas.microsoft.com/office/powerpoint/2010/main" val="418125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IN"/>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7" name="Date Placeholder 6"/>
          <p:cNvSpPr>
            <a:spLocks noGrp="1"/>
          </p:cNvSpPr>
          <p:nvPr>
            <p:ph type="dt" sz="half" idx="10"/>
          </p:nvPr>
        </p:nvSpPr>
        <p:spPr/>
        <p:txBody>
          <a:bodyPr/>
          <a:lstStyle/>
          <a:p>
            <a:fld id="{66B48315-2BD1-4B71-BDC1-24924F51578F}" type="datetimeFigureOut">
              <a:rPr lang="en-IN" smtClean="0"/>
              <a:t>30-05-2025</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83EE3E9D-CBE9-4387-BDD9-E01C3039F68D}" type="slidenum">
              <a:rPr lang="en-IN" smtClean="0"/>
              <a:t>‹#›</a:t>
            </a:fld>
            <a:endParaRPr lang="en-IN"/>
          </a:p>
        </p:txBody>
      </p:sp>
    </p:spTree>
    <p:extLst>
      <p:ext uri="{BB962C8B-B14F-4D97-AF65-F5344CB8AC3E}">
        <p14:creationId xmlns:p14="http://schemas.microsoft.com/office/powerpoint/2010/main" val="28742810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IN"/>
          </a:p>
        </p:txBody>
      </p:sp>
      <p:sp>
        <p:nvSpPr>
          <p:cNvPr id="3" name="Date Placeholder 2"/>
          <p:cNvSpPr>
            <a:spLocks noGrp="1"/>
          </p:cNvSpPr>
          <p:nvPr>
            <p:ph type="dt" sz="half" idx="10"/>
          </p:nvPr>
        </p:nvSpPr>
        <p:spPr/>
        <p:txBody>
          <a:bodyPr/>
          <a:lstStyle/>
          <a:p>
            <a:fld id="{66B48315-2BD1-4B71-BDC1-24924F51578F}" type="datetimeFigureOut">
              <a:rPr lang="en-IN" smtClean="0"/>
              <a:t>30-05-2025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83EE3E9D-CBE9-4387-BDD9-E01C3039F68D}" type="slidenum">
              <a:rPr lang="en-IN" smtClean="0"/>
              <a:t>‹#›</a:t>
            </a:fld>
            <a:endParaRPr lang="en-IN"/>
          </a:p>
        </p:txBody>
      </p:sp>
    </p:spTree>
    <p:extLst>
      <p:ext uri="{BB962C8B-B14F-4D97-AF65-F5344CB8AC3E}">
        <p14:creationId xmlns:p14="http://schemas.microsoft.com/office/powerpoint/2010/main" val="6859061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6B48315-2BD1-4B71-BDC1-24924F51578F}" type="datetimeFigureOut">
              <a:rPr lang="en-IN" smtClean="0"/>
              <a:t>30-05-2025</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83EE3E9D-CBE9-4387-BDD9-E01C3039F68D}" type="slidenum">
              <a:rPr lang="en-IN" smtClean="0"/>
              <a:t>‹#›</a:t>
            </a:fld>
            <a:endParaRPr lang="en-IN"/>
          </a:p>
        </p:txBody>
      </p:sp>
    </p:spTree>
    <p:extLst>
      <p:ext uri="{BB962C8B-B14F-4D97-AF65-F5344CB8AC3E}">
        <p14:creationId xmlns:p14="http://schemas.microsoft.com/office/powerpoint/2010/main" val="29308329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IN"/>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6B48315-2BD1-4B71-BDC1-24924F51578F}" type="datetimeFigureOut">
              <a:rPr lang="en-IN" smtClean="0"/>
              <a:t>30-05-2025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83EE3E9D-CBE9-4387-BDD9-E01C3039F68D}" type="slidenum">
              <a:rPr lang="en-IN" smtClean="0"/>
              <a:t>‹#›</a:t>
            </a:fld>
            <a:endParaRPr lang="en-IN"/>
          </a:p>
        </p:txBody>
      </p:sp>
    </p:spTree>
    <p:extLst>
      <p:ext uri="{BB962C8B-B14F-4D97-AF65-F5344CB8AC3E}">
        <p14:creationId xmlns:p14="http://schemas.microsoft.com/office/powerpoint/2010/main" val="34672067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IN"/>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IN"/>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6B48315-2BD1-4B71-BDC1-24924F51578F}" type="datetimeFigureOut">
              <a:rPr lang="en-IN" smtClean="0"/>
              <a:t>30-05-2025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83EE3E9D-CBE9-4387-BDD9-E01C3039F68D}" type="slidenum">
              <a:rPr lang="en-IN" smtClean="0"/>
              <a:t>‹#›</a:t>
            </a:fld>
            <a:endParaRPr lang="en-IN"/>
          </a:p>
        </p:txBody>
      </p:sp>
    </p:spTree>
    <p:extLst>
      <p:ext uri="{BB962C8B-B14F-4D97-AF65-F5344CB8AC3E}">
        <p14:creationId xmlns:p14="http://schemas.microsoft.com/office/powerpoint/2010/main" val="93119256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IN"/>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p:cNvSpPr>
            <a:spLocks noGrp="1"/>
          </p:cNvSpPr>
          <p:nvPr>
            <p:ph type="dt" sz="half" idx="10"/>
          </p:nvPr>
        </p:nvSpPr>
        <p:spPr/>
        <p:txBody>
          <a:bodyPr/>
          <a:lstStyle/>
          <a:p>
            <a:fld id="{66B48315-2BD1-4B71-BDC1-24924F51578F}" type="datetimeFigureOut">
              <a:rPr lang="en-IN" smtClean="0"/>
              <a:t>30-05-2025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83EE3E9D-CBE9-4387-BDD9-E01C3039F68D}" type="slidenum">
              <a:rPr lang="en-IN" smtClean="0"/>
              <a:t>‹#›</a:t>
            </a:fld>
            <a:endParaRPr lang="en-IN"/>
          </a:p>
        </p:txBody>
      </p:sp>
    </p:spTree>
    <p:extLst>
      <p:ext uri="{BB962C8B-B14F-4D97-AF65-F5344CB8AC3E}">
        <p14:creationId xmlns:p14="http://schemas.microsoft.com/office/powerpoint/2010/main" val="114393555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IN"/>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p:cNvSpPr>
            <a:spLocks noGrp="1"/>
          </p:cNvSpPr>
          <p:nvPr>
            <p:ph type="dt" sz="half" idx="10"/>
          </p:nvPr>
        </p:nvSpPr>
        <p:spPr/>
        <p:txBody>
          <a:bodyPr/>
          <a:lstStyle/>
          <a:p>
            <a:fld id="{66B48315-2BD1-4B71-BDC1-24924F51578F}" type="datetimeFigureOut">
              <a:rPr lang="en-IN" smtClean="0"/>
              <a:t>30-05-2025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83EE3E9D-CBE9-4387-BDD9-E01C3039F68D}" type="slidenum">
              <a:rPr lang="en-IN" smtClean="0"/>
              <a:t>‹#›</a:t>
            </a:fld>
            <a:endParaRPr lang="en-IN"/>
          </a:p>
        </p:txBody>
      </p:sp>
    </p:spTree>
    <p:extLst>
      <p:ext uri="{BB962C8B-B14F-4D97-AF65-F5344CB8AC3E}">
        <p14:creationId xmlns:p14="http://schemas.microsoft.com/office/powerpoint/2010/main" val="337049085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IN"/>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6B48315-2BD1-4B71-BDC1-24924F51578F}" type="datetimeFigureOut">
              <a:rPr lang="en-IN" smtClean="0"/>
              <a:t>30-05-2025</a:t>
            </a:fld>
            <a:endParaRPr lang="en-IN"/>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3EE3E9D-CBE9-4387-BDD9-E01C3039F68D}" type="slidenum">
              <a:rPr lang="en-IN" smtClean="0"/>
              <a:t>‹#›</a:t>
            </a:fld>
            <a:endParaRPr lang="en-IN"/>
          </a:p>
        </p:txBody>
      </p:sp>
    </p:spTree>
    <p:extLst>
      <p:ext uri="{BB962C8B-B14F-4D97-AF65-F5344CB8AC3E}">
        <p14:creationId xmlns:p14="http://schemas.microsoft.com/office/powerpoint/2010/main" val="161875003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hemeOverride" Target="../theme/themeOverride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dirty="0"/>
              <a:t>Title of the Paper</a:t>
            </a:r>
          </a:p>
        </p:txBody>
      </p:sp>
      <p:sp>
        <p:nvSpPr>
          <p:cNvPr id="3" name="Content Placeholder 2"/>
          <p:cNvSpPr>
            <a:spLocks noGrp="1"/>
          </p:cNvSpPr>
          <p:nvPr>
            <p:ph idx="1"/>
          </p:nvPr>
        </p:nvSpPr>
        <p:spPr/>
        <p:txBody>
          <a:bodyPr>
            <a:noAutofit/>
          </a:bodyPr>
          <a:lstStyle/>
          <a:p>
            <a:pPr marL="0" indent="0">
              <a:buNone/>
            </a:pPr>
            <a:r>
              <a:rPr lang="en-IN" sz="2700" b="1" dirty="0">
                <a:latin typeface="Times New Roman" panose="02020603050405020304" pitchFamily="18" charset="0"/>
                <a:cs typeface="Times New Roman" panose="02020603050405020304" pitchFamily="18" charset="0"/>
              </a:rPr>
              <a:t>AI Powered forecasting of Customer Lifetime Value: An analytical study based on empirical data.</a:t>
            </a:r>
          </a:p>
          <a:p>
            <a:endParaRPr lang="en-IN" sz="2700" b="1" dirty="0">
              <a:latin typeface="Times New Roman" panose="02020603050405020304" pitchFamily="18" charset="0"/>
              <a:cs typeface="Times New Roman" panose="02020603050405020304" pitchFamily="18" charset="0"/>
            </a:endParaRPr>
          </a:p>
          <a:p>
            <a:pPr marL="0" indent="0">
              <a:buNone/>
            </a:pPr>
            <a:r>
              <a:rPr lang="en-IN" sz="2700" dirty="0">
                <a:latin typeface="Times New Roman" panose="02020603050405020304" pitchFamily="18" charset="0"/>
                <a:cs typeface="Times New Roman" panose="02020603050405020304" pitchFamily="18" charset="0"/>
              </a:rPr>
              <a:t>                                  Presented By:</a:t>
            </a:r>
          </a:p>
          <a:p>
            <a:pPr marL="0" indent="0">
              <a:buNone/>
            </a:pPr>
            <a:r>
              <a:rPr lang="en-IN" sz="2700" dirty="0">
                <a:latin typeface="Times New Roman" panose="02020603050405020304" pitchFamily="18" charset="0"/>
                <a:cs typeface="Times New Roman" panose="02020603050405020304" pitchFamily="18" charset="0"/>
              </a:rPr>
              <a:t>Pratibha Khullar</a:t>
            </a:r>
            <a:r>
              <a:rPr lang="en-IN" sz="2700" baseline="30000" dirty="0">
                <a:latin typeface="Times New Roman" panose="02020603050405020304" pitchFamily="18" charset="0"/>
                <a:cs typeface="Times New Roman" panose="02020603050405020304" pitchFamily="18" charset="0"/>
              </a:rPr>
              <a:t>1</a:t>
            </a:r>
            <a:r>
              <a:rPr lang="en-IN" sz="2700" dirty="0">
                <a:latin typeface="Times New Roman" panose="02020603050405020304" pitchFamily="18" charset="0"/>
                <a:cs typeface="Times New Roman" panose="02020603050405020304" pitchFamily="18" charset="0"/>
              </a:rPr>
              <a:t>, Prabhjot Singh</a:t>
            </a:r>
            <a:r>
              <a:rPr lang="en-IN" sz="2700" baseline="30000" dirty="0">
                <a:latin typeface="Times New Roman" panose="02020603050405020304" pitchFamily="18" charset="0"/>
                <a:cs typeface="Times New Roman" panose="02020603050405020304" pitchFamily="18" charset="0"/>
              </a:rPr>
              <a:t>2</a:t>
            </a:r>
            <a:r>
              <a:rPr lang="en-IN" sz="2700" dirty="0">
                <a:latin typeface="Times New Roman" panose="02020603050405020304" pitchFamily="18" charset="0"/>
                <a:cs typeface="Times New Roman" panose="02020603050405020304" pitchFamily="18" charset="0"/>
              </a:rPr>
              <a:t>, Sodagar Singh</a:t>
            </a:r>
            <a:r>
              <a:rPr lang="en-IN" sz="2700" baseline="30000" dirty="0">
                <a:latin typeface="Times New Roman" panose="02020603050405020304" pitchFamily="18" charset="0"/>
                <a:cs typeface="Times New Roman" panose="02020603050405020304" pitchFamily="18" charset="0"/>
              </a:rPr>
              <a:t>3</a:t>
            </a:r>
            <a:endParaRPr lang="en-IN" sz="2700" dirty="0">
              <a:latin typeface="Times New Roman" panose="02020603050405020304" pitchFamily="18" charset="0"/>
              <a:cs typeface="Times New Roman" panose="02020603050405020304" pitchFamily="18" charset="0"/>
            </a:endParaRPr>
          </a:p>
          <a:p>
            <a:pPr marL="0" indent="0">
              <a:buNone/>
            </a:pPr>
            <a:r>
              <a:rPr lang="en-IN" sz="2700" dirty="0">
                <a:latin typeface="Times New Roman" panose="02020603050405020304" pitchFamily="18" charset="0"/>
                <a:cs typeface="Times New Roman" panose="02020603050405020304" pitchFamily="18" charset="0"/>
              </a:rPr>
              <a:t>                      Assistant Professors</a:t>
            </a:r>
          </a:p>
          <a:p>
            <a:pPr marL="0" indent="0">
              <a:buNone/>
            </a:pPr>
            <a:r>
              <a:rPr lang="en-IN" sz="2700" dirty="0">
                <a:latin typeface="Times New Roman" panose="02020603050405020304" pitchFamily="18" charset="0"/>
                <a:cs typeface="Times New Roman" panose="02020603050405020304" pitchFamily="18" charset="0"/>
              </a:rPr>
              <a:t>(Gulzar School of Management, Khanna, Ludhiana, Punjab, India.)</a:t>
            </a:r>
          </a:p>
          <a:p>
            <a:pPr marL="0" indent="0">
              <a:buNone/>
            </a:pPr>
            <a:br>
              <a:rPr lang="en-IN" sz="2700" b="1" dirty="0">
                <a:latin typeface="Times New Roman" panose="02020603050405020304" pitchFamily="18" charset="0"/>
                <a:cs typeface="Times New Roman" panose="02020603050405020304" pitchFamily="18" charset="0"/>
              </a:rPr>
            </a:br>
            <a:endParaRPr lang="en-IN" sz="2700" dirty="0">
              <a:latin typeface="Times New Roman" panose="02020603050405020304" pitchFamily="18" charset="0"/>
              <a:cs typeface="Times New Roman" panose="02020603050405020304" pitchFamily="18" charset="0"/>
            </a:endParaRPr>
          </a:p>
          <a:p>
            <a:endParaRPr lang="en-IN" sz="27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3309892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1"/>
          <p:cNvSpPr>
            <a:spLocks noGrp="1"/>
          </p:cNvSpPr>
          <p:nvPr>
            <p:ph type="ctrTitle"/>
          </p:nvPr>
        </p:nvSpPr>
        <p:spPr>
          <a:xfrm>
            <a:off x="539552" y="620689"/>
            <a:ext cx="7772400" cy="1080120"/>
          </a:xfrm>
        </p:spPr>
        <p:txBody>
          <a:bodyPr/>
          <a:lstStyle/>
          <a:p>
            <a:r>
              <a:rPr lang="en-IN" dirty="0"/>
              <a:t>Abstract:</a:t>
            </a:r>
          </a:p>
        </p:txBody>
      </p:sp>
      <p:sp>
        <p:nvSpPr>
          <p:cNvPr id="3" name="Subtitle 2"/>
          <p:cNvSpPr>
            <a:spLocks noGrp="1"/>
          </p:cNvSpPr>
          <p:nvPr>
            <p:ph type="subTitle" idx="1"/>
          </p:nvPr>
        </p:nvSpPr>
        <p:spPr>
          <a:xfrm>
            <a:off x="395536" y="1484784"/>
            <a:ext cx="8128992" cy="4320480"/>
          </a:xfrm>
        </p:spPr>
        <p:txBody>
          <a:bodyPr>
            <a:noAutofit/>
          </a:bodyPr>
          <a:lstStyle/>
          <a:p>
            <a:pPr algn="just">
              <a:lnSpc>
                <a:spcPct val="107000"/>
              </a:lnSpc>
              <a:spcAft>
                <a:spcPts val="800"/>
              </a:spcAft>
              <a:buNone/>
            </a:pPr>
            <a:r>
              <a:rPr lang="en-US" sz="2000" dirty="0">
                <a:solidFill>
                  <a:schemeClr val="tx1"/>
                </a:solidFill>
                <a:latin typeface="Times New Roman" panose="02020603050405020304" pitchFamily="18" charset="0"/>
                <a:cs typeface="Times New Roman" panose="02020603050405020304" pitchFamily="18" charset="0"/>
              </a:rPr>
              <a:t>Customer Lifetime Value (CLV) prediction is essential for estimating the long-term financial contribution of customers and optimizing engagement strategies. This study leverages artificial intelligence (AI) models, including Random Forests, Gradient Boosting Machines, and Neural Networks, applied to primary data collected from surveys and transaction records. Key indicators influencing CLV—such as purchase frequency, demographics, loyalty program participation, and sentiment derived through natural language processing—are identified. The AI-powered models demonstrate superior accuracy and adaptability compared to traditional techniques, effectively identifying high-value customers and those at risk of churn. The practical implications of this research include enhanced personalized marketing, improved customer retention, and revenue maximization. Despite limitations such as sample size, the study suggests future research directions involving real-time data for more dynamic CLV predictions. </a:t>
            </a:r>
          </a:p>
          <a:p>
            <a:pPr algn="just">
              <a:lnSpc>
                <a:spcPct val="107000"/>
              </a:lnSpc>
              <a:spcAft>
                <a:spcPts val="800"/>
              </a:spcAft>
              <a:buNone/>
            </a:pPr>
            <a:endParaRPr lang="en-US" sz="2000" b="1" kern="100"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spcAft>
                <a:spcPts val="800"/>
              </a:spcAft>
              <a:buNone/>
            </a:pPr>
            <a:endParaRPr lang="en-IN" sz="20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spcAft>
                <a:spcPts val="800"/>
              </a:spcAft>
            </a:pPr>
            <a:r>
              <a:rPr lang="en-IN" sz="2000" kern="100" dirty="0">
                <a:effectLst/>
                <a:latin typeface="Times New Roman" panose="02020603050405020304" pitchFamily="18" charset="0"/>
                <a:ea typeface="Calibri" panose="020F0502020204030204" pitchFamily="34" charset="0"/>
                <a:cs typeface="Times New Roman" panose="02020603050405020304" pitchFamily="18" charset="0"/>
              </a:rPr>
              <a:t> </a:t>
            </a:r>
          </a:p>
          <a:p>
            <a:pPr algn="just"/>
            <a:endParaRPr lang="en-IN" sz="2000" b="1" dirty="0">
              <a:latin typeface="Times New Roman" panose="02020603050405020304" pitchFamily="18" charset="0"/>
              <a:cs typeface="Times New Roman" pitchFamily="18" charset="0"/>
            </a:endParaRPr>
          </a:p>
        </p:txBody>
      </p:sp>
    </p:spTree>
    <p:extLst>
      <p:ext uri="{BB962C8B-B14F-4D97-AF65-F5344CB8AC3E}">
        <p14:creationId xmlns:p14="http://schemas.microsoft.com/office/powerpoint/2010/main" val="3292214958"/>
      </p:ext>
    </p:extLst>
  </p:cSld>
  <p:clrMapOvr>
    <a:overrideClrMapping bg1="lt1" tx1="dk1" bg2="lt2" tx2="dk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dirty="0"/>
              <a:t>Introduction</a:t>
            </a:r>
          </a:p>
        </p:txBody>
      </p:sp>
      <p:sp>
        <p:nvSpPr>
          <p:cNvPr id="3" name="Content Placeholder 2"/>
          <p:cNvSpPr>
            <a:spLocks noGrp="1"/>
          </p:cNvSpPr>
          <p:nvPr>
            <p:ph idx="1"/>
          </p:nvPr>
        </p:nvSpPr>
        <p:spPr/>
        <p:txBody>
          <a:bodyPr/>
          <a:lstStyle/>
          <a:p>
            <a:r>
              <a:rPr lang="en-US" dirty="0"/>
              <a:t>Introduction to CLV</a:t>
            </a:r>
          </a:p>
          <a:p>
            <a:r>
              <a:rPr lang="en-US" dirty="0"/>
              <a:t>CLV: Total revenue expected from a customer over the relationship . It is critical for budgeting, segmentation, marketing, and churn prevention. Predicting CLV helps identify high-value customers and allocate resources efficiently.</a:t>
            </a:r>
          </a:p>
          <a:p>
            <a:endParaRPr lang="en-IN" dirty="0"/>
          </a:p>
        </p:txBody>
      </p:sp>
    </p:spTree>
    <p:extLst>
      <p:ext uri="{BB962C8B-B14F-4D97-AF65-F5344CB8AC3E}">
        <p14:creationId xmlns:p14="http://schemas.microsoft.com/office/powerpoint/2010/main" val="206166457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Role of AI in CLV Prediction</a:t>
            </a:r>
            <a:endParaRPr lang="en-IN" dirty="0"/>
          </a:p>
        </p:txBody>
      </p:sp>
      <p:sp>
        <p:nvSpPr>
          <p:cNvPr id="3" name="Content Placeholder 2"/>
          <p:cNvSpPr>
            <a:spLocks noGrp="1"/>
          </p:cNvSpPr>
          <p:nvPr>
            <p:ph idx="1"/>
          </p:nvPr>
        </p:nvSpPr>
        <p:spPr>
          <a:xfrm>
            <a:off x="457200" y="1844824"/>
            <a:ext cx="8229600" cy="4281339"/>
          </a:xfrm>
        </p:spPr>
        <p:txBody>
          <a:bodyPr>
            <a:normAutofit fontScale="92500" lnSpcReduction="20000"/>
          </a:bodyPr>
          <a:lstStyle/>
          <a:p>
            <a:pPr marL="0" indent="0">
              <a:buNone/>
            </a:pPr>
            <a:endParaRPr lang="en-US" b="1" dirty="0"/>
          </a:p>
          <a:p>
            <a:pPr marL="0" indent="0">
              <a:buNone/>
            </a:pPr>
            <a:endParaRPr lang="en-US" dirty="0"/>
          </a:p>
          <a:p>
            <a:r>
              <a:rPr lang="en-US" dirty="0"/>
              <a:t>Traditional models use fixed assumptions and static methods</a:t>
            </a:r>
          </a:p>
          <a:p>
            <a:r>
              <a:rPr lang="en-US" dirty="0"/>
              <a:t>AI adapts to changing customer behavior and dynamic markets</a:t>
            </a:r>
          </a:p>
          <a:p>
            <a:r>
              <a:rPr lang="en-US" dirty="0"/>
              <a:t>ML models can handle large data and provide real-time predictions</a:t>
            </a:r>
          </a:p>
          <a:p>
            <a:r>
              <a:rPr lang="en-US" dirty="0"/>
              <a:t>Uncover hidden patterns from demographic, behavioral, and textual data</a:t>
            </a:r>
          </a:p>
          <a:p>
            <a:endParaRPr lang="en-IN" dirty="0"/>
          </a:p>
        </p:txBody>
      </p:sp>
    </p:spTree>
    <p:extLst>
      <p:ext uri="{BB962C8B-B14F-4D97-AF65-F5344CB8AC3E}">
        <p14:creationId xmlns:p14="http://schemas.microsoft.com/office/powerpoint/2010/main" val="122425065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dirty="0"/>
              <a:t>Objectives of the Study:</a:t>
            </a:r>
          </a:p>
        </p:txBody>
      </p:sp>
      <p:sp>
        <p:nvSpPr>
          <p:cNvPr id="3" name="Content Placeholder 2"/>
          <p:cNvSpPr>
            <a:spLocks noGrp="1"/>
          </p:cNvSpPr>
          <p:nvPr>
            <p:ph idx="1"/>
          </p:nvPr>
        </p:nvSpPr>
        <p:spPr/>
        <p:txBody>
          <a:bodyPr/>
          <a:lstStyle/>
          <a:p>
            <a:pPr lvl="0"/>
            <a:r>
              <a:rPr lang="en-IN" dirty="0"/>
              <a:t>Developing AI-based models to predict CLV using primary data.</a:t>
            </a:r>
          </a:p>
          <a:p>
            <a:pPr lvl="0"/>
            <a:r>
              <a:rPr lang="en-IN" dirty="0"/>
              <a:t>Identifying key variables influencing CLV.</a:t>
            </a:r>
          </a:p>
          <a:p>
            <a:r>
              <a:rPr lang="en-IN" dirty="0"/>
              <a:t>Demonstrating practical applications for businesses, including personalization, retention strategies, and revenue optimization</a:t>
            </a:r>
          </a:p>
        </p:txBody>
      </p:sp>
    </p:spTree>
    <p:extLst>
      <p:ext uri="{BB962C8B-B14F-4D97-AF65-F5344CB8AC3E}">
        <p14:creationId xmlns:p14="http://schemas.microsoft.com/office/powerpoint/2010/main" val="36343735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dirty="0"/>
              <a:t>Literature Review</a:t>
            </a:r>
          </a:p>
        </p:txBody>
      </p:sp>
      <p:sp>
        <p:nvSpPr>
          <p:cNvPr id="3" name="Content Placeholder 2"/>
          <p:cNvSpPr>
            <a:spLocks noGrp="1"/>
          </p:cNvSpPr>
          <p:nvPr>
            <p:ph idx="1"/>
          </p:nvPr>
        </p:nvSpPr>
        <p:spPr/>
        <p:txBody>
          <a:bodyPr>
            <a:normAutofit fontScale="85000" lnSpcReduction="20000"/>
          </a:bodyPr>
          <a:lstStyle/>
          <a:p>
            <a:r>
              <a:rPr lang="en-IN" b="1" dirty="0" err="1"/>
              <a:t>Hardie</a:t>
            </a:r>
            <a:r>
              <a:rPr lang="en-IN" b="1" dirty="0"/>
              <a:t> &amp; Fader (2009):</a:t>
            </a:r>
            <a:r>
              <a:rPr lang="en-IN" dirty="0"/>
              <a:t> Developed probabilistic models for customer base analysis.</a:t>
            </a:r>
          </a:p>
          <a:p>
            <a:r>
              <a:rPr lang="en-IN" b="1" dirty="0"/>
              <a:t>Lehmann &amp; Gupta (2003):</a:t>
            </a:r>
            <a:r>
              <a:rPr lang="en-IN" dirty="0"/>
              <a:t> Positioned clients as long-term business resources.</a:t>
            </a:r>
          </a:p>
          <a:p>
            <a:r>
              <a:rPr lang="en-IN" b="1" dirty="0" err="1"/>
              <a:t>Venkatesan</a:t>
            </a:r>
            <a:r>
              <a:rPr lang="en-IN" b="1" dirty="0"/>
              <a:t> &amp; Kumar (2004):</a:t>
            </a:r>
            <a:r>
              <a:rPr lang="en-IN" dirty="0"/>
              <a:t> Proposed a comprehensive framework for CLV estimation.</a:t>
            </a:r>
          </a:p>
          <a:p>
            <a:r>
              <a:rPr lang="en-IN" b="1" dirty="0"/>
              <a:t>Recent Studies:</a:t>
            </a:r>
            <a:endParaRPr lang="en-IN" dirty="0"/>
          </a:p>
          <a:p>
            <a:pPr lvl="1"/>
            <a:r>
              <a:rPr lang="en-IN" dirty="0"/>
              <a:t>AI models (e.g., Random Forest, GBM) offer superior predictive accuracy.</a:t>
            </a:r>
          </a:p>
          <a:p>
            <a:pPr lvl="1"/>
            <a:r>
              <a:rPr lang="en-IN" dirty="0"/>
              <a:t>NLP and </a:t>
            </a:r>
            <a:r>
              <a:rPr lang="en-IN" dirty="0" err="1"/>
              <a:t>behavioral</a:t>
            </a:r>
            <a:r>
              <a:rPr lang="en-IN" dirty="0"/>
              <a:t> analytics enhance customer insight.</a:t>
            </a:r>
          </a:p>
          <a:p>
            <a:r>
              <a:rPr lang="en-IN" b="1" dirty="0"/>
              <a:t>Consensus:</a:t>
            </a:r>
            <a:r>
              <a:rPr lang="en-IN" dirty="0"/>
              <a:t> AI enables real-time, personalized marketing based on CLV predictions.</a:t>
            </a:r>
          </a:p>
          <a:p>
            <a:endParaRPr lang="en-IN" dirty="0"/>
          </a:p>
        </p:txBody>
      </p:sp>
    </p:spTree>
    <p:extLst>
      <p:ext uri="{BB962C8B-B14F-4D97-AF65-F5344CB8AC3E}">
        <p14:creationId xmlns:p14="http://schemas.microsoft.com/office/powerpoint/2010/main" val="99354517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dirty="0"/>
              <a:t>Research Methodology</a:t>
            </a:r>
          </a:p>
        </p:txBody>
      </p:sp>
      <p:sp>
        <p:nvSpPr>
          <p:cNvPr id="3" name="Content Placeholder 2"/>
          <p:cNvSpPr>
            <a:spLocks noGrp="1"/>
          </p:cNvSpPr>
          <p:nvPr>
            <p:ph idx="1"/>
          </p:nvPr>
        </p:nvSpPr>
        <p:spPr/>
        <p:txBody>
          <a:bodyPr>
            <a:normAutofit fontScale="92500" lnSpcReduction="20000"/>
          </a:bodyPr>
          <a:lstStyle/>
          <a:p>
            <a:pPr marL="0" indent="0">
              <a:buNone/>
            </a:pPr>
            <a:endParaRPr lang="en-IN" dirty="0"/>
          </a:p>
          <a:p>
            <a:r>
              <a:rPr lang="en-IN" b="1" dirty="0"/>
              <a:t>Data Sources:</a:t>
            </a:r>
            <a:r>
              <a:rPr lang="en-IN" dirty="0"/>
              <a:t> Questionnaires, transaction logs, interaction records.</a:t>
            </a:r>
          </a:p>
          <a:p>
            <a:r>
              <a:rPr lang="en-IN" b="1" dirty="0"/>
              <a:t>Sample Size:</a:t>
            </a:r>
            <a:r>
              <a:rPr lang="en-IN" dirty="0"/>
              <a:t> 108 customers (diverse demographics &amp; behaviour)</a:t>
            </a:r>
          </a:p>
          <a:p>
            <a:r>
              <a:rPr lang="en-IN" b="1" dirty="0"/>
              <a:t>Dependent Variable:</a:t>
            </a:r>
            <a:r>
              <a:rPr lang="en-IN" dirty="0"/>
              <a:t> CLV (total revenue per customer)</a:t>
            </a:r>
          </a:p>
          <a:p>
            <a:r>
              <a:rPr lang="en-IN" b="1" dirty="0"/>
              <a:t>Independent Variables:</a:t>
            </a:r>
            <a:r>
              <a:rPr lang="en-IN" dirty="0"/>
              <a:t> Purchase frequency, AOV, demographics, feedback, loyalty, churn signs</a:t>
            </a:r>
          </a:p>
          <a:p>
            <a:r>
              <a:rPr lang="en-IN" b="1" dirty="0"/>
              <a:t>Tool Used:</a:t>
            </a:r>
            <a:r>
              <a:rPr lang="en-IN" dirty="0"/>
              <a:t> SPSS (data coding &amp; descriptive stats)</a:t>
            </a:r>
          </a:p>
          <a:p>
            <a:endParaRPr lang="en-IN" dirty="0"/>
          </a:p>
        </p:txBody>
      </p:sp>
    </p:spTree>
    <p:extLst>
      <p:ext uri="{BB962C8B-B14F-4D97-AF65-F5344CB8AC3E}">
        <p14:creationId xmlns:p14="http://schemas.microsoft.com/office/powerpoint/2010/main" val="133009049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 Analysis &amp; Interpretation</a:t>
            </a:r>
            <a:endParaRPr lang="en-IN" dirty="0"/>
          </a:p>
        </p:txBody>
      </p:sp>
      <p:sp>
        <p:nvSpPr>
          <p:cNvPr id="3" name="Content Placeholder 2"/>
          <p:cNvSpPr>
            <a:spLocks noGrp="1"/>
          </p:cNvSpPr>
          <p:nvPr>
            <p:ph idx="1"/>
          </p:nvPr>
        </p:nvSpPr>
        <p:spPr>
          <a:xfrm>
            <a:off x="457200" y="1340768"/>
            <a:ext cx="8229600" cy="4785395"/>
          </a:xfrm>
        </p:spPr>
        <p:txBody>
          <a:bodyPr>
            <a:normAutofit fontScale="70000" lnSpcReduction="20000"/>
          </a:bodyPr>
          <a:lstStyle/>
          <a:p>
            <a:r>
              <a:rPr lang="en-US" b="1" dirty="0"/>
              <a:t>Demographic Trends:</a:t>
            </a:r>
            <a:endParaRPr lang="en-US" dirty="0"/>
          </a:p>
          <a:p>
            <a:r>
              <a:rPr lang="en-US" dirty="0"/>
              <a:t>Predominantly young audience (64.8% aged 18–24) suggests targeting Gen Z consumers.</a:t>
            </a:r>
          </a:p>
          <a:p>
            <a:r>
              <a:rPr lang="en-US" dirty="0"/>
              <a:t>Balanced gender split indicates no strong gender bias in purchasing.</a:t>
            </a:r>
          </a:p>
          <a:p>
            <a:r>
              <a:rPr lang="en-US" b="1" dirty="0"/>
              <a:t>Spending &amp; Purchase Behavior:</a:t>
            </a:r>
            <a:endParaRPr lang="en-US" dirty="0"/>
          </a:p>
          <a:p>
            <a:r>
              <a:rPr lang="en-US" dirty="0"/>
              <a:t>Majority shop monthly (51.9%) and spend ₹500–2000 (52.8%), reflecting mid-range purchasing power.</a:t>
            </a:r>
          </a:p>
          <a:p>
            <a:r>
              <a:rPr lang="en-US" dirty="0"/>
              <a:t>Quality (66.7%) drives purchase decisions—price and brand less significant.</a:t>
            </a:r>
          </a:p>
          <a:p>
            <a:r>
              <a:rPr lang="en-US" b="1" dirty="0"/>
              <a:t>Customer Satisfaction &amp; Loyalty:</a:t>
            </a:r>
            <a:endParaRPr lang="en-US" dirty="0"/>
          </a:p>
          <a:p>
            <a:r>
              <a:rPr lang="en-US" dirty="0"/>
              <a:t>82% report satisfaction → strong product/service performance.</a:t>
            </a:r>
          </a:p>
          <a:p>
            <a:r>
              <a:rPr lang="en-US" dirty="0"/>
              <a:t>74.1% likely to recommend → high Net Promoter potential.</a:t>
            </a:r>
          </a:p>
          <a:p>
            <a:r>
              <a:rPr lang="en-US" dirty="0"/>
              <a:t>High digital (43.5%) and offline (46.3%) interaction → </a:t>
            </a:r>
            <a:r>
              <a:rPr lang="en-US" dirty="0" err="1"/>
              <a:t>omnichannel</a:t>
            </a:r>
            <a:r>
              <a:rPr lang="en-US" dirty="0"/>
              <a:t> engagement is effective.</a:t>
            </a:r>
          </a:p>
          <a:p>
            <a:pPr marL="0" indent="0">
              <a:buNone/>
            </a:pPr>
            <a:endParaRPr lang="en-US" dirty="0"/>
          </a:p>
        </p:txBody>
      </p:sp>
    </p:spTree>
    <p:extLst>
      <p:ext uri="{BB962C8B-B14F-4D97-AF65-F5344CB8AC3E}">
        <p14:creationId xmlns:p14="http://schemas.microsoft.com/office/powerpoint/2010/main" val="59848855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dirty="0"/>
              <a:t>Analysis &amp; Interpretation</a:t>
            </a:r>
          </a:p>
        </p:txBody>
      </p:sp>
      <p:sp>
        <p:nvSpPr>
          <p:cNvPr id="3" name="Content Placeholder 2"/>
          <p:cNvSpPr>
            <a:spLocks noGrp="1"/>
          </p:cNvSpPr>
          <p:nvPr>
            <p:ph idx="1"/>
          </p:nvPr>
        </p:nvSpPr>
        <p:spPr/>
        <p:txBody>
          <a:bodyPr>
            <a:normAutofit fontScale="92500" lnSpcReduction="20000"/>
          </a:bodyPr>
          <a:lstStyle/>
          <a:p>
            <a:r>
              <a:rPr lang="en-US" b="1" dirty="0"/>
              <a:t>Social Media Engagement:</a:t>
            </a:r>
            <a:endParaRPr lang="en-US" dirty="0"/>
          </a:p>
          <a:p>
            <a:pPr lvl="1"/>
            <a:r>
              <a:rPr lang="en-US" dirty="0"/>
              <a:t>62% follow brand online; 70.7% engage occasionally.</a:t>
            </a:r>
          </a:p>
          <a:p>
            <a:pPr lvl="1"/>
            <a:r>
              <a:rPr lang="en-US" dirty="0"/>
              <a:t>Positive correlation observed between social media engagement and higher CLV.</a:t>
            </a:r>
          </a:p>
          <a:p>
            <a:r>
              <a:rPr lang="en-US" b="1" dirty="0"/>
              <a:t>Interpretation &amp; Insights:</a:t>
            </a:r>
            <a:endParaRPr lang="en-US" dirty="0"/>
          </a:p>
          <a:p>
            <a:pPr lvl="1"/>
            <a:r>
              <a:rPr lang="en-US" dirty="0"/>
              <a:t>High CLV aligns with: frequent buyers, positive sentiment, loyalty program participants.</a:t>
            </a:r>
          </a:p>
          <a:p>
            <a:pPr lvl="1"/>
            <a:r>
              <a:rPr lang="en-US" dirty="0"/>
              <a:t>Digital engagement (reviews, social media, feedback) is a key predictor of loyalty and value.</a:t>
            </a:r>
          </a:p>
          <a:p>
            <a:pPr lvl="1"/>
            <a:r>
              <a:rPr lang="en-US" dirty="0"/>
              <a:t>CLV prediction models benefit from incorporating real-time and behavioral data.</a:t>
            </a:r>
          </a:p>
          <a:p>
            <a:endParaRPr lang="en-US" b="1" dirty="0"/>
          </a:p>
          <a:p>
            <a:endParaRPr lang="en-IN" dirty="0"/>
          </a:p>
        </p:txBody>
      </p:sp>
    </p:spTree>
    <p:extLst>
      <p:ext uri="{BB962C8B-B14F-4D97-AF65-F5344CB8AC3E}">
        <p14:creationId xmlns:p14="http://schemas.microsoft.com/office/powerpoint/2010/main" val="234625897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dirty="0"/>
              <a:t>Analysis &amp; Interpretation</a:t>
            </a:r>
          </a:p>
        </p:txBody>
      </p:sp>
      <p:sp>
        <p:nvSpPr>
          <p:cNvPr id="3" name="Content Placeholder 2"/>
          <p:cNvSpPr>
            <a:spLocks noGrp="1"/>
          </p:cNvSpPr>
          <p:nvPr>
            <p:ph idx="1"/>
          </p:nvPr>
        </p:nvSpPr>
        <p:spPr/>
        <p:txBody>
          <a:bodyPr>
            <a:normAutofit lnSpcReduction="10000"/>
          </a:bodyPr>
          <a:lstStyle/>
          <a:p>
            <a:r>
              <a:rPr lang="en-US" b="1" dirty="0"/>
              <a:t>Strategic Implications:</a:t>
            </a:r>
          </a:p>
          <a:p>
            <a:r>
              <a:rPr lang="en-US" dirty="0"/>
              <a:t>Focus marketing on young, digitally active consumers.</a:t>
            </a:r>
          </a:p>
          <a:p>
            <a:r>
              <a:rPr lang="en-US" dirty="0"/>
              <a:t>Invest in product quality and customer service for long-term loyalty.</a:t>
            </a:r>
          </a:p>
          <a:p>
            <a:r>
              <a:rPr lang="en-US" dirty="0"/>
              <a:t>Enhance social media campaigns and loyalty programs to boost CLV.</a:t>
            </a:r>
          </a:p>
          <a:p>
            <a:r>
              <a:rPr lang="en-US" dirty="0"/>
              <a:t>Use AI-driven insights to segment and target high-value customers dynamically.</a:t>
            </a:r>
          </a:p>
          <a:p>
            <a:pPr marL="0" indent="0">
              <a:buNone/>
            </a:pPr>
            <a:endParaRPr lang="en-IN" dirty="0"/>
          </a:p>
        </p:txBody>
      </p:sp>
    </p:spTree>
    <p:extLst>
      <p:ext uri="{BB962C8B-B14F-4D97-AF65-F5344CB8AC3E}">
        <p14:creationId xmlns:p14="http://schemas.microsoft.com/office/powerpoint/2010/main" val="144812103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t>Analysis &amp; Interpretation</a:t>
            </a:r>
          </a:p>
        </p:txBody>
      </p:sp>
      <p:sp>
        <p:nvSpPr>
          <p:cNvPr id="3" name="Content Placeholder 2"/>
          <p:cNvSpPr>
            <a:spLocks noGrp="1"/>
          </p:cNvSpPr>
          <p:nvPr>
            <p:ph idx="1"/>
          </p:nvPr>
        </p:nvSpPr>
        <p:spPr>
          <a:xfrm>
            <a:off x="457200" y="1052736"/>
            <a:ext cx="8229600" cy="5400600"/>
          </a:xfrm>
        </p:spPr>
        <p:txBody>
          <a:bodyPr>
            <a:normAutofit fontScale="92500" lnSpcReduction="10000"/>
          </a:bodyPr>
          <a:lstStyle/>
          <a:p>
            <a:endParaRPr dirty="0"/>
          </a:p>
          <a:p>
            <a:r>
              <a:rPr dirty="0"/>
              <a:t>Majority (64.8%) aged 18–24; 56.5% Male, 43.5% Female</a:t>
            </a:r>
          </a:p>
          <a:p>
            <a:r>
              <a:rPr dirty="0"/>
              <a:t>51.9% shop monthly; 52.8% spend ₹500–2000; quality matters most</a:t>
            </a:r>
          </a:p>
          <a:p>
            <a:r>
              <a:rPr dirty="0"/>
              <a:t>82% satisfied; 74.1% likely to recommend; strong digital interaction</a:t>
            </a:r>
          </a:p>
          <a:p>
            <a:r>
              <a:rPr dirty="0"/>
              <a:t>62% follow brand on social media; 70.7% engage occasionally</a:t>
            </a:r>
          </a:p>
          <a:p>
            <a:r>
              <a:rPr dirty="0"/>
              <a:t>CLV higher among engaged, satisfied, and loyal customers</a:t>
            </a:r>
          </a:p>
        </p:txBody>
      </p:sp>
      <p:pic>
        <p:nvPicPr>
          <p:cNvPr id="6" name="Picture 5" descr="engagement_vs_clv.png"/>
          <p:cNvPicPr>
            <a:picLocks noChangeAspect="1"/>
          </p:cNvPicPr>
          <p:nvPr/>
        </p:nvPicPr>
        <p:blipFill>
          <a:blip r:embed="rId2"/>
          <a:stretch>
            <a:fillRect/>
          </a:stretch>
        </p:blipFill>
        <p:spPr>
          <a:xfrm>
            <a:off x="5303520" y="2011680"/>
            <a:ext cx="3429000" cy="2286000"/>
          </a:xfrm>
          <a:prstGeom prst="rect">
            <a:avLst/>
          </a:prstGeom>
        </p:spPr>
      </p:pic>
    </p:spTree>
    <p:extLst>
      <p:ext uri="{BB962C8B-B14F-4D97-AF65-F5344CB8AC3E}">
        <p14:creationId xmlns:p14="http://schemas.microsoft.com/office/powerpoint/2010/main" val="63725476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dirty="0"/>
              <a:t>Findings</a:t>
            </a:r>
          </a:p>
        </p:txBody>
      </p:sp>
      <p:sp>
        <p:nvSpPr>
          <p:cNvPr id="3" name="Content Placeholder 2"/>
          <p:cNvSpPr>
            <a:spLocks noGrp="1"/>
          </p:cNvSpPr>
          <p:nvPr>
            <p:ph idx="1"/>
          </p:nvPr>
        </p:nvSpPr>
        <p:spPr/>
        <p:txBody>
          <a:bodyPr>
            <a:normAutofit fontScale="70000" lnSpcReduction="20000"/>
          </a:bodyPr>
          <a:lstStyle/>
          <a:p>
            <a:r>
              <a:rPr lang="en-US" dirty="0"/>
              <a:t>Younger (18–24) and middle-income customers have the highest Customer Lifetime Value (CLV).</a:t>
            </a:r>
          </a:p>
          <a:p>
            <a:r>
              <a:rPr lang="en-US" dirty="0"/>
              <a:t>Frequent shoppers and moderate spenders significantly contribute to overall revenue.</a:t>
            </a:r>
          </a:p>
          <a:p>
            <a:r>
              <a:rPr lang="en-US" dirty="0"/>
              <a:t>Social media engagement and loyalty program participation strongly enhance customer loyalty and CLV.</a:t>
            </a:r>
          </a:p>
          <a:p>
            <a:r>
              <a:rPr lang="en-US" dirty="0"/>
              <a:t>Product/service quality is the most influential factor driving purchase decisions.</a:t>
            </a:r>
          </a:p>
          <a:p>
            <a:r>
              <a:rPr lang="en-US" dirty="0"/>
              <a:t>High customer satisfaction (82%) is linked to increased retention and CLV, though some room for improvement remains.</a:t>
            </a:r>
          </a:p>
          <a:p>
            <a:r>
              <a:rPr lang="en-US" dirty="0"/>
              <a:t>AI-based models enable accurate CLV predictions, allowing personalized marketing and optimized retention strategies.</a:t>
            </a:r>
          </a:p>
          <a:p>
            <a:r>
              <a:rPr lang="en-US" dirty="0"/>
              <a:t>Early identification of potential churners is critical for improving customer retention and profitability.</a:t>
            </a:r>
          </a:p>
          <a:p>
            <a:endParaRPr lang="en-IN" dirty="0"/>
          </a:p>
        </p:txBody>
      </p:sp>
    </p:spTree>
    <p:extLst>
      <p:ext uri="{BB962C8B-B14F-4D97-AF65-F5344CB8AC3E}">
        <p14:creationId xmlns:p14="http://schemas.microsoft.com/office/powerpoint/2010/main" val="208009913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dirty="0"/>
              <a:t>Suggestions</a:t>
            </a:r>
          </a:p>
        </p:txBody>
      </p:sp>
      <p:sp>
        <p:nvSpPr>
          <p:cNvPr id="3" name="Content Placeholder 2"/>
          <p:cNvSpPr>
            <a:spLocks noGrp="1"/>
          </p:cNvSpPr>
          <p:nvPr>
            <p:ph idx="1"/>
          </p:nvPr>
        </p:nvSpPr>
        <p:spPr>
          <a:xfrm>
            <a:off x="457200" y="1268760"/>
            <a:ext cx="8229600" cy="4857403"/>
          </a:xfrm>
        </p:spPr>
        <p:txBody>
          <a:bodyPr>
            <a:normAutofit fontScale="77500" lnSpcReduction="20000"/>
          </a:bodyPr>
          <a:lstStyle/>
          <a:p>
            <a:r>
              <a:rPr lang="en-US" b="1" dirty="0"/>
              <a:t>1. Build AI-Powered CLV Prediction Models:</a:t>
            </a:r>
            <a:endParaRPr lang="en-US" dirty="0"/>
          </a:p>
          <a:p>
            <a:r>
              <a:rPr lang="en-US" dirty="0"/>
              <a:t>Collect high-quality customer data regularly.</a:t>
            </a:r>
          </a:p>
          <a:p>
            <a:r>
              <a:rPr lang="en-US" dirty="0"/>
              <a:t>Apply machine learning techniques like decision trees and deep learning for accurate forecasts.</a:t>
            </a:r>
          </a:p>
          <a:p>
            <a:r>
              <a:rPr lang="en-US" dirty="0"/>
              <a:t>Implement real-time AI solutions to monitor retention and customer value dynamically.</a:t>
            </a:r>
          </a:p>
          <a:p>
            <a:r>
              <a:rPr lang="en-US" b="1" dirty="0"/>
              <a:t>2. Identify Key Factors Influencing CLV:</a:t>
            </a:r>
            <a:endParaRPr lang="en-US" dirty="0"/>
          </a:p>
          <a:p>
            <a:r>
              <a:rPr lang="en-US" dirty="0"/>
              <a:t>Segment customers by demographics and behavior to spot high-value groups.</a:t>
            </a:r>
          </a:p>
          <a:p>
            <a:r>
              <a:rPr lang="en-US" dirty="0"/>
              <a:t>Focus on improving engagement and satisfaction metrics.</a:t>
            </a:r>
          </a:p>
          <a:p>
            <a:r>
              <a:rPr lang="en-US" dirty="0"/>
              <a:t>Include behavioral data such as social media activity for a holistic CLV view.</a:t>
            </a:r>
          </a:p>
          <a:p>
            <a:pPr marL="0" indent="0">
              <a:buNone/>
            </a:pPr>
            <a:endParaRPr lang="en-US" dirty="0"/>
          </a:p>
          <a:p>
            <a:endParaRPr lang="en-IN" dirty="0"/>
          </a:p>
        </p:txBody>
      </p:sp>
    </p:spTree>
    <p:extLst>
      <p:ext uri="{BB962C8B-B14F-4D97-AF65-F5344CB8AC3E}">
        <p14:creationId xmlns:p14="http://schemas.microsoft.com/office/powerpoint/2010/main" val="46951430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dirty="0"/>
              <a:t>Suggestions</a:t>
            </a:r>
          </a:p>
        </p:txBody>
      </p:sp>
      <p:sp>
        <p:nvSpPr>
          <p:cNvPr id="3" name="Content Placeholder 2"/>
          <p:cNvSpPr>
            <a:spLocks noGrp="1"/>
          </p:cNvSpPr>
          <p:nvPr>
            <p:ph idx="1"/>
          </p:nvPr>
        </p:nvSpPr>
        <p:spPr/>
        <p:txBody>
          <a:bodyPr>
            <a:normAutofit fontScale="92500" lnSpcReduction="10000"/>
          </a:bodyPr>
          <a:lstStyle/>
          <a:p>
            <a:pPr marL="0" indent="0">
              <a:buNone/>
            </a:pPr>
            <a:r>
              <a:rPr lang="en-US" b="1" dirty="0"/>
              <a:t>3.Practical Applications for Businesses:</a:t>
            </a:r>
            <a:endParaRPr lang="en-US" dirty="0"/>
          </a:p>
          <a:p>
            <a:r>
              <a:rPr lang="en-US" dirty="0"/>
              <a:t>Use AI tools to monitor and enhance customer satisfaction.</a:t>
            </a:r>
          </a:p>
          <a:p>
            <a:r>
              <a:rPr lang="en-US" dirty="0"/>
              <a:t>Boost revenue by targeting valuable products and upselling to key customers.</a:t>
            </a:r>
          </a:p>
          <a:p>
            <a:r>
              <a:rPr lang="en-US" dirty="0"/>
              <a:t>Develop retention strategies, including personalized discounts and loyalty rewards.</a:t>
            </a:r>
          </a:p>
          <a:p>
            <a:r>
              <a:rPr lang="en-US" dirty="0"/>
              <a:t>Leverage AI for tailored offers and recommendations based on customer behavior.</a:t>
            </a:r>
          </a:p>
          <a:p>
            <a:endParaRPr lang="en-IN" dirty="0"/>
          </a:p>
        </p:txBody>
      </p:sp>
    </p:spTree>
    <p:extLst>
      <p:ext uri="{BB962C8B-B14F-4D97-AF65-F5344CB8AC3E}">
        <p14:creationId xmlns:p14="http://schemas.microsoft.com/office/powerpoint/2010/main" val="100675799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dirty="0"/>
              <a:t>Conclusion</a:t>
            </a:r>
          </a:p>
        </p:txBody>
      </p:sp>
      <p:sp>
        <p:nvSpPr>
          <p:cNvPr id="3" name="Content Placeholder 2"/>
          <p:cNvSpPr>
            <a:spLocks noGrp="1"/>
          </p:cNvSpPr>
          <p:nvPr>
            <p:ph idx="1"/>
          </p:nvPr>
        </p:nvSpPr>
        <p:spPr/>
        <p:txBody>
          <a:bodyPr>
            <a:normAutofit fontScale="77500" lnSpcReduction="20000"/>
          </a:bodyPr>
          <a:lstStyle/>
          <a:p>
            <a:r>
              <a:rPr lang="en-US" dirty="0"/>
              <a:t>AI-powered CLV prediction significantly enhances business decision-making by providing accurate customer value insights.</a:t>
            </a:r>
          </a:p>
          <a:p>
            <a:r>
              <a:rPr lang="en-US" dirty="0"/>
              <a:t>Demographics, purchase behavior, engagement, and satisfaction are key drivers of CLV.</a:t>
            </a:r>
          </a:p>
          <a:p>
            <a:r>
              <a:rPr lang="en-US" dirty="0"/>
              <a:t>Quality products and active social media engagement boost customer loyalty and lifetime value.</a:t>
            </a:r>
          </a:p>
          <a:p>
            <a:r>
              <a:rPr lang="en-US" dirty="0"/>
              <a:t>Real-time AI analytics enable personalized marketing and effective retention strategies.</a:t>
            </a:r>
          </a:p>
          <a:p>
            <a:r>
              <a:rPr lang="en-US" dirty="0"/>
              <a:t>Continuous data collection and AI model refinement are crucial for sustained success.</a:t>
            </a:r>
          </a:p>
          <a:p>
            <a:r>
              <a:rPr lang="en-US" dirty="0"/>
              <a:t>Future research should explore integrating larger datasets and advanced AI techniques for dynamic CLV prediction.</a:t>
            </a:r>
          </a:p>
          <a:p>
            <a:endParaRPr lang="en-IN" dirty="0"/>
          </a:p>
        </p:txBody>
      </p:sp>
    </p:spTree>
    <p:extLst>
      <p:ext uri="{BB962C8B-B14F-4D97-AF65-F5344CB8AC3E}">
        <p14:creationId xmlns:p14="http://schemas.microsoft.com/office/powerpoint/2010/main" val="248301364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dirty="0" err="1"/>
              <a:t>Refrernces</a:t>
            </a:r>
            <a:endParaRPr lang="en-IN" dirty="0"/>
          </a:p>
        </p:txBody>
      </p:sp>
      <p:sp>
        <p:nvSpPr>
          <p:cNvPr id="3" name="Content Placeholder 2"/>
          <p:cNvSpPr>
            <a:spLocks noGrp="1"/>
          </p:cNvSpPr>
          <p:nvPr>
            <p:ph idx="1"/>
          </p:nvPr>
        </p:nvSpPr>
        <p:spPr/>
        <p:txBody>
          <a:bodyPr/>
          <a:lstStyle/>
          <a:p>
            <a:r>
              <a:rPr lang="en-US" dirty="0" err="1"/>
              <a:t>Hardie</a:t>
            </a:r>
            <a:r>
              <a:rPr lang="en-US" dirty="0"/>
              <a:t>, B. G. S., &amp; Fader, P. S. (2009). Probability models for customer bases.</a:t>
            </a:r>
          </a:p>
          <a:p>
            <a:r>
              <a:rPr lang="en-US" dirty="0"/>
              <a:t>Lehmann, D. R., &amp; Gupta, S. (2003). Clients as resources.</a:t>
            </a:r>
          </a:p>
          <a:p>
            <a:r>
              <a:rPr lang="en-US" dirty="0" err="1"/>
              <a:t>Venkatesan</a:t>
            </a:r>
            <a:r>
              <a:rPr lang="en-US" dirty="0"/>
              <a:t>, R., &amp; Kumar, V. (2004). Framework for customer lifetime value.</a:t>
            </a:r>
          </a:p>
          <a:p>
            <a:r>
              <a:rPr lang="en-US" dirty="0"/>
              <a:t>Additional references as cited in the research paper.</a:t>
            </a:r>
          </a:p>
          <a:p>
            <a:endParaRPr lang="en-IN" dirty="0"/>
          </a:p>
        </p:txBody>
      </p:sp>
    </p:spTree>
    <p:extLst>
      <p:ext uri="{BB962C8B-B14F-4D97-AF65-F5344CB8AC3E}">
        <p14:creationId xmlns:p14="http://schemas.microsoft.com/office/powerpoint/2010/main" val="13255188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docProps/app.xml><?xml version="1.0" encoding="utf-8"?>
<Properties xmlns="http://schemas.openxmlformats.org/officeDocument/2006/extended-properties" xmlns:vt="http://schemas.openxmlformats.org/officeDocument/2006/docPropsVTypes">
  <Template/>
  <TotalTime>4288</TotalTime>
  <Words>1166</Words>
  <Application>Microsoft Office PowerPoint</Application>
  <PresentationFormat>On-screen Show (4:3)</PresentationFormat>
  <Paragraphs>109</Paragraphs>
  <Slides>16</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16</vt:i4>
      </vt:variant>
    </vt:vector>
  </HeadingPairs>
  <TitlesOfParts>
    <vt:vector size="20" baseType="lpstr">
      <vt:lpstr>Arial</vt:lpstr>
      <vt:lpstr>Calibri</vt:lpstr>
      <vt:lpstr>Times New Roman</vt:lpstr>
      <vt:lpstr>Office Theme</vt:lpstr>
      <vt:lpstr>Title of the Paper</vt:lpstr>
      <vt:lpstr>Abstract:</vt:lpstr>
      <vt:lpstr>Introduction</vt:lpstr>
      <vt:lpstr>Role of AI in CLV Prediction</vt:lpstr>
      <vt:lpstr>Objectives of the Study:</vt:lpstr>
      <vt:lpstr>Literature Review</vt:lpstr>
      <vt:lpstr>Research Methodology</vt:lpstr>
      <vt:lpstr> Analysis &amp; Interpretation</vt:lpstr>
      <vt:lpstr>Analysis &amp; Interpretation</vt:lpstr>
      <vt:lpstr>Analysis &amp; Interpretation</vt:lpstr>
      <vt:lpstr>Analysis &amp; Interpretation</vt:lpstr>
      <vt:lpstr>Findings</vt:lpstr>
      <vt:lpstr>Suggestions</vt:lpstr>
      <vt:lpstr>Suggestions</vt:lpstr>
      <vt:lpstr>Conclusion</vt:lpstr>
      <vt:lpstr>Refrernces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pratibha khullar</dc:creator>
  <cp:lastModifiedBy>Prabhjot Singh</cp:lastModifiedBy>
  <cp:revision>10</cp:revision>
  <dcterms:created xsi:type="dcterms:W3CDTF">2025-05-21T06:16:22Z</dcterms:created>
  <dcterms:modified xsi:type="dcterms:W3CDTF">2025-05-30T05:57:53Z</dcterms:modified>
</cp:coreProperties>
</file>