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0009486-4D3C-4945-A4E8-2096F82C0A47}" type="datetimeFigureOut">
              <a:rPr lang="en-US" smtClean="0"/>
              <a:t>08-Mar-24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1085354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009486-4D3C-4945-A4E8-2096F82C0A47}" type="datetimeFigureOut">
              <a:rPr lang="en-US" smtClean="0"/>
              <a:t>08-Mar-24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3933817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009486-4D3C-4945-A4E8-2096F82C0A47}" type="datetimeFigureOut">
              <a:rPr lang="en-US" smtClean="0"/>
              <a:t>08-Mar-24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3430405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009486-4D3C-4945-A4E8-2096F82C0A47}" type="datetimeFigureOut">
              <a:rPr lang="en-US" smtClean="0"/>
              <a:t>08-Mar-24</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1898451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009486-4D3C-4945-A4E8-2096F82C0A47}" type="datetimeFigureOut">
              <a:rPr lang="en-US" smtClean="0"/>
              <a:t>08-Mar-24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2592914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0009486-4D3C-4945-A4E8-2096F82C0A47}" type="datetimeFigureOut">
              <a:rPr lang="en-US" smtClean="0"/>
              <a:t>08-Mar-24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3561847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009486-4D3C-4945-A4E8-2096F82C0A47}" type="datetimeFigureOut">
              <a:rPr lang="en-US" smtClean="0"/>
              <a:t>08-Mar-24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768571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009486-4D3C-4945-A4E8-2096F82C0A47}" type="datetimeFigureOut">
              <a:rPr lang="en-US" smtClean="0"/>
              <a:t>08-Mar-24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2234661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009486-4D3C-4945-A4E8-2096F82C0A47}" type="datetimeFigureOut">
              <a:rPr lang="en-US" smtClean="0"/>
              <a:t>08-Mar-24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1602243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009486-4D3C-4945-A4E8-2096F82C0A47}" type="datetimeFigureOut">
              <a:rPr lang="en-US" smtClean="0"/>
              <a:t>08-Mar-24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3572781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0009486-4D3C-4945-A4E8-2096F82C0A47}" type="datetimeFigureOut">
              <a:rPr lang="en-US" smtClean="0"/>
              <a:t>08-Mar-24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DF8A5A8-C5B2-4EB6-977F-B73298D2B690}"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941000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0009486-4D3C-4945-A4E8-2096F82C0A47}" type="datetimeFigureOut">
              <a:rPr lang="en-US" smtClean="0"/>
              <a:t>08-Mar-24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2120090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0009486-4D3C-4945-A4E8-2096F82C0A47}" type="datetimeFigureOut">
              <a:rPr lang="en-US" smtClean="0"/>
              <a:t>08-Mar-24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DF8A5A8-C5B2-4EB6-977F-B73298D2B690}"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62897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0009486-4D3C-4945-A4E8-2096F82C0A47}" type="datetimeFigureOut">
              <a:rPr lang="en-US" smtClean="0"/>
              <a:t>08-Mar-24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41927735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009486-4D3C-4945-A4E8-2096F82C0A47}" type="datetimeFigureOut">
              <a:rPr lang="en-US" smtClean="0"/>
              <a:t>08-Mar-24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30710680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009486-4D3C-4945-A4E8-2096F82C0A47}" type="datetimeFigureOut">
              <a:rPr lang="en-US" smtClean="0"/>
              <a:t>08-Mar-24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DF8A5A8-C5B2-4EB6-977F-B73298D2B690}" type="slidenum">
              <a:rPr lang="en-US" smtClean="0"/>
              <a:t>‹#›</a:t>
            </a:fld>
            <a:endParaRPr lang="en-US"/>
          </a:p>
        </p:txBody>
      </p:sp>
    </p:spTree>
    <p:extLst>
      <p:ext uri="{BB962C8B-B14F-4D97-AF65-F5344CB8AC3E}">
        <p14:creationId xmlns:p14="http://schemas.microsoft.com/office/powerpoint/2010/main" val="478273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0009486-4D3C-4945-A4E8-2096F82C0A47}" type="datetimeFigureOut">
              <a:rPr lang="en-US" smtClean="0"/>
              <a:t>08-Mar-24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5DF8A5A8-C5B2-4EB6-977F-B73298D2B690}" type="slidenum">
              <a:rPr lang="en-US" smtClean="0"/>
              <a:t>‹#›</a:t>
            </a:fld>
            <a:endParaRPr lang="en-US"/>
          </a:p>
        </p:txBody>
      </p:sp>
    </p:spTree>
    <p:extLst>
      <p:ext uri="{BB962C8B-B14F-4D97-AF65-F5344CB8AC3E}">
        <p14:creationId xmlns:p14="http://schemas.microsoft.com/office/powerpoint/2010/main" val="2470346610"/>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4C358-D778-4B64-805C-24A5BDD64074}"/>
              </a:ext>
            </a:extLst>
          </p:cNvPr>
          <p:cNvSpPr>
            <a:spLocks noGrp="1"/>
          </p:cNvSpPr>
          <p:nvPr>
            <p:ph type="ctrTitle"/>
          </p:nvPr>
        </p:nvSpPr>
        <p:spPr>
          <a:xfrm>
            <a:off x="1895530" y="2703787"/>
            <a:ext cx="8915399" cy="2262781"/>
          </a:xfrm>
        </p:spPr>
        <p:txBody>
          <a:bodyPr>
            <a:normAutofit fontScale="90000"/>
          </a:bodyPr>
          <a:lstStyle/>
          <a:p>
            <a:pPr algn="ctr"/>
            <a:r>
              <a:rPr lang="en-GB" sz="4400" b="1" dirty="0">
                <a:latin typeface="Times New Roman" panose="02020603050405020304" pitchFamily="18" charset="0"/>
                <a:cs typeface="Times New Roman" panose="02020603050405020304" pitchFamily="18" charset="0"/>
              </a:rPr>
              <a:t>IMPACT OF RAIN FOREST IN OUR INDIAN CLIMATE AND SUGGESTIONS</a:t>
            </a:r>
            <a:br>
              <a:rPr lang="en-US" dirty="0"/>
            </a:br>
            <a:endParaRPr lang="en-US" dirty="0"/>
          </a:p>
        </p:txBody>
      </p:sp>
    </p:spTree>
    <p:extLst>
      <p:ext uri="{BB962C8B-B14F-4D97-AF65-F5344CB8AC3E}">
        <p14:creationId xmlns:p14="http://schemas.microsoft.com/office/powerpoint/2010/main" val="3274001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50FBED-2850-4C70-8587-82C97F47229B}"/>
              </a:ext>
            </a:extLst>
          </p:cNvPr>
          <p:cNvSpPr/>
          <p:nvPr/>
        </p:nvSpPr>
        <p:spPr>
          <a:xfrm>
            <a:off x="783020" y="427396"/>
            <a:ext cx="10625958" cy="755400"/>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1C6ACC87-AC81-49A7-A169-E0B3462ACA73}"/>
              </a:ext>
            </a:extLst>
          </p:cNvPr>
          <p:cNvSpPr/>
          <p:nvPr/>
        </p:nvSpPr>
        <p:spPr>
          <a:xfrm>
            <a:off x="783021" y="1182796"/>
            <a:ext cx="10625957" cy="5909310"/>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Climate is a central point in overall vegetation examples and forest circulation, construction, and nature. A few climates-vegetation studies have connected different climatic systems to specific plant gatherings or utilitarian sorts.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Climate change ought to influence forest biological system appropriation. IPCC 2007 predicts forest dieback in tropical, boreal, and elevated locales before the century's over and past in light of vegetation demonstrating research.</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India has north of 173,000 forest towns, whose occupants depend on forest assets. India has a 1.32 </a:t>
            </a:r>
            <a:r>
              <a:rPr lang="en-GB" dirty="0" err="1">
                <a:latin typeface="Times New Roman" panose="02020603050405020304" pitchFamily="18" charset="0"/>
                <a:cs typeface="Times New Roman" panose="02020603050405020304" pitchFamily="18" charset="0"/>
              </a:rPr>
              <a:t>Mha</a:t>
            </a:r>
            <a:r>
              <a:rPr lang="en-GB" dirty="0">
                <a:latin typeface="Times New Roman" panose="02020603050405020304" pitchFamily="18" charset="0"/>
                <a:cs typeface="Times New Roman" panose="02020603050405020304" pitchFamily="18" charset="0"/>
              </a:rPr>
              <a:t> yearly afforestation project, and the 'Green India mission' and 'Compensatory Afforestation </a:t>
            </a:r>
            <a:r>
              <a:rPr lang="en-GB" dirty="0" err="1">
                <a:latin typeface="Times New Roman" panose="02020603050405020304" pitchFamily="18" charset="0"/>
                <a:cs typeface="Times New Roman" panose="02020603050405020304" pitchFamily="18" charset="0"/>
              </a:rPr>
              <a:t>Assetthe</a:t>
            </a:r>
            <a:r>
              <a:rPr lang="en-GB" dirty="0">
                <a:latin typeface="Times New Roman" panose="02020603050405020304" pitchFamily="18" charset="0"/>
                <a:cs typeface="Times New Roman" panose="02020603050405020304" pitchFamily="18" charset="0"/>
              </a:rPr>
              <a:t> executives and Arranging Authority' may afforest extra land. </a:t>
            </a:r>
          </a:p>
          <a:p>
            <a:pPr marL="285750"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Significance of rain forests </a:t>
            </a: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Rainforests increase atmospheric humidity by transpiration, resulting in rain clouds. The created moisture returns to the ground. Significant forest cover loss reduces rainfall and increases drought.</a:t>
            </a:r>
            <a:endParaRPr lang="en-US" dirty="0">
              <a:latin typeface="Times New Roman" panose="02020603050405020304" pitchFamily="18" charset="0"/>
              <a:cs typeface="Times New Roman" panose="02020603050405020304" pitchFamily="18" charset="0"/>
            </a:endParaRPr>
          </a:p>
          <a:p>
            <a:endParaRPr lang="en-GB" dirty="0"/>
          </a:p>
          <a:p>
            <a:endParaRPr lang="en-GB" dirty="0"/>
          </a:p>
          <a:p>
            <a:endParaRPr lang="en-US" dirty="0"/>
          </a:p>
        </p:txBody>
      </p:sp>
    </p:spTree>
    <p:extLst>
      <p:ext uri="{BB962C8B-B14F-4D97-AF65-F5344CB8AC3E}">
        <p14:creationId xmlns:p14="http://schemas.microsoft.com/office/powerpoint/2010/main" val="35982131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5E52BA-47A2-4A7C-B45B-F114646B49E0}"/>
              </a:ext>
            </a:extLst>
          </p:cNvPr>
          <p:cNvSpPr/>
          <p:nvPr/>
        </p:nvSpPr>
        <p:spPr>
          <a:xfrm>
            <a:off x="688426" y="404186"/>
            <a:ext cx="10815145" cy="755400"/>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LITERATURE REVIEW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2344F633-566B-48F5-BAB5-29C7D4BCE0A6}"/>
              </a:ext>
            </a:extLst>
          </p:cNvPr>
          <p:cNvSpPr/>
          <p:nvPr/>
        </p:nvSpPr>
        <p:spPr>
          <a:xfrm>
            <a:off x="688427" y="1159586"/>
            <a:ext cx="10815145" cy="5444054"/>
          </a:xfrm>
          <a:prstGeom prst="rect">
            <a:avLst/>
          </a:prstGeom>
        </p:spPr>
        <p:txBody>
          <a:bodyPr wrap="square">
            <a:spAutoFit/>
          </a:bodyPr>
          <a:lstStyle/>
          <a:p>
            <a:pPr marL="285750" indent="-285750" algn="just">
              <a:lnSpc>
                <a:spcPct val="150000"/>
              </a:lnSpc>
              <a:buFont typeface="Wingdings" panose="05000000000000000000" pitchFamily="2" charset="2"/>
              <a:buChar char="Ø"/>
            </a:pPr>
            <a:r>
              <a:rPr lang="en-GB" b="1"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Krishnaswamy, J. (2012) explained </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a past soil water driven conductivity overview connected to rain IDF (power length recurrence) in the Western Ghats of India (Uttar Kannada, Karnataka State) recommended more prominent penetration overabundance overland in debased forest and reforested regions and higher streamflow. </a:t>
            </a:r>
          </a:p>
          <a:p>
            <a:pPr marL="285750"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Primack, R. B. (2011)</a:t>
            </a:r>
            <a:r>
              <a:rPr lang="en-GB" dirty="0">
                <a:latin typeface="Times New Roman" panose="02020603050405020304" pitchFamily="18" charset="0"/>
                <a:cs typeface="Times New Roman" panose="02020603050405020304" pitchFamily="18" charset="0"/>
              </a:rPr>
              <a:t> studied over Tropical Rain Forests: a Biological and Biogeographical Correlation discredited the rain forest as a solitary element. The confinement of tropical America, Africa, Southeast Asia, Madagascar, and New Guinea all through greenery advancement has made however many differences as shared traits. </a:t>
            </a:r>
          </a:p>
          <a:p>
            <a:pPr marL="285750"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Peter Encourage (2001)</a:t>
            </a:r>
            <a:r>
              <a:rPr lang="en-GB" dirty="0">
                <a:latin typeface="Times New Roman" panose="02020603050405020304" pitchFamily="18" charset="0"/>
                <a:cs typeface="Times New Roman" panose="02020603050405020304" pitchFamily="18" charset="0"/>
              </a:rPr>
              <a:t> investigated Cloud inundation influences the hydrological cycle, plant and creature species, and practically every part of the cloud forest. Because of tropical mountains' little cloud arrangement level zone, the cloud forest is spread like islands. </a:t>
            </a:r>
          </a:p>
          <a:p>
            <a:pPr marL="285750"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RK Chaturvedi (2011)</a:t>
            </a:r>
            <a:r>
              <a:rPr lang="en-GB" dirty="0">
                <a:latin typeface="Times New Roman" panose="02020603050405020304" pitchFamily="18" charset="0"/>
                <a:cs typeface="Times New Roman" panose="02020603050405020304" pitchFamily="18" charset="0"/>
              </a:rPr>
              <a:t> looked at how climate change will impact Indian forests. This survey utilized HadRM3 and IBIS climate projections for A2 and B2 situations. The model expects plant type change in 39% of forest matrices under A2 and 34% under B2 before the century's over.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5914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5FAEF9-5B87-4DBD-9B2F-D160F01A573E}"/>
              </a:ext>
            </a:extLst>
          </p:cNvPr>
          <p:cNvSpPr/>
          <p:nvPr/>
        </p:nvSpPr>
        <p:spPr>
          <a:xfrm>
            <a:off x="767255" y="285506"/>
            <a:ext cx="10657489" cy="755400"/>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RESEARCH METHODOLOGY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894B9ECD-12CF-4A2A-BE74-29A3CE6263B4}"/>
              </a:ext>
            </a:extLst>
          </p:cNvPr>
          <p:cNvSpPr/>
          <p:nvPr/>
        </p:nvSpPr>
        <p:spPr>
          <a:xfrm>
            <a:off x="767255" y="1040906"/>
            <a:ext cx="11004331" cy="5541517"/>
          </a:xfrm>
          <a:prstGeom prst="rect">
            <a:avLst/>
          </a:prstGeom>
        </p:spPr>
        <p:txBody>
          <a:bodyPr wrap="square">
            <a:spAutoFit/>
          </a:bodyPr>
          <a:lstStyle/>
          <a:p>
            <a:pPr marL="171450" indent="-171450" algn="just">
              <a:lnSpc>
                <a:spcPct val="150000"/>
              </a:lnSpc>
              <a:spcAft>
                <a:spcPts val="800"/>
              </a:spcAft>
              <a:buFont typeface="Wingdings" panose="05000000000000000000" pitchFamily="2" charset="2"/>
              <a:buChar char="Ø"/>
            </a:pPr>
            <a:r>
              <a:rPr lang="en-GB" b="1" dirty="0">
                <a:latin typeface="Times New Roman" panose="02020603050405020304" pitchFamily="18" charset="0"/>
                <a:ea typeface="Calibri" panose="020F0502020204030204" pitchFamily="34" charset="0"/>
                <a:cs typeface="Times New Roman" panose="02020603050405020304" pitchFamily="18" charset="0"/>
              </a:rPr>
              <a:t>Selection of grids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The Indian region was found to have 1696 grids of HadRM3, as determined by the FSI's high-resolution map. In a similar vein, the Indian subcontinent may be given 10864 grids of the CRU. According to the FSI, 4,469 out of the CRU grids have forest areas, making up more than 35,000 FSI grids. All of the analysis done for this inquiry has been done using the high-resolution FSI grids.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171450" indent="-171450" algn="just">
              <a:lnSpc>
                <a:spcPct val="150000"/>
              </a:lnSpc>
              <a:spcAft>
                <a:spcPts val="800"/>
              </a:spcAft>
              <a:buFont typeface="Wingdings" panose="05000000000000000000" pitchFamily="2" charset="2"/>
              <a:buChar char="Ø"/>
            </a:pPr>
            <a:r>
              <a:rPr lang="en-GB" b="1" dirty="0">
                <a:latin typeface="Times New Roman" panose="02020603050405020304" pitchFamily="18" charset="0"/>
                <a:ea typeface="Calibri" panose="020F0502020204030204" pitchFamily="34" charset="0"/>
                <a:cs typeface="Times New Roman" panose="02020603050405020304" pitchFamily="18" charset="0"/>
              </a:rPr>
              <a:t>Kinds and densities of forests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The Forest Survey of India (FSI) generated a digital forest map with Indian grid point coordinates. This was based on 2.5' by 2.5' high-resolution mapping of all India's states and union territories with over 165,000 grids. The 22 forest types and scrub vegetation are plotted. </a:t>
            </a:r>
          </a:p>
          <a:p>
            <a:pPr marL="285750" indent="-285750" algn="just">
              <a:lnSpc>
                <a:spcPct val="150000"/>
              </a:lnSpc>
              <a:spcAft>
                <a:spcPts val="800"/>
              </a:spcAft>
              <a:buFont typeface="Wingdings" panose="05000000000000000000" pitchFamily="2" charset="2"/>
              <a:buChar char="Ø"/>
            </a:pPr>
            <a:r>
              <a:rPr lang="en-GB" b="1" dirty="0">
                <a:latin typeface="Times New Roman" panose="02020603050405020304" pitchFamily="18" charset="0"/>
                <a:ea typeface="Calibri" panose="020F0502020204030204" pitchFamily="34" charset="0"/>
                <a:cs typeface="Times New Roman" panose="02020603050405020304" pitchFamily="18" charset="0"/>
              </a:rPr>
              <a:t>Parameters of the soil</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The FAO categorization served as the basis for the soil parameter values, which were taken from the data file for a worldwide grid of 30 minutes by 30 minutes and encircled by the BIOME4 code.</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8227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352A156-A91C-40F9-A6BA-63B5BCC2CB9A}"/>
              </a:ext>
            </a:extLst>
          </p:cNvPr>
          <p:cNvSpPr/>
          <p:nvPr/>
        </p:nvSpPr>
        <p:spPr>
          <a:xfrm>
            <a:off x="819807" y="190912"/>
            <a:ext cx="10673255" cy="743473"/>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Times New Roman" panose="02020603050405020304" pitchFamily="18" charset="0"/>
              </a:rPr>
              <a:t>DATA ANALYSIS</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3CCD35FD-0F03-4CF2-9E32-D41BE0EFA43B}"/>
              </a:ext>
            </a:extLst>
          </p:cNvPr>
          <p:cNvSpPr/>
          <p:nvPr/>
        </p:nvSpPr>
        <p:spPr>
          <a:xfrm>
            <a:off x="698938" y="1090387"/>
            <a:ext cx="10862441" cy="2534989"/>
          </a:xfrm>
          <a:prstGeom prst="rect">
            <a:avLst/>
          </a:prstGeom>
        </p:spPr>
        <p:txBody>
          <a:bodyPr wrap="square">
            <a:spAutoFit/>
          </a:bodyPr>
          <a:lstStyle/>
          <a:p>
            <a:pPr marL="742950" lvl="1" indent="-285750" algn="just">
              <a:lnSpc>
                <a:spcPct val="150000"/>
              </a:lnSpc>
              <a:buFont typeface="Wingdings" panose="05000000000000000000" pitchFamily="2" charset="2"/>
              <a:buChar char="Ø"/>
            </a:pPr>
            <a:r>
              <a:rPr lang="en-GB" b="1" dirty="0">
                <a:latin typeface="Times New Roman" panose="02020603050405020304" pitchFamily="18" charset="0"/>
                <a:cs typeface="Times New Roman" panose="02020603050405020304" pitchFamily="18" charset="0"/>
              </a:rPr>
              <a:t>Forested grid BIOME4 vegetation impacts</a:t>
            </a:r>
            <a:endParaRPr lang="en-US" dirty="0">
              <a:latin typeface="Times New Roman" panose="02020603050405020304" pitchFamily="18" charset="0"/>
              <a:cs typeface="Times New Roman" panose="02020603050405020304" pitchFamily="18" charset="0"/>
            </a:endParaRPr>
          </a:p>
          <a:p>
            <a:pPr algn="just">
              <a:lnSpc>
                <a:spcPct val="150000"/>
              </a:lnSpc>
            </a:pPr>
            <a:r>
              <a:rPr lang="en-GB" dirty="0">
                <a:latin typeface="Times New Roman" panose="02020603050405020304" pitchFamily="18" charset="0"/>
                <a:cs typeface="Times New Roman" panose="02020603050405020304" pitchFamily="18" charset="0"/>
              </a:rPr>
              <a:t>Table 2 shows the quantity of forested networks under different vegetation types, each representing something like 0.5% of the all-out frameworks, for the Current, A2 and B2 GHG situations. Tropical Xerophytic Shrubland would change most, from 40% in the Ongoing situation to 2% to 2.5% in A2 and B2 situations (Table 2), apparently because of expanded rainfall. The below table shows Number and percent of forested networks changing vegetation types in A2 and B2 GHG situations versus Current (non-GHG).</a:t>
            </a:r>
            <a:endParaRPr lang="en-US" dirty="0">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F9CE0B17-694C-472B-9EEC-FF6AB17A96E2}"/>
              </a:ext>
            </a:extLst>
          </p:cNvPr>
          <p:cNvGraphicFramePr>
            <a:graphicFrameLocks noGrp="1"/>
          </p:cNvGraphicFramePr>
          <p:nvPr>
            <p:extLst>
              <p:ext uri="{D42A27DB-BD31-4B8C-83A1-F6EECF244321}">
                <p14:modId xmlns:p14="http://schemas.microsoft.com/office/powerpoint/2010/main" val="3922405990"/>
              </p:ext>
            </p:extLst>
          </p:nvPr>
        </p:nvGraphicFramePr>
        <p:xfrm>
          <a:off x="2904871" y="3781378"/>
          <a:ext cx="6254893" cy="2885713"/>
        </p:xfrm>
        <a:graphic>
          <a:graphicData uri="http://schemas.openxmlformats.org/drawingml/2006/table">
            <a:tbl>
              <a:tblPr firstRow="1" firstCol="1" bandRow="1">
                <a:tableStyleId>{5C22544A-7EE6-4342-B048-85BDC9FD1C3A}</a:tableStyleId>
              </a:tblPr>
              <a:tblGrid>
                <a:gridCol w="2079559">
                  <a:extLst>
                    <a:ext uri="{9D8B030D-6E8A-4147-A177-3AD203B41FA5}">
                      <a16:colId xmlns:a16="http://schemas.microsoft.com/office/drawing/2014/main" val="1708233318"/>
                    </a:ext>
                  </a:extLst>
                </a:gridCol>
                <a:gridCol w="854267">
                  <a:extLst>
                    <a:ext uri="{9D8B030D-6E8A-4147-A177-3AD203B41FA5}">
                      <a16:colId xmlns:a16="http://schemas.microsoft.com/office/drawing/2014/main" val="1373977806"/>
                    </a:ext>
                  </a:extLst>
                </a:gridCol>
                <a:gridCol w="694051">
                  <a:extLst>
                    <a:ext uri="{9D8B030D-6E8A-4147-A177-3AD203B41FA5}">
                      <a16:colId xmlns:a16="http://schemas.microsoft.com/office/drawing/2014/main" val="3804829839"/>
                    </a:ext>
                  </a:extLst>
                </a:gridCol>
                <a:gridCol w="694051">
                  <a:extLst>
                    <a:ext uri="{9D8B030D-6E8A-4147-A177-3AD203B41FA5}">
                      <a16:colId xmlns:a16="http://schemas.microsoft.com/office/drawing/2014/main" val="834869599"/>
                    </a:ext>
                  </a:extLst>
                </a:gridCol>
                <a:gridCol w="694051">
                  <a:extLst>
                    <a:ext uri="{9D8B030D-6E8A-4147-A177-3AD203B41FA5}">
                      <a16:colId xmlns:a16="http://schemas.microsoft.com/office/drawing/2014/main" val="1278312086"/>
                    </a:ext>
                  </a:extLst>
                </a:gridCol>
                <a:gridCol w="694051">
                  <a:extLst>
                    <a:ext uri="{9D8B030D-6E8A-4147-A177-3AD203B41FA5}">
                      <a16:colId xmlns:a16="http://schemas.microsoft.com/office/drawing/2014/main" val="2125568740"/>
                    </a:ext>
                  </a:extLst>
                </a:gridCol>
                <a:gridCol w="544863">
                  <a:extLst>
                    <a:ext uri="{9D8B030D-6E8A-4147-A177-3AD203B41FA5}">
                      <a16:colId xmlns:a16="http://schemas.microsoft.com/office/drawing/2014/main" val="889702512"/>
                    </a:ext>
                  </a:extLst>
                </a:gridCol>
              </a:tblGrid>
              <a:tr h="219100">
                <a:tc rowSpan="2">
                  <a:txBody>
                    <a:bodyPr/>
                    <a:lstStyle/>
                    <a:p>
                      <a:pPr marL="0" marR="0" algn="ctr">
                        <a:lnSpc>
                          <a:spcPct val="107000"/>
                        </a:lnSpc>
                        <a:spcBef>
                          <a:spcPts val="0"/>
                        </a:spcBef>
                        <a:spcAft>
                          <a:spcPts val="0"/>
                        </a:spcAft>
                      </a:pPr>
                      <a:r>
                        <a:rPr lang="en-GB" sz="1200">
                          <a:effectLst/>
                        </a:rPr>
                        <a:t>Vegetation types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gridSpan="2">
                  <a:txBody>
                    <a:bodyPr/>
                    <a:lstStyle/>
                    <a:p>
                      <a:pPr marL="0" marR="0" algn="ctr">
                        <a:lnSpc>
                          <a:spcPct val="107000"/>
                        </a:lnSpc>
                        <a:spcBef>
                          <a:spcPts val="0"/>
                        </a:spcBef>
                        <a:spcAft>
                          <a:spcPts val="0"/>
                        </a:spcAft>
                      </a:pPr>
                      <a:r>
                        <a:rPr lang="en-GB" sz="1200">
                          <a:effectLst/>
                        </a:rPr>
                        <a:t>Current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hMerge="1">
                  <a:txBody>
                    <a:bodyPr/>
                    <a:lstStyle/>
                    <a:p>
                      <a:endParaRPr lang="en-US"/>
                    </a:p>
                  </a:txBody>
                  <a:tcPr/>
                </a:tc>
                <a:tc gridSpan="2">
                  <a:txBody>
                    <a:bodyPr/>
                    <a:lstStyle/>
                    <a:p>
                      <a:pPr marL="0" marR="0" algn="ctr">
                        <a:lnSpc>
                          <a:spcPct val="107000"/>
                        </a:lnSpc>
                        <a:spcBef>
                          <a:spcPts val="0"/>
                        </a:spcBef>
                        <a:spcAft>
                          <a:spcPts val="0"/>
                        </a:spcAft>
                      </a:pPr>
                      <a:r>
                        <a:rPr lang="en-GB" sz="1200">
                          <a:effectLst/>
                        </a:rPr>
                        <a:t>A2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hMerge="1">
                  <a:txBody>
                    <a:bodyPr/>
                    <a:lstStyle/>
                    <a:p>
                      <a:endParaRPr lang="en-US"/>
                    </a:p>
                  </a:txBody>
                  <a:tcPr/>
                </a:tc>
                <a:tc gridSpan="2">
                  <a:txBody>
                    <a:bodyPr/>
                    <a:lstStyle/>
                    <a:p>
                      <a:pPr marL="0" marR="0" algn="ctr">
                        <a:lnSpc>
                          <a:spcPct val="107000"/>
                        </a:lnSpc>
                        <a:spcBef>
                          <a:spcPts val="0"/>
                        </a:spcBef>
                        <a:spcAft>
                          <a:spcPts val="0"/>
                        </a:spcAft>
                      </a:pPr>
                      <a:r>
                        <a:rPr lang="en-GB" sz="1200">
                          <a:effectLst/>
                        </a:rPr>
                        <a:t>B2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153328761"/>
                  </a:ext>
                </a:extLst>
              </a:tr>
              <a:tr h="447665">
                <a:tc vMerge="1">
                  <a:txBody>
                    <a:bodyPr/>
                    <a:lstStyle/>
                    <a:p>
                      <a:endParaRPr lang="en-US"/>
                    </a:p>
                  </a:txBody>
                  <a:tcPr/>
                </a:tc>
                <a:tc>
                  <a:txBody>
                    <a:bodyPr/>
                    <a:lstStyle/>
                    <a:p>
                      <a:pPr marL="0" marR="0" algn="ctr">
                        <a:lnSpc>
                          <a:spcPct val="107000"/>
                        </a:lnSpc>
                        <a:spcBef>
                          <a:spcPts val="0"/>
                        </a:spcBef>
                        <a:spcAft>
                          <a:spcPts val="0"/>
                        </a:spcAft>
                      </a:pPr>
                      <a:r>
                        <a:rPr lang="en-GB" sz="1200">
                          <a:effectLst/>
                        </a:rPr>
                        <a:t>No. of grids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 grids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No. of grids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 grids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No. of grids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 grids</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257151407"/>
                  </a:ext>
                </a:extLst>
              </a:tr>
              <a:tr h="447516">
                <a:tc>
                  <a:txBody>
                    <a:bodyPr/>
                    <a:lstStyle/>
                    <a:p>
                      <a:pPr marL="0" marR="0" algn="ctr">
                        <a:lnSpc>
                          <a:spcPct val="107000"/>
                        </a:lnSpc>
                        <a:spcBef>
                          <a:spcPts val="0"/>
                        </a:spcBef>
                        <a:spcAft>
                          <a:spcPts val="0"/>
                        </a:spcAft>
                      </a:pPr>
                      <a:r>
                        <a:rPr lang="en-GB" sz="1200">
                          <a:effectLst/>
                        </a:rPr>
                        <a:t>Tropical xerophytic Shrubland</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14161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40.22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705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2.00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901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2.55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037151841"/>
                  </a:ext>
                </a:extLst>
              </a:tr>
              <a:tr h="447516">
                <a:tc>
                  <a:txBody>
                    <a:bodyPr/>
                    <a:lstStyle/>
                    <a:p>
                      <a:pPr marL="0" marR="0" algn="ctr">
                        <a:lnSpc>
                          <a:spcPct val="107000"/>
                        </a:lnSpc>
                        <a:spcBef>
                          <a:spcPts val="0"/>
                        </a:spcBef>
                        <a:spcAft>
                          <a:spcPts val="0"/>
                        </a:spcAft>
                      </a:pPr>
                      <a:r>
                        <a:rPr lang="en-GB" sz="1200">
                          <a:effectLst/>
                        </a:rPr>
                        <a:t>Tropical deciduous forest/woodland</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9390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26.70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8140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23.11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14905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42.34</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526393622"/>
                  </a:ext>
                </a:extLst>
              </a:tr>
              <a:tr h="219100">
                <a:tc>
                  <a:txBody>
                    <a:bodyPr/>
                    <a:lstStyle/>
                    <a:p>
                      <a:pPr marL="0" marR="0" algn="ctr">
                        <a:lnSpc>
                          <a:spcPct val="107000"/>
                        </a:lnSpc>
                        <a:spcBef>
                          <a:spcPts val="0"/>
                        </a:spcBef>
                        <a:spcAft>
                          <a:spcPts val="0"/>
                        </a:spcAft>
                      </a:pPr>
                      <a:r>
                        <a:rPr lang="en-GB" sz="1200">
                          <a:effectLst/>
                        </a:rPr>
                        <a:t>Warm mixed forest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4752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13.50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3211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9.10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3781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10.76</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434780564"/>
                  </a:ext>
                </a:extLst>
              </a:tr>
              <a:tr h="447516">
                <a:tc>
                  <a:txBody>
                    <a:bodyPr/>
                    <a:lstStyle/>
                    <a:p>
                      <a:pPr marL="0" marR="0" algn="ctr">
                        <a:lnSpc>
                          <a:spcPct val="107000"/>
                        </a:lnSpc>
                        <a:spcBef>
                          <a:spcPts val="0"/>
                        </a:spcBef>
                        <a:spcAft>
                          <a:spcPts val="0"/>
                        </a:spcAft>
                      </a:pPr>
                      <a:r>
                        <a:rPr lang="en-GB" sz="1200">
                          <a:effectLst/>
                        </a:rPr>
                        <a:t>Tropical semi-deciduous forest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2791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7.92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1070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3.02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743</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2.10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354857579"/>
                  </a:ext>
                </a:extLst>
              </a:tr>
              <a:tr h="219100">
                <a:tc>
                  <a:txBody>
                    <a:bodyPr/>
                    <a:lstStyle/>
                    <a:p>
                      <a:pPr marL="0" marR="0" algn="ctr">
                        <a:lnSpc>
                          <a:spcPct val="107000"/>
                        </a:lnSpc>
                        <a:spcBef>
                          <a:spcPts val="0"/>
                        </a:spcBef>
                        <a:spcAft>
                          <a:spcPts val="0"/>
                        </a:spcAft>
                      </a:pPr>
                      <a:r>
                        <a:rPr lang="en-GB" sz="1200">
                          <a:effectLst/>
                        </a:rPr>
                        <a:t>Tropical savanna</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1548</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4.42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9224</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26.20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6487</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18.40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4004580844"/>
                  </a:ext>
                </a:extLst>
              </a:tr>
              <a:tr h="219100">
                <a:tc>
                  <a:txBody>
                    <a:bodyPr/>
                    <a:lstStyle/>
                    <a:p>
                      <a:pPr marL="0" marR="0" algn="ctr">
                        <a:lnSpc>
                          <a:spcPct val="107000"/>
                        </a:lnSpc>
                        <a:spcBef>
                          <a:spcPts val="0"/>
                        </a:spcBef>
                        <a:spcAft>
                          <a:spcPts val="0"/>
                        </a:spcAft>
                      </a:pPr>
                      <a:r>
                        <a:rPr lang="en-GB" sz="1200">
                          <a:effectLst/>
                        </a:rPr>
                        <a:t>Tropical evergreen forest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960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2.70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12310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34.95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7561</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21.50</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1428401975"/>
                  </a:ext>
                </a:extLst>
              </a:tr>
              <a:tr h="219100">
                <a:tc>
                  <a:txBody>
                    <a:bodyPr/>
                    <a:lstStyle/>
                    <a:p>
                      <a:pPr marL="0" marR="0" algn="ctr">
                        <a:lnSpc>
                          <a:spcPct val="107000"/>
                        </a:lnSpc>
                        <a:spcBef>
                          <a:spcPts val="0"/>
                        </a:spcBef>
                        <a:spcAft>
                          <a:spcPts val="0"/>
                        </a:spcAft>
                      </a:pPr>
                      <a:r>
                        <a:rPr lang="en-GB" sz="1200">
                          <a:effectLst/>
                        </a:rPr>
                        <a:t>Temperate conifer forest</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274</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0.76</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295</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0.86</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a:effectLst/>
                        </a:rPr>
                        <a:t>412</a:t>
                      </a:r>
                      <a:endParaRPr lang="en-US" sz="1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marL="0" marR="0" algn="ctr">
                        <a:lnSpc>
                          <a:spcPct val="107000"/>
                        </a:lnSpc>
                        <a:spcBef>
                          <a:spcPts val="0"/>
                        </a:spcBef>
                        <a:spcAft>
                          <a:spcPts val="0"/>
                        </a:spcAft>
                      </a:pPr>
                      <a:r>
                        <a:rPr lang="en-GB" sz="1200" dirty="0">
                          <a:effectLst/>
                        </a:rPr>
                        <a:t>1.15</a:t>
                      </a:r>
                      <a:endParaRPr lang="en-US" sz="1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108609945"/>
                  </a:ext>
                </a:extLst>
              </a:tr>
            </a:tbl>
          </a:graphicData>
        </a:graphic>
      </p:graphicFrame>
    </p:spTree>
    <p:extLst>
      <p:ext uri="{BB962C8B-B14F-4D97-AF65-F5344CB8AC3E}">
        <p14:creationId xmlns:p14="http://schemas.microsoft.com/office/powerpoint/2010/main" val="785317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54B055-FB20-48A9-9E55-29C3268A331D}"/>
              </a:ext>
            </a:extLst>
          </p:cNvPr>
          <p:cNvSpPr/>
          <p:nvPr/>
        </p:nvSpPr>
        <p:spPr>
          <a:xfrm>
            <a:off x="772510" y="663878"/>
            <a:ext cx="10736318" cy="743473"/>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CONCLUSION</a:t>
            </a:r>
            <a:r>
              <a:rPr lang="en-GB" b="1" dirty="0">
                <a:latin typeface="Times New Roman" panose="02020603050405020304" pitchFamily="18" charset="0"/>
                <a:ea typeface="Calibri" panose="020F050202020403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1297838A-9238-426D-8299-7D50C38CA9D5}"/>
              </a:ext>
            </a:extLst>
          </p:cNvPr>
          <p:cNvSpPr/>
          <p:nvPr/>
        </p:nvSpPr>
        <p:spPr>
          <a:xfrm>
            <a:off x="630621" y="1532674"/>
            <a:ext cx="10878207" cy="452431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When it comes to predicting mean temperature at the global level, the Global Circulation Models are more reliable than when it comes to regional estimates.</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It is an equilibrium model, the transient phase vegetation responses are not projected by the BIOME.</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There is a lot of vulnerability in the impact estimates made utilizing the consequences of the current climate models and vegetation reaction models.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Socioeconomic pressures have already caused deterioration and loss of India's forest ecosystems, negatively affecting the lives of the populations who rely on the forests. Forest ecosystems will face increased stress due to climate change.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 study looks at how the climate varies across wooded regions. Additionally, investigate the effects on the vegetation types of BIOME4 in wooded grids.</a:t>
            </a:r>
          </a:p>
          <a:p>
            <a:endParaRPr lang="en-US" dirty="0"/>
          </a:p>
        </p:txBody>
      </p:sp>
    </p:spTree>
    <p:extLst>
      <p:ext uri="{BB962C8B-B14F-4D97-AF65-F5344CB8AC3E}">
        <p14:creationId xmlns:p14="http://schemas.microsoft.com/office/powerpoint/2010/main" val="194787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EACB681-4679-4BDD-95E8-603B492F4D57}"/>
              </a:ext>
            </a:extLst>
          </p:cNvPr>
          <p:cNvSpPr/>
          <p:nvPr/>
        </p:nvSpPr>
        <p:spPr>
          <a:xfrm>
            <a:off x="725214" y="900360"/>
            <a:ext cx="10720552" cy="755400"/>
          </a:xfrm>
          <a:prstGeom prst="rect">
            <a:avLst/>
          </a:prstGeom>
        </p:spPr>
        <p:txBody>
          <a:bodyPr wrap="square">
            <a:spAutoFit/>
          </a:bodyPr>
          <a:lstStyle/>
          <a:p>
            <a:pPr algn="ctr">
              <a:lnSpc>
                <a:spcPct val="115000"/>
              </a:lnSpc>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37D96F21-6B43-4EA0-9D39-EEAB57059282}"/>
              </a:ext>
            </a:extLst>
          </p:cNvPr>
          <p:cNvSpPr/>
          <p:nvPr/>
        </p:nvSpPr>
        <p:spPr>
          <a:xfrm>
            <a:off x="515007" y="1655760"/>
            <a:ext cx="11161986" cy="4715650"/>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Chaturvedi, R. K., Gopalakrishnan, R., Jayaraman, M., </a:t>
            </a: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Bala</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G., Joshi, N. V., Sukumar, R., &amp; </a:t>
            </a: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Ravindranath</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N. H. (2011). Impact of climate change on Indian forests: a dynamic vegetation </a:t>
            </a:r>
            <a:r>
              <a:rPr lang="en-GB"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modeling</a:t>
            </a: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approach. Mitigation and adaptation strategies for global change, 16, 119-142.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Corlett, R. T., &amp; Primack, R. B. (2011). Tropical rain forests: an ecological and biogeographical comparison. John Wiley &amp; Sons.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Foster, P. (2001). The potential negative impacts of global climate change on tropical montane cloud forests. Earth-Science Reviews, 55(1-2), 73-106.</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GB" dirty="0">
                <a:latin typeface="Times New Roman" panose="02020603050405020304" pitchFamily="18" charset="0"/>
                <a:ea typeface="Calibri" panose="020F0502020204030204" pitchFamily="34" charset="0"/>
                <a:cs typeface="Times New Roman" panose="02020603050405020304" pitchFamily="18" charset="0"/>
              </a:rPr>
              <a:t>FSI., State of Forest Report 2001, Forest Survey of India, Ministry of Environment and Forests, Dehra Dun.</a:t>
            </a:r>
          </a:p>
          <a:p>
            <a:pPr marL="342900" marR="0" lvl="0" indent="-342900" algn="just">
              <a:lnSpc>
                <a:spcPct val="150000"/>
              </a:lnSpc>
              <a:spcBef>
                <a:spcPts val="0"/>
              </a:spcBef>
              <a:spcAft>
                <a:spcPts val="800"/>
              </a:spcAft>
              <a:buFont typeface="+mj-lt"/>
              <a:buAutoNum type="arabicPeriod"/>
            </a:pPr>
            <a:r>
              <a:rPr lang="en-GB" dirty="0" err="1">
                <a:latin typeface="Times New Roman" panose="02020603050405020304" pitchFamily="18" charset="0"/>
                <a:cs typeface="Times New Roman" panose="02020603050405020304" pitchFamily="18" charset="0"/>
              </a:rPr>
              <a:t>Malhi</a:t>
            </a:r>
            <a:r>
              <a:rPr lang="en-GB" dirty="0">
                <a:latin typeface="Times New Roman" panose="02020603050405020304" pitchFamily="18" charset="0"/>
                <a:cs typeface="Times New Roman" panose="02020603050405020304" pitchFamily="18" charset="0"/>
              </a:rPr>
              <a:t>, Y., &amp; Wright, J. (2004). Spatial patterns and recent trends in the climate of tropical rainforest regions. Philosophical Transactions of the Royal Society of London. Series B: Biological Sciences, 359(1443), 311-329.</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4860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C4CC56-5B32-4A36-900B-843FC33FAB50}"/>
              </a:ext>
            </a:extLst>
          </p:cNvPr>
          <p:cNvSpPr/>
          <p:nvPr/>
        </p:nvSpPr>
        <p:spPr>
          <a:xfrm>
            <a:off x="4282966" y="2191835"/>
            <a:ext cx="3941378" cy="2148986"/>
          </a:xfrm>
          <a:prstGeom prst="rect">
            <a:avLst/>
          </a:prstGeom>
        </p:spPr>
        <p:txBody>
          <a:bodyPr wrap="square">
            <a:spAutoFit/>
          </a:bodyPr>
          <a:lstStyle/>
          <a:p>
            <a:pPr algn="ctr">
              <a:lnSpc>
                <a:spcPct val="115000"/>
              </a:lnSpc>
              <a:spcAft>
                <a:spcPts val="800"/>
              </a:spcAft>
            </a:pPr>
            <a:r>
              <a:rPr lang="en-GB" sz="6000" b="1" dirty="0">
                <a:latin typeface="Bodoni MT Black" panose="02070A03080606020203" pitchFamily="18" charset="0"/>
                <a:ea typeface="Calibri" panose="020F0502020204030204" pitchFamily="34" charset="0"/>
                <a:cs typeface="Mangal" panose="02040503050203030202" pitchFamily="18" charset="0"/>
              </a:rPr>
              <a:t>Thank You</a:t>
            </a:r>
            <a:endParaRPr lang="en-US" sz="6000" dirty="0">
              <a:effectLst/>
              <a:latin typeface="Bodoni MT Black" panose="02070A03080606020203"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33674788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16</TotalTime>
  <Words>1073</Words>
  <Application>Microsoft Office PowerPoint</Application>
  <PresentationFormat>Widescreen</PresentationFormat>
  <Paragraphs>95</Paragraphs>
  <Slides>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Arial</vt:lpstr>
      <vt:lpstr>Bodoni MT Black</vt:lpstr>
      <vt:lpstr>Calibri</vt:lpstr>
      <vt:lpstr>Century Gothic</vt:lpstr>
      <vt:lpstr>Mangal</vt:lpstr>
      <vt:lpstr>Times New Roman</vt:lpstr>
      <vt:lpstr>Wingdings</vt:lpstr>
      <vt:lpstr>Wingdings 3</vt:lpstr>
      <vt:lpstr>Wisp</vt:lpstr>
      <vt:lpstr>IMPACT OF RAIN FOREST IN OUR INDIAN CLIMATE AND SUGGESTIONS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RAIN FOREST IN OUR INDIAN CLIMATE AND SUGGESTIONS</dc:title>
  <dc:creator>intel</dc:creator>
  <cp:lastModifiedBy>intel</cp:lastModifiedBy>
  <cp:revision>7</cp:revision>
  <dcterms:created xsi:type="dcterms:W3CDTF">2024-03-07T07:14:35Z</dcterms:created>
  <dcterms:modified xsi:type="dcterms:W3CDTF">2024-03-08T07:36:48Z</dcterms:modified>
</cp:coreProperties>
</file>