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9/29/2024</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9/29/2024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9/29/2024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9/29/2024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9/29/2024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9/29/2024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9/29/2024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9/29/2024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9/29/2024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9/29/2024</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9/29/2024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jpe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9/29/2024</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BF401-A7C0-6ED3-C437-23319052AA26}"/>
              </a:ext>
            </a:extLst>
          </p:cNvPr>
          <p:cNvSpPr>
            <a:spLocks noGrp="1"/>
          </p:cNvSpPr>
          <p:nvPr>
            <p:ph type="ctrTitle"/>
          </p:nvPr>
        </p:nvSpPr>
        <p:spPr>
          <a:xfrm>
            <a:off x="845393" y="381000"/>
            <a:ext cx="8825658" cy="5012531"/>
          </a:xfrm>
        </p:spPr>
        <p:txBody>
          <a:bodyPr/>
          <a:lstStyle/>
          <a:p>
            <a:r>
              <a:rPr lang="en-US" dirty="0"/>
              <a:t>A Study on Teachers' Perception and Learning Difficulties of Dyslexic Students at School Level</a:t>
            </a:r>
            <a:r>
              <a:rPr lang="en-IN" dirty="0"/>
              <a:t> </a:t>
            </a:r>
            <a:r>
              <a:rPr lang="en-IN" dirty="0" err="1"/>
              <a:t>Itanagar,Arunachal</a:t>
            </a:r>
            <a:r>
              <a:rPr lang="en-IN" dirty="0"/>
              <a:t> Pradesh.</a:t>
            </a:r>
            <a:endParaRPr lang="en-US" dirty="0"/>
          </a:p>
        </p:txBody>
      </p:sp>
      <p:sp>
        <p:nvSpPr>
          <p:cNvPr id="3" name="Subtitle 2">
            <a:extLst>
              <a:ext uri="{FF2B5EF4-FFF2-40B4-BE49-F238E27FC236}">
                <a16:creationId xmlns:a16="http://schemas.microsoft.com/office/drawing/2014/main" id="{C366B0D6-7F8C-57EC-0E8E-2414539301C2}"/>
              </a:ext>
            </a:extLst>
          </p:cNvPr>
          <p:cNvSpPr>
            <a:spLocks noGrp="1"/>
          </p:cNvSpPr>
          <p:nvPr>
            <p:ph type="subTitle" idx="1"/>
          </p:nvPr>
        </p:nvSpPr>
        <p:spPr>
          <a:xfrm>
            <a:off x="1154955" y="4988719"/>
            <a:ext cx="8825658" cy="1154905"/>
          </a:xfrm>
        </p:spPr>
        <p:txBody>
          <a:bodyPr>
            <a:normAutofit lnSpcReduction="10000"/>
          </a:bodyPr>
          <a:lstStyle/>
          <a:p>
            <a:endParaRPr lang="en-US" dirty="0"/>
          </a:p>
          <a:p>
            <a:r>
              <a:rPr lang="en-US" dirty="0"/>
              <a:t>Mohammad Imran Khan &amp; </a:t>
            </a:r>
            <a:r>
              <a:rPr lang="en-IN" dirty="0" err="1"/>
              <a:t>Mohd</a:t>
            </a:r>
            <a:r>
              <a:rPr lang="en-IN" dirty="0"/>
              <a:t> </a:t>
            </a:r>
            <a:r>
              <a:rPr lang="en-US" dirty="0" err="1"/>
              <a:t>Ibraheem</a:t>
            </a:r>
            <a:r>
              <a:rPr lang="en-US" dirty="0"/>
              <a:t> Khan</a:t>
            </a:r>
          </a:p>
          <a:p>
            <a:r>
              <a:rPr lang="en-US" dirty="0"/>
              <a:t>Himalayan University</a:t>
            </a:r>
          </a:p>
        </p:txBody>
      </p:sp>
    </p:spTree>
    <p:extLst>
      <p:ext uri="{BB962C8B-B14F-4D97-AF65-F5344CB8AC3E}">
        <p14:creationId xmlns:p14="http://schemas.microsoft.com/office/powerpoint/2010/main" val="1030144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47371-D65D-AD07-2A67-DB09620C8781}"/>
              </a:ext>
            </a:extLst>
          </p:cNvPr>
          <p:cNvSpPr>
            <a:spLocks noGrp="1"/>
          </p:cNvSpPr>
          <p:nvPr>
            <p:ph type="title"/>
          </p:nvPr>
        </p:nvSpPr>
        <p:spPr/>
        <p:txBody>
          <a:bodyPr/>
          <a:lstStyle/>
          <a:p>
            <a:r>
              <a:rPr lang="en-IN" dirty="0"/>
              <a:t>Introduction </a:t>
            </a:r>
            <a:endParaRPr lang="en-US" dirty="0"/>
          </a:p>
        </p:txBody>
      </p:sp>
      <p:sp>
        <p:nvSpPr>
          <p:cNvPr id="3" name="Content Placeholder 2">
            <a:extLst>
              <a:ext uri="{FF2B5EF4-FFF2-40B4-BE49-F238E27FC236}">
                <a16:creationId xmlns:a16="http://schemas.microsoft.com/office/drawing/2014/main" id="{DA367FB6-CF62-A657-2CA2-D51F09EFBB08}"/>
              </a:ext>
            </a:extLst>
          </p:cNvPr>
          <p:cNvSpPr>
            <a:spLocks noGrp="1"/>
          </p:cNvSpPr>
          <p:nvPr>
            <p:ph idx="1"/>
          </p:nvPr>
        </p:nvSpPr>
        <p:spPr>
          <a:xfrm>
            <a:off x="559642" y="2490390"/>
            <a:ext cx="8825659" cy="3051969"/>
          </a:xfrm>
        </p:spPr>
        <p:txBody>
          <a:bodyPr/>
          <a:lstStyle/>
          <a:p>
            <a:endParaRPr lang="en-US" dirty="0"/>
          </a:p>
          <a:p>
            <a:pPr algn="just"/>
            <a:r>
              <a:rPr lang="en-GB" i="0" dirty="0">
                <a:solidFill>
                  <a:srgbClr val="000000"/>
                </a:solidFill>
                <a:effectLst/>
                <a:latin typeface="Merriweather Light" pitchFamily="2" charset="0"/>
              </a:rPr>
              <a:t>Dyslexia is a type of learning disability known for causing difficulties in reading. Individuals with dyslexia struggle to link the letters they read to the corresponding sounds. Therefore, they frequently struggle with combining letter sounds to create words, which can result in challenges with reading, spelling</a:t>
            </a:r>
            <a:r>
              <a:rPr lang="en-GB" b="1" i="0" dirty="0">
                <a:solidFill>
                  <a:srgbClr val="000000"/>
                </a:solidFill>
                <a:effectLst/>
                <a:latin typeface="Merriweather Light" pitchFamily="2" charset="0"/>
              </a:rPr>
              <a:t>, </a:t>
            </a:r>
            <a:r>
              <a:rPr lang="en-GB" i="0" dirty="0">
                <a:solidFill>
                  <a:srgbClr val="000000"/>
                </a:solidFill>
                <a:effectLst/>
                <a:latin typeface="Merriweather Light" pitchFamily="2" charset="0"/>
              </a:rPr>
              <a:t>and fluency in reading.</a:t>
            </a:r>
            <a:endParaRPr lang="en-IN" i="0" dirty="0">
              <a:solidFill>
                <a:srgbClr val="000000"/>
              </a:solidFill>
              <a:effectLst/>
              <a:latin typeface="Merriweather Light" pitchFamily="2" charset="0"/>
            </a:endParaRPr>
          </a:p>
          <a:p>
            <a:pPr algn="just"/>
            <a:r>
              <a:rPr lang="en-GB" b="0" i="0" dirty="0">
                <a:solidFill>
                  <a:srgbClr val="212121"/>
                </a:solidFill>
                <a:effectLst/>
                <a:latin typeface="Merriweather" panose="02000000000000000000" pitchFamily="2" charset="0"/>
              </a:rPr>
              <a:t>Dyslexia, also known as reading disorder, is a language-based learning disability that affects a person’s ability to read. Most people with dyslexia have average or above-average intelligence</a:t>
            </a:r>
            <a:r>
              <a:rPr lang="en-IN" b="0" i="0" dirty="0">
                <a:solidFill>
                  <a:srgbClr val="212121"/>
                </a:solidFill>
                <a:effectLst/>
                <a:latin typeface="Merriweather" panose="02000000000000000000" pitchFamily="2" charset="0"/>
              </a:rPr>
              <a:t>.</a:t>
            </a:r>
            <a:endParaRPr lang="en-US" dirty="0"/>
          </a:p>
        </p:txBody>
      </p:sp>
    </p:spTree>
    <p:extLst>
      <p:ext uri="{BB962C8B-B14F-4D97-AF65-F5344CB8AC3E}">
        <p14:creationId xmlns:p14="http://schemas.microsoft.com/office/powerpoint/2010/main" val="3806295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391B7-061A-DFE9-DD68-898810909072}"/>
              </a:ext>
            </a:extLst>
          </p:cNvPr>
          <p:cNvSpPr>
            <a:spLocks noGrp="1"/>
          </p:cNvSpPr>
          <p:nvPr>
            <p:ph type="title"/>
          </p:nvPr>
        </p:nvSpPr>
        <p:spPr/>
        <p:txBody>
          <a:bodyPr/>
          <a:lstStyle/>
          <a:p>
            <a:r>
              <a:rPr lang="en-IN" dirty="0"/>
              <a:t>Objectives of the study </a:t>
            </a:r>
            <a:endParaRPr lang="en-US" dirty="0"/>
          </a:p>
        </p:txBody>
      </p:sp>
      <p:sp>
        <p:nvSpPr>
          <p:cNvPr id="3" name="Content Placeholder 2">
            <a:extLst>
              <a:ext uri="{FF2B5EF4-FFF2-40B4-BE49-F238E27FC236}">
                <a16:creationId xmlns:a16="http://schemas.microsoft.com/office/drawing/2014/main" id="{C884D7AC-C49D-D341-529E-19D8CC708DBF}"/>
              </a:ext>
            </a:extLst>
          </p:cNvPr>
          <p:cNvSpPr>
            <a:spLocks noGrp="1"/>
          </p:cNvSpPr>
          <p:nvPr>
            <p:ph idx="1"/>
          </p:nvPr>
        </p:nvSpPr>
        <p:spPr>
          <a:xfrm>
            <a:off x="1154954" y="2603500"/>
            <a:ext cx="8825659" cy="2361406"/>
          </a:xfrm>
        </p:spPr>
        <p:txBody>
          <a:bodyPr>
            <a:normAutofit/>
          </a:bodyPr>
          <a:lstStyle/>
          <a:p>
            <a:r>
              <a:rPr lang="en-US" sz="2400" dirty="0"/>
              <a:t>1. To identify the difficulties dyslexic students face while learning.</a:t>
            </a:r>
          </a:p>
          <a:p>
            <a:endParaRPr lang="en-US" sz="2400" dirty="0"/>
          </a:p>
          <a:p>
            <a:r>
              <a:rPr lang="en-US" sz="2400" dirty="0"/>
              <a:t>2. To explore teachers’ perception and practices when teaching dyslexic students.</a:t>
            </a:r>
          </a:p>
        </p:txBody>
      </p:sp>
    </p:spTree>
    <p:extLst>
      <p:ext uri="{BB962C8B-B14F-4D97-AF65-F5344CB8AC3E}">
        <p14:creationId xmlns:p14="http://schemas.microsoft.com/office/powerpoint/2010/main" val="3783480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D109F-3743-943E-02BE-B0F3495B9AF1}"/>
              </a:ext>
            </a:extLst>
          </p:cNvPr>
          <p:cNvSpPr>
            <a:spLocks noGrp="1"/>
          </p:cNvSpPr>
          <p:nvPr>
            <p:ph type="title"/>
          </p:nvPr>
        </p:nvSpPr>
        <p:spPr/>
        <p:txBody>
          <a:bodyPr/>
          <a:lstStyle/>
          <a:p>
            <a:r>
              <a:rPr lang="en-IN" dirty="0"/>
              <a:t>Methodology </a:t>
            </a:r>
            <a:endParaRPr lang="en-US" dirty="0"/>
          </a:p>
        </p:txBody>
      </p:sp>
      <p:sp>
        <p:nvSpPr>
          <p:cNvPr id="3" name="Content Placeholder 2">
            <a:extLst>
              <a:ext uri="{FF2B5EF4-FFF2-40B4-BE49-F238E27FC236}">
                <a16:creationId xmlns:a16="http://schemas.microsoft.com/office/drawing/2014/main" id="{4B00F6BD-B7E8-D952-882A-D443B70C38FB}"/>
              </a:ext>
            </a:extLst>
          </p:cNvPr>
          <p:cNvSpPr>
            <a:spLocks noGrp="1"/>
          </p:cNvSpPr>
          <p:nvPr>
            <p:ph idx="1"/>
          </p:nvPr>
        </p:nvSpPr>
        <p:spPr>
          <a:xfrm>
            <a:off x="1154954" y="2603500"/>
            <a:ext cx="8825659" cy="2468563"/>
          </a:xfrm>
        </p:spPr>
        <p:txBody>
          <a:bodyPr>
            <a:normAutofit/>
          </a:bodyPr>
          <a:lstStyle/>
          <a:p>
            <a:r>
              <a:rPr lang="en-US" sz="2400" dirty="0"/>
              <a:t>Research Method: Mixed Method Approach (Qualitative and Quantitative)</a:t>
            </a:r>
          </a:p>
          <a:p>
            <a:r>
              <a:rPr lang="en-US" sz="2400" dirty="0"/>
              <a:t>Sample Size: 80 students, 50 teachers</a:t>
            </a:r>
          </a:p>
          <a:p>
            <a:r>
              <a:rPr lang="en-US" sz="2400" dirty="0"/>
              <a:t>Tools: Questionnaires and Interviews</a:t>
            </a:r>
          </a:p>
          <a:p>
            <a:r>
              <a:rPr lang="en-US" sz="2400" dirty="0"/>
              <a:t>Data Analysis: Statistical analysis</a:t>
            </a:r>
          </a:p>
        </p:txBody>
      </p:sp>
    </p:spTree>
    <p:extLst>
      <p:ext uri="{BB962C8B-B14F-4D97-AF65-F5344CB8AC3E}">
        <p14:creationId xmlns:p14="http://schemas.microsoft.com/office/powerpoint/2010/main" val="4014461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EB9A-ADE9-5C34-DAB3-5026C458DAAF}"/>
              </a:ext>
            </a:extLst>
          </p:cNvPr>
          <p:cNvSpPr>
            <a:spLocks noGrp="1"/>
          </p:cNvSpPr>
          <p:nvPr>
            <p:ph type="title"/>
          </p:nvPr>
        </p:nvSpPr>
        <p:spPr>
          <a:xfrm>
            <a:off x="1154954" y="559594"/>
            <a:ext cx="8761413" cy="1452562"/>
          </a:xfrm>
        </p:spPr>
        <p:txBody>
          <a:bodyPr/>
          <a:lstStyle/>
          <a:p>
            <a:r>
              <a:rPr lang="en-IN" dirty="0"/>
              <a:t>Data Analysis : Teacher’s Demographics</a:t>
            </a:r>
            <a:endParaRPr lang="en-US" dirty="0"/>
          </a:p>
        </p:txBody>
      </p:sp>
      <p:sp>
        <p:nvSpPr>
          <p:cNvPr id="3" name="Content Placeholder 2">
            <a:extLst>
              <a:ext uri="{FF2B5EF4-FFF2-40B4-BE49-F238E27FC236}">
                <a16:creationId xmlns:a16="http://schemas.microsoft.com/office/drawing/2014/main" id="{8310DF79-7F3B-F147-FE27-E647FC75C4AB}"/>
              </a:ext>
            </a:extLst>
          </p:cNvPr>
          <p:cNvSpPr>
            <a:spLocks noGrp="1"/>
          </p:cNvSpPr>
          <p:nvPr>
            <p:ph idx="1"/>
          </p:nvPr>
        </p:nvSpPr>
        <p:spPr>
          <a:xfrm>
            <a:off x="1154954" y="2603499"/>
            <a:ext cx="8825659" cy="1920875"/>
          </a:xfrm>
        </p:spPr>
        <p:txBody>
          <a:bodyPr>
            <a:normAutofit/>
          </a:bodyPr>
          <a:lstStyle/>
          <a:p>
            <a:r>
              <a:rPr lang="en-US" sz="2400" dirty="0"/>
              <a:t>Gender Distribution:</a:t>
            </a:r>
          </a:p>
          <a:p>
            <a:endParaRPr lang="en-US" sz="2400" dirty="0"/>
          </a:p>
          <a:p>
            <a:r>
              <a:rPr lang="en-US" sz="2400" dirty="0"/>
              <a:t>Male: 40% (20 teachers)</a:t>
            </a:r>
            <a:br>
              <a:rPr lang="en-US" sz="2400" dirty="0"/>
            </a:br>
            <a:r>
              <a:rPr lang="en-US" sz="2400" dirty="0"/>
              <a:t>Female: 60% (30 teachers)</a:t>
            </a:r>
          </a:p>
        </p:txBody>
      </p:sp>
    </p:spTree>
    <p:extLst>
      <p:ext uri="{BB962C8B-B14F-4D97-AF65-F5344CB8AC3E}">
        <p14:creationId xmlns:p14="http://schemas.microsoft.com/office/powerpoint/2010/main" val="480202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2775E-AAFF-6235-8AC3-50B39BCE8B07}"/>
              </a:ext>
            </a:extLst>
          </p:cNvPr>
          <p:cNvSpPr>
            <a:spLocks noGrp="1"/>
          </p:cNvSpPr>
          <p:nvPr>
            <p:ph type="title"/>
          </p:nvPr>
        </p:nvSpPr>
        <p:spPr>
          <a:xfrm>
            <a:off x="1154954" y="547688"/>
            <a:ext cx="8761413" cy="1369218"/>
          </a:xfrm>
        </p:spPr>
        <p:txBody>
          <a:bodyPr/>
          <a:lstStyle/>
          <a:p>
            <a:r>
              <a:rPr lang="en-IN" dirty="0"/>
              <a:t>Data Analysis : Students Demographics </a:t>
            </a:r>
            <a:endParaRPr lang="en-US" dirty="0"/>
          </a:p>
        </p:txBody>
      </p:sp>
      <p:sp>
        <p:nvSpPr>
          <p:cNvPr id="3" name="Content Placeholder 2">
            <a:extLst>
              <a:ext uri="{FF2B5EF4-FFF2-40B4-BE49-F238E27FC236}">
                <a16:creationId xmlns:a16="http://schemas.microsoft.com/office/drawing/2014/main" id="{0F7AC32D-E500-4020-51F1-59667BA9F247}"/>
              </a:ext>
            </a:extLst>
          </p:cNvPr>
          <p:cNvSpPr>
            <a:spLocks noGrp="1"/>
          </p:cNvSpPr>
          <p:nvPr>
            <p:ph idx="1"/>
          </p:nvPr>
        </p:nvSpPr>
        <p:spPr>
          <a:xfrm>
            <a:off x="1154954" y="2603499"/>
            <a:ext cx="8761413" cy="4099719"/>
          </a:xfrm>
        </p:spPr>
        <p:txBody>
          <a:bodyPr>
            <a:noAutofit/>
          </a:bodyPr>
          <a:lstStyle/>
          <a:p>
            <a:r>
              <a:rPr lang="en-US" sz="2400" dirty="0"/>
              <a:t>Age Distribution:</a:t>
            </a:r>
          </a:p>
          <a:p>
            <a:endParaRPr lang="en-US" sz="2400" dirty="0"/>
          </a:p>
          <a:p>
            <a:r>
              <a:rPr lang="en-US" sz="2400" dirty="0"/>
              <a:t>8-10 years: 25% (20 students)</a:t>
            </a:r>
            <a:br>
              <a:rPr lang="en-US" sz="2400" dirty="0"/>
            </a:br>
            <a:r>
              <a:rPr lang="en-US" sz="2400" dirty="0"/>
              <a:t>11-13 years: 50% (40 students)</a:t>
            </a:r>
            <a:br>
              <a:rPr lang="en-US" sz="2400" dirty="0"/>
            </a:br>
            <a:r>
              <a:rPr lang="en-US" sz="2400" dirty="0"/>
              <a:t>14-16 years: 25% (20 students)</a:t>
            </a:r>
          </a:p>
          <a:p>
            <a:r>
              <a:rPr lang="en-US" sz="2400" dirty="0"/>
              <a:t>School Type:</a:t>
            </a:r>
            <a:br>
              <a:rPr lang="en-US" sz="2400" dirty="0"/>
            </a:br>
            <a:r>
              <a:rPr lang="en-US" sz="2400" dirty="0"/>
              <a:t>Public Schools: 50% (40 students)</a:t>
            </a:r>
            <a:br>
              <a:rPr lang="en-US" sz="2400" dirty="0"/>
            </a:br>
            <a:r>
              <a:rPr lang="en-US" sz="2400" dirty="0"/>
              <a:t>Private Schools: 50% (40 students)</a:t>
            </a:r>
          </a:p>
        </p:txBody>
      </p:sp>
    </p:spTree>
    <p:extLst>
      <p:ext uri="{BB962C8B-B14F-4D97-AF65-F5344CB8AC3E}">
        <p14:creationId xmlns:p14="http://schemas.microsoft.com/office/powerpoint/2010/main" val="3946387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74309-2BA5-52BD-8D7C-813FBB6A1B61}"/>
              </a:ext>
            </a:extLst>
          </p:cNvPr>
          <p:cNvSpPr>
            <a:spLocks noGrp="1"/>
          </p:cNvSpPr>
          <p:nvPr>
            <p:ph type="title"/>
          </p:nvPr>
        </p:nvSpPr>
        <p:spPr>
          <a:xfrm>
            <a:off x="1393079" y="545042"/>
            <a:ext cx="8761413" cy="1252801"/>
          </a:xfrm>
        </p:spPr>
        <p:txBody>
          <a:bodyPr/>
          <a:lstStyle/>
          <a:p>
            <a:r>
              <a:rPr lang="en-IN" dirty="0"/>
              <a:t>Findings: Challenged faced by Dyslexic students </a:t>
            </a:r>
            <a:endParaRPr lang="en-US" dirty="0"/>
          </a:p>
        </p:txBody>
      </p:sp>
      <p:sp>
        <p:nvSpPr>
          <p:cNvPr id="3" name="Content Placeholder 2">
            <a:extLst>
              <a:ext uri="{FF2B5EF4-FFF2-40B4-BE49-F238E27FC236}">
                <a16:creationId xmlns:a16="http://schemas.microsoft.com/office/drawing/2014/main" id="{7469AF1E-68C8-CD91-4905-0DC88834452C}"/>
              </a:ext>
            </a:extLst>
          </p:cNvPr>
          <p:cNvSpPr>
            <a:spLocks noGrp="1"/>
          </p:cNvSpPr>
          <p:nvPr>
            <p:ph idx="1"/>
          </p:nvPr>
        </p:nvSpPr>
        <p:spPr>
          <a:xfrm>
            <a:off x="2012204" y="2924970"/>
            <a:ext cx="8825659" cy="2635250"/>
          </a:xfrm>
        </p:spPr>
        <p:txBody>
          <a:bodyPr>
            <a:normAutofit fontScale="92500" lnSpcReduction="20000"/>
          </a:bodyPr>
          <a:lstStyle/>
          <a:p>
            <a:r>
              <a:rPr lang="en-US" sz="2400" dirty="0"/>
              <a:t>Reading</a:t>
            </a:r>
            <a:r>
              <a:rPr lang="en-US" dirty="0"/>
              <a:t> </a:t>
            </a:r>
            <a:r>
              <a:rPr lang="en-US" sz="2400" dirty="0"/>
              <a:t>difficulties: Decoding issues</a:t>
            </a:r>
            <a:r>
              <a:rPr lang="en-IN" sz="2400" dirty="0"/>
              <a:t>,</a:t>
            </a:r>
            <a:r>
              <a:rPr lang="en-US" sz="2400" dirty="0"/>
              <a:t> slow reading</a:t>
            </a:r>
            <a:r>
              <a:rPr lang="en-IN" sz="2400" dirty="0"/>
              <a:t>,Difficulty in pronunciation, Sound Blending and phonological Awearness</a:t>
            </a:r>
            <a:endParaRPr lang="en-US" sz="2400" dirty="0"/>
          </a:p>
          <a:p>
            <a:endParaRPr lang="en-US" sz="2400" dirty="0"/>
          </a:p>
          <a:p>
            <a:r>
              <a:rPr lang="en-US" sz="2400" dirty="0"/>
              <a:t>Writing difficulties: Spelling, grammar, organization</a:t>
            </a:r>
            <a:endParaRPr lang="en-IN" sz="2400" dirty="0"/>
          </a:p>
          <a:p>
            <a:endParaRPr lang="en-IN" sz="2400" dirty="0"/>
          </a:p>
          <a:p>
            <a:r>
              <a:rPr lang="en-US" sz="2400" dirty="0"/>
              <a:t> Comprehension challenges: Difficulty </a:t>
            </a:r>
            <a:r>
              <a:rPr lang="en-IN" sz="2400" dirty="0"/>
              <a:t>In </a:t>
            </a:r>
            <a:r>
              <a:rPr lang="en-US" sz="2400" dirty="0"/>
              <a:t>understanding instructions</a:t>
            </a:r>
          </a:p>
        </p:txBody>
      </p:sp>
    </p:spTree>
    <p:extLst>
      <p:ext uri="{BB962C8B-B14F-4D97-AF65-F5344CB8AC3E}">
        <p14:creationId xmlns:p14="http://schemas.microsoft.com/office/powerpoint/2010/main" val="324995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90F4F-E97B-D6EE-89F1-30D3CC6FF709}"/>
              </a:ext>
            </a:extLst>
          </p:cNvPr>
          <p:cNvSpPr>
            <a:spLocks noGrp="1"/>
          </p:cNvSpPr>
          <p:nvPr>
            <p:ph type="title"/>
          </p:nvPr>
        </p:nvSpPr>
        <p:spPr>
          <a:xfrm>
            <a:off x="1154954" y="583407"/>
            <a:ext cx="8761413" cy="1226343"/>
          </a:xfrm>
        </p:spPr>
        <p:txBody>
          <a:bodyPr/>
          <a:lstStyle/>
          <a:p>
            <a:r>
              <a:rPr lang="en-IN" dirty="0" err="1"/>
              <a:t>Findings:Teacher</a:t>
            </a:r>
            <a:r>
              <a:rPr lang="en-IN" dirty="0"/>
              <a:t> perception and practices </a:t>
            </a:r>
            <a:endParaRPr lang="en-US" dirty="0"/>
          </a:p>
        </p:txBody>
      </p:sp>
      <p:sp>
        <p:nvSpPr>
          <p:cNvPr id="3" name="Content Placeholder 2">
            <a:extLst>
              <a:ext uri="{FF2B5EF4-FFF2-40B4-BE49-F238E27FC236}">
                <a16:creationId xmlns:a16="http://schemas.microsoft.com/office/drawing/2014/main" id="{BD8D3DC1-D12D-5017-E9FF-D6FA209A023E}"/>
              </a:ext>
            </a:extLst>
          </p:cNvPr>
          <p:cNvSpPr>
            <a:spLocks noGrp="1"/>
          </p:cNvSpPr>
          <p:nvPr>
            <p:ph idx="1"/>
          </p:nvPr>
        </p:nvSpPr>
        <p:spPr>
          <a:xfrm>
            <a:off x="1154954" y="2603500"/>
            <a:ext cx="8825659" cy="2432844"/>
          </a:xfrm>
        </p:spPr>
        <p:txBody>
          <a:bodyPr>
            <a:normAutofit fontScale="85000" lnSpcReduction="20000"/>
          </a:bodyPr>
          <a:lstStyle/>
          <a:p>
            <a:r>
              <a:rPr lang="en-US" sz="2400" dirty="0"/>
              <a:t>50% of teachers</a:t>
            </a:r>
            <a:r>
              <a:rPr lang="en-IN" sz="2400" dirty="0"/>
              <a:t> were</a:t>
            </a:r>
            <a:r>
              <a:rPr lang="en-US" sz="2400" dirty="0"/>
              <a:t> aware of dyslexia, but few received formal training.</a:t>
            </a:r>
          </a:p>
          <a:p>
            <a:endParaRPr lang="en-US" sz="2400" dirty="0"/>
          </a:p>
          <a:p>
            <a:r>
              <a:rPr lang="en-US" sz="2400" dirty="0"/>
              <a:t> Common practices: extra time, one-on-one support, simplified instructions.</a:t>
            </a:r>
            <a:endParaRPr lang="en-IN" sz="2400" dirty="0"/>
          </a:p>
          <a:p>
            <a:endParaRPr lang="en-US" sz="2400" dirty="0"/>
          </a:p>
          <a:p>
            <a:r>
              <a:rPr lang="en-US" sz="2400" dirty="0"/>
              <a:t> Challenges: Managing mixed-ability classrooms, lack of resources.</a:t>
            </a:r>
            <a:endParaRPr lang="en-IN" sz="2400" dirty="0"/>
          </a:p>
          <a:p>
            <a:endParaRPr lang="en-US" dirty="0"/>
          </a:p>
        </p:txBody>
      </p:sp>
    </p:spTree>
    <p:extLst>
      <p:ext uri="{BB962C8B-B14F-4D97-AF65-F5344CB8AC3E}">
        <p14:creationId xmlns:p14="http://schemas.microsoft.com/office/powerpoint/2010/main" val="3487317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F9377-1B36-CDC9-7A16-13BA66916D6C}"/>
              </a:ext>
            </a:extLst>
          </p:cNvPr>
          <p:cNvSpPr>
            <a:spLocks noGrp="1"/>
          </p:cNvSpPr>
          <p:nvPr>
            <p:ph type="title"/>
          </p:nvPr>
        </p:nvSpPr>
        <p:spPr/>
        <p:txBody>
          <a:bodyPr/>
          <a:lstStyle/>
          <a:p>
            <a:r>
              <a:rPr lang="en-IN" dirty="0"/>
              <a:t>Implications of the study </a:t>
            </a:r>
            <a:endParaRPr lang="en-US" dirty="0"/>
          </a:p>
        </p:txBody>
      </p:sp>
      <p:sp>
        <p:nvSpPr>
          <p:cNvPr id="3" name="Content Placeholder 2">
            <a:extLst>
              <a:ext uri="{FF2B5EF4-FFF2-40B4-BE49-F238E27FC236}">
                <a16:creationId xmlns:a16="http://schemas.microsoft.com/office/drawing/2014/main" id="{673255BF-968C-8DFA-588A-C0D84B6448E5}"/>
              </a:ext>
            </a:extLst>
          </p:cNvPr>
          <p:cNvSpPr>
            <a:spLocks noGrp="1"/>
          </p:cNvSpPr>
          <p:nvPr>
            <p:ph idx="1"/>
          </p:nvPr>
        </p:nvSpPr>
        <p:spPr>
          <a:xfrm>
            <a:off x="1154954" y="2603500"/>
            <a:ext cx="8825659" cy="2504281"/>
          </a:xfrm>
        </p:spPr>
        <p:txBody>
          <a:bodyPr>
            <a:normAutofit lnSpcReduction="10000"/>
          </a:bodyPr>
          <a:lstStyle/>
          <a:p>
            <a:r>
              <a:rPr lang="en-US" sz="2400" dirty="0"/>
              <a:t>Targeted teacher training on dyslexia.</a:t>
            </a:r>
          </a:p>
          <a:p>
            <a:endParaRPr lang="en-US" sz="2400" dirty="0"/>
          </a:p>
          <a:p>
            <a:r>
              <a:rPr lang="en-US" sz="2400" dirty="0"/>
              <a:t>Use of multisensory learning methods.</a:t>
            </a:r>
            <a:br>
              <a:rPr lang="en-US" sz="2400" dirty="0"/>
            </a:br>
            <a:endParaRPr lang="en-US" sz="2400" dirty="0"/>
          </a:p>
          <a:p>
            <a:r>
              <a:rPr lang="en-US" sz="2400" dirty="0"/>
              <a:t>Personalized support for students.</a:t>
            </a:r>
            <a:br>
              <a:rPr lang="en-US" dirty="0"/>
            </a:br>
            <a:endParaRPr lang="en-US" dirty="0"/>
          </a:p>
          <a:p>
            <a:pPr marL="0" indent="0">
              <a:buNone/>
            </a:pPr>
            <a:endParaRPr lang="en-US" dirty="0"/>
          </a:p>
        </p:txBody>
      </p:sp>
    </p:spTree>
    <p:extLst>
      <p:ext uri="{BB962C8B-B14F-4D97-AF65-F5344CB8AC3E}">
        <p14:creationId xmlns:p14="http://schemas.microsoft.com/office/powerpoint/2010/main" val="2765857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E8652-F9BB-ED08-1F87-C450F06961C6}"/>
              </a:ext>
            </a:extLst>
          </p:cNvPr>
          <p:cNvSpPr>
            <a:spLocks noGrp="1"/>
          </p:cNvSpPr>
          <p:nvPr>
            <p:ph type="title"/>
          </p:nvPr>
        </p:nvSpPr>
        <p:spPr/>
        <p:txBody>
          <a:bodyPr/>
          <a:lstStyle/>
          <a:p>
            <a:r>
              <a:rPr lang="en-IN" dirty="0"/>
              <a:t>Count...</a:t>
            </a:r>
            <a:endParaRPr lang="en-US" dirty="0"/>
          </a:p>
        </p:txBody>
      </p:sp>
      <p:sp>
        <p:nvSpPr>
          <p:cNvPr id="3" name="Content Placeholder 2">
            <a:extLst>
              <a:ext uri="{FF2B5EF4-FFF2-40B4-BE49-F238E27FC236}">
                <a16:creationId xmlns:a16="http://schemas.microsoft.com/office/drawing/2014/main" id="{E65EC132-2E3F-90B3-E918-AA4AB417FFDC}"/>
              </a:ext>
            </a:extLst>
          </p:cNvPr>
          <p:cNvSpPr>
            <a:spLocks noGrp="1"/>
          </p:cNvSpPr>
          <p:nvPr>
            <p:ph idx="1"/>
          </p:nvPr>
        </p:nvSpPr>
        <p:spPr>
          <a:xfrm>
            <a:off x="1154954" y="2603500"/>
            <a:ext cx="8825659" cy="1980406"/>
          </a:xfrm>
        </p:spPr>
        <p:txBody>
          <a:bodyPr>
            <a:normAutofit/>
          </a:bodyPr>
          <a:lstStyle/>
          <a:p>
            <a:r>
              <a:rPr lang="en-GB" sz="2400" dirty="0"/>
              <a:t>Inclusive Classroom Practices</a:t>
            </a:r>
            <a:endParaRPr lang="en-IN" sz="2400" dirty="0"/>
          </a:p>
          <a:p>
            <a:endParaRPr lang="en-IN" sz="2400" dirty="0"/>
          </a:p>
          <a:p>
            <a:r>
              <a:rPr lang="en-US" sz="2400" dirty="0"/>
              <a:t>Curriculum and Resource Support</a:t>
            </a:r>
            <a:endParaRPr lang="en-IN" sz="2400" dirty="0"/>
          </a:p>
        </p:txBody>
      </p:sp>
    </p:spTree>
    <p:extLst>
      <p:ext uri="{BB962C8B-B14F-4D97-AF65-F5344CB8AC3E}">
        <p14:creationId xmlns:p14="http://schemas.microsoft.com/office/powerpoint/2010/main" val="645388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2E524-8578-2B1F-278C-A1697B273A6B}"/>
              </a:ext>
            </a:extLst>
          </p:cNvPr>
          <p:cNvSpPr>
            <a:spLocks noGrp="1"/>
          </p:cNvSpPr>
          <p:nvPr>
            <p:ph type="title"/>
          </p:nvPr>
        </p:nvSpPr>
        <p:spPr/>
        <p:txBody>
          <a:bodyPr/>
          <a:lstStyle/>
          <a:p>
            <a:r>
              <a:rPr lang="en-IN" dirty="0"/>
              <a:t>Conclusion</a:t>
            </a:r>
            <a:endParaRPr lang="en-US" dirty="0"/>
          </a:p>
        </p:txBody>
      </p:sp>
      <p:sp>
        <p:nvSpPr>
          <p:cNvPr id="3" name="Content Placeholder 2">
            <a:extLst>
              <a:ext uri="{FF2B5EF4-FFF2-40B4-BE49-F238E27FC236}">
                <a16:creationId xmlns:a16="http://schemas.microsoft.com/office/drawing/2014/main" id="{08FC46CD-707A-FF12-0629-959136641E09}"/>
              </a:ext>
            </a:extLst>
          </p:cNvPr>
          <p:cNvSpPr>
            <a:spLocks noGrp="1"/>
          </p:cNvSpPr>
          <p:nvPr>
            <p:ph idx="1"/>
          </p:nvPr>
        </p:nvSpPr>
        <p:spPr>
          <a:xfrm>
            <a:off x="1154954" y="2381250"/>
            <a:ext cx="8825659" cy="3638550"/>
          </a:xfrm>
        </p:spPr>
        <p:txBody>
          <a:bodyPr>
            <a:noAutofit/>
          </a:bodyPr>
          <a:lstStyle/>
          <a:p>
            <a:pPr algn="just"/>
            <a:r>
              <a:rPr lang="en-GB" sz="2400" dirty="0"/>
              <a:t>This study on teachers' perceptions and the learning difficulties of dyslexic students reveals significant challenges faced by both students and educators. Dyslexic students struggle with reading, writing, and comprehension, which impacts their overall academic performance. While many teachers are aware of dyslexia, </a:t>
            </a:r>
            <a:r>
              <a:rPr lang="en-IN" sz="2400" dirty="0"/>
              <a:t>but </a:t>
            </a:r>
            <a:r>
              <a:rPr lang="en-GB" sz="2400" dirty="0"/>
              <a:t>the lack of specialized training and resources limits their ability to effectively support these students</a:t>
            </a:r>
            <a:r>
              <a:rPr lang="en-IN" sz="2400" dirty="0"/>
              <a:t>.</a:t>
            </a:r>
            <a:endParaRPr lang="en-US" sz="2400" dirty="0"/>
          </a:p>
        </p:txBody>
      </p:sp>
    </p:spTree>
    <p:extLst>
      <p:ext uri="{BB962C8B-B14F-4D97-AF65-F5344CB8AC3E}">
        <p14:creationId xmlns:p14="http://schemas.microsoft.com/office/powerpoint/2010/main" val="4047497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C7ADE-2CF2-EBB3-F3E5-B94D4361926D}"/>
              </a:ext>
            </a:extLst>
          </p:cNvPr>
          <p:cNvSpPr>
            <a:spLocks noGrp="1"/>
          </p:cNvSpPr>
          <p:nvPr>
            <p:ph type="title"/>
          </p:nvPr>
        </p:nvSpPr>
        <p:spPr/>
        <p:txBody>
          <a:bodyPr/>
          <a:lstStyle/>
          <a:p>
            <a:r>
              <a:rPr lang="en-IN" dirty="0"/>
              <a:t>Conti...</a:t>
            </a:r>
            <a:endParaRPr lang="en-US" dirty="0"/>
          </a:p>
        </p:txBody>
      </p:sp>
      <p:sp>
        <p:nvSpPr>
          <p:cNvPr id="3" name="Content Placeholder 2">
            <a:extLst>
              <a:ext uri="{FF2B5EF4-FFF2-40B4-BE49-F238E27FC236}">
                <a16:creationId xmlns:a16="http://schemas.microsoft.com/office/drawing/2014/main" id="{241DF44E-AA4F-BD70-25AC-7C6DF7AD7573}"/>
              </a:ext>
            </a:extLst>
          </p:cNvPr>
          <p:cNvSpPr>
            <a:spLocks noGrp="1"/>
          </p:cNvSpPr>
          <p:nvPr>
            <p:ph idx="1"/>
          </p:nvPr>
        </p:nvSpPr>
        <p:spPr/>
        <p:txBody>
          <a:bodyPr anchor="ctr"/>
          <a:lstStyle/>
          <a:p>
            <a:pPr marL="0" indent="0">
              <a:buNone/>
            </a:pPr>
            <a:endParaRPr lang="en-IN" dirty="0"/>
          </a:p>
          <a:p>
            <a:pPr marL="0" indent="0" algn="just">
              <a:buNone/>
            </a:pPr>
            <a:r>
              <a:rPr lang="en-GB" sz="2400" dirty="0"/>
              <a:t>The findings highlight the urgent need for targeted interventions, including</a:t>
            </a:r>
            <a:r>
              <a:rPr lang="en-IN" sz="2400" dirty="0"/>
              <a:t> </a:t>
            </a:r>
            <a:r>
              <a:rPr lang="en-GB" sz="2400" dirty="0"/>
              <a:t>professional development for teachers, the use of evidence-based instructional strategies, and the integration of assistive technologies. Implementing these changes can significantly improve the learning environment for dyslexic students</a:t>
            </a:r>
            <a:r>
              <a:rPr lang="en-IN" sz="2400" dirty="0"/>
              <a:t>.</a:t>
            </a:r>
            <a:endParaRPr lang="en-US" sz="2400" dirty="0"/>
          </a:p>
        </p:txBody>
      </p:sp>
    </p:spTree>
    <p:extLst>
      <p:ext uri="{BB962C8B-B14F-4D97-AF65-F5344CB8AC3E}">
        <p14:creationId xmlns:p14="http://schemas.microsoft.com/office/powerpoint/2010/main" val="4236968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326D2-C307-73C4-7A98-E112CECB16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32F08E0-533D-3E05-B1C8-A3C37F888F32}"/>
              </a:ext>
            </a:extLst>
          </p:cNvPr>
          <p:cNvSpPr>
            <a:spLocks noGrp="1"/>
          </p:cNvSpPr>
          <p:nvPr>
            <p:ph idx="1"/>
          </p:nvPr>
        </p:nvSpPr>
        <p:spPr/>
        <p:txBody>
          <a:bodyPr anchor="ctr"/>
          <a:lstStyle/>
          <a:p>
            <a:pPr marL="800100" lvl="2" indent="0">
              <a:buNone/>
            </a:pPr>
            <a:r>
              <a:rPr lang="en-IN" dirty="0"/>
              <a:t>              </a:t>
            </a:r>
            <a:r>
              <a:rPr lang="en-IN" sz="44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998940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TF10001029">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TF10001029" id="{ED3996BA-162B-43C7-B0E2-A5CA4E649741}" vid="{187088E4-27D7-4455-856F-4A44258D82E2}"/>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TF10001029</vt:lpstr>
      <vt:lpstr>A Study on Teachers' Perception and Learning Difficulties of Dyslexic Students at School Level Itanagar,Arunachal Pradesh.</vt:lpstr>
      <vt:lpstr>Introduction </vt:lpstr>
      <vt:lpstr>Objectives of the study </vt:lpstr>
      <vt:lpstr>Methodology </vt:lpstr>
      <vt:lpstr>Data Analysis : Teacher’s Demographics</vt:lpstr>
      <vt:lpstr>Data Analysis : Students Demographics </vt:lpstr>
      <vt:lpstr>Findings: Challenged faced by Dyslexic students </vt:lpstr>
      <vt:lpstr>Findings:Teacher perception and practices </vt:lpstr>
      <vt:lpstr>Implications of the study </vt:lpstr>
      <vt:lpstr>Count...</vt:lpstr>
      <vt:lpstr>Conclusion</vt:lpstr>
      <vt:lpstr>Conti...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on Teachers' Perception and Learning Difficulties of Dyslexic Students at School Level Itanagar,Arunachal Pradesh.</dc:title>
  <dc:creator>MOHAMMAD IMRAN KHAN</dc:creator>
  <cp:lastModifiedBy>MOHAMMAD IMRAN KHAN</cp:lastModifiedBy>
  <cp:revision>7</cp:revision>
  <dcterms:created xsi:type="dcterms:W3CDTF">2024-09-28T07:00:10Z</dcterms:created>
  <dcterms:modified xsi:type="dcterms:W3CDTF">2024-09-29T03:06:45Z</dcterms:modified>
</cp:coreProperties>
</file>