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charts/style1.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autoTitleDeleted val="1"/>
    <c:plotArea>
      <c:layout/>
      <c:barChart>
        <c:barDir val="col"/>
        <c:grouping val="clustered"/>
        <c:ser>
          <c:idx val="0"/>
          <c:order val="0"/>
          <c:tx>
            <c:strRef>
              <c:f>Sheet1!$D$8</c:f>
              <c:strCache>
                <c:ptCount val="1"/>
                <c:pt idx="0">
                  <c:v>10</c:v>
                </c:pt>
              </c:strCache>
            </c:strRef>
          </c:tx>
          <c:spPr>
            <a:solidFill>
              <a:schemeClr val="accent1"/>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Sheet1!$E$7:$M$7</c:f>
              <c:strCache>
                <c:ptCount val="9"/>
                <c:pt idx="0">
                  <c:v>NH3</c:v>
                </c:pt>
                <c:pt idx="1">
                  <c:v>O2</c:v>
                </c:pt>
                <c:pt idx="2">
                  <c:v>Cl2</c:v>
                </c:pt>
                <c:pt idx="3">
                  <c:v>Co</c:v>
                </c:pt>
                <c:pt idx="4">
                  <c:v>N2</c:v>
                </c:pt>
                <c:pt idx="5">
                  <c:v>CH4</c:v>
                </c:pt>
                <c:pt idx="6">
                  <c:v>C2H2</c:v>
                </c:pt>
                <c:pt idx="7">
                  <c:v>C2H4</c:v>
                </c:pt>
                <c:pt idx="8">
                  <c:v>C2H6</c:v>
                </c:pt>
              </c:strCache>
            </c:strRef>
          </c:cat>
          <c:val>
            <c:numRef>
              <c:f>Sheet1!$E$8:$M$8</c:f>
              <c:numCache>
                <c:formatCode>General</c:formatCode>
                <c:ptCount val="9"/>
                <c:pt idx="0">
                  <c:v>70</c:v>
                </c:pt>
                <c:pt idx="1">
                  <c:v>40</c:v>
                </c:pt>
                <c:pt idx="2">
                  <c:v>70</c:v>
                </c:pt>
                <c:pt idx="3">
                  <c:v>12</c:v>
                </c:pt>
                <c:pt idx="4">
                  <c:v>5</c:v>
                </c:pt>
                <c:pt idx="5">
                  <c:v>12</c:v>
                </c:pt>
                <c:pt idx="6">
                  <c:v>25</c:v>
                </c:pt>
                <c:pt idx="7">
                  <c:v>25</c:v>
                </c:pt>
                <c:pt idx="8">
                  <c:v>15</c:v>
                </c:pt>
              </c:numCache>
            </c:numRef>
          </c:val>
          <c:extLst xmlns:c16r2="http://schemas.microsoft.com/office/drawing/2015/06/chart">
            <c:ext xmlns:c16="http://schemas.microsoft.com/office/drawing/2014/chart" uri="{C3380CC4-5D6E-409C-BE32-E72D297353CC}">
              <c16:uniqueId val="{00000000-D46E-480B-BE00-C29CB582D848}"/>
            </c:ext>
          </c:extLst>
        </c:ser>
        <c:ser>
          <c:idx val="1"/>
          <c:order val="1"/>
          <c:tx>
            <c:strRef>
              <c:f>Sheet1!$D$9</c:f>
              <c:strCache>
                <c:ptCount val="1"/>
                <c:pt idx="0">
                  <c:v>100</c:v>
                </c:pt>
              </c:strCache>
            </c:strRef>
          </c:tx>
          <c:spPr>
            <a:solidFill>
              <a:schemeClr val="accent2"/>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Sheet1!$E$7:$M$7</c:f>
              <c:strCache>
                <c:ptCount val="9"/>
                <c:pt idx="0">
                  <c:v>NH3</c:v>
                </c:pt>
                <c:pt idx="1">
                  <c:v>O2</c:v>
                </c:pt>
                <c:pt idx="2">
                  <c:v>Cl2</c:v>
                </c:pt>
                <c:pt idx="3">
                  <c:v>Co</c:v>
                </c:pt>
                <c:pt idx="4">
                  <c:v>N2</c:v>
                </c:pt>
                <c:pt idx="5">
                  <c:v>CH4</c:v>
                </c:pt>
                <c:pt idx="6">
                  <c:v>C2H2</c:v>
                </c:pt>
                <c:pt idx="7">
                  <c:v>C2H4</c:v>
                </c:pt>
                <c:pt idx="8">
                  <c:v>C2H6</c:v>
                </c:pt>
              </c:strCache>
            </c:strRef>
          </c:cat>
          <c:val>
            <c:numRef>
              <c:f>Sheet1!$E$9:$M$9</c:f>
              <c:numCache>
                <c:formatCode>General</c:formatCode>
                <c:ptCount val="9"/>
                <c:pt idx="0">
                  <c:v>50</c:v>
                </c:pt>
                <c:pt idx="1">
                  <c:v>45</c:v>
                </c:pt>
                <c:pt idx="2">
                  <c:v>28</c:v>
                </c:pt>
                <c:pt idx="3">
                  <c:v>15</c:v>
                </c:pt>
                <c:pt idx="4">
                  <c:v>10</c:v>
                </c:pt>
                <c:pt idx="5">
                  <c:v>16</c:v>
                </c:pt>
                <c:pt idx="6">
                  <c:v>15</c:v>
                </c:pt>
                <c:pt idx="7">
                  <c:v>15</c:v>
                </c:pt>
                <c:pt idx="8">
                  <c:v>20</c:v>
                </c:pt>
              </c:numCache>
            </c:numRef>
          </c:val>
          <c:extLst xmlns:c16r2="http://schemas.microsoft.com/office/drawing/2015/06/chart">
            <c:ext xmlns:c16="http://schemas.microsoft.com/office/drawing/2014/chart" uri="{C3380CC4-5D6E-409C-BE32-E72D297353CC}">
              <c16:uniqueId val="{00000001-D46E-480B-BE00-C29CB582D848}"/>
            </c:ext>
          </c:extLst>
        </c:ser>
        <c:ser>
          <c:idx val="2"/>
          <c:order val="2"/>
          <c:tx>
            <c:strRef>
              <c:f>Sheet1!$D$10</c:f>
              <c:strCache>
                <c:ptCount val="1"/>
                <c:pt idx="0">
                  <c:v>1000</c:v>
                </c:pt>
              </c:strCache>
            </c:strRef>
          </c:tx>
          <c:spPr>
            <a:solidFill>
              <a:schemeClr val="accent3"/>
            </a:solidFill>
            <a:ln>
              <a:noFill/>
            </a:ln>
            <a:effectLst/>
          </c:spPr>
          <c:dLbls>
            <c:spPr>
              <a:noFill/>
              <a:ln>
                <a:noFill/>
              </a:ln>
              <a:effectLst/>
            </c:spPr>
            <c:txPr>
              <a:bodyPr rot="-5400000" spcFirstLastPara="1" vertOverflow="clip" horzOverflow="clip" vert="horz" wrap="square" lIns="38100" tIns="19050" rIns="38100" bIns="19050" anchor="ctr" anchorCtr="1">
                <a:spAutoFit/>
              </a:bodyPr>
              <a:lstStyle/>
              <a:p>
                <a:pPr>
                  <a:defRPr sz="800" b="0" i="0" u="none" strike="noStrike" kern="1200" baseline="0">
                    <a:solidFill>
                      <a:schemeClr val="tx1">
                        <a:lumMod val="50000"/>
                        <a:lumOff val="50000"/>
                      </a:schemeClr>
                    </a:solidFill>
                    <a:latin typeface="+mn-lt"/>
                    <a:ea typeface="+mn-ea"/>
                    <a:cs typeface="+mn-cs"/>
                  </a:defRPr>
                </a:pPr>
                <a:endParaRPr lang="en-US"/>
              </a:p>
            </c:txPr>
            <c:dLblPos val="outEnd"/>
            <c:showVal val="1"/>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Sheet1!$E$7:$M$7</c:f>
              <c:strCache>
                <c:ptCount val="9"/>
                <c:pt idx="0">
                  <c:v>NH3</c:v>
                </c:pt>
                <c:pt idx="1">
                  <c:v>O2</c:v>
                </c:pt>
                <c:pt idx="2">
                  <c:v>Cl2</c:v>
                </c:pt>
                <c:pt idx="3">
                  <c:v>Co</c:v>
                </c:pt>
                <c:pt idx="4">
                  <c:v>N2</c:v>
                </c:pt>
                <c:pt idx="5">
                  <c:v>CH4</c:v>
                </c:pt>
                <c:pt idx="6">
                  <c:v>C2H2</c:v>
                </c:pt>
                <c:pt idx="7">
                  <c:v>C2H4</c:v>
                </c:pt>
                <c:pt idx="8">
                  <c:v>C2H6</c:v>
                </c:pt>
              </c:strCache>
            </c:strRef>
          </c:cat>
          <c:val>
            <c:numRef>
              <c:f>Sheet1!$E$10:$M$10</c:f>
              <c:numCache>
                <c:formatCode>General</c:formatCode>
                <c:ptCount val="9"/>
                <c:pt idx="0">
                  <c:v>45</c:v>
                </c:pt>
                <c:pt idx="1">
                  <c:v>20</c:v>
                </c:pt>
                <c:pt idx="2">
                  <c:v>18</c:v>
                </c:pt>
                <c:pt idx="3">
                  <c:v>20</c:v>
                </c:pt>
                <c:pt idx="4">
                  <c:v>20</c:v>
                </c:pt>
                <c:pt idx="5">
                  <c:v>19</c:v>
                </c:pt>
                <c:pt idx="6">
                  <c:v>16</c:v>
                </c:pt>
                <c:pt idx="7">
                  <c:v>15</c:v>
                </c:pt>
                <c:pt idx="8">
                  <c:v>25</c:v>
                </c:pt>
              </c:numCache>
            </c:numRef>
          </c:val>
          <c:extLst xmlns:c16r2="http://schemas.microsoft.com/office/drawing/2015/06/chart">
            <c:ext xmlns:c16="http://schemas.microsoft.com/office/drawing/2014/chart" uri="{C3380CC4-5D6E-409C-BE32-E72D297353CC}">
              <c16:uniqueId val="{00000002-D46E-480B-BE00-C29CB582D848}"/>
            </c:ext>
          </c:extLst>
        </c:ser>
        <c:dLbls>
          <c:showVal val="1"/>
        </c:dLbls>
        <c:gapWidth val="444"/>
        <c:overlap val="-90"/>
        <c:axId val="112858624"/>
        <c:axId val="112860160"/>
      </c:barChart>
      <c:catAx>
        <c:axId val="112858624"/>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cap="all" spc="120" normalizeH="0" baseline="0">
                <a:solidFill>
                  <a:schemeClr val="tx1">
                    <a:lumMod val="65000"/>
                    <a:lumOff val="35000"/>
                  </a:schemeClr>
                </a:solidFill>
                <a:latin typeface="+mn-lt"/>
                <a:ea typeface="+mn-ea"/>
                <a:cs typeface="+mn-cs"/>
              </a:defRPr>
            </a:pPr>
            <a:endParaRPr lang="en-US"/>
          </a:p>
        </c:txPr>
        <c:crossAx val="112860160"/>
        <c:crosses val="autoZero"/>
        <c:auto val="1"/>
        <c:lblAlgn val="ctr"/>
        <c:lblOffset val="100"/>
      </c:catAx>
      <c:valAx>
        <c:axId val="112860160"/>
        <c:scaling>
          <c:orientation val="minMax"/>
        </c:scaling>
        <c:delete val="1"/>
        <c:axPos val="l"/>
        <c:numFmt formatCode="General" sourceLinked="1"/>
        <c:majorTickMark val="none"/>
        <c:tickLblPos val="nextTo"/>
        <c:crossAx val="112858624"/>
        <c:crosses val="autoZero"/>
        <c:crossBetween val="between"/>
      </c:valAx>
      <c:spPr>
        <a:noFill/>
        <a:ln>
          <a:noFill/>
        </a:ln>
        <a:effectLst/>
      </c:spPr>
    </c:plotArea>
    <c:legend>
      <c:legendPos val="t"/>
      <c:layout/>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3815868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210499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2402146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2645038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385203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714717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3935218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4066937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2118536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312742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14799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499645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30070256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1650582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12307835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D2A08-220A-4CB7-B1ED-3469A0F9FF0B}"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3396733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B7D2A08-220A-4CB7-B1ED-3469A0F9FF0B}" type="datetimeFigureOut">
              <a:rPr lang="en-IN" smtClean="0"/>
              <a:pPr/>
              <a:t>12-03-2024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A348565-DB61-4E78-AFEB-EB820E770B56}" type="slidenum">
              <a:rPr lang="en-IN" smtClean="0"/>
              <a:pPr/>
              <a:t>‹#›</a:t>
            </a:fld>
            <a:endParaRPr lang="en-IN"/>
          </a:p>
        </p:txBody>
      </p:sp>
    </p:spTree>
    <p:extLst>
      <p:ext uri="{BB962C8B-B14F-4D97-AF65-F5344CB8AC3E}">
        <p14:creationId xmlns:p14="http://schemas.microsoft.com/office/powerpoint/2010/main" xmlns="" val="4010886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60FF7F-F7A0-02E1-C6C4-1082167A5335}"/>
              </a:ext>
            </a:extLst>
          </p:cNvPr>
          <p:cNvSpPr>
            <a:spLocks noGrp="1"/>
          </p:cNvSpPr>
          <p:nvPr>
            <p:ph type="ctrTitle"/>
          </p:nvPr>
        </p:nvSpPr>
        <p:spPr>
          <a:xfrm>
            <a:off x="1507067" y="1595238"/>
            <a:ext cx="7766936" cy="1646302"/>
          </a:xfrm>
        </p:spPr>
        <p:txBody>
          <a:bodyPr>
            <a:normAutofit/>
          </a:bodyPr>
          <a:lstStyle/>
          <a:p>
            <a:r>
              <a:rPr lang="en-IN"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CHARACTERIZING SCATTERING IONIZATION PATHWAYS IN CHEMICAL MOLECULES THROUGH ELECTRON INTERACTION STUDIES</a:t>
            </a:r>
            <a:endParaRPr lang="en-IN" sz="7200" dirty="0"/>
          </a:p>
        </p:txBody>
      </p:sp>
      <p:sp>
        <p:nvSpPr>
          <p:cNvPr id="3" name="Rectangle 2"/>
          <p:cNvSpPr/>
          <p:nvPr/>
        </p:nvSpPr>
        <p:spPr>
          <a:xfrm>
            <a:off x="0" y="5798348"/>
            <a:ext cx="1521570" cy="369332"/>
          </a:xfrm>
          <a:prstGeom prst="rect">
            <a:avLst/>
          </a:prstGeom>
        </p:spPr>
        <p:txBody>
          <a:bodyPr wrap="none">
            <a:spAutoFit/>
          </a:bodyPr>
          <a:lstStyle/>
          <a:p>
            <a:r>
              <a:rPr lang="en-US" dirty="0" smtClean="0"/>
              <a:t>Riya Sharma </a:t>
            </a:r>
            <a:endParaRPr lang="en-US" dirty="0"/>
          </a:p>
        </p:txBody>
      </p:sp>
      <p:sp>
        <p:nvSpPr>
          <p:cNvPr id="4" name="Rectangle 3"/>
          <p:cNvSpPr/>
          <p:nvPr/>
        </p:nvSpPr>
        <p:spPr>
          <a:xfrm>
            <a:off x="0" y="6148551"/>
            <a:ext cx="1913088" cy="369332"/>
          </a:xfrm>
          <a:prstGeom prst="rect">
            <a:avLst/>
          </a:prstGeom>
        </p:spPr>
        <p:txBody>
          <a:bodyPr wrap="square">
            <a:spAutoFit/>
          </a:bodyPr>
          <a:lstStyle/>
          <a:p>
            <a:r>
              <a:rPr lang="en-US" dirty="0" smtClean="0"/>
              <a:t>Subject:Physics </a:t>
            </a:r>
            <a:endParaRPr lang="en-US" dirty="0"/>
          </a:p>
        </p:txBody>
      </p:sp>
    </p:spTree>
    <p:extLst>
      <p:ext uri="{BB962C8B-B14F-4D97-AF65-F5344CB8AC3E}">
        <p14:creationId xmlns:p14="http://schemas.microsoft.com/office/powerpoint/2010/main" xmlns="" val="304142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8D91369B-5B25-D768-AC6A-09C6EC551A68}"/>
              </a:ext>
            </a:extLst>
          </p:cNvPr>
          <p:cNvSpPr txBox="1"/>
          <p:nvPr/>
        </p:nvSpPr>
        <p:spPr>
          <a:xfrm>
            <a:off x="159657" y="159658"/>
            <a:ext cx="11858172" cy="504625"/>
          </a:xfrm>
          <a:prstGeom prst="rect">
            <a:avLst/>
          </a:prstGeom>
          <a:noFill/>
        </p:spPr>
        <p:txBody>
          <a:bodyPr wrap="square">
            <a:spAutoFit/>
          </a:bodyPr>
          <a:lstStyle/>
          <a:p>
            <a:pPr algn="ctr">
              <a:lnSpc>
                <a:spcPct val="150000"/>
              </a:lnSpc>
              <a:spcAft>
                <a:spcPts val="800"/>
              </a:spcAft>
            </a:pPr>
            <a:r>
              <a:rPr lang="en-IN" sz="20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ABSTRACT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2E36C269-AD27-D7F7-07FE-218E510DA72F}"/>
              </a:ext>
            </a:extLst>
          </p:cNvPr>
          <p:cNvSpPr txBox="1"/>
          <p:nvPr/>
        </p:nvSpPr>
        <p:spPr>
          <a:xfrm>
            <a:off x="174172" y="664283"/>
            <a:ext cx="11858172" cy="637097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dirty="0">
                <a:solidFill>
                  <a:srgbClr val="000000"/>
                </a:solidFill>
                <a:effectLst/>
                <a:latin typeface="Times New Roman" panose="02020603050405020304" pitchFamily="18" charset="0"/>
                <a:ea typeface="Calibri" panose="020F0502020204030204" pitchFamily="34" charset="0"/>
              </a:rPr>
              <a:t>Using a new semiclassical method described in recent literature, this work explores the complex dynamics of scattering ionization routes in Ne*(3P2,0)-Ng (Ng = </a:t>
            </a:r>
            <a:r>
              <a:rPr lang="en-IN" sz="2000" dirty="0" err="1">
                <a:solidFill>
                  <a:srgbClr val="000000"/>
                </a:solidFill>
                <a:effectLst/>
                <a:latin typeface="Times New Roman" panose="02020603050405020304" pitchFamily="18" charset="0"/>
                <a:ea typeface="Calibri" panose="020F0502020204030204" pitchFamily="34" charset="0"/>
              </a:rPr>
              <a:t>Ar</a:t>
            </a:r>
            <a:r>
              <a:rPr lang="en-IN" sz="2000" dirty="0">
                <a:solidFill>
                  <a:srgbClr val="000000"/>
                </a:solidFill>
                <a:effectLst/>
                <a:latin typeface="Times New Roman" panose="02020603050405020304" pitchFamily="18" charset="0"/>
                <a:ea typeface="Calibri" panose="020F0502020204030204" pitchFamily="34" charset="0"/>
              </a:rPr>
              <a:t>, Kr, Xe) systems. With the primary goal of clarifying the function of electron-molecule interactions, the study offers a thorough examination of experimental data, such as ionization cross sections and Penning ionization electron spectra (PIES), in order to identify underlying processes.</a:t>
            </a:r>
          </a:p>
          <a:p>
            <a:pPr marL="285750" indent="-285750" algn="just">
              <a:lnSpc>
                <a:spcPct val="150000"/>
              </a:lnSpc>
              <a:buFont typeface="Wingdings" panose="05000000000000000000" pitchFamily="2" charset="2"/>
              <a:buChar char="q"/>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work provides insights into the development of reaction transition states by highlighting the crucial effects of collision energy, separation distance, and relative alignment of valence orbitals on reaction kinetics. Interestingly, ionization cross section energy dependency in Ne*-molecule systems displays a variety of tendencies that are indicative of the distinct electronic structures of the molecules involved.</a:t>
            </a:r>
          </a:p>
          <a:p>
            <a:pPr marL="285750" indent="-285750" algn="just">
              <a:lnSpc>
                <a:spcPct val="150000"/>
              </a:lnSpc>
              <a:buFont typeface="Wingdings" panose="05000000000000000000" pitchFamily="2" charset="2"/>
              <a:buChar char="q"/>
            </a:pPr>
            <a:r>
              <a:rPr lang="en-IN"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With implications for atmospheric chemistry, materials science, and basic chemical kinetics, the discoveries advance our knowledge of chemical processes that are sparked by electron interactions. This work provides a framework for further investigation into scattering ionization routes and theoretical model improvement in the clarification of intricate chemical processes.</a:t>
            </a:r>
            <a:endParaRPr lang="en-IN"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IN" dirty="0"/>
          </a:p>
        </p:txBody>
      </p:sp>
    </p:spTree>
    <p:extLst>
      <p:ext uri="{BB962C8B-B14F-4D97-AF65-F5344CB8AC3E}">
        <p14:creationId xmlns:p14="http://schemas.microsoft.com/office/powerpoint/2010/main" xmlns="" val="1507815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18A5AF2-C620-9069-944C-950E3DB40E2C}"/>
              </a:ext>
            </a:extLst>
          </p:cNvPr>
          <p:cNvSpPr txBox="1"/>
          <p:nvPr/>
        </p:nvSpPr>
        <p:spPr>
          <a:xfrm>
            <a:off x="203201" y="285908"/>
            <a:ext cx="11800114" cy="579967"/>
          </a:xfrm>
          <a:prstGeom prst="rect">
            <a:avLst/>
          </a:prstGeom>
          <a:noFill/>
        </p:spPr>
        <p:txBody>
          <a:bodyPr wrap="square">
            <a:spAutoFit/>
          </a:bodyPr>
          <a:lstStyle/>
          <a:p>
            <a:pPr lvl="0" algn="ctr">
              <a:lnSpc>
                <a:spcPct val="150000"/>
              </a:lnSpc>
              <a:spcAft>
                <a:spcPts val="800"/>
              </a:spcAft>
            </a:pPr>
            <a:r>
              <a:rPr lang="en-IN"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INTRODUCTION</a:t>
            </a:r>
            <a:r>
              <a:rPr lang="en-IN"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12924F0E-D4E5-0801-2058-E7BD14654DC8}"/>
              </a:ext>
            </a:extLst>
          </p:cNvPr>
          <p:cNvSpPr txBox="1"/>
          <p:nvPr/>
        </p:nvSpPr>
        <p:spPr>
          <a:xfrm>
            <a:off x="203201" y="1248229"/>
            <a:ext cx="11800113" cy="5033879"/>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dirty="0">
                <a:solidFill>
                  <a:srgbClr val="000000"/>
                </a:solidFill>
                <a:effectLst/>
                <a:latin typeface="Times New Roman" panose="02020603050405020304" pitchFamily="18" charset="0"/>
                <a:ea typeface="Calibri" panose="020F0502020204030204" pitchFamily="34" charset="0"/>
              </a:rPr>
              <a:t>Deciphering the underlying principles of ionization routes in chemical molecules is crucial to the advancement of several scientific areas as well as basic chemical processes. Important applications of ionization processes brought about by electron interactions may be found in atmospheric chemistry, materials science, and chemical kinetics.</a:t>
            </a:r>
          </a:p>
          <a:p>
            <a:pPr marL="285750" indent="-285750" algn="just">
              <a:lnSpc>
                <a:spcPct val="150000"/>
              </a:lnSpc>
              <a:buFont typeface="Wingdings" panose="05000000000000000000" pitchFamily="2" charset="2"/>
              <a:buChar char="§"/>
            </a:pPr>
            <a:r>
              <a:rPr lang="en-IN" dirty="0">
                <a:solidFill>
                  <a:srgbClr val="000000"/>
                </a:solidFill>
                <a:effectLst/>
                <a:latin typeface="Times New Roman" panose="02020603050405020304" pitchFamily="18" charset="0"/>
                <a:ea typeface="Calibri" panose="020F0502020204030204" pitchFamily="34" charset="0"/>
              </a:rPr>
              <a:t>Studies of electron interactions provide a potent way to look at the complex interactions that occur between electrons and molecules during collisions. These investigations combine experimental methods with theoretical models to provide contrasting views of the underlying chemistry and physics</a:t>
            </a:r>
            <a:r>
              <a:rPr lang="en-IN" dirty="0">
                <a:solidFill>
                  <a:srgbClr val="000000"/>
                </a:solidFill>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
            </a:pPr>
            <a:r>
              <a:rPr lang="en-IN" dirty="0">
                <a:solidFill>
                  <a:srgbClr val="000000"/>
                </a:solidFill>
                <a:effectLst/>
                <a:latin typeface="Times New Roman" panose="02020603050405020304" pitchFamily="18" charset="0"/>
                <a:ea typeface="Calibri" panose="020F0502020204030204" pitchFamily="34" charset="0"/>
              </a:rPr>
              <a:t>Because of their use in a variety of scientific situations, certain chemical systems, such Ne*(3P2,0)-Ng (Ng = </a:t>
            </a:r>
            <a:r>
              <a:rPr lang="en-IN" dirty="0" err="1">
                <a:solidFill>
                  <a:srgbClr val="000000"/>
                </a:solidFill>
                <a:effectLst/>
                <a:latin typeface="Times New Roman" panose="02020603050405020304" pitchFamily="18" charset="0"/>
                <a:ea typeface="Calibri" panose="020F0502020204030204" pitchFamily="34" charset="0"/>
              </a:rPr>
              <a:t>Ar</a:t>
            </a:r>
            <a:r>
              <a:rPr lang="en-IN" dirty="0">
                <a:solidFill>
                  <a:srgbClr val="000000"/>
                </a:solidFill>
                <a:effectLst/>
                <a:latin typeface="Times New Roman" panose="02020603050405020304" pitchFamily="18" charset="0"/>
                <a:ea typeface="Calibri" panose="020F0502020204030204" pitchFamily="34" charset="0"/>
              </a:rPr>
              <a:t>, Kr, Xe), are often the subject of research into scattering ionization routes. Researchers may learn essential things about electron-molecule interactions and how they play a part in starting chemical reactions by examining these systems.</a:t>
            </a:r>
          </a:p>
          <a:p>
            <a:pPr marL="285750" indent="-285750" algn="just">
              <a:lnSpc>
                <a:spcPct val="150000"/>
              </a:lnSpc>
              <a:buFont typeface="Wingdings" panose="05000000000000000000" pitchFamily="2" charset="2"/>
              <a:buChar char="§"/>
            </a:pPr>
            <a:r>
              <a:rPr lang="en-IN" dirty="0">
                <a:solidFill>
                  <a:srgbClr val="000000"/>
                </a:solidFill>
                <a:effectLst/>
                <a:latin typeface="Times New Roman" panose="02020603050405020304" pitchFamily="18" charset="0"/>
                <a:ea typeface="Calibri" panose="020F0502020204030204" pitchFamily="34" charset="0"/>
              </a:rPr>
              <a:t>To make reagent particles in the CI cycle, electrons should initially attack the reagent gas. The reagent particles then ionize the example atoms by means of particle and sub-atomic response pathways. Throughout the entire existence of CI, the 1970s were viewed as a defining moment. </a:t>
            </a:r>
            <a:endParaRPr lang="en-IN" dirty="0"/>
          </a:p>
        </p:txBody>
      </p:sp>
    </p:spTree>
    <p:extLst>
      <p:ext uri="{BB962C8B-B14F-4D97-AF65-F5344CB8AC3E}">
        <p14:creationId xmlns:p14="http://schemas.microsoft.com/office/powerpoint/2010/main" xmlns="" val="598674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CE0124A-7461-2FCE-716B-C323DCFD35D7}"/>
              </a:ext>
            </a:extLst>
          </p:cNvPr>
          <p:cNvSpPr txBox="1"/>
          <p:nvPr/>
        </p:nvSpPr>
        <p:spPr>
          <a:xfrm>
            <a:off x="174170" y="116114"/>
            <a:ext cx="11800115" cy="669542"/>
          </a:xfrm>
          <a:prstGeom prst="rect">
            <a:avLst/>
          </a:prstGeom>
          <a:noFill/>
        </p:spPr>
        <p:txBody>
          <a:bodyPr wrap="square">
            <a:spAutoFit/>
          </a:bodyPr>
          <a:lstStyle/>
          <a:p>
            <a:pPr lvl="0" algn="ctr">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THE PRINCIPLE OF CHEMICAL IONIZATION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mc:Choice xmlns:a14="http://schemas.microsoft.com/office/drawing/2010/main" xmlns="" Requires="a14">
          <p:sp>
            <p:nvSpPr>
              <p:cNvPr id="5" name="TextBox 4">
                <a:extLst>
                  <a:ext uri="{FF2B5EF4-FFF2-40B4-BE49-F238E27FC236}">
                    <a16:creationId xmlns:a16="http://schemas.microsoft.com/office/drawing/2014/main" id="{9650B7D0-929C-E621-3217-662DB892EF4D}"/>
                  </a:ext>
                </a:extLst>
              </p:cNvPr>
              <p:cNvSpPr txBox="1"/>
              <p:nvPr/>
            </p:nvSpPr>
            <p:spPr>
              <a:xfrm>
                <a:off x="174170" y="928915"/>
                <a:ext cx="11901716" cy="5290807"/>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objective of CI is to ionize the analyte by responding the reagent particle X+ with the analyte atom A:</a:t>
                </a:r>
              </a:p>
              <a:p>
                <a:pPr algn="just">
                  <a:lnSpc>
                    <a:spcPct val="150000"/>
                  </a:lnSpc>
                  <a:spcAft>
                    <a:spcPts val="800"/>
                  </a:spcAft>
                </a:pPr>
                <a14:m>
                  <m:oMathPara xmlns:m="http://schemas.openxmlformats.org/officeDocument/2006/math">
                    <m:oMathParaPr>
                      <m:jc m:val="centerGroup"/>
                    </m:oMathParaPr>
                    <m:oMath xmlns:m="http://schemas.openxmlformats.org/officeDocument/2006/math">
                      <m:sSup>
                        <m:sSupPr>
                          <m:ctrlPr>
                            <a:rPr lang="en-IN" sz="1800" b="1" i="1" kern="100" smtClean="0">
                              <a:effectLst/>
                              <a:latin typeface="Cambria Math" panose="02040503050406030204" pitchFamily="18" charset="0"/>
                              <a:ea typeface="Calibri" panose="020F0502020204030204" pitchFamily="34" charset="0"/>
                              <a:cs typeface="Times New Roman" panose="02020603050405020304" pitchFamily="18" charset="0"/>
                            </a:rPr>
                          </m:ctrlPr>
                        </m:sSup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𝑿</m:t>
                          </m:r>
                        </m:e>
                        <m: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up>
                      </m:s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𝑨</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sSupPr>
                        <m:e>
                          <m:d>
                            <m:dPr>
                              <m:begChr m:val="["/>
                              <m:endChr m:val="]"/>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d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𝑨</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𝑯</m:t>
                              </m:r>
                            </m:e>
                          </m:d>
                        </m:e>
                        <m: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up>
                      </m:s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sSupPr>
                        <m:e>
                          <m:d>
                            <m:dPr>
                              <m:begChr m:val="["/>
                              <m:endChr m:val="]"/>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d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𝑿</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𝑯</m:t>
                              </m:r>
                            </m:e>
                          </m:d>
                        </m:e>
                        <m: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                                                               </m:t>
                          </m:r>
                        </m:sup>
                      </m:s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𝟏</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oMath>
                  </m:oMathPara>
                </a14:m>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ionized response gas is the wellspring of X+ in the process depicted previously. Smelling salts, water, isobutane, and methane are a couple of run of the mill reagent gases. You might get the equation's reaction time and rate consistent (k) by estimations or readings in the writing. </a:t>
                </a: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14:m>
                  <m:oMathPara xmlns:m="http://schemas.openxmlformats.org/officeDocument/2006/math">
                    <m:oMathParaPr>
                      <m:jc m:val="centerGroup"/>
                    </m:oMathParaPr>
                    <m:oMath xmlns:m="http://schemas.openxmlformats.org/officeDocument/2006/math">
                      <m:sSub>
                        <m:sSubPr>
                          <m:ctrlPr>
                            <a:rPr lang="en-IN" sz="1800" b="1" i="1" kern="100" smtClean="0">
                              <a:effectLst/>
                              <a:latin typeface="Cambria Math" panose="02040503050406030204" pitchFamily="18" charset="0"/>
                              <a:ea typeface="Calibri" panose="020F0502020204030204" pitchFamily="34" charset="0"/>
                              <a:cs typeface="Times New Roman" panose="02020603050405020304" pitchFamily="18" charset="0"/>
                            </a:rPr>
                          </m:ctrlPr>
                        </m:sSub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𝑯</m:t>
                          </m:r>
                        </m:e>
                        <m:sub>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𝟑</m:t>
                          </m:r>
                        </m:sub>
                      </m:sSub>
                      <m:sSup>
                        <m:sSupPr>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sSup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𝑶</m:t>
                          </m:r>
                        </m:e>
                        <m: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up>
                      </m:s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𝑨</m:t>
                      </m:r>
                      <m:box>
                        <m:boxPr>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boxPr>
                        <m:e>
                          <m:groupChr>
                            <m:groupChrPr>
                              <m:chr m:val="→"/>
                              <m:vertJc m:val="bot"/>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groupChr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𝒌</m:t>
                              </m:r>
                            </m:e>
                          </m:groupChr>
                        </m:e>
                      </m:box>
                      <m:sSup>
                        <m:sSupPr>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sSupPr>
                        <m:e>
                          <m:d>
                            <m:dPr>
                              <m:begChr m:val="["/>
                              <m:endChr m:val="]"/>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d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𝑨</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𝑯</m:t>
                              </m:r>
                            </m:e>
                          </m:d>
                        </m:e>
                        <m: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up>
                      </m:sSup>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ctrlPr>
                        </m:sSubPr>
                        <m:e>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𝑯</m:t>
                          </m:r>
                        </m:e>
                        <m:sub>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𝟐</m:t>
                          </m:r>
                        </m:sub>
                      </m:sSub>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𝑶</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                                            (</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𝟐</m:t>
                      </m:r>
                      <m:r>
                        <a:rPr lang="en-IN" sz="1800" b="1" i="1" kern="100">
                          <a:effectLst/>
                          <a:latin typeface="Cambria Math" panose="02040503050406030204" pitchFamily="18" charset="0"/>
                          <a:ea typeface="Calibri" panose="020F0502020204030204" pitchFamily="34" charset="0"/>
                          <a:cs typeface="Times New Roman" panose="02020603050405020304" pitchFamily="18" charset="0"/>
                        </a:rPr>
                        <m:t>)</m:t>
                      </m:r>
                    </m:oMath>
                  </m:oMathPara>
                </a14:m>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 particle source creates reagent particles. Particle sources that are frequently utilized incorporate radiation sources, standard shine release power sources, and empty cathode release power sources. The two most incessant radiation sources are 210Po and 241Am. 210Po and 241Am delivery alpha particles, what start the ionization cycle. </a:t>
                </a:r>
                <a:endParaRPr lang="en-IN" dirty="0">
                  <a:latin typeface="Times New Roman" panose="02020603050405020304" pitchFamily="18" charset="0"/>
                  <a:ea typeface="Calibri" panose="020F0502020204030204" pitchFamily="34" charset="0"/>
                </a:endParaRP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An empty cathode release power source is in many cases used in the CI that involves H3O+ as a reagent particle and can create 99.5% of H3O+.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5" name="TextBox 4">
                <a:extLst>
                  <a:ext uri="{FF2B5EF4-FFF2-40B4-BE49-F238E27FC236}">
                    <a16:creationId xmlns:a16="http://schemas.microsoft.com/office/drawing/2014/main" xmlns="" id="{9650B7D0-929C-E621-3217-662DB892EF4D}"/>
                  </a:ext>
                </a:extLst>
              </p:cNvPr>
              <p:cNvSpPr txBox="1">
                <a:spLocks noRot="1" noChangeAspect="1" noMove="1" noResize="1" noEditPoints="1" noAdjustHandles="1" noChangeArrowheads="1" noChangeShapeType="1" noTextEdit="1"/>
              </p:cNvSpPr>
              <p:nvPr/>
            </p:nvSpPr>
            <p:spPr>
              <a:xfrm>
                <a:off x="174170" y="928915"/>
                <a:ext cx="11901716" cy="5290807"/>
              </a:xfrm>
              <a:prstGeom prst="rect">
                <a:avLst/>
              </a:prstGeom>
              <a:blipFill>
                <a:blip r:embed="rId2"/>
                <a:stretch>
                  <a:fillRect l="-359" r="-410" b="-806"/>
                </a:stretch>
              </a:blipFill>
            </p:spPr>
            <p:txBody>
              <a:bodyPr/>
              <a:lstStyle/>
              <a:p>
                <a:r>
                  <a:rPr lang="en-IN">
                    <a:noFill/>
                  </a:rPr>
                  <a:t> </a:t>
                </a:r>
              </a:p>
            </p:txBody>
          </p:sp>
        </mc:Fallback>
      </mc:AlternateContent>
    </p:spTree>
    <p:extLst>
      <p:ext uri="{BB962C8B-B14F-4D97-AF65-F5344CB8AC3E}">
        <p14:creationId xmlns:p14="http://schemas.microsoft.com/office/powerpoint/2010/main" xmlns="" val="281982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0FADAAF0-69EA-D9F0-8553-1D78E3D1CD2F}"/>
              </a:ext>
            </a:extLst>
          </p:cNvPr>
          <p:cNvSpPr txBox="1"/>
          <p:nvPr/>
        </p:nvSpPr>
        <p:spPr>
          <a:xfrm>
            <a:off x="188686" y="101600"/>
            <a:ext cx="11858171" cy="669542"/>
          </a:xfrm>
          <a:prstGeom prst="rect">
            <a:avLst/>
          </a:prstGeom>
          <a:noFill/>
        </p:spPr>
        <p:txBody>
          <a:bodyPr wrap="square">
            <a:spAutoFit/>
          </a:bodyPr>
          <a:lstStyle/>
          <a:p>
            <a:pPr lvl="0" algn="ctr">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RESEARCH METHODOLOGY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289A7189-4BAA-1535-12C0-AA63007C130A}"/>
              </a:ext>
            </a:extLst>
          </p:cNvPr>
          <p:cNvSpPr txBox="1"/>
          <p:nvPr/>
        </p:nvSpPr>
        <p:spPr>
          <a:xfrm>
            <a:off x="188686" y="985589"/>
            <a:ext cx="11858171" cy="5770811"/>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We explored Ne*(3P2,0)- Ng (Ng =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Kr, Xe) frameworks utilizing a new semiclassical treatment that has been completely portrayed in late papers. The examination offered an inside steady legitimization of accessible exploratory outcomes, including Writing ionization electron spectra (PIES), aggregate and halfway ionization cross areas, and their stretching proportions (BRs).</a:t>
            </a:r>
          </a:p>
          <a:p>
            <a:pPr marL="285750" indent="-285750"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optical potential model is described as a mix of a real and an imaginary portion. It was initially presented to explain the dynamics of nuclear processes and is also used to CHEMI. We have shown that, as they originate from the same interaction components, the two components—which regulate, respectively, the collision dynamics and the "opacity" or likelihood of CHEMI—must be interdependent.</a:t>
            </a:r>
          </a:p>
          <a:p>
            <a:pPr marL="285750" indent="-285750"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relative alignment of valence orbitals, separation distance R, and collision energy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Ecoll</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are crucial variables that impact the stability and structure of the adducts created when reagents collide, which in turn affects the reaction TS.</a:t>
            </a:r>
          </a:p>
          <a:p>
            <a:pPr marL="285750" indent="-285750"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Twelve reaction channels have been identified, each of which is impacted by a distinct relative role played by the two fundamental processes previously discussed. These channels are thought to represent certain transitions from a quantum state of reagents to that of products.</a:t>
            </a:r>
          </a:p>
          <a:p>
            <a:endParaRPr lang="en-IN" dirty="0"/>
          </a:p>
        </p:txBody>
      </p:sp>
    </p:spTree>
    <p:extLst>
      <p:ext uri="{BB962C8B-B14F-4D97-AF65-F5344CB8AC3E}">
        <p14:creationId xmlns:p14="http://schemas.microsoft.com/office/powerpoint/2010/main" xmlns="" val="668954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4AA1B2D-7577-6299-0FB9-8F0638CCA9CD}"/>
              </a:ext>
            </a:extLst>
          </p:cNvPr>
          <p:cNvSpPr txBox="1"/>
          <p:nvPr/>
        </p:nvSpPr>
        <p:spPr>
          <a:xfrm>
            <a:off x="188686" y="116114"/>
            <a:ext cx="11887200" cy="669542"/>
          </a:xfrm>
          <a:prstGeom prst="rect">
            <a:avLst/>
          </a:prstGeom>
          <a:noFill/>
        </p:spPr>
        <p:txBody>
          <a:bodyPr wrap="square">
            <a:spAutoFit/>
          </a:bodyPr>
          <a:lstStyle/>
          <a:p>
            <a:pPr lvl="0" algn="ctr">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RESULTS AND DISCUSSION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3F037018-CDC4-A5F2-4640-945E30EED7FD}"/>
              </a:ext>
            </a:extLst>
          </p:cNvPr>
          <p:cNvSpPr txBox="1"/>
          <p:nvPr/>
        </p:nvSpPr>
        <p:spPr>
          <a:xfrm>
            <a:off x="188686" y="914400"/>
            <a:ext cx="11887200" cy="5216813"/>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notable examination of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Beijerinck</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partners demonstrates that the sub-atomic frameworks that produce CHEMI, which were all completely concentrated on tentatively in the gas stage under single crash conditions utilizing the sub-atomic shaft method, can be partitioned into two gatherings: those that show an unmistakable pattern toward a decline in cross segments and those that display an undeniable expansion in the all out ionization cross area as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Ecoll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increments.</a:t>
            </a:r>
          </a:p>
          <a:p>
            <a:pPr marL="285750" indent="-285750" algn="just">
              <a:lnSpc>
                <a:spcPct val="150000"/>
              </a:lnSpc>
              <a:buFont typeface="Wingdings" panose="05000000000000000000" pitchFamily="2"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Total ionization cross sections in relation to collision energy for some Ne*-molecule complexes. Third-degree polynomials of experimental data are interpolated by the curves in the following cases: (a) some inorganic compounds. (b) Saturated and unsaturated hydrocarbons in their most basic form.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distinct behaviours shown by the different partners of the Ne* reagent is contingent upon their basic chemical and physical characteristics, as seen in Figure 2 for three instances of inorganic molecules. In the case of Ne*-Cl2, when an effective ion pair is formed by harpooning, it is guessed that the limiting energy in the crash complex would ascend by something like two significant degrees contrasted with Ne*-N2, leaning toward a nearer approach of reagents. </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endParaRPr lang="en-IN" sz="1800" dirty="0">
              <a:effectLst/>
              <a:latin typeface="Times New Roman" panose="02020603050405020304" pitchFamily="18" charset="0"/>
              <a:ea typeface="Calibri" panose="020F0502020204030204" pitchFamily="34" charset="0"/>
            </a:endParaRPr>
          </a:p>
          <a:p>
            <a:endParaRPr lang="en-IN" dirty="0"/>
          </a:p>
        </p:txBody>
      </p:sp>
      <p:pic>
        <p:nvPicPr>
          <p:cNvPr id="6" name="Picture 5">
            <a:extLst>
              <a:ext uri="{FF2B5EF4-FFF2-40B4-BE49-F238E27FC236}">
                <a16:creationId xmlns:a16="http://schemas.microsoft.com/office/drawing/2014/main" xmlns="" id="{4D966EB2-6989-238F-9BF1-2E7CA6D111B9}"/>
              </a:ext>
            </a:extLst>
          </p:cNvPr>
          <p:cNvPicPr>
            <a:picLocks noChangeAspect="1"/>
          </p:cNvPicPr>
          <p:nvPr/>
        </p:nvPicPr>
        <p:blipFill>
          <a:blip r:embed="rId2"/>
          <a:stretch>
            <a:fillRect/>
          </a:stretch>
        </p:blipFill>
        <p:spPr>
          <a:xfrm>
            <a:off x="3266531" y="5459821"/>
            <a:ext cx="5731510" cy="1282065"/>
          </a:xfrm>
          <a:prstGeom prst="rect">
            <a:avLst/>
          </a:prstGeom>
        </p:spPr>
      </p:pic>
    </p:spTree>
    <p:extLst>
      <p:ext uri="{BB962C8B-B14F-4D97-AF65-F5344CB8AC3E}">
        <p14:creationId xmlns:p14="http://schemas.microsoft.com/office/powerpoint/2010/main" xmlns="" val="212155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9800EC-8393-D4BF-C8CA-1D866DC16590}"/>
              </a:ext>
            </a:extLst>
          </p:cNvPr>
          <p:cNvSpPr>
            <a:spLocks noGrp="1"/>
          </p:cNvSpPr>
          <p:nvPr>
            <p:ph type="title"/>
          </p:nvPr>
        </p:nvSpPr>
        <p:spPr/>
        <p:txBody>
          <a:bodyPr/>
          <a:lstStyle/>
          <a:p>
            <a:pPr algn="ctr"/>
            <a:r>
              <a:rPr lang="en-IN" sz="3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COLLISION ENERGY (</a:t>
            </a:r>
            <a:r>
              <a:rPr lang="en-IN" sz="3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meV</a:t>
            </a:r>
            <a:r>
              <a:rPr lang="en-IN" sz="3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dirty="0">
              <a:solidFill>
                <a:schemeClr val="tx1"/>
              </a:solidFill>
            </a:endParaRPr>
          </a:p>
        </p:txBody>
      </p:sp>
      <p:graphicFrame>
        <p:nvGraphicFramePr>
          <p:cNvPr id="5" name="Content Placeholder 4">
            <a:extLst>
              <a:ext uri="{FF2B5EF4-FFF2-40B4-BE49-F238E27FC236}">
                <a16:creationId xmlns:a16="http://schemas.microsoft.com/office/drawing/2014/main" xmlns="" id="{966A9828-BAC4-31A3-DA27-41ABD576B300}"/>
              </a:ext>
            </a:extLst>
          </p:cNvPr>
          <p:cNvGraphicFramePr>
            <a:graphicFrameLocks noGrp="1"/>
          </p:cNvGraphicFramePr>
          <p:nvPr>
            <p:ph sz="half" idx="1"/>
            <p:extLst>
              <p:ext uri="{D42A27DB-BD31-4B8C-83A1-F6EECF244321}">
                <p14:modId xmlns:p14="http://schemas.microsoft.com/office/powerpoint/2010/main" xmlns="" val="78900093"/>
              </p:ext>
            </p:extLst>
          </p:nvPr>
        </p:nvGraphicFramePr>
        <p:xfrm>
          <a:off x="677862" y="2160589"/>
          <a:ext cx="4183064" cy="3558044"/>
        </p:xfrm>
        <a:graphic>
          <a:graphicData uri="http://schemas.openxmlformats.org/drawingml/2006/table">
            <a:tbl>
              <a:tblPr firstRow="1" firstCol="1" bandRow="1">
                <a:tableStyleId>{5C22544A-7EE6-4342-B048-85BDC9FD1C3A}</a:tableStyleId>
              </a:tblPr>
              <a:tblGrid>
                <a:gridCol w="418028">
                  <a:extLst>
                    <a:ext uri="{9D8B030D-6E8A-4147-A177-3AD203B41FA5}">
                      <a16:colId xmlns:a16="http://schemas.microsoft.com/office/drawing/2014/main" xmlns="" val="327667039"/>
                    </a:ext>
                  </a:extLst>
                </a:gridCol>
                <a:gridCol w="418028">
                  <a:extLst>
                    <a:ext uri="{9D8B030D-6E8A-4147-A177-3AD203B41FA5}">
                      <a16:colId xmlns:a16="http://schemas.microsoft.com/office/drawing/2014/main" xmlns="" val="776101000"/>
                    </a:ext>
                  </a:extLst>
                </a:gridCol>
                <a:gridCol w="418028">
                  <a:extLst>
                    <a:ext uri="{9D8B030D-6E8A-4147-A177-3AD203B41FA5}">
                      <a16:colId xmlns:a16="http://schemas.microsoft.com/office/drawing/2014/main" xmlns="" val="827787521"/>
                    </a:ext>
                  </a:extLst>
                </a:gridCol>
                <a:gridCol w="418028">
                  <a:extLst>
                    <a:ext uri="{9D8B030D-6E8A-4147-A177-3AD203B41FA5}">
                      <a16:colId xmlns:a16="http://schemas.microsoft.com/office/drawing/2014/main" xmlns="" val="2104083868"/>
                    </a:ext>
                  </a:extLst>
                </a:gridCol>
                <a:gridCol w="418492">
                  <a:extLst>
                    <a:ext uri="{9D8B030D-6E8A-4147-A177-3AD203B41FA5}">
                      <a16:colId xmlns:a16="http://schemas.microsoft.com/office/drawing/2014/main" xmlns="" val="3902482602"/>
                    </a:ext>
                  </a:extLst>
                </a:gridCol>
                <a:gridCol w="418492">
                  <a:extLst>
                    <a:ext uri="{9D8B030D-6E8A-4147-A177-3AD203B41FA5}">
                      <a16:colId xmlns:a16="http://schemas.microsoft.com/office/drawing/2014/main" xmlns="" val="459431384"/>
                    </a:ext>
                  </a:extLst>
                </a:gridCol>
                <a:gridCol w="418492">
                  <a:extLst>
                    <a:ext uri="{9D8B030D-6E8A-4147-A177-3AD203B41FA5}">
                      <a16:colId xmlns:a16="http://schemas.microsoft.com/office/drawing/2014/main" xmlns="" val="3250034103"/>
                    </a:ext>
                  </a:extLst>
                </a:gridCol>
                <a:gridCol w="418492">
                  <a:extLst>
                    <a:ext uri="{9D8B030D-6E8A-4147-A177-3AD203B41FA5}">
                      <a16:colId xmlns:a16="http://schemas.microsoft.com/office/drawing/2014/main" xmlns="" val="3116695289"/>
                    </a:ext>
                  </a:extLst>
                </a:gridCol>
                <a:gridCol w="418492">
                  <a:extLst>
                    <a:ext uri="{9D8B030D-6E8A-4147-A177-3AD203B41FA5}">
                      <a16:colId xmlns:a16="http://schemas.microsoft.com/office/drawing/2014/main" xmlns="" val="4236810765"/>
                    </a:ext>
                  </a:extLst>
                </a:gridCol>
                <a:gridCol w="418492">
                  <a:extLst>
                    <a:ext uri="{9D8B030D-6E8A-4147-A177-3AD203B41FA5}">
                      <a16:colId xmlns:a16="http://schemas.microsoft.com/office/drawing/2014/main" xmlns="" val="2760721794"/>
                    </a:ext>
                  </a:extLst>
                </a:gridCol>
              </a:tblGrid>
              <a:tr h="889511">
                <a:tc>
                  <a:txBody>
                    <a:bodyPr/>
                    <a:lstStyle/>
                    <a:p>
                      <a:pPr algn="just">
                        <a:lnSpc>
                          <a:spcPct val="150000"/>
                        </a:lnSpc>
                        <a:spcAft>
                          <a:spcPts val="800"/>
                        </a:spcAft>
                      </a:pPr>
                      <a:r>
                        <a:rPr lang="en-IN" sz="900" kern="100">
                          <a:effectLst/>
                        </a:rPr>
                        <a:t> </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NH</a:t>
                      </a:r>
                      <a:r>
                        <a:rPr lang="en-IN" sz="900" kern="100" baseline="-25000">
                          <a:effectLst/>
                        </a:rPr>
                        <a:t>3</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O</a:t>
                      </a:r>
                      <a:r>
                        <a:rPr lang="en-IN" sz="900" kern="100" baseline="-25000">
                          <a:effectLst/>
                        </a:rPr>
                        <a:t>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Cl</a:t>
                      </a:r>
                      <a:r>
                        <a:rPr lang="en-IN" sz="900" kern="100" baseline="-25000">
                          <a:effectLst/>
                        </a:rPr>
                        <a:t>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Co</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N</a:t>
                      </a:r>
                      <a:r>
                        <a:rPr lang="en-IN" sz="900" kern="100" baseline="-25000">
                          <a:effectLst/>
                        </a:rPr>
                        <a:t>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CH</a:t>
                      </a:r>
                      <a:r>
                        <a:rPr lang="en-IN" sz="900" kern="100" baseline="-25000">
                          <a:effectLst/>
                        </a:rPr>
                        <a:t>4</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C</a:t>
                      </a:r>
                      <a:r>
                        <a:rPr lang="en-IN" sz="900" kern="100" baseline="-25000">
                          <a:effectLst/>
                        </a:rPr>
                        <a:t>2</a:t>
                      </a:r>
                      <a:r>
                        <a:rPr lang="en-IN" sz="900" kern="100">
                          <a:effectLst/>
                        </a:rPr>
                        <a:t>H</a:t>
                      </a:r>
                      <a:r>
                        <a:rPr lang="en-IN" sz="900" kern="100" baseline="-25000">
                          <a:effectLst/>
                        </a:rPr>
                        <a:t>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C</a:t>
                      </a:r>
                      <a:r>
                        <a:rPr lang="en-IN" sz="900" kern="100" baseline="-25000">
                          <a:effectLst/>
                        </a:rPr>
                        <a:t>2</a:t>
                      </a:r>
                      <a:r>
                        <a:rPr lang="en-IN" sz="900" kern="100">
                          <a:effectLst/>
                        </a:rPr>
                        <a:t>H</a:t>
                      </a:r>
                      <a:r>
                        <a:rPr lang="en-IN" sz="900" kern="100" baseline="-25000">
                          <a:effectLst/>
                        </a:rPr>
                        <a:t>4</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C</a:t>
                      </a:r>
                      <a:r>
                        <a:rPr lang="en-IN" sz="900" kern="100" baseline="-25000">
                          <a:effectLst/>
                        </a:rPr>
                        <a:t>2</a:t>
                      </a:r>
                      <a:r>
                        <a:rPr lang="en-IN" sz="900" kern="100">
                          <a:effectLst/>
                        </a:rPr>
                        <a:t>H</a:t>
                      </a:r>
                      <a:r>
                        <a:rPr lang="en-IN" sz="900" kern="100" baseline="-25000">
                          <a:effectLst/>
                        </a:rPr>
                        <a:t>6</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extLst>
                  <a:ext uri="{0D108BD9-81ED-4DB2-BD59-A6C34878D82A}">
                    <a16:rowId xmlns:a16="http://schemas.microsoft.com/office/drawing/2014/main" xmlns="" val="3363812517"/>
                  </a:ext>
                </a:extLst>
              </a:tr>
              <a:tr h="889511">
                <a:tc>
                  <a:txBody>
                    <a:bodyPr/>
                    <a:lstStyle/>
                    <a:p>
                      <a:pPr algn="just">
                        <a:lnSpc>
                          <a:spcPct val="150000"/>
                        </a:lnSpc>
                        <a:spcAft>
                          <a:spcPts val="800"/>
                        </a:spcAft>
                      </a:pPr>
                      <a:r>
                        <a:rPr lang="en-IN" sz="900" kern="100">
                          <a:effectLst/>
                        </a:rPr>
                        <a:t>10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70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40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70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extLst>
                  <a:ext uri="{0D108BD9-81ED-4DB2-BD59-A6C34878D82A}">
                    <a16:rowId xmlns:a16="http://schemas.microsoft.com/office/drawing/2014/main" xmlns="" val="3687080256"/>
                  </a:ext>
                </a:extLst>
              </a:tr>
              <a:tr h="889511">
                <a:tc>
                  <a:txBody>
                    <a:bodyPr/>
                    <a:lstStyle/>
                    <a:p>
                      <a:pPr algn="just">
                        <a:lnSpc>
                          <a:spcPct val="150000"/>
                        </a:lnSpc>
                        <a:spcAft>
                          <a:spcPts val="800"/>
                        </a:spcAft>
                      </a:pPr>
                      <a:r>
                        <a:rPr lang="en-IN" sz="900" kern="100">
                          <a:effectLst/>
                        </a:rPr>
                        <a:t>100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50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45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28</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16</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extLst>
                  <a:ext uri="{0D108BD9-81ED-4DB2-BD59-A6C34878D82A}">
                    <a16:rowId xmlns:a16="http://schemas.microsoft.com/office/drawing/2014/main" xmlns="" val="1331235494"/>
                  </a:ext>
                </a:extLst>
              </a:tr>
              <a:tr h="889511">
                <a:tc>
                  <a:txBody>
                    <a:bodyPr/>
                    <a:lstStyle/>
                    <a:p>
                      <a:pPr algn="just">
                        <a:lnSpc>
                          <a:spcPct val="150000"/>
                        </a:lnSpc>
                        <a:spcAft>
                          <a:spcPts val="800"/>
                        </a:spcAft>
                      </a:pPr>
                      <a:r>
                        <a:rPr lang="en-IN" sz="900" kern="100">
                          <a:effectLst/>
                        </a:rPr>
                        <a:t>1000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45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18</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20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19</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16</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tc>
                  <a:txBody>
                    <a:bodyPr/>
                    <a:lstStyle/>
                    <a:p>
                      <a:pPr algn="just">
                        <a:lnSpc>
                          <a:spcPct val="150000"/>
                        </a:lnSpc>
                        <a:spcAft>
                          <a:spcPts val="800"/>
                        </a:spcAft>
                      </a:pPr>
                      <a:r>
                        <a:rPr lang="en-IN" sz="900" kern="100" dirty="0">
                          <a:effectLst/>
                        </a:rPr>
                        <a:t>25</a:t>
                      </a:r>
                      <a:endParaRPr lang="en-IN" sz="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108" marR="50108" marT="0" marB="0"/>
                </a:tc>
                <a:extLst>
                  <a:ext uri="{0D108BD9-81ED-4DB2-BD59-A6C34878D82A}">
                    <a16:rowId xmlns:a16="http://schemas.microsoft.com/office/drawing/2014/main" xmlns="" val="1351754039"/>
                  </a:ext>
                </a:extLst>
              </a:tr>
            </a:tbl>
          </a:graphicData>
        </a:graphic>
      </p:graphicFrame>
      <p:graphicFrame>
        <p:nvGraphicFramePr>
          <p:cNvPr id="6" name="Content Placeholder 5">
            <a:extLst>
              <a:ext uri="{FF2B5EF4-FFF2-40B4-BE49-F238E27FC236}">
                <a16:creationId xmlns:a16="http://schemas.microsoft.com/office/drawing/2014/main" xmlns="" id="{1B045236-38A0-36CD-75D7-BA68A343AFE1}"/>
              </a:ext>
            </a:extLst>
          </p:cNvPr>
          <p:cNvGraphicFramePr>
            <a:graphicFrameLocks noGrp="1"/>
          </p:cNvGraphicFramePr>
          <p:nvPr>
            <p:ph sz="half" idx="2"/>
            <p:extLst>
              <p:ext uri="{D42A27DB-BD31-4B8C-83A1-F6EECF244321}">
                <p14:modId xmlns:p14="http://schemas.microsoft.com/office/powerpoint/2010/main" xmlns="" val="2429841479"/>
              </p:ext>
            </p:extLst>
          </p:nvPr>
        </p:nvGraphicFramePr>
        <p:xfrm>
          <a:off x="5089525" y="1930400"/>
          <a:ext cx="4693104" cy="41116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955580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B1A13D1-1FBA-F762-9CB8-F96911548144}"/>
              </a:ext>
            </a:extLst>
          </p:cNvPr>
          <p:cNvSpPr txBox="1"/>
          <p:nvPr/>
        </p:nvSpPr>
        <p:spPr>
          <a:xfrm>
            <a:off x="181428" y="499319"/>
            <a:ext cx="11829143" cy="5859361"/>
          </a:xfrm>
          <a:prstGeom prst="rect">
            <a:avLst/>
          </a:prstGeom>
          <a:noFill/>
        </p:spPr>
        <p:txBody>
          <a:bodyPr wrap="square">
            <a:spAutoFit/>
          </a:bodyPr>
          <a:lstStyle/>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A schematic outline of the Ne*-Cl2 CHEMI response's minuscule elements. Redox 1 in the top board The Rydberg electron of Ne* might fill the σ-opening of Cl2 a good way off of around 6 Å when collinear Cl2 is available, prompting the making of Ne+-Cl2-particle matches. The antibonding 3σu* orbital contains the additional electron in Cl2-. Redox 2 on the centre panel Two electrons from the 3σ molecular orbitals may be involved in the ionization process at shorter distances.</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Stronger attraction due to ion pair formation and Cl2– instability causes the highly excited </a:t>
            </a:r>
            <a:r>
              <a:rPr lang="en-IN" sz="1800" dirty="0" err="1">
                <a:effectLst/>
                <a:latin typeface="Times New Roman" panose="02020603050405020304" pitchFamily="18" charset="0"/>
                <a:ea typeface="Calibri" panose="020F0502020204030204" pitchFamily="34" charset="0"/>
              </a:rPr>
              <a:t>NeCl</a:t>
            </a:r>
            <a:r>
              <a:rPr lang="en-IN" sz="1800" dirty="0">
                <a:effectLst/>
                <a:latin typeface="Times New Roman" panose="02020603050405020304" pitchFamily="18" charset="0"/>
                <a:ea typeface="Calibri" panose="020F0502020204030204" pitchFamily="34" charset="0"/>
              </a:rPr>
              <a:t>* adduct to form, which then autoionizes to produce Ne + Cl+ + e– products. At a short R, the overlap between the populated 3σ molecular orbitals of Cl2 and the half-filled orbital of Ne+ initiates a further electronic rearrangement process, as seen in the </a:t>
            </a:r>
            <a:r>
              <a:rPr lang="en-IN" sz="1800" dirty="0" err="1">
                <a:effectLst/>
                <a:latin typeface="Times New Roman" panose="02020603050405020304" pitchFamily="18" charset="0"/>
                <a:ea typeface="Calibri" panose="020F0502020204030204" pitchFamily="34" charset="0"/>
              </a:rPr>
              <a:t>center</a:t>
            </a:r>
            <a:r>
              <a:rPr lang="en-IN" sz="1800" dirty="0">
                <a:effectLst/>
                <a:latin typeface="Times New Roman" panose="02020603050405020304" pitchFamily="18" charset="0"/>
                <a:ea typeface="Calibri" panose="020F0502020204030204" pitchFamily="34" charset="0"/>
              </a:rPr>
              <a:t> panel</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 Besides, the Coulomb fascination supports the catching of the Ne+-Cl2-particle pair at nearer goes, where an organized CT including both inward 3σg and outside 3σu* populated sub-atomic orbitals of Cl2- (where the external electron fills the p-orbital of the Ne and the other deepest electron is launched out) decides the oxidation to the last territory of Cl+. </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In these conditions, the worldwide reactivity drops and impacts become genuinely doable for all overall directions of the two accomplices, including the Cl2 particle's opposite way to deal with the Ne* molecule. Here, both backhanded (counting expected radiative impacts) and direct (chemical or trade) systems become cutthroat in the opposite arrangement of the shaped adduct, which is fairly shaky because of the absence of solid alluring parts</a:t>
            </a:r>
            <a:r>
              <a:rPr lang="en-IN" dirty="0">
                <a:latin typeface="Times New Roman" panose="02020603050405020304" pitchFamily="18" charset="0"/>
                <a:ea typeface="Calibri" panose="020F0502020204030204" pitchFamily="34" charset="0"/>
              </a:rPr>
              <a:t>.</a:t>
            </a:r>
            <a:endParaRPr lang="en-IN" dirty="0"/>
          </a:p>
        </p:txBody>
      </p:sp>
    </p:spTree>
    <p:extLst>
      <p:ext uri="{BB962C8B-B14F-4D97-AF65-F5344CB8AC3E}">
        <p14:creationId xmlns:p14="http://schemas.microsoft.com/office/powerpoint/2010/main" xmlns="" val="2432210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BD8C45-5249-4366-DBF5-65B37F0C0CF4}"/>
              </a:ext>
            </a:extLst>
          </p:cNvPr>
          <p:cNvSpPr>
            <a:spLocks noGrp="1"/>
          </p:cNvSpPr>
          <p:nvPr>
            <p:ph type="title"/>
          </p:nvPr>
        </p:nvSpPr>
        <p:spPr/>
        <p:txBody>
          <a:bodyPr>
            <a:normAutofit fontScale="90000"/>
          </a:bodyPr>
          <a:lstStyle/>
          <a:p>
            <a:pPr algn="ctr">
              <a:lnSpc>
                <a:spcPct val="150000"/>
              </a:lnSpc>
            </a:pPr>
            <a:r>
              <a:rPr lang="en-IN" sz="2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DEPENDENCE OF LMAX, DEFINING THE ABSOLUTE MAXIMUM OF THE CENTRIFUGAL BARRIER, FOR THE TWO SELECTED GEOMETRIES FOR EACH COLLISION ENERGY</a:t>
            </a:r>
            <a:endParaRPr lang="en-IN" sz="4000" dirty="0">
              <a:solidFill>
                <a:schemeClr val="tx1"/>
              </a:solidFill>
            </a:endParaRPr>
          </a:p>
        </p:txBody>
      </p:sp>
      <p:sp>
        <p:nvSpPr>
          <p:cNvPr id="3" name="Content Placeholder 2">
            <a:extLst>
              <a:ext uri="{FF2B5EF4-FFF2-40B4-BE49-F238E27FC236}">
                <a16:creationId xmlns:a16="http://schemas.microsoft.com/office/drawing/2014/main" xmlns="" id="{5D53B5F5-1AD1-EAD2-4251-FB41A1E1863B}"/>
              </a:ext>
            </a:extLst>
          </p:cNvPr>
          <p:cNvSpPr>
            <a:spLocks noGrp="1"/>
          </p:cNvSpPr>
          <p:nvPr>
            <p:ph sz="half" idx="1"/>
          </p:nvPr>
        </p:nvSpPr>
        <p:spPr/>
        <p:txBody>
          <a:bodyPr>
            <a:normAutofit/>
          </a:bodyPr>
          <a:lstStyle/>
          <a:p>
            <a:pPr marL="0" indent="0" algn="just">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acquired cross-segment values and their proportions show that just when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Ecoll</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is more noteworthy than the pivotal worth does the commitment from the most elevated b or values become recognizable. Subsequently, the outward hindrance's specific capability begins to decrease, and a particular scope of b or values empowers the response, making those values greater than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bmax</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or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lmax</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successful too since defining moments are distinguished at moderate and genuinely huge R.</a:t>
            </a:r>
          </a:p>
        </p:txBody>
      </p:sp>
      <p:graphicFrame>
        <p:nvGraphicFramePr>
          <p:cNvPr id="5" name="Content Placeholder 4">
            <a:extLst>
              <a:ext uri="{FF2B5EF4-FFF2-40B4-BE49-F238E27FC236}">
                <a16:creationId xmlns:a16="http://schemas.microsoft.com/office/drawing/2014/main" xmlns="" id="{F19EB7EF-9914-0756-8F94-6CCADC819B0A}"/>
              </a:ext>
            </a:extLst>
          </p:cNvPr>
          <p:cNvGraphicFramePr>
            <a:graphicFrameLocks noGrp="1"/>
          </p:cNvGraphicFramePr>
          <p:nvPr>
            <p:ph sz="half" idx="2"/>
            <p:extLst>
              <p:ext uri="{D42A27DB-BD31-4B8C-83A1-F6EECF244321}">
                <p14:modId xmlns:p14="http://schemas.microsoft.com/office/powerpoint/2010/main" xmlns="" val="924492"/>
              </p:ext>
            </p:extLst>
          </p:nvPr>
        </p:nvGraphicFramePr>
        <p:xfrm>
          <a:off x="5089525" y="2160589"/>
          <a:ext cx="4184651" cy="3880770"/>
        </p:xfrm>
        <a:graphic>
          <a:graphicData uri="http://schemas.openxmlformats.org/drawingml/2006/table">
            <a:tbl>
              <a:tblPr firstRow="1" firstCol="1" bandRow="1">
                <a:tableStyleId>{5C22544A-7EE6-4342-B048-85BDC9FD1C3A}</a:tableStyleId>
              </a:tblPr>
              <a:tblGrid>
                <a:gridCol w="1394729">
                  <a:extLst>
                    <a:ext uri="{9D8B030D-6E8A-4147-A177-3AD203B41FA5}">
                      <a16:colId xmlns:a16="http://schemas.microsoft.com/office/drawing/2014/main" xmlns="" val="1278379265"/>
                    </a:ext>
                  </a:extLst>
                </a:gridCol>
                <a:gridCol w="1394729">
                  <a:extLst>
                    <a:ext uri="{9D8B030D-6E8A-4147-A177-3AD203B41FA5}">
                      <a16:colId xmlns:a16="http://schemas.microsoft.com/office/drawing/2014/main" xmlns="" val="822159937"/>
                    </a:ext>
                  </a:extLst>
                </a:gridCol>
                <a:gridCol w="1395193">
                  <a:extLst>
                    <a:ext uri="{9D8B030D-6E8A-4147-A177-3AD203B41FA5}">
                      <a16:colId xmlns:a16="http://schemas.microsoft.com/office/drawing/2014/main" xmlns="" val="71210117"/>
                    </a:ext>
                  </a:extLst>
                </a:gridCol>
              </a:tblGrid>
              <a:tr h="344079">
                <a:tc gridSpan="2">
                  <a:txBody>
                    <a:bodyPr/>
                    <a:lstStyle/>
                    <a:p>
                      <a:pPr algn="just">
                        <a:lnSpc>
                          <a:spcPct val="150000"/>
                        </a:lnSpc>
                        <a:spcAft>
                          <a:spcPts val="800"/>
                        </a:spcAft>
                      </a:pPr>
                      <a:r>
                        <a:rPr lang="en-IN" sz="800" kern="100">
                          <a:effectLst/>
                        </a:rPr>
                        <a:t>θ = 90°; ϕ = 220°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tc>
                <a:tc hMerge="1">
                  <a:txBody>
                    <a:bodyPr/>
                    <a:lstStyle/>
                    <a:p>
                      <a:endParaRPr lang="en-IN"/>
                    </a:p>
                  </a:txBody>
                  <a:tcPr/>
                </a:tc>
                <a:tc>
                  <a:txBody>
                    <a:bodyPr/>
                    <a:lstStyle/>
                    <a:p>
                      <a:pPr algn="just">
                        <a:lnSpc>
                          <a:spcPct val="150000"/>
                        </a:lnSpc>
                        <a:spcAft>
                          <a:spcPts val="800"/>
                        </a:spcAft>
                      </a:pPr>
                      <a:r>
                        <a:rPr lang="en-IN" sz="800" kern="100">
                          <a:effectLst/>
                        </a:rPr>
                        <a:t>θ = 15°; ϕ = 270°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tc>
                <a:extLst>
                  <a:ext uri="{0D108BD9-81ED-4DB2-BD59-A6C34878D82A}">
                    <a16:rowId xmlns:a16="http://schemas.microsoft.com/office/drawing/2014/main" xmlns="" val="1933805767"/>
                  </a:ext>
                </a:extLst>
              </a:tr>
              <a:tr h="439980">
                <a:tc>
                  <a:txBody>
                    <a:bodyPr/>
                    <a:lstStyle/>
                    <a:p>
                      <a:pPr algn="just">
                        <a:lnSpc>
                          <a:spcPct val="150000"/>
                        </a:lnSpc>
                        <a:spcAft>
                          <a:spcPts val="800"/>
                        </a:spcAft>
                      </a:pPr>
                      <a:r>
                        <a:rPr lang="en-IN" sz="1000" kern="100">
                          <a:effectLst/>
                        </a:rPr>
                        <a:t>E</a:t>
                      </a:r>
                      <a:r>
                        <a:rPr lang="en-IN" sz="1000" kern="100" baseline="-25000">
                          <a:effectLst/>
                        </a:rPr>
                        <a:t>coll</a:t>
                      </a:r>
                      <a:r>
                        <a:rPr lang="en-IN" sz="800" kern="100">
                          <a:effectLst/>
                        </a:rPr>
                        <a:t> (meV)</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tc>
                <a:tc>
                  <a:txBody>
                    <a:bodyPr/>
                    <a:lstStyle/>
                    <a:p>
                      <a:pPr algn="just">
                        <a:lnSpc>
                          <a:spcPct val="150000"/>
                        </a:lnSpc>
                        <a:spcAft>
                          <a:spcPts val="800"/>
                        </a:spcAft>
                      </a:pPr>
                      <a:r>
                        <a:rPr lang="en-IN" sz="1000" kern="100">
                          <a:effectLst/>
                        </a:rPr>
                        <a:t>l</a:t>
                      </a:r>
                      <a:r>
                        <a:rPr lang="en-IN" sz="1000" kern="100" baseline="-25000">
                          <a:effectLst/>
                        </a:rPr>
                        <a:t>max</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tc>
                <a:tc>
                  <a:txBody>
                    <a:bodyPr/>
                    <a:lstStyle/>
                    <a:p>
                      <a:pPr algn="just">
                        <a:lnSpc>
                          <a:spcPct val="150000"/>
                        </a:lnSpc>
                        <a:spcAft>
                          <a:spcPts val="800"/>
                        </a:spcAft>
                      </a:pPr>
                      <a:r>
                        <a:rPr lang="en-IN" sz="1000" kern="100">
                          <a:effectLst/>
                        </a:rPr>
                        <a:t>l</a:t>
                      </a:r>
                      <a:r>
                        <a:rPr lang="en-IN" sz="1000" kern="100" baseline="-25000">
                          <a:effectLst/>
                        </a:rPr>
                        <a:t>max</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tc>
                <a:extLst>
                  <a:ext uri="{0D108BD9-81ED-4DB2-BD59-A6C34878D82A}">
                    <a16:rowId xmlns:a16="http://schemas.microsoft.com/office/drawing/2014/main" xmlns="" val="2494914257"/>
                  </a:ext>
                </a:extLst>
              </a:tr>
              <a:tr h="344079">
                <a:tc>
                  <a:txBody>
                    <a:bodyPr/>
                    <a:lstStyle/>
                    <a:p>
                      <a:pPr algn="just">
                        <a:lnSpc>
                          <a:spcPct val="150000"/>
                        </a:lnSpc>
                        <a:spcAft>
                          <a:spcPts val="800"/>
                        </a:spcAft>
                      </a:pPr>
                      <a:r>
                        <a:rPr lang="en-IN" sz="800" kern="100">
                          <a:effectLst/>
                        </a:rPr>
                        <a:t>0.1</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2252543145"/>
                  </a:ext>
                </a:extLst>
              </a:tr>
              <a:tr h="344079">
                <a:tc>
                  <a:txBody>
                    <a:bodyPr/>
                    <a:lstStyle/>
                    <a:p>
                      <a:pPr algn="just">
                        <a:lnSpc>
                          <a:spcPct val="150000"/>
                        </a:lnSpc>
                        <a:spcAft>
                          <a:spcPts val="800"/>
                        </a:spcAft>
                      </a:pPr>
                      <a:r>
                        <a:rPr lang="en-IN" sz="800" kern="100">
                          <a:effectLst/>
                        </a:rPr>
                        <a:t>0.3</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1940019469"/>
                  </a:ext>
                </a:extLst>
              </a:tr>
              <a:tr h="344079">
                <a:tc>
                  <a:txBody>
                    <a:bodyPr/>
                    <a:lstStyle/>
                    <a:p>
                      <a:pPr algn="just">
                        <a:lnSpc>
                          <a:spcPct val="150000"/>
                        </a:lnSpc>
                        <a:spcAft>
                          <a:spcPts val="800"/>
                        </a:spcAft>
                      </a:pPr>
                      <a:r>
                        <a:rPr lang="en-IN" sz="800" kern="100">
                          <a:effectLst/>
                        </a:rPr>
                        <a:t>1</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23</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23</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4042429786"/>
                  </a:ext>
                </a:extLst>
              </a:tr>
              <a:tr h="344079">
                <a:tc>
                  <a:txBody>
                    <a:bodyPr/>
                    <a:lstStyle/>
                    <a:p>
                      <a:pPr algn="just">
                        <a:lnSpc>
                          <a:spcPct val="150000"/>
                        </a:lnSpc>
                        <a:spcAft>
                          <a:spcPts val="800"/>
                        </a:spcAft>
                      </a:pPr>
                      <a:r>
                        <a:rPr lang="en-IN" sz="800" kern="100">
                          <a:effectLst/>
                        </a:rPr>
                        <a:t>3</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34</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34</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3710051041"/>
                  </a:ext>
                </a:extLst>
              </a:tr>
              <a:tr h="344079">
                <a:tc>
                  <a:txBody>
                    <a:bodyPr/>
                    <a:lstStyle/>
                    <a:p>
                      <a:pPr algn="just">
                        <a:lnSpc>
                          <a:spcPct val="150000"/>
                        </a:lnSpc>
                        <a:spcAft>
                          <a:spcPts val="800"/>
                        </a:spcAft>
                      </a:pPr>
                      <a:r>
                        <a:rPr lang="en-IN" sz="800" kern="100">
                          <a:effectLst/>
                        </a:rPr>
                        <a:t>10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52</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37</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1593833489"/>
                  </a:ext>
                </a:extLst>
              </a:tr>
              <a:tr h="344079">
                <a:tc>
                  <a:txBody>
                    <a:bodyPr/>
                    <a:lstStyle/>
                    <a:p>
                      <a:pPr algn="just">
                        <a:lnSpc>
                          <a:spcPct val="150000"/>
                        </a:lnSpc>
                        <a:spcAft>
                          <a:spcPts val="800"/>
                        </a:spcAft>
                      </a:pPr>
                      <a:r>
                        <a:rPr lang="en-IN" sz="800" kern="100">
                          <a:effectLst/>
                        </a:rPr>
                        <a:t>30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78</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44</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2615699798"/>
                  </a:ext>
                </a:extLst>
              </a:tr>
              <a:tr h="344079">
                <a:tc>
                  <a:txBody>
                    <a:bodyPr/>
                    <a:lstStyle/>
                    <a:p>
                      <a:pPr algn="just">
                        <a:lnSpc>
                          <a:spcPct val="150000"/>
                        </a:lnSpc>
                        <a:spcAft>
                          <a:spcPts val="800"/>
                        </a:spcAft>
                      </a:pPr>
                      <a:r>
                        <a:rPr lang="en-IN" sz="800" kern="100">
                          <a:effectLst/>
                        </a:rPr>
                        <a:t>100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114</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55</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2789570093"/>
                  </a:ext>
                </a:extLst>
              </a:tr>
              <a:tr h="344079">
                <a:tc>
                  <a:txBody>
                    <a:bodyPr/>
                    <a:lstStyle/>
                    <a:p>
                      <a:pPr algn="just">
                        <a:lnSpc>
                          <a:spcPct val="150000"/>
                        </a:lnSpc>
                        <a:spcAft>
                          <a:spcPts val="800"/>
                        </a:spcAft>
                      </a:pPr>
                      <a:r>
                        <a:rPr lang="en-IN" sz="800" kern="100">
                          <a:effectLst/>
                        </a:rPr>
                        <a:t>300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140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110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3369920836"/>
                  </a:ext>
                </a:extLst>
              </a:tr>
              <a:tr h="344079">
                <a:tc>
                  <a:txBody>
                    <a:bodyPr/>
                    <a:lstStyle/>
                    <a:p>
                      <a:pPr algn="just">
                        <a:lnSpc>
                          <a:spcPct val="150000"/>
                        </a:lnSpc>
                        <a:spcAft>
                          <a:spcPts val="800"/>
                        </a:spcAft>
                      </a:pPr>
                      <a:r>
                        <a:rPr lang="en-IN" sz="800" kern="100">
                          <a:effectLst/>
                        </a:rPr>
                        <a:t>1000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a:effectLst/>
                        </a:rPr>
                        <a:t>190</a:t>
                      </a:r>
                      <a:endParaRPr lang="en-IN" sz="800" kern="10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tc>
                  <a:txBody>
                    <a:bodyPr/>
                    <a:lstStyle/>
                    <a:p>
                      <a:pPr algn="just">
                        <a:lnSpc>
                          <a:spcPct val="150000"/>
                        </a:lnSpc>
                        <a:spcAft>
                          <a:spcPts val="800"/>
                        </a:spcAft>
                      </a:pPr>
                      <a:r>
                        <a:rPr lang="en-IN" sz="800" kern="100" dirty="0">
                          <a:effectLst/>
                        </a:rPr>
                        <a:t>115</a:t>
                      </a:r>
                      <a:endParaRPr lang="en-IN" sz="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127" marR="50127" marT="0" marB="0" anchor="ctr"/>
                </a:tc>
                <a:extLst>
                  <a:ext uri="{0D108BD9-81ED-4DB2-BD59-A6C34878D82A}">
                    <a16:rowId xmlns:a16="http://schemas.microsoft.com/office/drawing/2014/main" xmlns="" val="1664196483"/>
                  </a:ext>
                </a:extLst>
              </a:tr>
            </a:tbl>
          </a:graphicData>
        </a:graphic>
      </p:graphicFrame>
    </p:spTree>
    <p:extLst>
      <p:ext uri="{BB962C8B-B14F-4D97-AF65-F5344CB8AC3E}">
        <p14:creationId xmlns:p14="http://schemas.microsoft.com/office/powerpoint/2010/main" xmlns="" val="640023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4F7D59F-2ED9-7311-1A1A-8B541A24FAAE}"/>
              </a:ext>
            </a:extLst>
          </p:cNvPr>
          <p:cNvSpPr txBox="1"/>
          <p:nvPr/>
        </p:nvSpPr>
        <p:spPr>
          <a:xfrm>
            <a:off x="203200" y="145144"/>
            <a:ext cx="11843657" cy="661207"/>
          </a:xfrm>
          <a:prstGeom prst="rect">
            <a:avLst/>
          </a:prstGeom>
          <a:noFill/>
        </p:spPr>
        <p:txBody>
          <a:bodyPr wrap="square">
            <a:spAutoFit/>
          </a:bodyPr>
          <a:lstStyle/>
          <a:p>
            <a:pPr lvl="0" algn="ctr">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CONCLUSION</a:t>
            </a: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42821AE0-81EE-6A26-A81A-80040CCF83A9}"/>
              </a:ext>
            </a:extLst>
          </p:cNvPr>
          <p:cNvSpPr txBox="1"/>
          <p:nvPr/>
        </p:nvSpPr>
        <p:spPr>
          <a:xfrm>
            <a:off x="203200" y="1451429"/>
            <a:ext cx="11843657" cy="4524315"/>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study on scattering ionization pathways in Ne*(3P2,0)-Ng systems provide insights into chemical reactions initiated by electron-molecule interactions. The review uncovers the relationship of genuine and non-existent pieces of the optical likely model, which control crash elements and the likelihood of chemical ionization. </a:t>
            </a:r>
          </a:p>
          <a:p>
            <a:pPr marL="285750" indent="-285750" algn="just">
              <a:lnSpc>
                <a:spcPct val="150000"/>
              </a:lnSpc>
              <a:buFont typeface="Wingdings" panose="05000000000000000000" pitchFamily="2" charset="2"/>
              <a:buChar char="v"/>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Two cutthroat minute response instruments are recognized: an immediate system driven by compelling charge move and a roundabout component beginning from noncovalent powers. The reactivity of the frameworks relies upon impact energy, detachment distance, and valence orbital arrangement</a:t>
            </a:r>
            <a:r>
              <a:rPr lang="en-IN" sz="2000" dirty="0">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lnSpc>
                <a:spcPct val="150000"/>
              </a:lnSpc>
              <a:buFont typeface="Wingdings" panose="05000000000000000000" pitchFamily="2" charset="2"/>
              <a:buChar char="v"/>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Twelve response channels have been distinguished, each addressing explicit sections from the quantum condition of reagents to items. The findings have implications for atmospheric chemistry, materials science, and fundamental chemical kinetics.</a:t>
            </a:r>
          </a:p>
          <a:p>
            <a:endParaRPr lang="en-IN" dirty="0"/>
          </a:p>
        </p:txBody>
      </p:sp>
    </p:spTree>
    <p:extLst>
      <p:ext uri="{BB962C8B-B14F-4D97-AF65-F5344CB8AC3E}">
        <p14:creationId xmlns:p14="http://schemas.microsoft.com/office/powerpoint/2010/main" xmlns="" val="1838848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9993757F-04A9-0978-E28E-666F3ACB30EE}"/>
              </a:ext>
            </a:extLst>
          </p:cNvPr>
          <p:cNvSpPr txBox="1"/>
          <p:nvPr/>
        </p:nvSpPr>
        <p:spPr>
          <a:xfrm>
            <a:off x="217714" y="116114"/>
            <a:ext cx="11800115" cy="661207"/>
          </a:xfrm>
          <a:prstGeom prst="rect">
            <a:avLst/>
          </a:prstGeom>
          <a:noFill/>
        </p:spPr>
        <p:txBody>
          <a:bodyPr wrap="square">
            <a:spAutoFit/>
          </a:bodyPr>
          <a:lstStyle/>
          <a:p>
            <a:pPr algn="ctr">
              <a:lnSpc>
                <a:spcPct val="150000"/>
              </a:lnSpc>
              <a:spcAft>
                <a:spcPts val="800"/>
              </a:spcAft>
            </a:pP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B7F66EEC-BED6-C967-8777-A4D6B0322AAB}"/>
              </a:ext>
            </a:extLst>
          </p:cNvPr>
          <p:cNvSpPr txBox="1"/>
          <p:nvPr/>
        </p:nvSpPr>
        <p:spPr>
          <a:xfrm>
            <a:off x="435429" y="1212750"/>
            <a:ext cx="11582400" cy="5028749"/>
          </a:xfrm>
          <a:prstGeom prst="rect">
            <a:avLst/>
          </a:prstGeom>
          <a:noFill/>
        </p:spPr>
        <p:txBody>
          <a:bodyPr wrap="square">
            <a:spAutoFit/>
          </a:bodyPr>
          <a:lstStyle/>
          <a:p>
            <a:pPr marL="285750" lvl="0" indent="-285750" algn="just">
              <a:lnSpc>
                <a:spcPct val="150000"/>
              </a:lnSpc>
              <a:spcAft>
                <a:spcPts val="800"/>
              </a:spcAft>
              <a:buFont typeface="Wingdings" panose="05000000000000000000" pitchFamily="2" charset="2"/>
              <a:buChar char="§"/>
              <a:tabLst>
                <a:tab pos="4572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Aguilar A.; Brunetti B.; González M.;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Vecchiocattivi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F. A crossed beam study of the ionization of molecules by metastable neon atoms. Chem. Phys. 1990, 145, 211–218. 10.1016/0301-0104(90)89116-8. </a:t>
            </a:r>
          </a:p>
          <a:p>
            <a:pPr marL="285750" lvl="0" indent="-285750" algn="just">
              <a:lnSpc>
                <a:spcPct val="150000"/>
              </a:lnSpc>
              <a:spcAft>
                <a:spcPts val="800"/>
              </a:spcAft>
              <a:buFont typeface="Wingdings" panose="05000000000000000000" pitchFamily="2" charset="2"/>
              <a:buChar char="§"/>
              <a:tabLst>
                <a:tab pos="457200" algn="l"/>
              </a:tabLst>
            </a:pP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Alagia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Balucani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N.;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Candori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P.; Falcinelli S.; Pirani F.; Richter R.;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Rosi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Stranges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S.;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Vecchiocattivi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F. Production of ions at high energy and its role in extraterrestrial environments. Rend.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Lincei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Sci. Fis. Nat. 2013, 24 (1), 53–65. 10.1007/s12210-012-0215-z. </a:t>
            </a:r>
          </a:p>
          <a:p>
            <a:pPr marL="285750" lvl="0" indent="-285750" algn="just">
              <a:lnSpc>
                <a:spcPct val="150000"/>
              </a:lnSpc>
              <a:spcAft>
                <a:spcPts val="800"/>
              </a:spcAft>
              <a:buFont typeface="Wingdings" panose="05000000000000000000" pitchFamily="2" charset="2"/>
              <a:buChar char="§"/>
              <a:tabLst>
                <a:tab pos="4572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Brunetti B.; Falcinelli S.; Paul S.;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Vecchiocattivi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F.; Volpi G. G. Collisional Autoionization Dynamics of Ne*-Cl</a:t>
            </a:r>
            <a:r>
              <a:rPr lang="en-IN"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J. Chem. Soc., Faraday Trans. 1993, 89, 1505–1509. 10.1039/FT9938901505. </a:t>
            </a:r>
          </a:p>
          <a:p>
            <a:pPr marL="285750" lvl="0" indent="-285750" algn="just">
              <a:lnSpc>
                <a:spcPct val="150000"/>
              </a:lnSpc>
              <a:spcAft>
                <a:spcPts val="800"/>
              </a:spcAft>
              <a:buFont typeface="Wingdings" panose="05000000000000000000" pitchFamily="2" charset="2"/>
              <a:buChar char="§"/>
              <a:tabLst>
                <a:tab pos="4572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Brunetti B.; Falcinelli S.;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Sassara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 de Andres J.;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Vecchiocattivi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F. Auto-Ionization of the Collisional Complexes of Metastable Neon and H</a:t>
            </a:r>
            <a:r>
              <a:rPr lang="en-IN"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D</a:t>
            </a:r>
            <a:r>
              <a:rPr lang="en-IN" kern="100"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or HD. Chem. Phys. 1996, 209 (2–3), 205–216. 10.1016/0301-0104(96)00096-1. </a:t>
            </a:r>
          </a:p>
          <a:p>
            <a:pPr marL="285750" lvl="0" indent="-285750" algn="just">
              <a:lnSpc>
                <a:spcPct val="150000"/>
              </a:lnSpc>
              <a:spcAft>
                <a:spcPts val="800"/>
              </a:spcAft>
              <a:buFont typeface="Wingdings" panose="05000000000000000000" pitchFamily="2" charset="2"/>
              <a:buChar char="§"/>
              <a:tabLst>
                <a:tab pos="457200" algn="l"/>
              </a:tabLst>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Conrad H.;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Ertl</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G.;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Küppers</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J.;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Sesselman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W.;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Haberland</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H. Deexcitation mechanisms in metastable He*-surface collisions. Surf. Sci. 1980, 100, L461–L466. 10.1016/0039-6028(80)90372-6. </a:t>
            </a:r>
          </a:p>
        </p:txBody>
      </p:sp>
    </p:spTree>
    <p:extLst>
      <p:ext uri="{BB962C8B-B14F-4D97-AF65-F5344CB8AC3E}">
        <p14:creationId xmlns:p14="http://schemas.microsoft.com/office/powerpoint/2010/main" xmlns="" val="1074266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64658D-1040-8D78-0934-5694975039B2}"/>
              </a:ext>
            </a:extLst>
          </p:cNvPr>
          <p:cNvSpPr>
            <a:spLocks noGrp="1"/>
          </p:cNvSpPr>
          <p:nvPr>
            <p:ph type="title"/>
          </p:nvPr>
        </p:nvSpPr>
        <p:spPr>
          <a:xfrm>
            <a:off x="706363" y="4181324"/>
            <a:ext cx="8596668" cy="1826581"/>
          </a:xfrm>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08477940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21</TotalTime>
  <Words>1487</Words>
  <Application>Microsoft Office PowerPoint</Application>
  <PresentationFormat>Custom</PresentationFormat>
  <Paragraphs>113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Facet</vt:lpstr>
      <vt:lpstr>CHARACTERIZING SCATTERING IONIZATION PATHWAYS IN CHEMICAL MOLECULES THROUGH ELECTRON INTERACTION STUDIES</vt:lpstr>
      <vt:lpstr>Slide 2</vt:lpstr>
      <vt:lpstr>Slide 3</vt:lpstr>
      <vt:lpstr>Slide 4</vt:lpstr>
      <vt:lpstr>Slide 5</vt:lpstr>
      <vt:lpstr>Slide 6</vt:lpstr>
      <vt:lpstr>COLLISION ENERGY (meV)</vt:lpstr>
      <vt:lpstr>Slide 8</vt:lpstr>
      <vt:lpstr>THE DEPENDENCE OF LMAX, DEFINING THE ABSOLUTE MAXIMUM OF THE CENTRIFUGAL BARRIER, FOR THE TWO SELECTED GEOMETRIES FOR EACH COLLISION ENERGY</vt:lpstr>
      <vt:lpstr>Slide 10</vt:lpstr>
      <vt:lpstr>Slide 11</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CHARACTERIZING SCATTERING IONIZATION PATHWAYS IN CHEMICAL MOLECULES THROUGH ELECTRON INTERACTION STUDIES</dc:title>
  <dc:creator>intel</dc:creator>
  <cp:lastModifiedBy>pc</cp:lastModifiedBy>
  <cp:revision>15</cp:revision>
  <dcterms:created xsi:type="dcterms:W3CDTF">2024-02-23T11:37:05Z</dcterms:created>
  <dcterms:modified xsi:type="dcterms:W3CDTF">2024-03-12T12:18:56Z</dcterms:modified>
</cp:coreProperties>
</file>