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7772400" cy="10058400"/>
  <p:notesSz cx="7772400" cy="100584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8" autoAdjust="0"/>
    <p:restoredTop sz="94718" autoAdjust="0"/>
  </p:normalViewPr>
  <p:slideViewPr>
    <p:cSldViewPr>
      <p:cViewPr varScale="1">
        <p:scale>
          <a:sx n="48" d="100"/>
          <a:sy n="48" d="100"/>
        </p:scale>
        <p:origin x="-2226" y="-96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2930" y="3124625"/>
            <a:ext cx="6606540" cy="21560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5860" y="5699760"/>
            <a:ext cx="5440680" cy="2570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53975">
              <a:lnSpc>
                <a:spcPct val="100000"/>
              </a:lnSpc>
              <a:spcBef>
                <a:spcPts val="25"/>
              </a:spcBef>
            </a:pPr>
            <a:fld id="{81D60167-4931-47E6-BA6A-407CBD079E47}" type="slidenum">
              <a:rPr lang="en-US" spc="-50" smtClean="0"/>
              <a:pPr marL="53975">
                <a:lnSpc>
                  <a:spcPct val="100000"/>
                </a:lnSpc>
                <a:spcBef>
                  <a:spcPts val="25"/>
                </a:spcBef>
              </a:pPr>
              <a:t>‹#›</a:t>
            </a:fld>
            <a:endParaRPr lang="en-US" spc="-50" dirty="0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53975">
              <a:lnSpc>
                <a:spcPct val="100000"/>
              </a:lnSpc>
              <a:spcBef>
                <a:spcPts val="25"/>
              </a:spcBef>
            </a:pPr>
            <a:fld id="{81D60167-4931-47E6-BA6A-407CBD079E47}" type="slidenum">
              <a:rPr lang="en-US" spc="-50" smtClean="0"/>
              <a:pPr marL="53975">
                <a:lnSpc>
                  <a:spcPct val="100000"/>
                </a:lnSpc>
                <a:spcBef>
                  <a:spcPts val="25"/>
                </a:spcBef>
              </a:pPr>
              <a:t>‹#›</a:t>
            </a:fld>
            <a:endParaRPr lang="en-US" spc="-50" dirty="0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3966" y="6463454"/>
            <a:ext cx="6606540" cy="199771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3966" y="4263181"/>
            <a:ext cx="6606540" cy="220027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53975">
              <a:lnSpc>
                <a:spcPct val="100000"/>
              </a:lnSpc>
              <a:spcBef>
                <a:spcPts val="25"/>
              </a:spcBef>
            </a:pPr>
            <a:fld id="{81D60167-4931-47E6-BA6A-407CBD079E47}" type="slidenum">
              <a:rPr lang="en-US" spc="-50" smtClean="0"/>
              <a:pPr marL="53975">
                <a:lnSpc>
                  <a:spcPct val="100000"/>
                </a:lnSpc>
                <a:spcBef>
                  <a:spcPts val="25"/>
                </a:spcBef>
              </a:pPr>
              <a:t>‹#›</a:t>
            </a:fld>
            <a:endParaRPr lang="en-US" spc="-50" dirty="0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30597" y="3441277"/>
            <a:ext cx="2907903" cy="973709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368040" y="3441277"/>
            <a:ext cx="2907904" cy="973709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53975">
              <a:lnSpc>
                <a:spcPct val="100000"/>
              </a:lnSpc>
              <a:spcBef>
                <a:spcPts val="25"/>
              </a:spcBef>
            </a:pPr>
            <a:fld id="{81D60167-4931-47E6-BA6A-407CBD079E47}" type="slidenum">
              <a:rPr lang="en-US" spc="-50" smtClean="0"/>
              <a:pPr marL="53975">
                <a:lnSpc>
                  <a:spcPct val="100000"/>
                </a:lnSpc>
                <a:spcBef>
                  <a:spcPts val="25"/>
                </a:spcBef>
              </a:pPr>
              <a:t>‹#›</a:t>
            </a:fld>
            <a:endParaRPr lang="en-US" spc="-50" dirty="0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620" y="402802"/>
            <a:ext cx="6995160" cy="167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" y="2251499"/>
            <a:ext cx="3434160" cy="93831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8620" y="3189817"/>
            <a:ext cx="3434160" cy="57952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8273" y="2251499"/>
            <a:ext cx="3435509" cy="93831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948273" y="3189817"/>
            <a:ext cx="3435509" cy="57952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53975">
              <a:lnSpc>
                <a:spcPct val="100000"/>
              </a:lnSpc>
              <a:spcBef>
                <a:spcPts val="25"/>
              </a:spcBef>
            </a:pPr>
            <a:fld id="{81D60167-4931-47E6-BA6A-407CBD079E47}" type="slidenum">
              <a:rPr lang="en-US" spc="-50" smtClean="0"/>
              <a:pPr marL="53975">
                <a:lnSpc>
                  <a:spcPct val="100000"/>
                </a:lnSpc>
                <a:spcBef>
                  <a:spcPts val="25"/>
                </a:spcBef>
              </a:pPr>
              <a:t>‹#›</a:t>
            </a:fld>
            <a:endParaRPr lang="en-US" spc="-50" dirty="0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53975">
              <a:lnSpc>
                <a:spcPct val="100000"/>
              </a:lnSpc>
              <a:spcBef>
                <a:spcPts val="25"/>
              </a:spcBef>
            </a:pPr>
            <a:fld id="{81D60167-4931-47E6-BA6A-407CBD079E47}" type="slidenum">
              <a:rPr lang="en-US" spc="-50" smtClean="0"/>
              <a:pPr marL="53975">
                <a:lnSpc>
                  <a:spcPct val="100000"/>
                </a:lnSpc>
                <a:spcBef>
                  <a:spcPts val="25"/>
                </a:spcBef>
              </a:pPr>
              <a:t>‹#›</a:t>
            </a:fld>
            <a:endParaRPr lang="en-US" spc="-50" dirty="0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53975">
              <a:lnSpc>
                <a:spcPct val="100000"/>
              </a:lnSpc>
              <a:spcBef>
                <a:spcPts val="25"/>
              </a:spcBef>
            </a:pPr>
            <a:fld id="{81D60167-4931-47E6-BA6A-407CBD079E47}" type="slidenum">
              <a:rPr lang="en-US" spc="-50" smtClean="0"/>
              <a:pPr marL="53975">
                <a:lnSpc>
                  <a:spcPct val="100000"/>
                </a:lnSpc>
                <a:spcBef>
                  <a:spcPts val="25"/>
                </a:spcBef>
              </a:pPr>
              <a:t>‹#›</a:t>
            </a:fld>
            <a:endParaRPr lang="en-US" spc="-50" dirty="0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620" y="400473"/>
            <a:ext cx="2557066" cy="170434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38792" y="400475"/>
            <a:ext cx="4344988" cy="858456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8620" y="2104815"/>
            <a:ext cx="2557066" cy="688022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53975">
              <a:lnSpc>
                <a:spcPct val="100000"/>
              </a:lnSpc>
              <a:spcBef>
                <a:spcPts val="25"/>
              </a:spcBef>
            </a:pPr>
            <a:fld id="{81D60167-4931-47E6-BA6A-407CBD079E47}" type="slidenum">
              <a:rPr lang="en-US" spc="-50" smtClean="0"/>
              <a:pPr marL="53975">
                <a:lnSpc>
                  <a:spcPct val="100000"/>
                </a:lnSpc>
                <a:spcBef>
                  <a:spcPts val="25"/>
                </a:spcBef>
              </a:pPr>
              <a:t>‹#›</a:t>
            </a:fld>
            <a:endParaRPr lang="en-US" spc="-50" dirty="0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3445" y="7040880"/>
            <a:ext cx="4663440" cy="83121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3445" y="898737"/>
            <a:ext cx="4663440" cy="603504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3445" y="7872096"/>
            <a:ext cx="4663440" cy="118046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53975">
              <a:lnSpc>
                <a:spcPct val="100000"/>
              </a:lnSpc>
              <a:spcBef>
                <a:spcPts val="25"/>
              </a:spcBef>
            </a:pPr>
            <a:fld id="{81D60167-4931-47E6-BA6A-407CBD079E47}" type="slidenum">
              <a:rPr lang="en-US" spc="-50" smtClean="0"/>
              <a:pPr marL="53975">
                <a:lnSpc>
                  <a:spcPct val="100000"/>
                </a:lnSpc>
                <a:spcBef>
                  <a:spcPts val="25"/>
                </a:spcBef>
              </a:pPr>
              <a:t>‹#›</a:t>
            </a:fld>
            <a:endParaRPr lang="en-US" spc="-50" dirty="0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53975">
              <a:lnSpc>
                <a:spcPct val="100000"/>
              </a:lnSpc>
              <a:spcBef>
                <a:spcPts val="25"/>
              </a:spcBef>
            </a:pPr>
            <a:fld id="{81D60167-4931-47E6-BA6A-407CBD079E47}" type="slidenum">
              <a:rPr lang="en-US" spc="-50" smtClean="0"/>
              <a:pPr marL="53975">
                <a:lnSpc>
                  <a:spcPct val="100000"/>
                </a:lnSpc>
                <a:spcBef>
                  <a:spcPts val="25"/>
                </a:spcBef>
              </a:pPr>
              <a:t>‹#›</a:t>
            </a:fld>
            <a:endParaRPr lang="en-US" spc="-50" dirty="0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790281" y="591397"/>
            <a:ext cx="1485662" cy="1258697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0599" y="591397"/>
            <a:ext cx="4330144" cy="1258697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53975">
              <a:lnSpc>
                <a:spcPct val="100000"/>
              </a:lnSpc>
              <a:spcBef>
                <a:spcPts val="25"/>
              </a:spcBef>
            </a:pPr>
            <a:fld id="{81D60167-4931-47E6-BA6A-407CBD079E47}" type="slidenum">
              <a:rPr lang="en-US" spc="-50" smtClean="0"/>
              <a:pPr marL="53975">
                <a:lnSpc>
                  <a:spcPct val="100000"/>
                </a:lnSpc>
                <a:spcBef>
                  <a:spcPts val="25"/>
                </a:spcBef>
              </a:pPr>
              <a:t>‹#›</a:t>
            </a:fld>
            <a:endParaRPr lang="en-US" spc="-50" dirty="0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8620" y="402802"/>
            <a:ext cx="6995160" cy="1676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" y="2346962"/>
            <a:ext cx="6995160" cy="6638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8620" y="9322649"/>
            <a:ext cx="1813560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55570" y="9322649"/>
            <a:ext cx="2461260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570220" y="9322649"/>
            <a:ext cx="1813560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53975">
              <a:lnSpc>
                <a:spcPct val="100000"/>
              </a:lnSpc>
              <a:spcBef>
                <a:spcPts val="25"/>
              </a:spcBef>
            </a:pPr>
            <a:fld id="{81D60167-4931-47E6-BA6A-407CBD079E47}" type="slidenum">
              <a:rPr lang="en-US" spc="-50" smtClean="0"/>
              <a:pPr marL="53975">
                <a:lnSpc>
                  <a:spcPct val="100000"/>
                </a:lnSpc>
                <a:spcBef>
                  <a:spcPts val="25"/>
                </a:spcBef>
              </a:pPr>
              <a:t>‹#›</a:t>
            </a:fld>
            <a:endParaRPr lang="en-US" spc="-5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2017" y="847471"/>
            <a:ext cx="5969000" cy="8771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7200"/>
              </a:lnSpc>
              <a:spcBef>
                <a:spcPts val="100"/>
              </a:spcBef>
            </a:pPr>
            <a:r>
              <a:rPr sz="1600" b="1" spc="-10" dirty="0">
                <a:latin typeface="Trebuchet MS"/>
                <a:cs typeface="Trebuchet MS"/>
              </a:rPr>
              <a:t>Democratization</a:t>
            </a:r>
            <a:r>
              <a:rPr sz="1600" b="1" spc="190" dirty="0">
                <a:latin typeface="Trebuchet MS"/>
                <a:cs typeface="Trebuchet MS"/>
              </a:rPr>
              <a:t> </a:t>
            </a:r>
            <a:r>
              <a:rPr sz="1600" b="1" dirty="0">
                <a:latin typeface="Trebuchet MS"/>
                <a:cs typeface="Trebuchet MS"/>
              </a:rPr>
              <a:t>of</a:t>
            </a:r>
            <a:r>
              <a:rPr sz="1600" b="1" spc="185" dirty="0">
                <a:latin typeface="Trebuchet MS"/>
                <a:cs typeface="Trebuchet MS"/>
              </a:rPr>
              <a:t> </a:t>
            </a:r>
            <a:r>
              <a:rPr sz="1600" b="1" dirty="0">
                <a:latin typeface="Trebuchet MS"/>
                <a:cs typeface="Trebuchet MS"/>
              </a:rPr>
              <a:t>Knowledge</a:t>
            </a:r>
            <a:r>
              <a:rPr sz="1600" b="1" spc="200" dirty="0">
                <a:latin typeface="Trebuchet MS"/>
                <a:cs typeface="Trebuchet MS"/>
              </a:rPr>
              <a:t> </a:t>
            </a:r>
            <a:r>
              <a:rPr sz="1600" b="1" spc="-10" dirty="0">
                <a:latin typeface="Trebuchet MS"/>
                <a:cs typeface="Trebuchet MS"/>
              </a:rPr>
              <a:t>through</a:t>
            </a:r>
            <a:r>
              <a:rPr sz="1600" b="1" spc="190" dirty="0">
                <a:latin typeface="Trebuchet MS"/>
                <a:cs typeface="Trebuchet MS"/>
              </a:rPr>
              <a:t> </a:t>
            </a:r>
            <a:r>
              <a:rPr sz="1600" b="1" spc="-10" dirty="0">
                <a:latin typeface="Trebuchet MS"/>
                <a:cs typeface="Trebuchet MS"/>
              </a:rPr>
              <a:t>Artificial</a:t>
            </a:r>
            <a:r>
              <a:rPr sz="1600" b="1" spc="195" dirty="0">
                <a:latin typeface="Trebuchet MS"/>
                <a:cs typeface="Trebuchet MS"/>
              </a:rPr>
              <a:t> </a:t>
            </a:r>
            <a:r>
              <a:rPr sz="1600" b="1" spc="-10" dirty="0">
                <a:latin typeface="Trebuchet MS"/>
                <a:cs typeface="Trebuchet MS"/>
              </a:rPr>
              <a:t>Intelligence: </a:t>
            </a:r>
            <a:r>
              <a:rPr sz="1600" b="1" spc="-30" dirty="0">
                <a:latin typeface="Trebuchet MS"/>
                <a:cs typeface="Trebuchet MS"/>
              </a:rPr>
              <a:t>Opportunities</a:t>
            </a:r>
            <a:r>
              <a:rPr sz="1600" b="1" spc="-100" dirty="0">
                <a:latin typeface="Trebuchet MS"/>
                <a:cs typeface="Trebuchet MS"/>
              </a:rPr>
              <a:t> </a:t>
            </a:r>
            <a:r>
              <a:rPr sz="1600" b="1" spc="-10">
                <a:latin typeface="Trebuchet MS"/>
                <a:cs typeface="Trebuchet MS"/>
              </a:rPr>
              <a:t>and</a:t>
            </a:r>
            <a:r>
              <a:rPr sz="1600" b="1" spc="-85">
                <a:latin typeface="Trebuchet MS"/>
                <a:cs typeface="Trebuchet MS"/>
              </a:rPr>
              <a:t> </a:t>
            </a:r>
            <a:r>
              <a:rPr sz="1600" b="1" spc="-10" smtClean="0">
                <a:latin typeface="Trebuchet MS"/>
                <a:cs typeface="Trebuchet MS"/>
              </a:rPr>
              <a:t>Challenges</a:t>
            </a:r>
            <a:r>
              <a:rPr lang="en-IN" sz="1600" b="1" spc="-10" dirty="0" smtClean="0">
                <a:latin typeface="Trebuchet MS"/>
                <a:cs typeface="Trebuchet MS"/>
              </a:rPr>
              <a:t>  </a:t>
            </a:r>
            <a:r>
              <a:rPr lang="en-IN" sz="1600" b="1" spc="-10" dirty="0" err="1" smtClean="0">
                <a:latin typeface="Trebuchet MS"/>
                <a:cs typeface="Trebuchet MS"/>
              </a:rPr>
              <a:t>Sayantan</a:t>
            </a:r>
            <a:r>
              <a:rPr lang="en-IN" sz="1600" b="1" spc="-10" dirty="0" smtClean="0">
                <a:latin typeface="Trebuchet MS"/>
                <a:cs typeface="Trebuchet MS"/>
              </a:rPr>
              <a:t> Roy </a:t>
            </a:r>
            <a:r>
              <a:rPr lang="en-IN" sz="1600" b="1" spc="-10" dirty="0" err="1" smtClean="0">
                <a:latin typeface="Trebuchet MS"/>
                <a:cs typeface="Trebuchet MS"/>
              </a:rPr>
              <a:t>persuing</a:t>
            </a:r>
            <a:r>
              <a:rPr lang="en-IN" sz="1600" b="1" spc="-10" dirty="0" smtClean="0">
                <a:latin typeface="Trebuchet MS"/>
                <a:cs typeface="Trebuchet MS"/>
              </a:rPr>
              <a:t> PhD in Law from Sikkim Skill University </a:t>
            </a:r>
            <a:r>
              <a:rPr lang="en-IN" sz="1600" b="1" spc="-10" dirty="0" err="1" smtClean="0">
                <a:latin typeface="Trebuchet MS"/>
                <a:cs typeface="Trebuchet MS"/>
              </a:rPr>
              <a:t>Namthang</a:t>
            </a:r>
            <a:r>
              <a:rPr lang="en-IN" sz="1600" b="1" spc="-10" dirty="0" smtClean="0">
                <a:latin typeface="Trebuchet MS"/>
                <a:cs typeface="Trebuchet MS"/>
              </a:rPr>
              <a:t>, Sikkim.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2017" y="1886584"/>
            <a:ext cx="5970270" cy="7056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latin typeface="Trebuchet MS"/>
                <a:cs typeface="Trebuchet MS"/>
              </a:rPr>
              <a:t>Abstract</a:t>
            </a:r>
            <a:endParaRPr sz="1200">
              <a:latin typeface="Trebuchet MS"/>
              <a:cs typeface="Trebuchet MS"/>
            </a:endParaRPr>
          </a:p>
          <a:p>
            <a:pPr marL="12700" marR="6350" algn="just">
              <a:lnSpc>
                <a:spcPct val="117800"/>
              </a:lnSpc>
              <a:spcBef>
                <a:spcPts val="800"/>
              </a:spcBef>
            </a:pPr>
            <a:r>
              <a:rPr sz="1200" dirty="0">
                <a:latin typeface="Trebuchet MS"/>
                <a:cs typeface="Trebuchet MS"/>
              </a:rPr>
              <a:t>Artificial</a:t>
            </a:r>
            <a:r>
              <a:rPr sz="1200" spc="2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Intelligence</a:t>
            </a:r>
            <a:r>
              <a:rPr sz="1200" spc="2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(AI)</a:t>
            </a:r>
            <a:r>
              <a:rPr sz="1200" spc="2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is</a:t>
            </a:r>
            <a:r>
              <a:rPr sz="1200" spc="2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changing</a:t>
            </a:r>
            <a:r>
              <a:rPr sz="1200" spc="2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2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way</a:t>
            </a:r>
            <a:r>
              <a:rPr sz="1200" spc="229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knowledge</a:t>
            </a:r>
            <a:r>
              <a:rPr sz="1200" spc="2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is</a:t>
            </a:r>
            <a:r>
              <a:rPr sz="1200" spc="2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created</a:t>
            </a:r>
            <a:r>
              <a:rPr sz="1200" spc="229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229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shared</a:t>
            </a:r>
            <a:r>
              <a:rPr sz="1200" spc="22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in contemporary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society.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125" dirty="0">
                <a:latin typeface="Trebuchet MS"/>
                <a:cs typeface="Trebuchet MS"/>
              </a:rPr>
              <a:t>It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has</a:t>
            </a:r>
            <a:r>
              <a:rPr sz="1200" spc="-20" dirty="0">
                <a:latin typeface="Trebuchet MS"/>
                <a:cs typeface="Trebuchet MS"/>
              </a:rPr>
              <a:t> reduced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many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traditional</a:t>
            </a:r>
            <a:r>
              <a:rPr sz="1200" spc="-30" dirty="0">
                <a:latin typeface="Trebuchet MS"/>
                <a:cs typeface="Trebuchet MS"/>
              </a:rPr>
              <a:t> barriers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related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90" dirty="0">
                <a:latin typeface="Trebuchet MS"/>
                <a:cs typeface="Trebuchet MS"/>
              </a:rPr>
              <a:t>to</a:t>
            </a:r>
            <a:r>
              <a:rPr sz="1200" dirty="0">
                <a:latin typeface="Trebuchet MS"/>
                <a:cs typeface="Trebuchet MS"/>
              </a:rPr>
              <a:t> access,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cost,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and </a:t>
            </a:r>
            <a:r>
              <a:rPr sz="1200" spc="-20" dirty="0">
                <a:latin typeface="Trebuchet MS"/>
                <a:cs typeface="Trebuchet MS"/>
              </a:rPr>
              <a:t>location.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Through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AI-</a:t>
            </a:r>
            <a:r>
              <a:rPr sz="1200" dirty="0">
                <a:latin typeface="Trebuchet MS"/>
                <a:cs typeface="Trebuchet MS"/>
              </a:rPr>
              <a:t>based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digital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platforms,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people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from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different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social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economic backgrounds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can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now reach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information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60" dirty="0">
                <a:latin typeface="Trebuchet MS"/>
                <a:cs typeface="Trebuchet MS"/>
              </a:rPr>
              <a:t>that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was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earlier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limited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90" dirty="0">
                <a:latin typeface="Trebuchet MS"/>
                <a:cs typeface="Trebuchet MS"/>
              </a:rPr>
              <a:t>to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70" dirty="0">
                <a:latin typeface="Trebuchet MS"/>
                <a:cs typeface="Trebuchet MS"/>
              </a:rPr>
              <a:t>few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privileged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groups. </a:t>
            </a:r>
            <a:r>
              <a:rPr sz="1200" dirty="0">
                <a:latin typeface="Trebuchet MS"/>
                <a:cs typeface="Trebuchet MS"/>
              </a:rPr>
              <a:t>Technologies</a:t>
            </a:r>
            <a:r>
              <a:rPr sz="1200" spc="3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such</a:t>
            </a:r>
            <a:r>
              <a:rPr sz="1200" spc="390" dirty="0">
                <a:latin typeface="Trebuchet MS"/>
                <a:cs typeface="Trebuchet MS"/>
              </a:rPr>
              <a:t> </a:t>
            </a:r>
            <a:r>
              <a:rPr sz="1200" spc="55" dirty="0">
                <a:latin typeface="Trebuchet MS"/>
                <a:cs typeface="Trebuchet MS"/>
              </a:rPr>
              <a:t>as</a:t>
            </a:r>
            <a:r>
              <a:rPr sz="1200" spc="3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machine</a:t>
            </a:r>
            <a:r>
              <a:rPr sz="1200" spc="3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learning</a:t>
            </a:r>
            <a:r>
              <a:rPr sz="1200" spc="3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4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natural</a:t>
            </a:r>
            <a:r>
              <a:rPr sz="1200" spc="3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language</a:t>
            </a:r>
            <a:r>
              <a:rPr sz="1200" spc="3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processing</a:t>
            </a:r>
            <a:r>
              <a:rPr sz="1200" spc="39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support </a:t>
            </a:r>
            <a:r>
              <a:rPr sz="1200" spc="-20" dirty="0">
                <a:latin typeface="Trebuchet MS"/>
                <a:cs typeface="Trebuchet MS"/>
              </a:rPr>
              <a:t>personalized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learning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faster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information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retrieval.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50" dirty="0">
                <a:latin typeface="Trebuchet MS"/>
                <a:cs typeface="Trebuchet MS"/>
              </a:rPr>
              <a:t>As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result, </a:t>
            </a:r>
            <a:r>
              <a:rPr sz="1200" spc="-10" dirty="0">
                <a:latin typeface="Trebuchet MS"/>
                <a:cs typeface="Trebuchet MS"/>
              </a:rPr>
              <a:t>knowledge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is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becoming </a:t>
            </a:r>
            <a:r>
              <a:rPr sz="1200" spc="-30" dirty="0">
                <a:latin typeface="Trebuchet MS"/>
                <a:cs typeface="Trebuchet MS"/>
              </a:rPr>
              <a:t>more</a:t>
            </a:r>
            <a:r>
              <a:rPr sz="1200" spc="-10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open</a:t>
            </a:r>
            <a:r>
              <a:rPr sz="1200" spc="-10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widely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available.</a:t>
            </a:r>
            <a:endParaRPr sz="1200">
              <a:latin typeface="Trebuchet MS"/>
              <a:cs typeface="Trebuchet MS"/>
            </a:endParaRPr>
          </a:p>
          <a:p>
            <a:pPr marL="12700" marR="6350" algn="just">
              <a:lnSpc>
                <a:spcPct val="117800"/>
              </a:lnSpc>
              <a:spcBef>
                <a:spcPts val="805"/>
              </a:spcBef>
            </a:pPr>
            <a:r>
              <a:rPr sz="1200" spc="-125" dirty="0">
                <a:latin typeface="Trebuchet MS"/>
                <a:cs typeface="Trebuchet MS"/>
              </a:rPr>
              <a:t>At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spc="-80" dirty="0">
                <a:latin typeface="Trebuchet MS"/>
                <a:cs typeface="Trebuchet MS"/>
              </a:rPr>
              <a:t>the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same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85" dirty="0">
                <a:latin typeface="Trebuchet MS"/>
                <a:cs typeface="Trebuchet MS"/>
              </a:rPr>
              <a:t>time,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this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process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is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70" dirty="0">
                <a:latin typeface="Trebuchet MS"/>
                <a:cs typeface="Trebuchet MS"/>
              </a:rPr>
              <a:t>not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85" dirty="0">
                <a:latin typeface="Trebuchet MS"/>
                <a:cs typeface="Trebuchet MS"/>
              </a:rPr>
              <a:t>free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60" dirty="0">
                <a:latin typeface="Trebuchet MS"/>
                <a:cs typeface="Trebuchet MS"/>
              </a:rPr>
              <a:t>from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challenges.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Access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140" dirty="0">
                <a:latin typeface="Trebuchet MS"/>
                <a:cs typeface="Trebuchet MS"/>
              </a:rPr>
              <a:t>to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spc="-90" dirty="0">
                <a:latin typeface="Trebuchet MS"/>
                <a:cs typeface="Trebuchet MS"/>
              </a:rPr>
              <a:t>AI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tools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is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still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unequal </a:t>
            </a:r>
            <a:r>
              <a:rPr sz="1200" dirty="0">
                <a:latin typeface="Trebuchet MS"/>
                <a:cs typeface="Trebuchet MS"/>
              </a:rPr>
              <a:t>across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regions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communities.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The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digital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divide </a:t>
            </a:r>
            <a:r>
              <a:rPr sz="1200" dirty="0">
                <a:latin typeface="Trebuchet MS"/>
                <a:cs typeface="Trebuchet MS"/>
              </a:rPr>
              <a:t>continues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to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exclude </a:t>
            </a:r>
            <a:r>
              <a:rPr sz="1200" spc="-25" dirty="0">
                <a:latin typeface="Trebuchet MS"/>
                <a:cs typeface="Trebuchet MS"/>
              </a:rPr>
              <a:t>large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sections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of </a:t>
            </a:r>
            <a:r>
              <a:rPr sz="1200" spc="-65" dirty="0">
                <a:latin typeface="Trebuchet MS"/>
                <a:cs typeface="Trebuchet MS"/>
              </a:rPr>
              <a:t>society.</a:t>
            </a:r>
            <a:r>
              <a:rPr sz="1200" spc="-40" dirty="0">
                <a:latin typeface="Trebuchet MS"/>
                <a:cs typeface="Trebuchet MS"/>
              </a:rPr>
              <a:t> Algorithmic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bias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also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raises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serious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concerns, </a:t>
            </a:r>
            <a:r>
              <a:rPr sz="1200" spc="10" dirty="0">
                <a:latin typeface="Trebuchet MS"/>
                <a:cs typeface="Trebuchet MS"/>
              </a:rPr>
              <a:t>as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135" dirty="0">
                <a:latin typeface="Trebuchet MS"/>
                <a:cs typeface="Trebuchet MS"/>
              </a:rPr>
              <a:t>AI</a:t>
            </a:r>
            <a:r>
              <a:rPr sz="1200" spc="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systems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spc="-60" dirty="0">
                <a:latin typeface="Trebuchet MS"/>
                <a:cs typeface="Trebuchet MS"/>
              </a:rPr>
              <a:t>may</a:t>
            </a:r>
            <a:r>
              <a:rPr sz="1200" spc="-30" dirty="0">
                <a:latin typeface="Trebuchet MS"/>
                <a:cs typeface="Trebuchet MS"/>
              </a:rPr>
              <a:t> reproduce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existing </a:t>
            </a:r>
            <a:r>
              <a:rPr sz="1200" dirty="0">
                <a:latin typeface="Trebuchet MS"/>
                <a:cs typeface="Trebuchet MS"/>
              </a:rPr>
              <a:t>social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inequalities.</a:t>
            </a:r>
            <a:r>
              <a:rPr sz="1200" dirty="0">
                <a:latin typeface="Trebuchet MS"/>
                <a:cs typeface="Trebuchet MS"/>
              </a:rPr>
              <a:t> Issues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related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60" dirty="0">
                <a:latin typeface="Trebuchet MS"/>
                <a:cs typeface="Trebuchet MS"/>
              </a:rPr>
              <a:t>to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data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privacy,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transparency,</a:t>
            </a:r>
            <a:r>
              <a:rPr sz="1200" dirty="0">
                <a:latin typeface="Trebuchet MS"/>
                <a:cs typeface="Trebuchet MS"/>
              </a:rPr>
              <a:t> and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accountability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further complicate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idea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knowledge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democracy.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many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cases,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corporate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ownership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AI </a:t>
            </a:r>
            <a:r>
              <a:rPr sz="1200" dirty="0">
                <a:latin typeface="Trebuchet MS"/>
                <a:cs typeface="Trebuchet MS"/>
              </a:rPr>
              <a:t>platforms</a:t>
            </a:r>
            <a:r>
              <a:rPr sz="1200" spc="204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controls</a:t>
            </a:r>
            <a:r>
              <a:rPr sz="1200" spc="2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204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flow</a:t>
            </a:r>
            <a:r>
              <a:rPr sz="1200" spc="2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204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information</a:t>
            </a:r>
            <a:r>
              <a:rPr sz="1200" spc="204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2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influences</a:t>
            </a:r>
            <a:r>
              <a:rPr sz="1200" spc="2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what</a:t>
            </a:r>
            <a:r>
              <a:rPr sz="1200" spc="2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is</a:t>
            </a:r>
            <a:r>
              <a:rPr sz="1200" spc="2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considered</a:t>
            </a:r>
            <a:r>
              <a:rPr sz="1200" spc="2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valid knowledge.</a:t>
            </a:r>
            <a:endParaRPr sz="1200">
              <a:latin typeface="Trebuchet MS"/>
              <a:cs typeface="Trebuchet MS"/>
            </a:endParaRPr>
          </a:p>
          <a:p>
            <a:pPr marL="12700" marR="6350" algn="just">
              <a:lnSpc>
                <a:spcPct val="117700"/>
              </a:lnSpc>
              <a:spcBef>
                <a:spcPts val="810"/>
              </a:spcBef>
            </a:pPr>
            <a:r>
              <a:rPr sz="1200" dirty="0">
                <a:latin typeface="Trebuchet MS"/>
                <a:cs typeface="Trebuchet MS"/>
              </a:rPr>
              <a:t>This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paper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examines both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positive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possibilities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 </a:t>
            </a:r>
            <a:r>
              <a:rPr sz="1200" spc="-20" dirty="0">
                <a:latin typeface="Trebuchet MS"/>
                <a:cs typeface="Trebuchet MS"/>
              </a:rPr>
              <a:t>limitations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using </a:t>
            </a:r>
            <a:r>
              <a:rPr sz="1200" spc="-10" dirty="0">
                <a:latin typeface="Trebuchet MS"/>
                <a:cs typeface="Trebuchet MS"/>
              </a:rPr>
              <a:t>Artificial </a:t>
            </a:r>
            <a:r>
              <a:rPr sz="1200" spc="-40" dirty="0">
                <a:latin typeface="Trebuchet MS"/>
                <a:cs typeface="Trebuchet MS"/>
              </a:rPr>
              <a:t>Intelligence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114" dirty="0">
                <a:latin typeface="Trebuchet MS"/>
                <a:cs typeface="Trebuchet MS"/>
              </a:rPr>
              <a:t>for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90" dirty="0">
                <a:latin typeface="Trebuchet MS"/>
                <a:cs typeface="Trebuchet MS"/>
              </a:rPr>
              <a:t>the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democratization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125" dirty="0">
                <a:latin typeface="Trebuchet MS"/>
                <a:cs typeface="Trebuchet MS"/>
              </a:rPr>
              <a:t>of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knowledge.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75" dirty="0">
                <a:latin typeface="Trebuchet MS"/>
                <a:cs typeface="Trebuchet MS"/>
              </a:rPr>
              <a:t>It</a:t>
            </a:r>
            <a:r>
              <a:rPr sz="1200" spc="8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argues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75" dirty="0">
                <a:latin typeface="Trebuchet MS"/>
                <a:cs typeface="Trebuchet MS"/>
              </a:rPr>
              <a:t>that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65" dirty="0">
                <a:latin typeface="Trebuchet MS"/>
                <a:cs typeface="Trebuchet MS"/>
              </a:rPr>
              <a:t>while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105" dirty="0">
                <a:latin typeface="Trebuchet MS"/>
                <a:cs typeface="Trebuchet MS"/>
              </a:rPr>
              <a:t>AI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has </a:t>
            </a:r>
            <a:r>
              <a:rPr sz="1200" spc="-90" dirty="0">
                <a:latin typeface="Trebuchet MS"/>
                <a:cs typeface="Trebuchet MS"/>
              </a:rPr>
              <a:t>the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potential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to </a:t>
            </a:r>
            <a:r>
              <a:rPr sz="1200" spc="-20" dirty="0">
                <a:latin typeface="Trebuchet MS"/>
                <a:cs typeface="Trebuchet MS"/>
              </a:rPr>
              <a:t>promote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inclusive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knowledge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sharing,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its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impact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depends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on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ethical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design,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responsible </a:t>
            </a:r>
            <a:r>
              <a:rPr sz="1200" dirty="0">
                <a:latin typeface="Trebuchet MS"/>
                <a:cs typeface="Trebuchet MS"/>
              </a:rPr>
              <a:t>use,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supportive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public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policies.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balanced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approach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is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necessary.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Human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judgment, </a:t>
            </a:r>
            <a:r>
              <a:rPr sz="1200" spc="-30" dirty="0">
                <a:latin typeface="Trebuchet MS"/>
                <a:cs typeface="Trebuchet MS"/>
              </a:rPr>
              <a:t>critical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thinking,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social</a:t>
            </a:r>
            <a:r>
              <a:rPr sz="1200" spc="-20" dirty="0">
                <a:latin typeface="Trebuchet MS"/>
                <a:cs typeface="Trebuchet MS"/>
              </a:rPr>
              <a:t> responsibility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must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remain </a:t>
            </a:r>
            <a:r>
              <a:rPr sz="1200" spc="-25" dirty="0">
                <a:latin typeface="Trebuchet MS"/>
                <a:cs typeface="Trebuchet MS"/>
              </a:rPr>
              <a:t>central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the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AI-driven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knowledge ecosystem.</a:t>
            </a:r>
            <a:endParaRPr sz="12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b="1" spc="-10" dirty="0">
                <a:latin typeface="Trebuchet MS"/>
                <a:cs typeface="Trebuchet MS"/>
              </a:rPr>
              <a:t>Keywords</a:t>
            </a:r>
            <a:endParaRPr sz="12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sz="1200" spc="-40" dirty="0">
                <a:latin typeface="Trebuchet MS"/>
                <a:cs typeface="Trebuchet MS"/>
              </a:rPr>
              <a:t>Artificial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Intelligence,Democratization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Knowledge,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Digital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Inequality,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Knowledge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Access</a:t>
            </a:r>
            <a:endParaRPr sz="12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260"/>
              </a:spcBef>
            </a:pPr>
            <a:r>
              <a:rPr sz="1200" spc="-35" dirty="0">
                <a:latin typeface="Trebuchet MS"/>
                <a:cs typeface="Trebuchet MS"/>
              </a:rPr>
              <a:t>,Ethical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Issues</a:t>
            </a:r>
            <a:endParaRPr sz="12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12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775"/>
              </a:spcBef>
            </a:pPr>
            <a:endParaRPr sz="12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1200" b="1" spc="-10" dirty="0">
                <a:latin typeface="Trebuchet MS"/>
                <a:cs typeface="Trebuchet MS"/>
              </a:rPr>
              <a:t>Introduction</a:t>
            </a:r>
            <a:endParaRPr sz="1200">
              <a:latin typeface="Trebuchet MS"/>
              <a:cs typeface="Trebuchet MS"/>
            </a:endParaRPr>
          </a:p>
          <a:p>
            <a:pPr marL="12700" marR="5080" algn="just">
              <a:lnSpc>
                <a:spcPct val="117300"/>
              </a:lnSpc>
              <a:spcBef>
                <a:spcPts val="810"/>
              </a:spcBef>
            </a:pPr>
            <a:r>
              <a:rPr sz="1200" dirty="0">
                <a:latin typeface="Trebuchet MS"/>
                <a:cs typeface="Trebuchet MS"/>
              </a:rPr>
              <a:t>Knowledge</a:t>
            </a:r>
            <a:r>
              <a:rPr sz="1200" spc="5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has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always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been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source</a:t>
            </a:r>
            <a:r>
              <a:rPr sz="1200" spc="5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power.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Traditionally,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access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knowledge</a:t>
            </a:r>
            <a:r>
              <a:rPr sz="1200" spc="5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was </a:t>
            </a:r>
            <a:r>
              <a:rPr sz="1200" spc="-10" dirty="0">
                <a:latin typeface="Trebuchet MS"/>
                <a:cs typeface="Trebuchet MS"/>
              </a:rPr>
              <a:t>limited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specific</a:t>
            </a:r>
            <a:r>
              <a:rPr sz="1200" spc="4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institutions,</a:t>
            </a:r>
            <a:r>
              <a:rPr sz="1200" spc="5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social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groups,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geographical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locations.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Universities, </a:t>
            </a:r>
            <a:r>
              <a:rPr sz="1200" spc="-45" dirty="0">
                <a:latin typeface="Trebuchet MS"/>
                <a:cs typeface="Trebuchet MS"/>
              </a:rPr>
              <a:t>libraries,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research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centers,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65" dirty="0">
                <a:latin typeface="Trebuchet MS"/>
                <a:cs typeface="Trebuchet MS"/>
              </a:rPr>
              <a:t>elite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academic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circles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acted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55" dirty="0">
                <a:latin typeface="Trebuchet MS"/>
                <a:cs typeface="Trebuchet MS"/>
              </a:rPr>
              <a:t>as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gatekeepers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of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information.</a:t>
            </a:r>
            <a:endParaRPr sz="12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53975">
              <a:lnSpc>
                <a:spcPct val="100000"/>
              </a:lnSpc>
              <a:spcBef>
                <a:spcPts val="25"/>
              </a:spcBef>
            </a:pPr>
            <a:fld id="{81D60167-4931-47E6-BA6A-407CBD079E47}" type="slidenum">
              <a:rPr spc="-50" dirty="0"/>
              <a:pPr marL="53975">
                <a:lnSpc>
                  <a:spcPct val="100000"/>
                </a:lnSpc>
                <a:spcBef>
                  <a:spcPts val="25"/>
                </a:spcBef>
              </a:pPr>
              <a:t>1</a:t>
            </a:fld>
            <a:endParaRPr spc="-5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53975">
              <a:lnSpc>
                <a:spcPct val="100000"/>
              </a:lnSpc>
              <a:spcBef>
                <a:spcPts val="25"/>
              </a:spcBef>
            </a:pPr>
            <a:fld id="{81D60167-4931-47E6-BA6A-407CBD079E47}" type="slidenum">
              <a:rPr spc="-50" dirty="0"/>
              <a:pPr marL="53975">
                <a:lnSpc>
                  <a:spcPct val="100000"/>
                </a:lnSpc>
                <a:spcBef>
                  <a:spcPts val="25"/>
                </a:spcBef>
              </a:pPr>
              <a:t>2</a:t>
            </a:fld>
            <a:endParaRPr spc="-50" dirty="0"/>
          </a:p>
        </p:txBody>
      </p:sp>
      <p:sp>
        <p:nvSpPr>
          <p:cNvPr id="2" name="object 2"/>
          <p:cNvSpPr txBox="1"/>
          <p:nvPr/>
        </p:nvSpPr>
        <p:spPr>
          <a:xfrm>
            <a:off x="902017" y="859536"/>
            <a:ext cx="5974080" cy="80797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8890" algn="just">
              <a:lnSpc>
                <a:spcPct val="118100"/>
              </a:lnSpc>
              <a:spcBef>
                <a:spcPts val="100"/>
              </a:spcBef>
            </a:pPr>
            <a:r>
              <a:rPr sz="1200" spc="50" dirty="0">
                <a:latin typeface="Trebuchet MS"/>
                <a:cs typeface="Trebuchet MS"/>
              </a:rPr>
              <a:t>As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result,</a:t>
            </a:r>
            <a:r>
              <a:rPr sz="1200" spc="-25" dirty="0">
                <a:latin typeface="Trebuchet MS"/>
                <a:cs typeface="Trebuchet MS"/>
              </a:rPr>
              <a:t> knowledge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production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dissemination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remained </a:t>
            </a:r>
            <a:r>
              <a:rPr sz="1200" spc="-30" dirty="0">
                <a:latin typeface="Trebuchet MS"/>
                <a:cs typeface="Trebuchet MS"/>
              </a:rPr>
              <a:t>concentrated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in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the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hands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 </a:t>
            </a:r>
            <a:r>
              <a:rPr sz="1200" spc="-70" dirty="0">
                <a:latin typeface="Trebuchet MS"/>
                <a:cs typeface="Trebuchet MS"/>
              </a:rPr>
              <a:t>few.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Large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sections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society,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especially</a:t>
            </a:r>
            <a:r>
              <a:rPr sz="1200" dirty="0">
                <a:latin typeface="Trebuchet MS"/>
                <a:cs typeface="Trebuchet MS"/>
              </a:rPr>
              <a:t> those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from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marginalized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10" dirty="0">
                <a:latin typeface="Trebuchet MS"/>
                <a:cs typeface="Trebuchet MS"/>
              </a:rPr>
              <a:t> economically </a:t>
            </a:r>
            <a:r>
              <a:rPr sz="1200" dirty="0">
                <a:latin typeface="Trebuchet MS"/>
                <a:cs typeface="Trebuchet MS"/>
              </a:rPr>
              <a:t>weaker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backgrounds, were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often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excluded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from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meaningful</a:t>
            </a:r>
            <a:r>
              <a:rPr sz="1200" spc="-10" dirty="0">
                <a:latin typeface="Trebuchet MS"/>
                <a:cs typeface="Trebuchet MS"/>
              </a:rPr>
              <a:t> participation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-10" dirty="0">
                <a:latin typeface="Trebuchet MS"/>
                <a:cs typeface="Trebuchet MS"/>
              </a:rPr>
              <a:t> knowledge systems.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This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imbalance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created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deep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social,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educational,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intellectual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inequalities.</a:t>
            </a:r>
            <a:endParaRPr sz="1200">
              <a:latin typeface="Trebuchet MS"/>
              <a:cs typeface="Trebuchet MS"/>
            </a:endParaRPr>
          </a:p>
          <a:p>
            <a:pPr marL="12700" marR="8255" algn="just">
              <a:lnSpc>
                <a:spcPct val="118100"/>
              </a:lnSpc>
              <a:spcBef>
                <a:spcPts val="770"/>
              </a:spcBef>
            </a:pPr>
            <a:r>
              <a:rPr sz="1200" spc="-30" dirty="0">
                <a:latin typeface="Trebuchet MS"/>
                <a:cs typeface="Trebuchet MS"/>
              </a:rPr>
              <a:t>With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the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emergence</a:t>
            </a:r>
            <a:r>
              <a:rPr sz="1200" spc="5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of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digital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technologies,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the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structure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of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knowledge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30" dirty="0">
                <a:latin typeface="Trebuchet MS"/>
                <a:cs typeface="Trebuchet MS"/>
              </a:rPr>
              <a:t>access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began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to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change.</a:t>
            </a:r>
            <a:r>
              <a:rPr sz="1200" spc="-130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The</a:t>
            </a:r>
            <a:r>
              <a:rPr sz="1200" spc="-14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internet</a:t>
            </a:r>
            <a:r>
              <a:rPr sz="1200" spc="-13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played</a:t>
            </a:r>
            <a:r>
              <a:rPr sz="1200" spc="-135" dirty="0">
                <a:latin typeface="Trebuchet MS"/>
                <a:cs typeface="Trebuchet MS"/>
              </a:rPr>
              <a:t> </a:t>
            </a:r>
            <a:r>
              <a:rPr sz="1200" spc="10" dirty="0">
                <a:latin typeface="Trebuchet MS"/>
                <a:cs typeface="Trebuchet MS"/>
              </a:rPr>
              <a:t>a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significant</a:t>
            </a:r>
            <a:r>
              <a:rPr sz="1200" spc="-13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role</a:t>
            </a:r>
            <a:r>
              <a:rPr sz="1200" spc="-14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in</a:t>
            </a:r>
            <a:r>
              <a:rPr sz="1200" spc="-15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expanding</a:t>
            </a:r>
            <a:r>
              <a:rPr sz="1200" spc="-14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information</a:t>
            </a:r>
            <a:r>
              <a:rPr sz="1200" spc="-15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availability.</a:t>
            </a:r>
            <a:r>
              <a:rPr sz="1200" spc="-13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However,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the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real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transformation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35" dirty="0">
                <a:latin typeface="Trebuchet MS"/>
                <a:cs typeface="Trebuchet MS"/>
              </a:rPr>
              <a:t>has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accelerated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with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the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development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of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Artificial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Intelligence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65" dirty="0">
                <a:latin typeface="Trebuchet MS"/>
                <a:cs typeface="Trebuchet MS"/>
              </a:rPr>
              <a:t>(AI).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AI</a:t>
            </a:r>
            <a:r>
              <a:rPr sz="1200" spc="370" dirty="0">
                <a:latin typeface="Trebuchet MS"/>
                <a:cs typeface="Trebuchet MS"/>
              </a:rPr>
              <a:t> </a:t>
            </a:r>
            <a:r>
              <a:rPr sz="1200" spc="35" dirty="0">
                <a:latin typeface="Trebuchet MS"/>
                <a:cs typeface="Trebuchet MS"/>
              </a:rPr>
              <a:t>has</a:t>
            </a:r>
            <a:r>
              <a:rPr sz="1200" spc="37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introduced</a:t>
            </a:r>
            <a:r>
              <a:rPr sz="1200" spc="38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new</a:t>
            </a:r>
            <a:r>
              <a:rPr sz="1200" spc="3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ways</a:t>
            </a:r>
            <a:r>
              <a:rPr sz="1200" spc="37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of</a:t>
            </a:r>
            <a:r>
              <a:rPr sz="1200" spc="37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generating,</a:t>
            </a:r>
            <a:r>
              <a:rPr sz="1200" spc="39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organizing,</a:t>
            </a:r>
            <a:r>
              <a:rPr sz="1200" spc="39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translating,</a:t>
            </a:r>
            <a:r>
              <a:rPr sz="1200" spc="390" dirty="0">
                <a:latin typeface="Trebuchet MS"/>
                <a:cs typeface="Trebuchet MS"/>
              </a:rPr>
              <a:t> </a:t>
            </a:r>
            <a:r>
              <a:rPr sz="1200" spc="5" dirty="0">
                <a:latin typeface="Trebuchet MS"/>
                <a:cs typeface="Trebuchet MS"/>
              </a:rPr>
              <a:t>and</a:t>
            </a:r>
            <a:r>
              <a:rPr sz="1200" spc="38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distributing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knowledge.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Unlike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earlier</a:t>
            </a:r>
            <a:r>
              <a:rPr sz="1200" spc="6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technologies,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AI</a:t>
            </a:r>
            <a:r>
              <a:rPr sz="1200" spc="20" dirty="0">
                <a:latin typeface="Trebuchet MS"/>
                <a:cs typeface="Trebuchet MS"/>
              </a:rPr>
              <a:t> does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not</a:t>
            </a:r>
            <a:r>
              <a:rPr sz="1200" spc="4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only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store</a:t>
            </a:r>
            <a:r>
              <a:rPr sz="1200" spc="5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or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transmit</a:t>
            </a:r>
            <a:r>
              <a:rPr sz="1200" spc="4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information.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spc="-70" dirty="0">
                <a:latin typeface="Trebuchet MS"/>
                <a:cs typeface="Trebuchet MS"/>
              </a:rPr>
              <a:t>It </a:t>
            </a:r>
            <a:r>
              <a:rPr sz="1200" spc="-40" dirty="0">
                <a:latin typeface="Trebuchet MS"/>
                <a:cs typeface="Trebuchet MS"/>
              </a:rPr>
              <a:t>actively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spc="10" dirty="0">
                <a:latin typeface="Trebuchet MS"/>
                <a:cs typeface="Trebuchet MS"/>
              </a:rPr>
              <a:t>processes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data,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identifies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patterns,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spc="5" dirty="0">
                <a:latin typeface="Trebuchet MS"/>
                <a:cs typeface="Trebuchet MS"/>
              </a:rPr>
              <a:t>and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produces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new</a:t>
            </a:r>
            <a:r>
              <a:rPr sz="1200" spc="45" dirty="0">
                <a:latin typeface="Trebuchet MS"/>
                <a:cs typeface="Trebuchet MS"/>
              </a:rPr>
              <a:t> </a:t>
            </a:r>
            <a:r>
              <a:rPr sz="1200" spc="-15" dirty="0">
                <a:latin typeface="Trebuchet MS"/>
                <a:cs typeface="Trebuchet MS"/>
              </a:rPr>
              <a:t>forms</a:t>
            </a:r>
            <a:r>
              <a:rPr sz="1200" spc="5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of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knowledge.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This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shift</a:t>
            </a:r>
            <a:r>
              <a:rPr sz="1200" spc="-105" dirty="0">
                <a:latin typeface="Trebuchet MS"/>
                <a:cs typeface="Trebuchet MS"/>
              </a:rPr>
              <a:t> </a:t>
            </a:r>
            <a:r>
              <a:rPr sz="1200" spc="35" dirty="0">
                <a:latin typeface="Trebuchet MS"/>
                <a:cs typeface="Trebuchet MS"/>
              </a:rPr>
              <a:t>has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brought</a:t>
            </a:r>
            <a:r>
              <a:rPr sz="1200" spc="-10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renewed</a:t>
            </a:r>
            <a:r>
              <a:rPr sz="1200" spc="-114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attention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to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the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-15" dirty="0">
                <a:latin typeface="Trebuchet MS"/>
                <a:cs typeface="Trebuchet MS"/>
              </a:rPr>
              <a:t>idea</a:t>
            </a:r>
            <a:r>
              <a:rPr sz="1200" spc="-10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of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democratization</a:t>
            </a:r>
            <a:r>
              <a:rPr sz="1200" spc="-10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of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knowledge.</a:t>
            </a:r>
            <a:endParaRPr sz="1200">
              <a:latin typeface="Trebuchet MS"/>
              <a:cs typeface="Trebuchet MS"/>
            </a:endParaRPr>
          </a:p>
          <a:p>
            <a:pPr marL="12700" marR="10160" algn="just">
              <a:lnSpc>
                <a:spcPct val="117800"/>
              </a:lnSpc>
              <a:spcBef>
                <a:spcPts val="810"/>
              </a:spcBef>
            </a:pPr>
            <a:r>
              <a:rPr sz="1200" spc="-35" dirty="0">
                <a:latin typeface="Trebuchet MS"/>
                <a:cs typeface="Trebuchet MS"/>
              </a:rPr>
              <a:t>Democratization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80" dirty="0">
                <a:latin typeface="Trebuchet MS"/>
                <a:cs typeface="Trebuchet MS"/>
              </a:rPr>
              <a:t>of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knowledge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refers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90" dirty="0">
                <a:latin typeface="Trebuchet MS"/>
                <a:cs typeface="Trebuchet MS"/>
              </a:rPr>
              <a:t>to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65" dirty="0">
                <a:latin typeface="Trebuchet MS"/>
                <a:cs typeface="Trebuchet MS"/>
              </a:rPr>
              <a:t>the</a:t>
            </a:r>
            <a:r>
              <a:rPr sz="1200" dirty="0">
                <a:latin typeface="Trebuchet MS"/>
                <a:cs typeface="Trebuchet MS"/>
              </a:rPr>
              <a:t> process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100" dirty="0">
                <a:latin typeface="Trebuchet MS"/>
                <a:cs typeface="Trebuchet MS"/>
              </a:rPr>
              <a:t>of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making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knowledge</a:t>
            </a:r>
            <a:r>
              <a:rPr sz="1200" dirty="0">
                <a:latin typeface="Trebuchet MS"/>
                <a:cs typeface="Trebuchet MS"/>
              </a:rPr>
              <a:t> accessible </a:t>
            </a:r>
            <a:r>
              <a:rPr sz="1200" spc="-110" dirty="0">
                <a:latin typeface="Trebuchet MS"/>
                <a:cs typeface="Trebuchet MS"/>
              </a:rPr>
              <a:t>to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all, regardless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80" dirty="0">
                <a:latin typeface="Trebuchet MS"/>
                <a:cs typeface="Trebuchet MS"/>
              </a:rPr>
              <a:t>of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social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status, </a:t>
            </a:r>
            <a:r>
              <a:rPr sz="1200" spc="-10" dirty="0">
                <a:latin typeface="Trebuchet MS"/>
                <a:cs typeface="Trebuchet MS"/>
              </a:rPr>
              <a:t>economic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condition,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language,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or</a:t>
            </a:r>
            <a:r>
              <a:rPr sz="1200" spc="-25" dirty="0">
                <a:latin typeface="Trebuchet MS"/>
                <a:cs typeface="Trebuchet MS"/>
              </a:rPr>
              <a:t> geographical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location.</a:t>
            </a:r>
            <a:r>
              <a:rPr sz="1200" spc="-20" dirty="0">
                <a:latin typeface="Trebuchet MS"/>
                <a:cs typeface="Trebuchet MS"/>
              </a:rPr>
              <a:t> In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this context,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Artificial</a:t>
            </a:r>
            <a:r>
              <a:rPr sz="1200" spc="5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Intelligence</a:t>
            </a:r>
            <a:r>
              <a:rPr sz="1200" spc="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appears</a:t>
            </a:r>
            <a:r>
              <a:rPr sz="1200" spc="60" dirty="0">
                <a:latin typeface="Trebuchet MS"/>
                <a:cs typeface="Trebuchet MS"/>
              </a:rPr>
              <a:t> </a:t>
            </a:r>
            <a:r>
              <a:rPr sz="1200" spc="55" dirty="0">
                <a:latin typeface="Trebuchet MS"/>
                <a:cs typeface="Trebuchet MS"/>
              </a:rPr>
              <a:t>as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powerful</a:t>
            </a:r>
            <a:r>
              <a:rPr sz="1200" spc="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tool.</a:t>
            </a:r>
            <a:r>
              <a:rPr sz="1200" spc="7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AI-</a:t>
            </a:r>
            <a:r>
              <a:rPr sz="1200" dirty="0">
                <a:latin typeface="Trebuchet MS"/>
                <a:cs typeface="Trebuchet MS"/>
              </a:rPr>
              <a:t>driven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platforms</a:t>
            </a:r>
            <a:r>
              <a:rPr sz="1200" spc="6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provide </a:t>
            </a:r>
            <a:r>
              <a:rPr sz="1200" spc="-20" dirty="0">
                <a:latin typeface="Trebuchet MS"/>
                <a:cs typeface="Trebuchet MS"/>
              </a:rPr>
              <a:t>personalized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learning,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instant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access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to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academic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resources,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automated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translation,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and </a:t>
            </a:r>
            <a:r>
              <a:rPr sz="1200" spc="-10" dirty="0">
                <a:latin typeface="Trebuchet MS"/>
                <a:cs typeface="Trebuchet MS"/>
              </a:rPr>
              <a:t>adaptive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educational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support.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Students,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researchers,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15" dirty="0">
                <a:latin typeface="Trebuchet MS"/>
                <a:cs typeface="Trebuchet MS"/>
              </a:rPr>
              <a:t>self-</a:t>
            </a:r>
            <a:r>
              <a:rPr sz="1200" dirty="0">
                <a:latin typeface="Trebuchet MS"/>
                <a:cs typeface="Trebuchet MS"/>
              </a:rPr>
              <a:t>learners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can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now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access </a:t>
            </a:r>
            <a:r>
              <a:rPr sz="1200" spc="-30" dirty="0">
                <a:latin typeface="Trebuchet MS"/>
                <a:cs typeface="Trebuchet MS"/>
              </a:rPr>
              <a:t>high-</a:t>
            </a:r>
            <a:r>
              <a:rPr sz="1200" dirty="0">
                <a:latin typeface="Trebuchet MS"/>
                <a:cs typeface="Trebuchet MS"/>
              </a:rPr>
              <a:t>quality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information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without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being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physically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present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elite</a:t>
            </a:r>
            <a:r>
              <a:rPr sz="1200" spc="7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institutions.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This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has </a:t>
            </a:r>
            <a:r>
              <a:rPr sz="1200" spc="-35" dirty="0">
                <a:latin typeface="Trebuchet MS"/>
                <a:cs typeface="Trebuchet MS"/>
              </a:rPr>
              <a:t>significantly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reduced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traditional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barriers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to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learning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knowledge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participation.</a:t>
            </a:r>
            <a:endParaRPr sz="1200">
              <a:latin typeface="Trebuchet MS"/>
              <a:cs typeface="Trebuchet MS"/>
            </a:endParaRPr>
          </a:p>
          <a:p>
            <a:pPr marL="12700" marR="5080" algn="just">
              <a:lnSpc>
                <a:spcPct val="117800"/>
              </a:lnSpc>
              <a:spcBef>
                <a:spcPts val="800"/>
              </a:spcBef>
            </a:pPr>
            <a:r>
              <a:rPr sz="1200" dirty="0">
                <a:latin typeface="Trebuchet MS"/>
                <a:cs typeface="Trebuchet MS"/>
              </a:rPr>
              <a:t>One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the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most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visible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contributions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of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to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knowledge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democratization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is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the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field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of </a:t>
            </a:r>
            <a:r>
              <a:rPr sz="1200" spc="-30" dirty="0">
                <a:latin typeface="Trebuchet MS"/>
                <a:cs typeface="Trebuchet MS"/>
              </a:rPr>
              <a:t>education.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Online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learning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platforms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powered </a:t>
            </a:r>
            <a:r>
              <a:rPr sz="1200" spc="-10" dirty="0">
                <a:latin typeface="Trebuchet MS"/>
                <a:cs typeface="Trebuchet MS"/>
              </a:rPr>
              <a:t>by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AI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65" dirty="0">
                <a:latin typeface="Trebuchet MS"/>
                <a:cs typeface="Trebuchet MS"/>
              </a:rPr>
              <a:t>offer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customized</a:t>
            </a:r>
            <a:r>
              <a:rPr sz="1200" spc="-30" dirty="0">
                <a:latin typeface="Trebuchet MS"/>
                <a:cs typeface="Trebuchet MS"/>
              </a:rPr>
              <a:t> learning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paths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based </a:t>
            </a:r>
            <a:r>
              <a:rPr sz="1200" spc="-65" dirty="0">
                <a:latin typeface="Trebuchet MS"/>
                <a:cs typeface="Trebuchet MS"/>
              </a:rPr>
              <a:t>on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individual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needs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and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abilities.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Learners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70" dirty="0">
                <a:latin typeface="Trebuchet MS"/>
                <a:cs typeface="Trebuchet MS"/>
              </a:rPr>
              <a:t>from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remote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areas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can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access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lectures,</a:t>
            </a:r>
            <a:r>
              <a:rPr sz="1200" spc="-10" dirty="0">
                <a:latin typeface="Trebuchet MS"/>
                <a:cs typeface="Trebuchet MS"/>
              </a:rPr>
              <a:t> research </a:t>
            </a:r>
            <a:r>
              <a:rPr sz="1200" spc="-20" dirty="0">
                <a:latin typeface="Trebuchet MS"/>
                <a:cs typeface="Trebuchet MS"/>
              </a:rPr>
              <a:t>materials,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digital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libraries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through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simple</a:t>
            </a:r>
            <a:r>
              <a:rPr sz="1200" spc="5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internet</a:t>
            </a:r>
            <a:r>
              <a:rPr sz="1200" spc="4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connectivity.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AI-</a:t>
            </a:r>
            <a:r>
              <a:rPr sz="1200" dirty="0">
                <a:latin typeface="Trebuchet MS"/>
                <a:cs typeface="Trebuchet MS"/>
              </a:rPr>
              <a:t>based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tools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also </a:t>
            </a:r>
            <a:r>
              <a:rPr sz="1200" dirty="0">
                <a:latin typeface="Trebuchet MS"/>
                <a:cs typeface="Trebuchet MS"/>
              </a:rPr>
              <a:t>support</a:t>
            </a:r>
            <a:r>
              <a:rPr sz="1200" spc="170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differently-</a:t>
            </a:r>
            <a:r>
              <a:rPr sz="1200" dirty="0">
                <a:latin typeface="Trebuchet MS"/>
                <a:cs typeface="Trebuchet MS"/>
              </a:rPr>
              <a:t>abled</a:t>
            </a:r>
            <a:r>
              <a:rPr sz="1200" spc="1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learners</a:t>
            </a:r>
            <a:r>
              <a:rPr sz="1200" spc="15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by</a:t>
            </a:r>
            <a:r>
              <a:rPr sz="1200" spc="1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offering</a:t>
            </a:r>
            <a:r>
              <a:rPr sz="1200" spc="1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speech</a:t>
            </a:r>
            <a:r>
              <a:rPr sz="1200" spc="15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recognition,</a:t>
            </a:r>
            <a:r>
              <a:rPr sz="1200" spc="165" dirty="0">
                <a:latin typeface="Trebuchet MS"/>
                <a:cs typeface="Trebuchet MS"/>
              </a:rPr>
              <a:t> </a:t>
            </a:r>
            <a:r>
              <a:rPr sz="1200" spc="-75" dirty="0">
                <a:latin typeface="Trebuchet MS"/>
                <a:cs typeface="Trebuchet MS"/>
              </a:rPr>
              <a:t>text-</a:t>
            </a:r>
            <a:r>
              <a:rPr sz="1200" spc="-40" dirty="0">
                <a:latin typeface="Trebuchet MS"/>
                <a:cs typeface="Trebuchet MS"/>
              </a:rPr>
              <a:t>to-</a:t>
            </a:r>
            <a:r>
              <a:rPr sz="1200" dirty="0">
                <a:latin typeface="Trebuchet MS"/>
                <a:cs typeface="Trebuchet MS"/>
              </a:rPr>
              <a:t>speech,</a:t>
            </a:r>
            <a:r>
              <a:rPr sz="1200" spc="17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and </a:t>
            </a:r>
            <a:r>
              <a:rPr sz="1200" dirty="0">
                <a:latin typeface="Trebuchet MS"/>
                <a:cs typeface="Trebuchet MS"/>
              </a:rPr>
              <a:t>language</a:t>
            </a:r>
            <a:r>
              <a:rPr sz="1200" spc="2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simplification</a:t>
            </a:r>
            <a:r>
              <a:rPr sz="1200" spc="2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features.</a:t>
            </a:r>
            <a:r>
              <a:rPr sz="1200" spc="2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These</a:t>
            </a:r>
            <a:r>
              <a:rPr sz="1200" spc="229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developments</a:t>
            </a:r>
            <a:r>
              <a:rPr sz="1200" spc="2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suggest</a:t>
            </a:r>
            <a:r>
              <a:rPr sz="1200" spc="2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that</a:t>
            </a:r>
            <a:r>
              <a:rPr sz="1200" spc="2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</a:t>
            </a:r>
            <a:r>
              <a:rPr sz="1200" spc="2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can</a:t>
            </a:r>
            <a:r>
              <a:rPr sz="1200" spc="2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promote </a:t>
            </a:r>
            <a:r>
              <a:rPr sz="1200" spc="-35" dirty="0">
                <a:latin typeface="Trebuchet MS"/>
                <a:cs typeface="Trebuchet MS"/>
              </a:rPr>
              <a:t>inclusivity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equal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learning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opportunities.</a:t>
            </a:r>
            <a:endParaRPr sz="1200">
              <a:latin typeface="Trebuchet MS"/>
              <a:cs typeface="Trebuchet MS"/>
            </a:endParaRPr>
          </a:p>
          <a:p>
            <a:pPr marL="12700" marR="5715" algn="just">
              <a:lnSpc>
                <a:spcPct val="117800"/>
              </a:lnSpc>
              <a:spcBef>
                <a:spcPts val="805"/>
              </a:spcBef>
            </a:pPr>
            <a:r>
              <a:rPr sz="1200" spc="-60" dirty="0">
                <a:latin typeface="Trebuchet MS"/>
                <a:cs typeface="Trebuchet MS"/>
              </a:rPr>
              <a:t>AI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has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also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transformed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knowledge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creation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in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research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20" dirty="0">
                <a:latin typeface="Trebuchet MS"/>
                <a:cs typeface="Trebuchet MS"/>
              </a:rPr>
              <a:t> academia. </a:t>
            </a:r>
            <a:r>
              <a:rPr sz="1200" spc="-40" dirty="0">
                <a:latin typeface="Trebuchet MS"/>
                <a:cs typeface="Trebuchet MS"/>
              </a:rPr>
              <a:t>Large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datasets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can </a:t>
            </a:r>
            <a:r>
              <a:rPr sz="1200" spc="-35" dirty="0">
                <a:latin typeface="Trebuchet MS"/>
                <a:cs typeface="Trebuchet MS"/>
              </a:rPr>
              <a:t>now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be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analyzed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quickly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and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65" dirty="0">
                <a:latin typeface="Trebuchet MS"/>
                <a:cs typeface="Trebuchet MS"/>
              </a:rPr>
              <a:t>efficiently.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Patterns </a:t>
            </a:r>
            <a:r>
              <a:rPr sz="1200" spc="-60" dirty="0">
                <a:latin typeface="Trebuchet MS"/>
                <a:cs typeface="Trebuchet MS"/>
              </a:rPr>
              <a:t>that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75" dirty="0">
                <a:latin typeface="Trebuchet MS"/>
                <a:cs typeface="Trebuchet MS"/>
              </a:rPr>
              <a:t>were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earlier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difficult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140" dirty="0">
                <a:latin typeface="Trebuchet MS"/>
                <a:cs typeface="Trebuchet MS"/>
              </a:rPr>
              <a:t>to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identify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can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be </a:t>
            </a:r>
            <a:r>
              <a:rPr sz="1200" spc="-40" dirty="0">
                <a:latin typeface="Trebuchet MS"/>
                <a:cs typeface="Trebuchet MS"/>
              </a:rPr>
              <a:t>detected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through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machine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learning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models.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Researchers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60" dirty="0">
                <a:latin typeface="Trebuchet MS"/>
                <a:cs typeface="Trebuchet MS"/>
              </a:rPr>
              <a:t>from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social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sciences,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humanities,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30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natural</a:t>
            </a:r>
            <a:r>
              <a:rPr sz="1200" spc="2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sciences</a:t>
            </a:r>
            <a:r>
              <a:rPr sz="1200" spc="2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are</a:t>
            </a:r>
            <a:r>
              <a:rPr sz="1200" spc="2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increasingly</a:t>
            </a:r>
            <a:r>
              <a:rPr sz="1200" spc="3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using</a:t>
            </a:r>
            <a:r>
              <a:rPr sz="1200" spc="3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</a:t>
            </a:r>
            <a:r>
              <a:rPr sz="1200" spc="2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tools</a:t>
            </a:r>
            <a:r>
              <a:rPr sz="1200" spc="30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</a:t>
            </a:r>
            <a:r>
              <a:rPr sz="1200" spc="2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support</a:t>
            </a:r>
            <a:r>
              <a:rPr sz="1200" spc="3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data</a:t>
            </a:r>
            <a:r>
              <a:rPr sz="1200" spc="3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analysis</a:t>
            </a:r>
            <a:r>
              <a:rPr sz="1200" spc="29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and </a:t>
            </a:r>
            <a:r>
              <a:rPr sz="1200" spc="-45" dirty="0">
                <a:latin typeface="Trebuchet MS"/>
                <a:cs typeface="Trebuchet MS"/>
              </a:rPr>
              <a:t>interpretation.</a:t>
            </a:r>
            <a:r>
              <a:rPr sz="1200" dirty="0">
                <a:latin typeface="Trebuchet MS"/>
                <a:cs typeface="Trebuchet MS"/>
              </a:rPr>
              <a:t> This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has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lowered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entry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barriers </a:t>
            </a:r>
            <a:r>
              <a:rPr sz="1200" spc="-30" dirty="0">
                <a:latin typeface="Trebuchet MS"/>
                <a:cs typeface="Trebuchet MS"/>
              </a:rPr>
              <a:t>for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research </a:t>
            </a:r>
            <a:r>
              <a:rPr sz="1200" spc="-30" dirty="0">
                <a:latin typeface="Trebuchet MS"/>
                <a:cs typeface="Trebuchet MS"/>
              </a:rPr>
              <a:t>participation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 </a:t>
            </a:r>
            <a:r>
              <a:rPr sz="1200" spc="-10" dirty="0">
                <a:latin typeface="Trebuchet MS"/>
                <a:cs typeface="Trebuchet MS"/>
              </a:rPr>
              <a:t>encouraged </a:t>
            </a:r>
            <a:r>
              <a:rPr sz="1200" spc="-25" dirty="0">
                <a:latin typeface="Trebuchet MS"/>
                <a:cs typeface="Trebuchet MS"/>
              </a:rPr>
              <a:t>interdisciplinary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knowledge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production.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many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cases,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independent</a:t>
            </a:r>
            <a:r>
              <a:rPr sz="1200" spc="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scholars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4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early- </a:t>
            </a:r>
            <a:r>
              <a:rPr sz="1200" spc="-35" dirty="0">
                <a:latin typeface="Trebuchet MS"/>
                <a:cs typeface="Trebuchet MS"/>
              </a:rPr>
              <a:t>career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researchers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benefit</a:t>
            </a:r>
            <a:r>
              <a:rPr sz="1200" spc="-45" dirty="0">
                <a:latin typeface="Trebuchet MS"/>
                <a:cs typeface="Trebuchet MS"/>
              </a:rPr>
              <a:t> from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AI-</a:t>
            </a:r>
            <a:r>
              <a:rPr sz="1200" spc="-10" dirty="0">
                <a:latin typeface="Trebuchet MS"/>
                <a:cs typeface="Trebuchet MS"/>
              </a:rPr>
              <a:t>supported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research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assistance.</a:t>
            </a:r>
            <a:endParaRPr sz="1200">
              <a:latin typeface="Trebuchet MS"/>
              <a:cs typeface="Trebuchet MS"/>
            </a:endParaRPr>
          </a:p>
          <a:p>
            <a:pPr marL="12700" marR="8255" algn="just">
              <a:lnSpc>
                <a:spcPct val="118100"/>
              </a:lnSpc>
              <a:spcBef>
                <a:spcPts val="800"/>
              </a:spcBef>
            </a:pPr>
            <a:r>
              <a:rPr sz="1200" spc="-5" dirty="0">
                <a:latin typeface="Trebuchet MS"/>
                <a:cs typeface="Trebuchet MS"/>
              </a:rPr>
              <a:t>Language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35" dirty="0">
                <a:latin typeface="Trebuchet MS"/>
                <a:cs typeface="Trebuchet MS"/>
              </a:rPr>
              <a:t>has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historically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been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10" dirty="0">
                <a:latin typeface="Trebuchet MS"/>
                <a:cs typeface="Trebuchet MS"/>
              </a:rPr>
              <a:t>a</a:t>
            </a:r>
            <a:r>
              <a:rPr sz="1200" spc="4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major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barrier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to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knowledge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10" dirty="0">
                <a:latin typeface="Trebuchet MS"/>
                <a:cs typeface="Trebuchet MS"/>
              </a:rPr>
              <a:t>access.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spc="30" dirty="0">
                <a:latin typeface="Trebuchet MS"/>
                <a:cs typeface="Trebuchet MS"/>
              </a:rPr>
              <a:t>Much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of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the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global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academic</a:t>
            </a:r>
            <a:r>
              <a:rPr sz="1200" spc="-12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knowledge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20" dirty="0">
                <a:latin typeface="Trebuchet MS"/>
                <a:cs typeface="Trebuchet MS"/>
              </a:rPr>
              <a:t>is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produced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in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10" dirty="0">
                <a:latin typeface="Trebuchet MS"/>
                <a:cs typeface="Trebuchet MS"/>
              </a:rPr>
              <a:t>a</a:t>
            </a:r>
            <a:r>
              <a:rPr sz="1200" spc="-10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few</a:t>
            </a:r>
            <a:r>
              <a:rPr sz="1200" spc="-105" dirty="0">
                <a:latin typeface="Trebuchet MS"/>
                <a:cs typeface="Trebuchet MS"/>
              </a:rPr>
              <a:t> </a:t>
            </a:r>
            <a:r>
              <a:rPr sz="1200" spc="-15" dirty="0">
                <a:latin typeface="Trebuchet MS"/>
                <a:cs typeface="Trebuchet MS"/>
              </a:rPr>
              <a:t>dominant</a:t>
            </a:r>
            <a:r>
              <a:rPr sz="1200" spc="-105" dirty="0">
                <a:latin typeface="Trebuchet MS"/>
                <a:cs typeface="Trebuchet MS"/>
              </a:rPr>
              <a:t> </a:t>
            </a:r>
            <a:r>
              <a:rPr sz="1200" spc="-15" dirty="0">
                <a:latin typeface="Trebuchet MS"/>
                <a:cs typeface="Trebuchet MS"/>
              </a:rPr>
              <a:t>languages.</a:t>
            </a:r>
            <a:r>
              <a:rPr sz="1200" spc="-13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AI-</a:t>
            </a:r>
            <a:r>
              <a:rPr sz="1200" spc="-25" dirty="0">
                <a:latin typeface="Trebuchet MS"/>
                <a:cs typeface="Trebuchet MS"/>
              </a:rPr>
              <a:t>powered</a:t>
            </a:r>
            <a:r>
              <a:rPr sz="1200" spc="-114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translation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5" dirty="0">
                <a:latin typeface="Trebuchet MS"/>
                <a:cs typeface="Trebuchet MS"/>
              </a:rPr>
              <a:t>and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language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-5" dirty="0">
                <a:latin typeface="Trebuchet MS"/>
                <a:cs typeface="Trebuchet MS"/>
              </a:rPr>
              <a:t>processing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tools</a:t>
            </a:r>
            <a:r>
              <a:rPr sz="1200" spc="-10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have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15" dirty="0">
                <a:latin typeface="Trebuchet MS"/>
                <a:cs typeface="Trebuchet MS"/>
              </a:rPr>
              <a:t>helped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reduce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this</a:t>
            </a:r>
            <a:r>
              <a:rPr sz="1200" spc="-10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gap.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Knowledge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10" dirty="0">
                <a:latin typeface="Trebuchet MS"/>
                <a:cs typeface="Trebuchet MS"/>
              </a:rPr>
              <a:t>is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15" dirty="0">
                <a:latin typeface="Trebuchet MS"/>
                <a:cs typeface="Trebuchet MS"/>
              </a:rPr>
              <a:t>now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being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translated</a:t>
            </a:r>
            <a:endParaRPr sz="1200">
              <a:latin typeface="Trebuchet MS"/>
              <a:cs typeface="Trebuchet M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53975">
              <a:lnSpc>
                <a:spcPct val="100000"/>
              </a:lnSpc>
              <a:spcBef>
                <a:spcPts val="25"/>
              </a:spcBef>
            </a:pPr>
            <a:fld id="{81D60167-4931-47E6-BA6A-407CBD079E47}" type="slidenum">
              <a:rPr spc="-50" dirty="0"/>
              <a:pPr marL="53975">
                <a:lnSpc>
                  <a:spcPct val="100000"/>
                </a:lnSpc>
                <a:spcBef>
                  <a:spcPts val="25"/>
                </a:spcBef>
              </a:pPr>
              <a:t>3</a:t>
            </a:fld>
            <a:endParaRPr spc="-50" dirty="0"/>
          </a:p>
        </p:txBody>
      </p:sp>
      <p:sp>
        <p:nvSpPr>
          <p:cNvPr id="2" name="object 2"/>
          <p:cNvSpPr txBox="1"/>
          <p:nvPr/>
        </p:nvSpPr>
        <p:spPr>
          <a:xfrm>
            <a:off x="902017" y="859536"/>
            <a:ext cx="5973445" cy="80797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9525" algn="just">
              <a:lnSpc>
                <a:spcPct val="118100"/>
              </a:lnSpc>
              <a:spcBef>
                <a:spcPts val="100"/>
              </a:spcBef>
            </a:pPr>
            <a:r>
              <a:rPr sz="1200" spc="-50" dirty="0">
                <a:latin typeface="Trebuchet MS"/>
                <a:cs typeface="Trebuchet MS"/>
              </a:rPr>
              <a:t>into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multiple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regional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local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languages.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This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allows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non-English-</a:t>
            </a:r>
            <a:r>
              <a:rPr sz="1200" dirty="0">
                <a:latin typeface="Trebuchet MS"/>
                <a:cs typeface="Trebuchet MS"/>
              </a:rPr>
              <a:t>speaking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communities </a:t>
            </a:r>
            <a:r>
              <a:rPr sz="1200" spc="-165" dirty="0">
                <a:latin typeface="Trebuchet MS"/>
                <a:cs typeface="Trebuchet MS"/>
              </a:rPr>
              <a:t>to</a:t>
            </a:r>
            <a:r>
              <a:rPr sz="1200" spc="7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engage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75" dirty="0">
                <a:latin typeface="Trebuchet MS"/>
                <a:cs typeface="Trebuchet MS"/>
              </a:rPr>
              <a:t>with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global </a:t>
            </a:r>
            <a:r>
              <a:rPr sz="1200" spc="-35" dirty="0">
                <a:latin typeface="Trebuchet MS"/>
                <a:cs typeface="Trebuchet MS"/>
              </a:rPr>
              <a:t>knowledge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systems.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95" dirty="0">
                <a:latin typeface="Trebuchet MS"/>
                <a:cs typeface="Trebuchet MS"/>
              </a:rPr>
              <a:t>In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this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sense,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spc="-105" dirty="0">
                <a:latin typeface="Trebuchet MS"/>
                <a:cs typeface="Trebuchet MS"/>
              </a:rPr>
              <a:t>AI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contributes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165" dirty="0">
                <a:latin typeface="Trebuchet MS"/>
                <a:cs typeface="Trebuchet MS"/>
              </a:rPr>
              <a:t>to</a:t>
            </a:r>
            <a:r>
              <a:rPr sz="1200" spc="7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linguistic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inclusion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cultural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diversity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in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knowledge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dissemination.</a:t>
            </a:r>
            <a:endParaRPr sz="1200">
              <a:latin typeface="Trebuchet MS"/>
              <a:cs typeface="Trebuchet MS"/>
            </a:endParaRPr>
          </a:p>
          <a:p>
            <a:pPr marL="12700" marR="6350" algn="just">
              <a:lnSpc>
                <a:spcPct val="117800"/>
              </a:lnSpc>
              <a:spcBef>
                <a:spcPts val="800"/>
              </a:spcBef>
            </a:pPr>
            <a:r>
              <a:rPr sz="1200" dirty="0">
                <a:latin typeface="Trebuchet MS"/>
                <a:cs typeface="Trebuchet MS"/>
              </a:rPr>
              <a:t>Despite</a:t>
            </a:r>
            <a:r>
              <a:rPr sz="1200" spc="40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these</a:t>
            </a:r>
            <a:r>
              <a:rPr sz="1200" spc="40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opportunities,</a:t>
            </a:r>
            <a:r>
              <a:rPr sz="1200" spc="4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40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democratization</a:t>
            </a:r>
            <a:r>
              <a:rPr sz="1200" spc="4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40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knowledge</a:t>
            </a:r>
            <a:r>
              <a:rPr sz="1200" spc="40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through</a:t>
            </a:r>
            <a:r>
              <a:rPr sz="1200" spc="40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Artificial </a:t>
            </a:r>
            <a:r>
              <a:rPr sz="1200" spc="-40" dirty="0">
                <a:latin typeface="Trebuchet MS"/>
                <a:cs typeface="Trebuchet MS"/>
              </a:rPr>
              <a:t>Intelligence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is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70" dirty="0">
                <a:latin typeface="Trebuchet MS"/>
                <a:cs typeface="Trebuchet MS"/>
              </a:rPr>
              <a:t>not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without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challenges.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One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155" dirty="0">
                <a:latin typeface="Trebuchet MS"/>
                <a:cs typeface="Trebuchet MS"/>
              </a:rPr>
              <a:t>of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spc="-80" dirty="0">
                <a:latin typeface="Trebuchet MS"/>
                <a:cs typeface="Trebuchet MS"/>
              </a:rPr>
              <a:t>the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most serious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concerns</a:t>
            </a:r>
            <a:r>
              <a:rPr sz="1200" spc="-35" dirty="0">
                <a:latin typeface="Trebuchet MS"/>
                <a:cs typeface="Trebuchet MS"/>
              </a:rPr>
              <a:t> is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90" dirty="0">
                <a:latin typeface="Trebuchet MS"/>
                <a:cs typeface="Trebuchet MS"/>
              </a:rPr>
              <a:t>the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digital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divide. </a:t>
            </a:r>
            <a:r>
              <a:rPr sz="1200" dirty="0">
                <a:latin typeface="Trebuchet MS"/>
                <a:cs typeface="Trebuchet MS"/>
              </a:rPr>
              <a:t>Access</a:t>
            </a:r>
            <a:r>
              <a:rPr sz="1200" spc="1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</a:t>
            </a:r>
            <a:r>
              <a:rPr sz="1200" spc="15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</a:t>
            </a:r>
            <a:r>
              <a:rPr sz="1200" spc="15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technologies</a:t>
            </a:r>
            <a:r>
              <a:rPr sz="1200" spc="1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requires</a:t>
            </a:r>
            <a:r>
              <a:rPr sz="1200" spc="1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stable</a:t>
            </a:r>
            <a:r>
              <a:rPr sz="1200" spc="14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internet,</a:t>
            </a:r>
            <a:r>
              <a:rPr sz="1200" spc="1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digital</a:t>
            </a:r>
            <a:r>
              <a:rPr sz="1200" spc="13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literacy,</a:t>
            </a:r>
            <a:r>
              <a:rPr sz="1200" spc="1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15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technological </a:t>
            </a:r>
            <a:r>
              <a:rPr sz="1200" spc="-35" dirty="0">
                <a:latin typeface="Trebuchet MS"/>
                <a:cs typeface="Trebuchet MS"/>
              </a:rPr>
              <a:t>infrastructure.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Large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populations, </a:t>
            </a:r>
            <a:r>
              <a:rPr sz="1200" dirty="0">
                <a:latin typeface="Trebuchet MS"/>
                <a:cs typeface="Trebuchet MS"/>
              </a:rPr>
              <a:t>especially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developing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regions, </a:t>
            </a:r>
            <a:r>
              <a:rPr sz="1200" dirty="0">
                <a:latin typeface="Trebuchet MS"/>
                <a:cs typeface="Trebuchet MS"/>
              </a:rPr>
              <a:t>still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lack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these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basic </a:t>
            </a:r>
            <a:r>
              <a:rPr sz="1200" dirty="0">
                <a:latin typeface="Trebuchet MS"/>
                <a:cs typeface="Trebuchet MS"/>
              </a:rPr>
              <a:t>resources.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spc="50" dirty="0">
                <a:latin typeface="Trebuchet MS"/>
                <a:cs typeface="Trebuchet MS"/>
              </a:rPr>
              <a:t>As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result,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may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unintentionally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deepen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existing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inequalities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rather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than </a:t>
            </a:r>
            <a:r>
              <a:rPr sz="1200" spc="-30" dirty="0">
                <a:latin typeface="Trebuchet MS"/>
                <a:cs typeface="Trebuchet MS"/>
              </a:rPr>
              <a:t>eliminate them.</a:t>
            </a:r>
            <a:r>
              <a:rPr sz="1200" spc="-10" dirty="0">
                <a:latin typeface="Trebuchet MS"/>
                <a:cs typeface="Trebuchet MS"/>
              </a:rPr>
              <a:t> Those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who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already</a:t>
            </a:r>
            <a:r>
              <a:rPr sz="1200" spc="-10" dirty="0">
                <a:latin typeface="Trebuchet MS"/>
                <a:cs typeface="Trebuchet MS"/>
              </a:rPr>
              <a:t> have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access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to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technology </a:t>
            </a:r>
            <a:r>
              <a:rPr sz="1200" spc="-30" dirty="0">
                <a:latin typeface="Trebuchet MS"/>
                <a:cs typeface="Trebuchet MS"/>
              </a:rPr>
              <a:t>benefit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more,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while </a:t>
            </a:r>
            <a:r>
              <a:rPr sz="1200" spc="-10" dirty="0">
                <a:latin typeface="Trebuchet MS"/>
                <a:cs typeface="Trebuchet MS"/>
              </a:rPr>
              <a:t>others </a:t>
            </a:r>
            <a:r>
              <a:rPr sz="1200" spc="-30" dirty="0">
                <a:latin typeface="Trebuchet MS"/>
                <a:cs typeface="Trebuchet MS"/>
              </a:rPr>
              <a:t>remain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excluded.</a:t>
            </a:r>
            <a:endParaRPr sz="1200">
              <a:latin typeface="Trebuchet MS"/>
              <a:cs typeface="Trebuchet MS"/>
            </a:endParaRPr>
          </a:p>
          <a:p>
            <a:pPr marL="12700" marR="6350" algn="just">
              <a:lnSpc>
                <a:spcPct val="117800"/>
              </a:lnSpc>
              <a:spcBef>
                <a:spcPts val="805"/>
              </a:spcBef>
            </a:pPr>
            <a:r>
              <a:rPr sz="1200" spc="-30" dirty="0">
                <a:latin typeface="Trebuchet MS"/>
                <a:cs typeface="Trebuchet MS"/>
              </a:rPr>
              <a:t>Another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major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challenge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is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algorithmic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bias.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AI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systems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are trained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on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existing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data,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which </a:t>
            </a:r>
            <a:r>
              <a:rPr sz="1200" spc="-65" dirty="0">
                <a:latin typeface="Trebuchet MS"/>
                <a:cs typeface="Trebuchet MS"/>
              </a:rPr>
              <a:t>often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reflects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social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inequalities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and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historical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prejudices.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140" dirty="0">
                <a:latin typeface="Trebuchet MS"/>
                <a:cs typeface="Trebuchet MS"/>
              </a:rPr>
              <a:t>If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spc="-70" dirty="0">
                <a:latin typeface="Trebuchet MS"/>
                <a:cs typeface="Trebuchet MS"/>
              </a:rPr>
              <a:t>not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carefully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designed,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60" dirty="0">
                <a:latin typeface="Trebuchet MS"/>
                <a:cs typeface="Trebuchet MS"/>
              </a:rPr>
              <a:t>AI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tools </a:t>
            </a:r>
            <a:r>
              <a:rPr sz="1200" dirty="0">
                <a:latin typeface="Trebuchet MS"/>
                <a:cs typeface="Trebuchet MS"/>
              </a:rPr>
              <a:t>may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reproduce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biased</a:t>
            </a:r>
            <a:r>
              <a:rPr sz="1200" spc="-10" dirty="0">
                <a:latin typeface="Trebuchet MS"/>
                <a:cs typeface="Trebuchet MS"/>
              </a:rPr>
              <a:t> knowledge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outputs.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This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raises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important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ethical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questions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about whose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knowledge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is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represented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and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whose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voices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80" dirty="0">
                <a:latin typeface="Trebuchet MS"/>
                <a:cs typeface="Trebuchet MS"/>
              </a:rPr>
              <a:t>are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marginalized.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95" dirty="0">
                <a:latin typeface="Trebuchet MS"/>
                <a:cs typeface="Trebuchet MS"/>
              </a:rPr>
              <a:t>In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such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cases,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105" dirty="0">
                <a:latin typeface="Trebuchet MS"/>
                <a:cs typeface="Trebuchet MS"/>
              </a:rPr>
              <a:t>AI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does </a:t>
            </a:r>
            <a:r>
              <a:rPr sz="1200" dirty="0">
                <a:latin typeface="Trebuchet MS"/>
                <a:cs typeface="Trebuchet MS"/>
              </a:rPr>
              <a:t>not</a:t>
            </a:r>
            <a:r>
              <a:rPr sz="1200" spc="1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democratize</a:t>
            </a:r>
            <a:r>
              <a:rPr sz="1200" spc="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knowledge</a:t>
            </a:r>
            <a:r>
              <a:rPr sz="1200" spc="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but</a:t>
            </a:r>
            <a:r>
              <a:rPr sz="1200" spc="1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reinforces</a:t>
            </a:r>
            <a:r>
              <a:rPr sz="1200" spc="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dominant</a:t>
            </a:r>
            <a:r>
              <a:rPr sz="1200" spc="1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perspectives.</a:t>
            </a:r>
            <a:r>
              <a:rPr sz="1200" spc="1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Transparency</a:t>
            </a:r>
            <a:r>
              <a:rPr sz="1200" spc="10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and </a:t>
            </a:r>
            <a:r>
              <a:rPr sz="1200" spc="-30" dirty="0">
                <a:latin typeface="Trebuchet MS"/>
                <a:cs typeface="Trebuchet MS"/>
              </a:rPr>
              <a:t>accountability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in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AI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systems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therefore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become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crucial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concerns.</a:t>
            </a:r>
            <a:endParaRPr sz="1200">
              <a:latin typeface="Trebuchet MS"/>
              <a:cs typeface="Trebuchet MS"/>
            </a:endParaRPr>
          </a:p>
          <a:p>
            <a:pPr marL="12700" marR="5080" algn="just">
              <a:lnSpc>
                <a:spcPct val="117800"/>
              </a:lnSpc>
              <a:spcBef>
                <a:spcPts val="805"/>
              </a:spcBef>
            </a:pPr>
            <a:r>
              <a:rPr sz="1200" dirty="0">
                <a:latin typeface="Trebuchet MS"/>
                <a:cs typeface="Trebuchet MS"/>
              </a:rPr>
              <a:t>Corporate</a:t>
            </a:r>
            <a:r>
              <a:rPr sz="1200" spc="2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control</a:t>
            </a:r>
            <a:r>
              <a:rPr sz="1200" spc="204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over</a:t>
            </a:r>
            <a:r>
              <a:rPr sz="1200" spc="2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</a:t>
            </a:r>
            <a:r>
              <a:rPr sz="1200" spc="20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platforms</a:t>
            </a:r>
            <a:r>
              <a:rPr sz="1200" spc="2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also</a:t>
            </a:r>
            <a:r>
              <a:rPr sz="1200" spc="204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poses</a:t>
            </a:r>
            <a:r>
              <a:rPr sz="1200" spc="204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significant</a:t>
            </a:r>
            <a:r>
              <a:rPr sz="1200" spc="2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challenges</a:t>
            </a:r>
            <a:r>
              <a:rPr sz="1200" spc="2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</a:t>
            </a:r>
            <a:r>
              <a:rPr sz="1200" spc="204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knowledge </a:t>
            </a:r>
            <a:r>
              <a:rPr sz="1200" spc="-25" dirty="0">
                <a:latin typeface="Trebuchet MS"/>
                <a:cs typeface="Trebuchet MS"/>
              </a:rPr>
              <a:t>democracy.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Many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tools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are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developed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owned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by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large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private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organizations. </a:t>
            </a:r>
            <a:r>
              <a:rPr sz="1200" spc="-10" dirty="0">
                <a:latin typeface="Trebuchet MS"/>
                <a:cs typeface="Trebuchet MS"/>
              </a:rPr>
              <a:t>These </a:t>
            </a:r>
            <a:r>
              <a:rPr sz="1200" spc="-25" dirty="0">
                <a:latin typeface="Trebuchet MS"/>
                <a:cs typeface="Trebuchet MS"/>
              </a:rPr>
              <a:t>entities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often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control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data,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algorithms,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access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conditions.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Knowledge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dissemination </a:t>
            </a:r>
            <a:r>
              <a:rPr sz="1200" dirty="0">
                <a:latin typeface="Trebuchet MS"/>
                <a:cs typeface="Trebuchet MS"/>
              </a:rPr>
              <a:t>becomes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dependent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on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commercial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interests</a:t>
            </a:r>
            <a:r>
              <a:rPr sz="1200" spc="-30" dirty="0">
                <a:latin typeface="Trebuchet MS"/>
                <a:cs typeface="Trebuchet MS"/>
              </a:rPr>
              <a:t> rather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than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public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good.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This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creates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new </a:t>
            </a:r>
            <a:r>
              <a:rPr sz="1200" dirty="0">
                <a:latin typeface="Trebuchet MS"/>
                <a:cs typeface="Trebuchet MS"/>
              </a:rPr>
              <a:t>forms of </a:t>
            </a:r>
            <a:r>
              <a:rPr sz="1200" spc="-30" dirty="0">
                <a:latin typeface="Trebuchet MS"/>
                <a:cs typeface="Trebuchet MS"/>
              </a:rPr>
              <a:t>gatekeeping,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where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knowledge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is </a:t>
            </a:r>
            <a:r>
              <a:rPr sz="1200" spc="-45" dirty="0">
                <a:latin typeface="Trebuchet MS"/>
                <a:cs typeface="Trebuchet MS"/>
              </a:rPr>
              <a:t>filtered,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ranked,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or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restricted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based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on </a:t>
            </a:r>
            <a:r>
              <a:rPr sz="1200" spc="-10" dirty="0">
                <a:latin typeface="Trebuchet MS"/>
                <a:cs typeface="Trebuchet MS"/>
              </a:rPr>
              <a:t>profit- </a:t>
            </a:r>
            <a:r>
              <a:rPr sz="1200" spc="-30" dirty="0">
                <a:latin typeface="Trebuchet MS"/>
                <a:cs typeface="Trebuchet MS"/>
              </a:rPr>
              <a:t>driven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models.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The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concentration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of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power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the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hands</a:t>
            </a:r>
            <a:r>
              <a:rPr sz="1200" spc="-30" dirty="0">
                <a:latin typeface="Trebuchet MS"/>
                <a:cs typeface="Trebuchet MS"/>
              </a:rPr>
              <a:t> of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few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technology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corporations </a:t>
            </a:r>
            <a:r>
              <a:rPr sz="1200" spc="-35" dirty="0">
                <a:latin typeface="Trebuchet MS"/>
                <a:cs typeface="Trebuchet MS"/>
              </a:rPr>
              <a:t>threatens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the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idea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of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open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democratic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knowledge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systems.</a:t>
            </a:r>
            <a:endParaRPr sz="1200">
              <a:latin typeface="Trebuchet MS"/>
              <a:cs typeface="Trebuchet MS"/>
            </a:endParaRPr>
          </a:p>
          <a:p>
            <a:pPr marL="12700" marR="5080" algn="just">
              <a:lnSpc>
                <a:spcPct val="117800"/>
              </a:lnSpc>
              <a:spcBef>
                <a:spcPts val="805"/>
              </a:spcBef>
            </a:pPr>
            <a:r>
              <a:rPr sz="1200" dirty="0">
                <a:latin typeface="Trebuchet MS"/>
                <a:cs typeface="Trebuchet MS"/>
              </a:rPr>
              <a:t>Data</a:t>
            </a:r>
            <a:r>
              <a:rPr sz="1200" spc="1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privacy</a:t>
            </a:r>
            <a:r>
              <a:rPr sz="1200" spc="1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1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surveillance</a:t>
            </a:r>
            <a:r>
              <a:rPr sz="1200" spc="1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are</a:t>
            </a:r>
            <a:r>
              <a:rPr sz="1200" spc="114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additional</a:t>
            </a:r>
            <a:r>
              <a:rPr sz="1200" spc="114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issues</a:t>
            </a:r>
            <a:r>
              <a:rPr sz="1200" spc="114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that</a:t>
            </a:r>
            <a:r>
              <a:rPr sz="1200" spc="1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cannot</a:t>
            </a:r>
            <a:r>
              <a:rPr sz="1200" spc="1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be</a:t>
            </a:r>
            <a:r>
              <a:rPr sz="1200" spc="114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ignored.</a:t>
            </a:r>
            <a:r>
              <a:rPr sz="1200" spc="1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AI-based </a:t>
            </a:r>
            <a:r>
              <a:rPr sz="1200" spc="-40" dirty="0">
                <a:latin typeface="Trebuchet MS"/>
                <a:cs typeface="Trebuchet MS"/>
              </a:rPr>
              <a:t>knowledge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platforms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collect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70" dirty="0">
                <a:latin typeface="Trebuchet MS"/>
                <a:cs typeface="Trebuchet MS"/>
              </a:rPr>
              <a:t>large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amounts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175" dirty="0">
                <a:latin typeface="Trebuchet MS"/>
                <a:cs typeface="Trebuchet MS"/>
              </a:rPr>
              <a:t>of</a:t>
            </a:r>
            <a:r>
              <a:rPr sz="1200" spc="8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user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75" dirty="0">
                <a:latin typeface="Trebuchet MS"/>
                <a:cs typeface="Trebuchet MS"/>
              </a:rPr>
              <a:t>data.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Without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60" dirty="0">
                <a:latin typeface="Trebuchet MS"/>
                <a:cs typeface="Trebuchet MS"/>
              </a:rPr>
              <a:t>proper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regulation,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this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data </a:t>
            </a:r>
            <a:r>
              <a:rPr sz="1200" dirty="0">
                <a:latin typeface="Trebuchet MS"/>
                <a:cs typeface="Trebuchet MS"/>
              </a:rPr>
              <a:t>can</a:t>
            </a:r>
            <a:r>
              <a:rPr sz="1200" spc="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be</a:t>
            </a:r>
            <a:r>
              <a:rPr sz="1200" spc="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misused.</a:t>
            </a:r>
            <a:r>
              <a:rPr sz="1200" spc="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Users</a:t>
            </a:r>
            <a:r>
              <a:rPr sz="1200" spc="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may</a:t>
            </a:r>
            <a:r>
              <a:rPr sz="1200" spc="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lose</a:t>
            </a:r>
            <a:r>
              <a:rPr sz="1200" spc="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control</a:t>
            </a:r>
            <a:r>
              <a:rPr sz="1200" spc="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over</a:t>
            </a:r>
            <a:r>
              <a:rPr sz="1200" spc="9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their</a:t>
            </a:r>
            <a:r>
              <a:rPr sz="1200" spc="9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intellectual</a:t>
            </a:r>
            <a:r>
              <a:rPr sz="1200" spc="9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activities</a:t>
            </a:r>
            <a:r>
              <a:rPr sz="1200" spc="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13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personal </a:t>
            </a:r>
            <a:r>
              <a:rPr sz="1200" spc="-45" dirty="0">
                <a:latin typeface="Trebuchet MS"/>
                <a:cs typeface="Trebuchet MS"/>
              </a:rPr>
              <a:t>information.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Such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practices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raise </a:t>
            </a:r>
            <a:r>
              <a:rPr sz="1200" spc="-35" dirty="0">
                <a:latin typeface="Trebuchet MS"/>
                <a:cs typeface="Trebuchet MS"/>
              </a:rPr>
              <a:t>ethical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legal </a:t>
            </a:r>
            <a:r>
              <a:rPr sz="1200" spc="-10" dirty="0">
                <a:latin typeface="Trebuchet MS"/>
                <a:cs typeface="Trebuchet MS"/>
              </a:rPr>
              <a:t>concerns,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especially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80" dirty="0">
                <a:latin typeface="Trebuchet MS"/>
                <a:cs typeface="Trebuchet MS"/>
              </a:rPr>
              <a:t>in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educational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and </a:t>
            </a:r>
            <a:r>
              <a:rPr sz="1200" dirty="0">
                <a:latin typeface="Trebuchet MS"/>
                <a:cs typeface="Trebuchet MS"/>
              </a:rPr>
              <a:t>research</a:t>
            </a:r>
            <a:r>
              <a:rPr sz="1200" spc="1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environments.</a:t>
            </a:r>
            <a:r>
              <a:rPr sz="1200" spc="204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Trust</a:t>
            </a:r>
            <a:r>
              <a:rPr sz="1200" spc="1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1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</a:t>
            </a:r>
            <a:r>
              <a:rPr sz="1200" spc="1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systems</a:t>
            </a:r>
            <a:r>
              <a:rPr sz="1200" spc="1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depends</a:t>
            </a:r>
            <a:r>
              <a:rPr sz="1200" spc="20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on</a:t>
            </a:r>
            <a:r>
              <a:rPr sz="1200" spc="1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strong</a:t>
            </a:r>
            <a:r>
              <a:rPr sz="1200" spc="1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data</a:t>
            </a:r>
            <a:r>
              <a:rPr sz="1200" spc="2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protection</a:t>
            </a:r>
            <a:r>
              <a:rPr sz="1200" spc="19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and </a:t>
            </a:r>
            <a:r>
              <a:rPr sz="1200" spc="-35" dirty="0">
                <a:latin typeface="Trebuchet MS"/>
                <a:cs typeface="Trebuchet MS"/>
              </a:rPr>
              <a:t>transparent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governance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mechanisms.</a:t>
            </a:r>
            <a:endParaRPr sz="1200">
              <a:latin typeface="Trebuchet MS"/>
              <a:cs typeface="Trebuchet MS"/>
            </a:endParaRPr>
          </a:p>
          <a:p>
            <a:pPr marL="12700" marR="10160" algn="just">
              <a:lnSpc>
                <a:spcPct val="118100"/>
              </a:lnSpc>
              <a:spcBef>
                <a:spcPts val="795"/>
              </a:spcBef>
            </a:pPr>
            <a:r>
              <a:rPr sz="1200" spc="-20" dirty="0">
                <a:latin typeface="Trebuchet MS"/>
                <a:cs typeface="Trebuchet MS"/>
              </a:rPr>
              <a:t>Another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concern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relates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the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over-</a:t>
            </a:r>
            <a:r>
              <a:rPr sz="1200" spc="-20" dirty="0">
                <a:latin typeface="Trebuchet MS"/>
                <a:cs typeface="Trebuchet MS"/>
              </a:rPr>
              <a:t>reliance </a:t>
            </a:r>
            <a:r>
              <a:rPr sz="1200" dirty="0">
                <a:latin typeface="Trebuchet MS"/>
                <a:cs typeface="Trebuchet MS"/>
              </a:rPr>
              <a:t>on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knowledge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processes.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While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can </a:t>
            </a:r>
            <a:r>
              <a:rPr sz="1200" dirty="0">
                <a:latin typeface="Trebuchet MS"/>
                <a:cs typeface="Trebuchet MS"/>
              </a:rPr>
              <a:t>assist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 </a:t>
            </a:r>
            <a:r>
              <a:rPr sz="1200" spc="-20" dirty="0">
                <a:latin typeface="Trebuchet MS"/>
                <a:cs typeface="Trebuchet MS"/>
              </a:rPr>
              <a:t>learning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research,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it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cannot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replace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human </a:t>
            </a:r>
            <a:r>
              <a:rPr sz="1200" spc="-55" dirty="0">
                <a:latin typeface="Trebuchet MS"/>
                <a:cs typeface="Trebuchet MS"/>
              </a:rPr>
              <a:t>creativity,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critical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thinking,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and </a:t>
            </a:r>
            <a:r>
              <a:rPr sz="1200" spc="-40" dirty="0">
                <a:latin typeface="Trebuchet MS"/>
                <a:cs typeface="Trebuchet MS"/>
              </a:rPr>
              <a:t>ethical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judgment.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Excessive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dependence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on </a:t>
            </a:r>
            <a:r>
              <a:rPr sz="1200" spc="-60" dirty="0">
                <a:latin typeface="Trebuchet MS"/>
                <a:cs typeface="Trebuchet MS"/>
              </a:rPr>
              <a:t>AI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tools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may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weaken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independent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thinking </a:t>
            </a:r>
            <a:r>
              <a:rPr sz="1200" spc="-25" dirty="0">
                <a:latin typeface="Trebuchet MS"/>
                <a:cs typeface="Trebuchet MS"/>
              </a:rPr>
              <a:t>and </a:t>
            </a:r>
            <a:r>
              <a:rPr sz="1200" spc="-10" dirty="0">
                <a:latin typeface="Trebuchet MS"/>
                <a:cs typeface="Trebuchet MS"/>
              </a:rPr>
              <a:t>intellectual</a:t>
            </a:r>
            <a:r>
              <a:rPr sz="1200" spc="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engagement.</a:t>
            </a:r>
            <a:r>
              <a:rPr sz="1200" spc="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Knowledge</a:t>
            </a:r>
            <a:r>
              <a:rPr sz="1200" spc="9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democratization</a:t>
            </a:r>
            <a:r>
              <a:rPr sz="1200" spc="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should</a:t>
            </a:r>
            <a:r>
              <a:rPr sz="1200" spc="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not</a:t>
            </a:r>
            <a:r>
              <a:rPr sz="1200" spc="10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mean</a:t>
            </a:r>
            <a:r>
              <a:rPr sz="1200" spc="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automation</a:t>
            </a:r>
            <a:r>
              <a:rPr sz="1200" spc="8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of </a:t>
            </a:r>
            <a:r>
              <a:rPr sz="1200" dirty="0">
                <a:latin typeface="Trebuchet MS"/>
                <a:cs typeface="Trebuchet MS"/>
              </a:rPr>
              <a:t>thought.</a:t>
            </a:r>
            <a:r>
              <a:rPr sz="1200" spc="3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Instead,</a:t>
            </a:r>
            <a:r>
              <a:rPr sz="1200" spc="3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</a:t>
            </a:r>
            <a:r>
              <a:rPr sz="1200" spc="3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should</a:t>
            </a:r>
            <a:r>
              <a:rPr sz="1200" spc="3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function</a:t>
            </a:r>
            <a:r>
              <a:rPr sz="1200" spc="375" dirty="0">
                <a:latin typeface="Trebuchet MS"/>
                <a:cs typeface="Trebuchet MS"/>
              </a:rPr>
              <a:t> </a:t>
            </a:r>
            <a:r>
              <a:rPr sz="1200" spc="55" dirty="0">
                <a:latin typeface="Trebuchet MS"/>
                <a:cs typeface="Trebuchet MS"/>
              </a:rPr>
              <a:t>as</a:t>
            </a:r>
            <a:r>
              <a:rPr sz="1200" spc="3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3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supportive</a:t>
            </a:r>
            <a:r>
              <a:rPr sz="1200" spc="3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tool</a:t>
            </a:r>
            <a:r>
              <a:rPr sz="1200" spc="3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that</a:t>
            </a:r>
            <a:r>
              <a:rPr sz="1200" spc="3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enhances</a:t>
            </a:r>
            <a:r>
              <a:rPr sz="1200" spc="37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human </a:t>
            </a:r>
            <a:r>
              <a:rPr sz="1200" spc="-20" dirty="0">
                <a:latin typeface="Trebuchet MS"/>
                <a:cs typeface="Trebuchet MS"/>
              </a:rPr>
              <a:t>understanding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rather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than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replacing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it.</a:t>
            </a:r>
            <a:endParaRPr sz="1200">
              <a:latin typeface="Trebuchet MS"/>
              <a:cs typeface="Trebuchet M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53975">
              <a:lnSpc>
                <a:spcPct val="100000"/>
              </a:lnSpc>
              <a:spcBef>
                <a:spcPts val="25"/>
              </a:spcBef>
            </a:pPr>
            <a:fld id="{81D60167-4931-47E6-BA6A-407CBD079E47}" type="slidenum">
              <a:rPr spc="-50" dirty="0"/>
              <a:pPr marL="53975">
                <a:lnSpc>
                  <a:spcPct val="100000"/>
                </a:lnSpc>
                <a:spcBef>
                  <a:spcPts val="25"/>
                </a:spcBef>
              </a:pPr>
              <a:t>4</a:t>
            </a:fld>
            <a:endParaRPr spc="-50" dirty="0"/>
          </a:p>
        </p:txBody>
      </p:sp>
      <p:sp>
        <p:nvSpPr>
          <p:cNvPr id="2" name="object 2"/>
          <p:cNvSpPr txBox="1"/>
          <p:nvPr/>
        </p:nvSpPr>
        <p:spPr>
          <a:xfrm>
            <a:off x="902017" y="859536"/>
            <a:ext cx="5973445" cy="81686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7620" algn="just">
              <a:lnSpc>
                <a:spcPct val="117700"/>
              </a:lnSpc>
              <a:spcBef>
                <a:spcPts val="105"/>
              </a:spcBef>
            </a:pPr>
            <a:r>
              <a:rPr sz="1200" spc="-20" dirty="0">
                <a:latin typeface="Trebuchet MS"/>
                <a:cs typeface="Trebuchet MS"/>
              </a:rPr>
              <a:t>In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the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context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of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developing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countries, </a:t>
            </a:r>
            <a:r>
              <a:rPr sz="1200" spc="-40" dirty="0">
                <a:latin typeface="Trebuchet MS"/>
                <a:cs typeface="Trebuchet MS"/>
              </a:rPr>
              <a:t>the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role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of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AI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in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democratizing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knowledge </a:t>
            </a:r>
            <a:r>
              <a:rPr sz="1200" spc="-10" dirty="0">
                <a:latin typeface="Trebuchet MS"/>
                <a:cs typeface="Trebuchet MS"/>
              </a:rPr>
              <a:t>becomes </a:t>
            </a:r>
            <a:r>
              <a:rPr sz="1200" spc="-50" dirty="0">
                <a:latin typeface="Trebuchet MS"/>
                <a:cs typeface="Trebuchet MS"/>
              </a:rPr>
              <a:t>even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more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complex.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On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one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hand,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60" dirty="0">
                <a:latin typeface="Trebuchet MS"/>
                <a:cs typeface="Trebuchet MS"/>
              </a:rPr>
              <a:t>AI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offers</a:t>
            </a:r>
            <a:r>
              <a:rPr sz="1200" spc="-30" dirty="0">
                <a:latin typeface="Trebuchet MS"/>
                <a:cs typeface="Trebuchet MS"/>
              </a:rPr>
              <a:t> opportunities </a:t>
            </a:r>
            <a:r>
              <a:rPr sz="1200" spc="-110" dirty="0">
                <a:latin typeface="Trebuchet MS"/>
                <a:cs typeface="Trebuchet MS"/>
              </a:rPr>
              <a:t>to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overcome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resource </a:t>
            </a:r>
            <a:r>
              <a:rPr sz="1200" spc="-10" dirty="0">
                <a:latin typeface="Trebuchet MS"/>
                <a:cs typeface="Trebuchet MS"/>
              </a:rPr>
              <a:t>limitations </a:t>
            </a:r>
            <a:r>
              <a:rPr sz="1200" spc="-20" dirty="0">
                <a:latin typeface="Trebuchet MS"/>
                <a:cs typeface="Trebuchet MS"/>
              </a:rPr>
              <a:t>and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educational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gaps.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On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90" dirty="0">
                <a:latin typeface="Trebuchet MS"/>
                <a:cs typeface="Trebuchet MS"/>
              </a:rPr>
              <a:t>the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65" dirty="0">
                <a:latin typeface="Trebuchet MS"/>
                <a:cs typeface="Trebuchet MS"/>
              </a:rPr>
              <a:t>other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hand,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unequal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infrastructure,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lack </a:t>
            </a:r>
            <a:r>
              <a:rPr sz="1200" spc="-155" dirty="0">
                <a:latin typeface="Trebuchet MS"/>
                <a:cs typeface="Trebuchet MS"/>
              </a:rPr>
              <a:t>of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policy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frameworks, </a:t>
            </a:r>
            <a:r>
              <a:rPr sz="1200" spc="-25" dirty="0">
                <a:latin typeface="Trebuchet MS"/>
                <a:cs typeface="Trebuchet MS"/>
              </a:rPr>
              <a:t>and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70" dirty="0">
                <a:latin typeface="Trebuchet MS"/>
                <a:cs typeface="Trebuchet MS"/>
              </a:rPr>
              <a:t>limited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65" dirty="0">
                <a:latin typeface="Trebuchet MS"/>
                <a:cs typeface="Trebuchet MS"/>
              </a:rPr>
              <a:t>digital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60" dirty="0">
                <a:latin typeface="Trebuchet MS"/>
                <a:cs typeface="Trebuchet MS"/>
              </a:rPr>
              <a:t>literacy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65" dirty="0">
                <a:latin typeface="Trebuchet MS"/>
                <a:cs typeface="Trebuchet MS"/>
              </a:rPr>
              <a:t>restrict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spc="-90" dirty="0">
                <a:latin typeface="Trebuchet MS"/>
                <a:cs typeface="Trebuchet MS"/>
              </a:rPr>
              <a:t>its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potential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impact.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Without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inclusive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strategies,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AI-</a:t>
            </a:r>
            <a:r>
              <a:rPr sz="1200" spc="-10" dirty="0">
                <a:latin typeface="Trebuchet MS"/>
                <a:cs typeface="Trebuchet MS"/>
              </a:rPr>
              <a:t>driven </a:t>
            </a:r>
            <a:r>
              <a:rPr sz="1200" spc="-25" dirty="0">
                <a:latin typeface="Trebuchet MS"/>
                <a:cs typeface="Trebuchet MS"/>
              </a:rPr>
              <a:t>knowledge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systems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may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benefit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only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small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segment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of</a:t>
            </a:r>
            <a:r>
              <a:rPr sz="1200" spc="-40" dirty="0">
                <a:latin typeface="Trebuchet MS"/>
                <a:cs typeface="Trebuchet MS"/>
              </a:rPr>
              <a:t> society.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65" dirty="0">
                <a:latin typeface="Trebuchet MS"/>
                <a:cs typeface="Trebuchet MS"/>
              </a:rPr>
              <a:t>Therefore,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social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context plays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critical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role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in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determining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the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success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of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AI-</a:t>
            </a:r>
            <a:r>
              <a:rPr sz="1200" dirty="0">
                <a:latin typeface="Trebuchet MS"/>
                <a:cs typeface="Trebuchet MS"/>
              </a:rPr>
              <a:t>based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democratization.</a:t>
            </a:r>
            <a:endParaRPr sz="1200">
              <a:latin typeface="Trebuchet MS"/>
              <a:cs typeface="Trebuchet MS"/>
            </a:endParaRPr>
          </a:p>
          <a:p>
            <a:pPr marL="12700" marR="6985" algn="just">
              <a:lnSpc>
                <a:spcPct val="118100"/>
              </a:lnSpc>
              <a:spcBef>
                <a:spcPts val="800"/>
              </a:spcBef>
            </a:pPr>
            <a:r>
              <a:rPr sz="1200" dirty="0">
                <a:latin typeface="Trebuchet MS"/>
                <a:cs typeface="Trebuchet MS"/>
              </a:rPr>
              <a:t>This</a:t>
            </a:r>
            <a:r>
              <a:rPr sz="1200" spc="1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research</a:t>
            </a:r>
            <a:r>
              <a:rPr sz="1200" spc="1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paper</a:t>
            </a:r>
            <a:r>
              <a:rPr sz="1200" spc="114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aims</a:t>
            </a:r>
            <a:r>
              <a:rPr sz="1200" spc="1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</a:t>
            </a:r>
            <a:r>
              <a:rPr sz="1200" spc="1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examine</a:t>
            </a:r>
            <a:r>
              <a:rPr sz="1200" spc="1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1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dual</a:t>
            </a:r>
            <a:r>
              <a:rPr sz="1200" spc="1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nature</a:t>
            </a:r>
            <a:r>
              <a:rPr sz="1200" spc="1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1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Artificial</a:t>
            </a:r>
            <a:r>
              <a:rPr sz="1200" spc="1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Intelligence</a:t>
            </a:r>
            <a:r>
              <a:rPr sz="1200" spc="1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12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the </a:t>
            </a:r>
            <a:r>
              <a:rPr sz="1200" spc="-35" dirty="0">
                <a:latin typeface="Trebuchet MS"/>
                <a:cs typeface="Trebuchet MS"/>
              </a:rPr>
              <a:t>democratization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of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knowledge.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0" dirty="0">
                <a:latin typeface="Trebuchet MS"/>
                <a:cs typeface="Trebuchet MS"/>
              </a:rPr>
              <a:t>It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seeks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90" dirty="0">
                <a:latin typeface="Trebuchet MS"/>
                <a:cs typeface="Trebuchet MS"/>
              </a:rPr>
              <a:t>to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explore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both </a:t>
            </a:r>
            <a:r>
              <a:rPr sz="1200" spc="-45" dirty="0">
                <a:latin typeface="Trebuchet MS"/>
                <a:cs typeface="Trebuchet MS"/>
              </a:rPr>
              <a:t>the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opportunities </a:t>
            </a:r>
            <a:r>
              <a:rPr sz="1200" spc="-35" dirty="0">
                <a:latin typeface="Trebuchet MS"/>
                <a:cs typeface="Trebuchet MS"/>
              </a:rPr>
              <a:t>created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by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AI </a:t>
            </a:r>
            <a:r>
              <a:rPr sz="1200" spc="-25" dirty="0">
                <a:latin typeface="Trebuchet MS"/>
                <a:cs typeface="Trebuchet MS"/>
              </a:rPr>
              <a:t>and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challenges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that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limit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its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inclusive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potential.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The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study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adopts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critical</a:t>
            </a:r>
            <a:r>
              <a:rPr sz="1200" dirty="0">
                <a:latin typeface="Trebuchet MS"/>
                <a:cs typeface="Trebuchet MS"/>
              </a:rPr>
              <a:t> and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balanced </a:t>
            </a:r>
            <a:r>
              <a:rPr sz="1200" spc="-25" dirty="0">
                <a:latin typeface="Trebuchet MS"/>
                <a:cs typeface="Trebuchet MS"/>
              </a:rPr>
              <a:t>perspective.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Rather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than </a:t>
            </a:r>
            <a:r>
              <a:rPr sz="1200" spc="-20" dirty="0">
                <a:latin typeface="Trebuchet MS"/>
                <a:cs typeface="Trebuchet MS"/>
              </a:rPr>
              <a:t>celebrating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 </a:t>
            </a:r>
            <a:r>
              <a:rPr sz="1200" spc="55" dirty="0">
                <a:latin typeface="Trebuchet MS"/>
                <a:cs typeface="Trebuchet MS"/>
              </a:rPr>
              <a:t>as</a:t>
            </a:r>
            <a:r>
              <a:rPr sz="1200" dirty="0">
                <a:latin typeface="Trebuchet MS"/>
                <a:cs typeface="Trebuchet MS"/>
              </a:rPr>
              <a:t> a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purely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transformative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force,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it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analyzes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the </a:t>
            </a:r>
            <a:r>
              <a:rPr sz="1200" spc="-10" dirty="0">
                <a:latin typeface="Trebuchet MS"/>
                <a:cs typeface="Trebuchet MS"/>
              </a:rPr>
              <a:t>conditions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under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which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AI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can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truly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support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knowledge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democracy.</a:t>
            </a:r>
            <a:endParaRPr sz="1200">
              <a:latin typeface="Trebuchet MS"/>
              <a:cs typeface="Trebuchet MS"/>
            </a:endParaRPr>
          </a:p>
          <a:p>
            <a:pPr marL="12700" marR="5080" algn="just">
              <a:lnSpc>
                <a:spcPct val="117800"/>
              </a:lnSpc>
              <a:spcBef>
                <a:spcPts val="805"/>
              </a:spcBef>
            </a:pPr>
            <a:r>
              <a:rPr sz="1200" spc="-10" dirty="0">
                <a:latin typeface="Trebuchet MS"/>
                <a:cs typeface="Trebuchet MS"/>
              </a:rPr>
              <a:t>Understanding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the </a:t>
            </a:r>
            <a:r>
              <a:rPr sz="1200" spc="-25" dirty="0">
                <a:latin typeface="Trebuchet MS"/>
                <a:cs typeface="Trebuchet MS"/>
              </a:rPr>
              <a:t>relationship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between </a:t>
            </a:r>
            <a:r>
              <a:rPr sz="1200" dirty="0">
                <a:latin typeface="Trebuchet MS"/>
                <a:cs typeface="Trebuchet MS"/>
              </a:rPr>
              <a:t>AI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knowledge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democratization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essential</a:t>
            </a:r>
            <a:r>
              <a:rPr sz="1200" spc="-25" dirty="0">
                <a:latin typeface="Trebuchet MS"/>
                <a:cs typeface="Trebuchet MS"/>
              </a:rPr>
              <a:t> in </a:t>
            </a:r>
            <a:r>
              <a:rPr sz="1200" spc="-10" dirty="0">
                <a:latin typeface="Trebuchet MS"/>
                <a:cs typeface="Trebuchet MS"/>
              </a:rPr>
              <a:t>the</a:t>
            </a:r>
            <a:r>
              <a:rPr sz="1200" spc="-20" dirty="0">
                <a:latin typeface="Trebuchet MS"/>
                <a:cs typeface="Trebuchet MS"/>
              </a:rPr>
              <a:t> contemporary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knowledge </a:t>
            </a:r>
            <a:r>
              <a:rPr sz="1200" spc="-30" dirty="0">
                <a:latin typeface="Trebuchet MS"/>
                <a:cs typeface="Trebuchet MS"/>
              </a:rPr>
              <a:t>society.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50" dirty="0">
                <a:latin typeface="Trebuchet MS"/>
                <a:cs typeface="Trebuchet MS"/>
              </a:rPr>
              <a:t>As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 continues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shape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education,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research,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and </a:t>
            </a:r>
            <a:r>
              <a:rPr sz="1200" spc="-30" dirty="0">
                <a:latin typeface="Trebuchet MS"/>
                <a:cs typeface="Trebuchet MS"/>
              </a:rPr>
              <a:t>information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systems,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its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social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implications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demand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careful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academic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attention.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Ethical </a:t>
            </a:r>
            <a:r>
              <a:rPr sz="1200" spc="-30" dirty="0">
                <a:latin typeface="Trebuchet MS"/>
                <a:cs typeface="Trebuchet MS"/>
              </a:rPr>
              <a:t>design,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inclusive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policies,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and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human-</a:t>
            </a:r>
            <a:r>
              <a:rPr sz="1200" spc="-40" dirty="0">
                <a:latin typeface="Trebuchet MS"/>
                <a:cs typeface="Trebuchet MS"/>
              </a:rPr>
              <a:t>centered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approaches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65" dirty="0">
                <a:latin typeface="Trebuchet MS"/>
                <a:cs typeface="Trebuchet MS"/>
              </a:rPr>
              <a:t>are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necessary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140" dirty="0">
                <a:latin typeface="Trebuchet MS"/>
                <a:cs typeface="Trebuchet MS"/>
              </a:rPr>
              <a:t>to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ensure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70" dirty="0">
                <a:latin typeface="Trebuchet MS"/>
                <a:cs typeface="Trebuchet MS"/>
              </a:rPr>
              <a:t>that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AI </a:t>
            </a:r>
            <a:r>
              <a:rPr sz="1200" dirty="0">
                <a:latin typeface="Trebuchet MS"/>
                <a:cs typeface="Trebuchet MS"/>
              </a:rPr>
              <a:t>serves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55" dirty="0">
                <a:latin typeface="Trebuchet MS"/>
                <a:cs typeface="Trebuchet MS"/>
              </a:rPr>
              <a:t>as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tool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60" dirty="0">
                <a:latin typeface="Trebuchet MS"/>
                <a:cs typeface="Trebuchet MS"/>
              </a:rPr>
              <a:t>for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empowerment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60" dirty="0">
                <a:latin typeface="Trebuchet MS"/>
                <a:cs typeface="Trebuchet MS"/>
              </a:rPr>
              <a:t>rather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than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exclusion. </a:t>
            </a:r>
            <a:r>
              <a:rPr sz="1200" spc="-35" dirty="0">
                <a:latin typeface="Trebuchet MS"/>
                <a:cs typeface="Trebuchet MS"/>
              </a:rPr>
              <a:t>This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study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contributes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90" dirty="0">
                <a:latin typeface="Trebuchet MS"/>
                <a:cs typeface="Trebuchet MS"/>
              </a:rPr>
              <a:t>to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ongoing academic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discussions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10" dirty="0">
                <a:latin typeface="Trebuchet MS"/>
                <a:cs typeface="Trebuchet MS"/>
              </a:rPr>
              <a:t>by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highlighting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90" dirty="0">
                <a:latin typeface="Trebuchet MS"/>
                <a:cs typeface="Trebuchet MS"/>
              </a:rPr>
              <a:t>the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need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114" dirty="0">
                <a:latin typeface="Trebuchet MS"/>
                <a:cs typeface="Trebuchet MS"/>
              </a:rPr>
              <a:t>for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responsible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and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equitable</a:t>
            </a:r>
            <a:r>
              <a:rPr sz="1200" dirty="0">
                <a:latin typeface="Trebuchet MS"/>
                <a:cs typeface="Trebuchet MS"/>
              </a:rPr>
              <a:t> use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155" dirty="0">
                <a:latin typeface="Trebuchet MS"/>
                <a:cs typeface="Trebuchet MS"/>
              </a:rPr>
              <a:t>of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Artificial </a:t>
            </a:r>
            <a:r>
              <a:rPr sz="1200" spc="-40" dirty="0">
                <a:latin typeface="Trebuchet MS"/>
                <a:cs typeface="Trebuchet MS"/>
              </a:rPr>
              <a:t>Intelligence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in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the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production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dissemination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of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knowledge.</a:t>
            </a:r>
            <a:endParaRPr sz="12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12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775"/>
              </a:spcBef>
            </a:pPr>
            <a:endParaRPr sz="12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1200" b="1" spc="-20" dirty="0">
                <a:latin typeface="Trebuchet MS"/>
                <a:cs typeface="Trebuchet MS"/>
              </a:rPr>
              <a:t>Objectives</a:t>
            </a:r>
            <a:r>
              <a:rPr sz="1200" b="1" spc="-100" dirty="0">
                <a:latin typeface="Trebuchet MS"/>
                <a:cs typeface="Trebuchet MS"/>
              </a:rPr>
              <a:t> </a:t>
            </a:r>
            <a:r>
              <a:rPr sz="1200" b="1" spc="-20" dirty="0">
                <a:latin typeface="Trebuchet MS"/>
                <a:cs typeface="Trebuchet MS"/>
              </a:rPr>
              <a:t>of</a:t>
            </a:r>
            <a:r>
              <a:rPr sz="1200" b="1" spc="-100" dirty="0">
                <a:latin typeface="Trebuchet MS"/>
                <a:cs typeface="Trebuchet MS"/>
              </a:rPr>
              <a:t> </a:t>
            </a:r>
            <a:r>
              <a:rPr sz="1200" b="1" spc="-40" dirty="0">
                <a:latin typeface="Trebuchet MS"/>
                <a:cs typeface="Trebuchet MS"/>
              </a:rPr>
              <a:t>the</a:t>
            </a:r>
            <a:r>
              <a:rPr sz="1200" b="1" spc="-95" dirty="0">
                <a:latin typeface="Trebuchet MS"/>
                <a:cs typeface="Trebuchet MS"/>
              </a:rPr>
              <a:t> </a:t>
            </a:r>
            <a:r>
              <a:rPr sz="1200" b="1" spc="-10" dirty="0">
                <a:latin typeface="Trebuchet MS"/>
                <a:cs typeface="Trebuchet MS"/>
              </a:rPr>
              <a:t>Study</a:t>
            </a:r>
            <a:endParaRPr sz="1200">
              <a:latin typeface="Trebuchet MS"/>
              <a:cs typeface="Trebuchet MS"/>
            </a:endParaRPr>
          </a:p>
          <a:p>
            <a:pPr marL="468630" marR="8255" indent="-227329">
              <a:lnSpc>
                <a:spcPct val="118100"/>
              </a:lnSpc>
              <a:spcBef>
                <a:spcPts val="775"/>
              </a:spcBef>
              <a:buAutoNum type="arabicPeriod"/>
              <a:tabLst>
                <a:tab pos="469900" algn="l"/>
              </a:tabLst>
            </a:pPr>
            <a:r>
              <a:rPr sz="1200" spc="-114" dirty="0">
                <a:latin typeface="Trebuchet MS"/>
                <a:cs typeface="Trebuchet MS"/>
              </a:rPr>
              <a:t>To</a:t>
            </a:r>
            <a:r>
              <a:rPr sz="1200" spc="-10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examine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the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role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of</a:t>
            </a:r>
            <a:r>
              <a:rPr sz="1200" spc="-10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Artificial</a:t>
            </a:r>
            <a:r>
              <a:rPr sz="1200" spc="-10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Intelligence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in</a:t>
            </a:r>
            <a:r>
              <a:rPr sz="1200" spc="-10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expanding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access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to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knowledge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across 	</a:t>
            </a:r>
            <a:r>
              <a:rPr sz="1200" spc="-30" dirty="0">
                <a:latin typeface="Trebuchet MS"/>
                <a:cs typeface="Trebuchet MS"/>
              </a:rPr>
              <a:t>diverse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social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educational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groups.</a:t>
            </a:r>
            <a:endParaRPr sz="1200">
              <a:latin typeface="Trebuchet MS"/>
              <a:cs typeface="Trebuchet MS"/>
            </a:endParaRPr>
          </a:p>
          <a:p>
            <a:pPr marL="468630" marR="13970" indent="-227329">
              <a:lnSpc>
                <a:spcPts val="1700"/>
              </a:lnSpc>
              <a:spcBef>
                <a:spcPts val="100"/>
              </a:spcBef>
              <a:buAutoNum type="arabicPeriod"/>
              <a:tabLst>
                <a:tab pos="469900" algn="l"/>
              </a:tabLst>
            </a:pPr>
            <a:r>
              <a:rPr sz="1200" spc="-114" dirty="0">
                <a:latin typeface="Trebuchet MS"/>
                <a:cs typeface="Trebuchet MS"/>
              </a:rPr>
              <a:t>To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analyze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ways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which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technologies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contribute </a:t>
            </a:r>
            <a:r>
              <a:rPr sz="1200" spc="-10" dirty="0">
                <a:latin typeface="Trebuchet MS"/>
                <a:cs typeface="Trebuchet MS"/>
              </a:rPr>
              <a:t>to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democratization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of 	</a:t>
            </a:r>
            <a:r>
              <a:rPr sz="1200" spc="-30" dirty="0">
                <a:latin typeface="Trebuchet MS"/>
                <a:cs typeface="Trebuchet MS"/>
              </a:rPr>
              <a:t>knowledge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creation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dissemination.</a:t>
            </a:r>
            <a:endParaRPr sz="1200">
              <a:latin typeface="Trebuchet MS"/>
              <a:cs typeface="Trebuchet MS"/>
            </a:endParaRPr>
          </a:p>
          <a:p>
            <a:pPr marL="468630" marR="13970" indent="-227329">
              <a:lnSpc>
                <a:spcPts val="1700"/>
              </a:lnSpc>
              <a:buAutoNum type="arabicPeriod"/>
              <a:tabLst>
                <a:tab pos="469900" algn="l"/>
              </a:tabLst>
            </a:pPr>
            <a:r>
              <a:rPr sz="1200" spc="-114" dirty="0">
                <a:latin typeface="Trebuchet MS"/>
                <a:cs typeface="Trebuchet MS"/>
              </a:rPr>
              <a:t>To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identify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the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major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challenges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associated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with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the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use</a:t>
            </a:r>
            <a:r>
              <a:rPr sz="1200" spc="-30" dirty="0">
                <a:latin typeface="Trebuchet MS"/>
                <a:cs typeface="Trebuchet MS"/>
              </a:rPr>
              <a:t> of </a:t>
            </a:r>
            <a:r>
              <a:rPr sz="1200" spc="-40" dirty="0">
                <a:latin typeface="Trebuchet MS"/>
                <a:cs typeface="Trebuchet MS"/>
              </a:rPr>
              <a:t>Artificial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Intelligence</a:t>
            </a:r>
            <a:r>
              <a:rPr sz="1200" spc="-25" dirty="0">
                <a:latin typeface="Trebuchet MS"/>
                <a:cs typeface="Trebuchet MS"/>
              </a:rPr>
              <a:t> in 	</a:t>
            </a:r>
            <a:r>
              <a:rPr sz="1200" spc="-30" dirty="0">
                <a:latin typeface="Trebuchet MS"/>
                <a:cs typeface="Trebuchet MS"/>
              </a:rPr>
              <a:t>achieving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knowledge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democracy.</a:t>
            </a:r>
            <a:endParaRPr sz="1200">
              <a:latin typeface="Trebuchet MS"/>
              <a:cs typeface="Trebuchet MS"/>
            </a:endParaRPr>
          </a:p>
          <a:p>
            <a:pPr marL="468630" marR="8255" indent="-227329">
              <a:lnSpc>
                <a:spcPts val="1700"/>
              </a:lnSpc>
              <a:buAutoNum type="arabicPeriod"/>
              <a:tabLst>
                <a:tab pos="469900" algn="l"/>
              </a:tabLst>
            </a:pPr>
            <a:r>
              <a:rPr sz="1200" spc="-114" dirty="0">
                <a:latin typeface="Trebuchet MS"/>
                <a:cs typeface="Trebuchet MS"/>
              </a:rPr>
              <a:t>To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critically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55" dirty="0">
                <a:latin typeface="Trebuchet MS"/>
                <a:cs typeface="Trebuchet MS"/>
              </a:rPr>
              <a:t>assess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ethical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issues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such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55" dirty="0">
                <a:latin typeface="Trebuchet MS"/>
                <a:cs typeface="Trebuchet MS"/>
              </a:rPr>
              <a:t>as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bias,</a:t>
            </a:r>
            <a:r>
              <a:rPr sz="1200" spc="-30" dirty="0">
                <a:latin typeface="Trebuchet MS"/>
                <a:cs typeface="Trebuchet MS"/>
              </a:rPr>
              <a:t> data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privacy,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transparency </a:t>
            </a:r>
            <a:r>
              <a:rPr sz="1200" spc="-40" dirty="0">
                <a:latin typeface="Trebuchet MS"/>
                <a:cs typeface="Trebuchet MS"/>
              </a:rPr>
              <a:t>in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AI- 	</a:t>
            </a:r>
            <a:r>
              <a:rPr sz="1200" spc="-40" dirty="0">
                <a:latin typeface="Trebuchet MS"/>
                <a:cs typeface="Trebuchet MS"/>
              </a:rPr>
              <a:t>driven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knowledge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systems.</a:t>
            </a:r>
            <a:endParaRPr sz="1200">
              <a:latin typeface="Trebuchet MS"/>
              <a:cs typeface="Trebuchet MS"/>
            </a:endParaRPr>
          </a:p>
          <a:p>
            <a:pPr marL="468630" indent="-227329">
              <a:lnSpc>
                <a:spcPct val="100000"/>
              </a:lnSpc>
              <a:spcBef>
                <a:spcPts val="140"/>
              </a:spcBef>
              <a:buAutoNum type="arabicPeriod"/>
              <a:tabLst>
                <a:tab pos="468630" algn="l"/>
              </a:tabLst>
            </a:pPr>
            <a:r>
              <a:rPr sz="1200" spc="-114" dirty="0">
                <a:latin typeface="Trebuchet MS"/>
                <a:cs typeface="Trebuchet MS"/>
              </a:rPr>
              <a:t>To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explore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conditions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under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which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Artificial</a:t>
            </a:r>
            <a:r>
              <a:rPr sz="1200" spc="-30" dirty="0">
                <a:latin typeface="Trebuchet MS"/>
                <a:cs typeface="Trebuchet MS"/>
              </a:rPr>
              <a:t> Intelligence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can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support</a:t>
            </a:r>
            <a:r>
              <a:rPr sz="1200" spc="-10" dirty="0">
                <a:latin typeface="Trebuchet MS"/>
                <a:cs typeface="Trebuchet MS"/>
              </a:rPr>
              <a:t> inclusive,</a:t>
            </a:r>
            <a:endParaRPr sz="1200">
              <a:latin typeface="Trebuchet MS"/>
              <a:cs typeface="Trebuchet MS"/>
            </a:endParaRPr>
          </a:p>
          <a:p>
            <a:pPr marL="469900">
              <a:lnSpc>
                <a:spcPct val="100000"/>
              </a:lnSpc>
              <a:spcBef>
                <a:spcPts val="260"/>
              </a:spcBef>
            </a:pPr>
            <a:r>
              <a:rPr sz="1200" spc="-40" dirty="0">
                <a:latin typeface="Trebuchet MS"/>
                <a:cs typeface="Trebuchet MS"/>
              </a:rPr>
              <a:t>equitable,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responsible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knowledge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sharing.</a:t>
            </a:r>
            <a:endParaRPr sz="12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12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770"/>
              </a:spcBef>
            </a:pPr>
            <a:endParaRPr sz="12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b="1" spc="-10" dirty="0">
                <a:latin typeface="Trebuchet MS"/>
                <a:cs typeface="Trebuchet MS"/>
              </a:rPr>
              <a:t>Research</a:t>
            </a:r>
            <a:r>
              <a:rPr sz="1200" b="1" spc="-50" dirty="0">
                <a:latin typeface="Trebuchet MS"/>
                <a:cs typeface="Trebuchet MS"/>
              </a:rPr>
              <a:t> </a:t>
            </a:r>
            <a:r>
              <a:rPr sz="1200" b="1" spc="-10" dirty="0">
                <a:latin typeface="Trebuchet MS"/>
                <a:cs typeface="Trebuchet MS"/>
              </a:rPr>
              <a:t>Methodology</a:t>
            </a:r>
            <a:endParaRPr sz="1200">
              <a:latin typeface="Trebuchet MS"/>
              <a:cs typeface="Trebuchet MS"/>
            </a:endParaRPr>
          </a:p>
          <a:p>
            <a:pPr marL="12700" marR="15240" algn="just">
              <a:lnSpc>
                <a:spcPct val="118100"/>
              </a:lnSpc>
              <a:spcBef>
                <a:spcPts val="800"/>
              </a:spcBef>
            </a:pPr>
            <a:r>
              <a:rPr sz="1200" spc="-90" dirty="0">
                <a:latin typeface="Trebuchet MS"/>
                <a:cs typeface="Trebuchet MS"/>
              </a:rPr>
              <a:t>The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present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study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adopts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qualitative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conceptual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research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design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90" dirty="0">
                <a:latin typeface="Trebuchet MS"/>
                <a:cs typeface="Trebuchet MS"/>
              </a:rPr>
              <a:t>to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examine </a:t>
            </a:r>
            <a:r>
              <a:rPr sz="1200" spc="-65" dirty="0">
                <a:latin typeface="Trebuchet MS"/>
                <a:cs typeface="Trebuchet MS"/>
              </a:rPr>
              <a:t>the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role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Artificial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Intelligence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democratization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knowledge,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with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 specific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focus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on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its</a:t>
            </a:r>
            <a:endParaRPr sz="1200">
              <a:latin typeface="Trebuchet MS"/>
              <a:cs typeface="Trebuchet M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53975">
              <a:lnSpc>
                <a:spcPct val="100000"/>
              </a:lnSpc>
              <a:spcBef>
                <a:spcPts val="25"/>
              </a:spcBef>
            </a:pPr>
            <a:fld id="{81D60167-4931-47E6-BA6A-407CBD079E47}" type="slidenum">
              <a:rPr spc="-50" dirty="0"/>
              <a:pPr marL="53975">
                <a:lnSpc>
                  <a:spcPct val="100000"/>
                </a:lnSpc>
                <a:spcBef>
                  <a:spcPts val="25"/>
                </a:spcBef>
              </a:pPr>
              <a:t>5</a:t>
            </a:fld>
            <a:endParaRPr spc="-50" dirty="0"/>
          </a:p>
        </p:txBody>
      </p:sp>
      <p:sp>
        <p:nvSpPr>
          <p:cNvPr id="2" name="object 2"/>
          <p:cNvSpPr txBox="1"/>
          <p:nvPr/>
        </p:nvSpPr>
        <p:spPr>
          <a:xfrm>
            <a:off x="902017" y="859536"/>
            <a:ext cx="5971540" cy="81051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8255" algn="just">
              <a:lnSpc>
                <a:spcPct val="117700"/>
              </a:lnSpc>
              <a:spcBef>
                <a:spcPts val="105"/>
              </a:spcBef>
            </a:pPr>
            <a:r>
              <a:rPr sz="1200" spc="-20" dirty="0">
                <a:latin typeface="Trebuchet MS"/>
                <a:cs typeface="Trebuchet MS"/>
              </a:rPr>
              <a:t>opportunities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challenges.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Since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topic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deals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with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abstract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ideas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such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55" dirty="0">
                <a:latin typeface="Trebuchet MS"/>
                <a:cs typeface="Trebuchet MS"/>
              </a:rPr>
              <a:t>as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access, </a:t>
            </a:r>
            <a:r>
              <a:rPr sz="1200" dirty="0">
                <a:latin typeface="Trebuchet MS"/>
                <a:cs typeface="Trebuchet MS"/>
              </a:rPr>
              <a:t>power,</a:t>
            </a:r>
            <a:r>
              <a:rPr sz="1200" spc="204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ethics,</a:t>
            </a:r>
            <a:r>
              <a:rPr sz="1200" spc="204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inclusion,</a:t>
            </a:r>
            <a:r>
              <a:rPr sz="1200" spc="2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2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inequality,</a:t>
            </a:r>
            <a:r>
              <a:rPr sz="1200" spc="204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2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qualitative</a:t>
            </a:r>
            <a:r>
              <a:rPr sz="1200" spc="1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approach</a:t>
            </a:r>
            <a:r>
              <a:rPr sz="1200" spc="1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is</a:t>
            </a:r>
            <a:r>
              <a:rPr sz="1200" spc="1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considered</a:t>
            </a:r>
            <a:r>
              <a:rPr sz="1200" spc="204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more </a:t>
            </a:r>
            <a:r>
              <a:rPr sz="1200" dirty="0">
                <a:latin typeface="Trebuchet MS"/>
                <a:cs typeface="Trebuchet MS"/>
              </a:rPr>
              <a:t>appropriate</a:t>
            </a:r>
            <a:r>
              <a:rPr sz="1200" spc="3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than</a:t>
            </a:r>
            <a:r>
              <a:rPr sz="1200" spc="3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3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purely</a:t>
            </a:r>
            <a:r>
              <a:rPr sz="1200" spc="35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quantitative</a:t>
            </a:r>
            <a:r>
              <a:rPr sz="1200" spc="3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method.</a:t>
            </a:r>
            <a:r>
              <a:rPr sz="1200" spc="35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This</a:t>
            </a:r>
            <a:r>
              <a:rPr sz="1200" spc="3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approach</a:t>
            </a:r>
            <a:r>
              <a:rPr sz="1200" spc="3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allows</a:t>
            </a:r>
            <a:r>
              <a:rPr sz="1200" spc="3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for</a:t>
            </a:r>
            <a:r>
              <a:rPr sz="1200" spc="35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deeper </a:t>
            </a:r>
            <a:r>
              <a:rPr sz="1200" spc="-35" dirty="0">
                <a:latin typeface="Trebuchet MS"/>
                <a:cs typeface="Trebuchet MS"/>
              </a:rPr>
              <a:t>interpretation,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critical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reflection,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contextual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understanding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AI-</a:t>
            </a:r>
            <a:r>
              <a:rPr sz="1200" dirty="0">
                <a:latin typeface="Trebuchet MS"/>
                <a:cs typeface="Trebuchet MS"/>
              </a:rPr>
              <a:t>driven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knowledge systems.</a:t>
            </a:r>
            <a:endParaRPr sz="1200">
              <a:latin typeface="Trebuchet MS"/>
              <a:cs typeface="Trebuchet MS"/>
            </a:endParaRPr>
          </a:p>
          <a:p>
            <a:pPr marL="12700" algn="just">
              <a:lnSpc>
                <a:spcPct val="100000"/>
              </a:lnSpc>
              <a:spcBef>
                <a:spcPts val="1060"/>
              </a:spcBef>
            </a:pPr>
            <a:r>
              <a:rPr sz="1200" b="1" spc="-25" dirty="0">
                <a:latin typeface="Trebuchet MS"/>
                <a:cs typeface="Trebuchet MS"/>
              </a:rPr>
              <a:t>Nature</a:t>
            </a:r>
            <a:r>
              <a:rPr sz="1200" b="1" spc="-85" dirty="0">
                <a:latin typeface="Trebuchet MS"/>
                <a:cs typeface="Trebuchet MS"/>
              </a:rPr>
              <a:t> </a:t>
            </a:r>
            <a:r>
              <a:rPr sz="1200" b="1" spc="-20" dirty="0">
                <a:latin typeface="Trebuchet MS"/>
                <a:cs typeface="Trebuchet MS"/>
              </a:rPr>
              <a:t>of</a:t>
            </a:r>
            <a:r>
              <a:rPr sz="1200" b="1" spc="-90" dirty="0">
                <a:latin typeface="Trebuchet MS"/>
                <a:cs typeface="Trebuchet MS"/>
              </a:rPr>
              <a:t> </a:t>
            </a:r>
            <a:r>
              <a:rPr sz="1200" b="1" spc="-50" dirty="0">
                <a:latin typeface="Trebuchet MS"/>
                <a:cs typeface="Trebuchet MS"/>
              </a:rPr>
              <a:t>the</a:t>
            </a:r>
            <a:r>
              <a:rPr sz="1200" b="1" spc="-80" dirty="0">
                <a:latin typeface="Trebuchet MS"/>
                <a:cs typeface="Trebuchet MS"/>
              </a:rPr>
              <a:t> </a:t>
            </a:r>
            <a:r>
              <a:rPr sz="1200" b="1" spc="-10" dirty="0">
                <a:latin typeface="Trebuchet MS"/>
                <a:cs typeface="Trebuchet MS"/>
              </a:rPr>
              <a:t>Research</a:t>
            </a:r>
            <a:endParaRPr sz="1200">
              <a:latin typeface="Trebuchet MS"/>
              <a:cs typeface="Trebuchet MS"/>
            </a:endParaRPr>
          </a:p>
          <a:p>
            <a:pPr marL="12700" marR="5080" algn="just">
              <a:lnSpc>
                <a:spcPct val="118100"/>
              </a:lnSpc>
              <a:spcBef>
                <a:spcPts val="800"/>
              </a:spcBef>
            </a:pPr>
            <a:r>
              <a:rPr sz="1200" dirty="0">
                <a:latin typeface="Trebuchet MS"/>
                <a:cs typeface="Trebuchet MS"/>
              </a:rPr>
              <a:t>This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research</a:t>
            </a:r>
            <a:r>
              <a:rPr sz="1200" spc="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is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descriptive</a:t>
            </a:r>
            <a:r>
              <a:rPr sz="1200" spc="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analytical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7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nature.</a:t>
            </a:r>
            <a:r>
              <a:rPr sz="1200" spc="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It</a:t>
            </a:r>
            <a:r>
              <a:rPr sz="1200" spc="6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aims</a:t>
            </a:r>
            <a:r>
              <a:rPr sz="1200" spc="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describe</a:t>
            </a:r>
            <a:r>
              <a:rPr sz="1200" spc="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how</a:t>
            </a:r>
            <a:r>
              <a:rPr sz="1200" spc="8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Artificial </a:t>
            </a:r>
            <a:r>
              <a:rPr sz="1200" spc="-30" dirty="0">
                <a:latin typeface="Trebuchet MS"/>
                <a:cs typeface="Trebuchet MS"/>
              </a:rPr>
              <a:t>Intelligence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contributes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to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the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expansion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knowledge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access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to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analyze </a:t>
            </a:r>
            <a:r>
              <a:rPr sz="1200" spc="-10" dirty="0">
                <a:latin typeface="Trebuchet MS"/>
                <a:cs typeface="Trebuchet MS"/>
              </a:rPr>
              <a:t>the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social, </a:t>
            </a:r>
            <a:r>
              <a:rPr sz="1200" spc="-50" dirty="0">
                <a:latin typeface="Trebuchet MS"/>
                <a:cs typeface="Trebuchet MS"/>
              </a:rPr>
              <a:t>ethical,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and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structural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limitations </a:t>
            </a:r>
            <a:r>
              <a:rPr sz="1200" spc="-10" dirty="0">
                <a:latin typeface="Trebuchet MS"/>
                <a:cs typeface="Trebuchet MS"/>
              </a:rPr>
              <a:t>associated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70" dirty="0">
                <a:latin typeface="Trebuchet MS"/>
                <a:cs typeface="Trebuchet MS"/>
              </a:rPr>
              <a:t>with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145" dirty="0">
                <a:latin typeface="Trebuchet MS"/>
                <a:cs typeface="Trebuchet MS"/>
              </a:rPr>
              <a:t>it.</a:t>
            </a:r>
            <a:r>
              <a:rPr sz="1200" spc="55" dirty="0">
                <a:latin typeface="Trebuchet MS"/>
                <a:cs typeface="Trebuchet MS"/>
              </a:rPr>
              <a:t> </a:t>
            </a:r>
            <a:r>
              <a:rPr sz="1200" spc="-114" dirty="0">
                <a:latin typeface="Trebuchet MS"/>
                <a:cs typeface="Trebuchet MS"/>
              </a:rPr>
              <a:t>The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study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does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80" dirty="0">
                <a:latin typeface="Trebuchet MS"/>
                <a:cs typeface="Trebuchet MS"/>
              </a:rPr>
              <a:t>not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attempt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165" dirty="0">
                <a:latin typeface="Trebuchet MS"/>
                <a:cs typeface="Trebuchet MS"/>
              </a:rPr>
              <a:t>to</a:t>
            </a:r>
            <a:r>
              <a:rPr sz="1200" spc="7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measure </a:t>
            </a:r>
            <a:r>
              <a:rPr sz="1200" dirty="0">
                <a:latin typeface="Trebuchet MS"/>
                <a:cs typeface="Trebuchet MS"/>
              </a:rPr>
              <a:t>variables</a:t>
            </a:r>
            <a:r>
              <a:rPr sz="1200" spc="254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numerically.</a:t>
            </a:r>
            <a:r>
              <a:rPr sz="1200" spc="2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Instead,</a:t>
            </a:r>
            <a:r>
              <a:rPr sz="1200" spc="2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it</a:t>
            </a:r>
            <a:r>
              <a:rPr sz="1200" spc="2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focuses</a:t>
            </a:r>
            <a:r>
              <a:rPr sz="1200" spc="2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on</a:t>
            </a:r>
            <a:r>
              <a:rPr sz="1200" spc="2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understanding</a:t>
            </a:r>
            <a:r>
              <a:rPr sz="1200" spc="2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patterns,</a:t>
            </a:r>
            <a:r>
              <a:rPr sz="1200" spc="2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themes,</a:t>
            </a:r>
            <a:r>
              <a:rPr sz="1200" spc="26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and </a:t>
            </a:r>
            <a:r>
              <a:rPr sz="1200" spc="-20" dirty="0">
                <a:latin typeface="Trebuchet MS"/>
                <a:cs typeface="Trebuchet MS"/>
              </a:rPr>
              <a:t>relationships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emerging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from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existing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academic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discussions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documented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practices.</a:t>
            </a:r>
            <a:endParaRPr sz="1200">
              <a:latin typeface="Trebuchet MS"/>
              <a:cs typeface="Trebuchet MS"/>
            </a:endParaRPr>
          </a:p>
          <a:p>
            <a:pPr marL="12700" marR="10160" algn="just">
              <a:lnSpc>
                <a:spcPct val="117200"/>
              </a:lnSpc>
              <a:spcBef>
                <a:spcPts val="815"/>
              </a:spcBef>
            </a:pPr>
            <a:r>
              <a:rPr sz="1200" spc="-55" dirty="0">
                <a:latin typeface="Trebuchet MS"/>
                <a:cs typeface="Trebuchet MS"/>
              </a:rPr>
              <a:t>The</a:t>
            </a:r>
            <a:r>
              <a:rPr sz="1200" spc="175" dirty="0">
                <a:latin typeface="Trebuchet MS"/>
                <a:cs typeface="Trebuchet MS"/>
              </a:rPr>
              <a:t> </a:t>
            </a:r>
            <a:r>
              <a:rPr sz="1200" spc="-5" dirty="0">
                <a:latin typeface="Trebuchet MS"/>
                <a:cs typeface="Trebuchet MS"/>
              </a:rPr>
              <a:t>study</a:t>
            </a:r>
            <a:r>
              <a:rPr sz="1200" spc="190" dirty="0">
                <a:latin typeface="Trebuchet MS"/>
                <a:cs typeface="Trebuchet MS"/>
              </a:rPr>
              <a:t> </a:t>
            </a:r>
            <a:r>
              <a:rPr sz="1200" spc="10" dirty="0">
                <a:latin typeface="Trebuchet MS"/>
                <a:cs typeface="Trebuchet MS"/>
              </a:rPr>
              <a:t>is</a:t>
            </a:r>
            <a:r>
              <a:rPr sz="1200" spc="175" dirty="0">
                <a:latin typeface="Trebuchet MS"/>
                <a:cs typeface="Trebuchet MS"/>
              </a:rPr>
              <a:t> </a:t>
            </a:r>
            <a:r>
              <a:rPr sz="1200" spc="10" dirty="0">
                <a:latin typeface="Trebuchet MS"/>
                <a:cs typeface="Trebuchet MS"/>
              </a:rPr>
              <a:t>also</a:t>
            </a:r>
            <a:r>
              <a:rPr sz="1200" spc="175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exploratory,</a:t>
            </a:r>
            <a:r>
              <a:rPr sz="1200" spc="190" dirty="0">
                <a:latin typeface="Trebuchet MS"/>
                <a:cs typeface="Trebuchet MS"/>
              </a:rPr>
              <a:t> </a:t>
            </a:r>
            <a:r>
              <a:rPr sz="1200" spc="55" dirty="0">
                <a:latin typeface="Trebuchet MS"/>
                <a:cs typeface="Trebuchet MS"/>
              </a:rPr>
              <a:t>as</a:t>
            </a:r>
            <a:r>
              <a:rPr sz="1200" spc="175" dirty="0">
                <a:latin typeface="Trebuchet MS"/>
                <a:cs typeface="Trebuchet MS"/>
              </a:rPr>
              <a:t> </a:t>
            </a:r>
            <a:r>
              <a:rPr sz="1200" spc="-80" dirty="0">
                <a:latin typeface="Trebuchet MS"/>
                <a:cs typeface="Trebuchet MS"/>
              </a:rPr>
              <a:t>it</a:t>
            </a:r>
            <a:r>
              <a:rPr sz="1200" spc="195" dirty="0">
                <a:latin typeface="Trebuchet MS"/>
                <a:cs typeface="Trebuchet MS"/>
              </a:rPr>
              <a:t> </a:t>
            </a:r>
            <a:r>
              <a:rPr sz="1200" spc="15" dirty="0">
                <a:latin typeface="Trebuchet MS"/>
                <a:cs typeface="Trebuchet MS"/>
              </a:rPr>
              <a:t>seeks</a:t>
            </a:r>
            <a:r>
              <a:rPr sz="1200" spc="17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to</a:t>
            </a:r>
            <a:r>
              <a:rPr sz="1200" spc="17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explore</a:t>
            </a:r>
            <a:r>
              <a:rPr sz="1200" spc="17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emerging</a:t>
            </a:r>
            <a:r>
              <a:rPr sz="1200" spc="180" dirty="0">
                <a:latin typeface="Trebuchet MS"/>
                <a:cs typeface="Trebuchet MS"/>
              </a:rPr>
              <a:t> </a:t>
            </a:r>
            <a:r>
              <a:rPr sz="1200" spc="-15" dirty="0">
                <a:latin typeface="Trebuchet MS"/>
                <a:cs typeface="Trebuchet MS"/>
              </a:rPr>
              <a:t>debates</a:t>
            </a:r>
            <a:r>
              <a:rPr sz="1200" spc="175" dirty="0">
                <a:latin typeface="Trebuchet MS"/>
                <a:cs typeface="Trebuchet MS"/>
              </a:rPr>
              <a:t> </a:t>
            </a:r>
            <a:r>
              <a:rPr sz="1200" spc="-15" dirty="0">
                <a:latin typeface="Trebuchet MS"/>
                <a:cs typeface="Trebuchet MS"/>
              </a:rPr>
              <a:t>around</a:t>
            </a:r>
            <a:r>
              <a:rPr sz="1200" spc="18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AI</a:t>
            </a:r>
            <a:r>
              <a:rPr sz="1200" spc="170" dirty="0">
                <a:latin typeface="Trebuchet MS"/>
                <a:cs typeface="Trebuchet MS"/>
              </a:rPr>
              <a:t> </a:t>
            </a:r>
            <a:r>
              <a:rPr sz="1200" spc="5" dirty="0">
                <a:latin typeface="Trebuchet MS"/>
                <a:cs typeface="Trebuchet MS"/>
              </a:rPr>
              <a:t>and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knowledge</a:t>
            </a:r>
            <a:r>
              <a:rPr sz="1200" spc="-14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democracy</a:t>
            </a:r>
            <a:r>
              <a:rPr sz="1200" spc="-13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that</a:t>
            </a:r>
            <a:r>
              <a:rPr sz="1200" spc="-13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are</a:t>
            </a:r>
            <a:r>
              <a:rPr sz="1200" spc="-14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still</a:t>
            </a:r>
            <a:r>
              <a:rPr sz="1200" spc="-15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evolving.</a:t>
            </a:r>
            <a:r>
              <a:rPr sz="1200" spc="-13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Artificial</a:t>
            </a:r>
            <a:r>
              <a:rPr sz="1200" spc="-15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Intelligence</a:t>
            </a:r>
            <a:r>
              <a:rPr sz="1200" spc="-145" dirty="0">
                <a:latin typeface="Trebuchet MS"/>
                <a:cs typeface="Trebuchet MS"/>
              </a:rPr>
              <a:t> </a:t>
            </a:r>
            <a:r>
              <a:rPr sz="1200" spc="20" dirty="0">
                <a:latin typeface="Trebuchet MS"/>
                <a:cs typeface="Trebuchet MS"/>
              </a:rPr>
              <a:t>is</a:t>
            </a:r>
            <a:r>
              <a:rPr sz="1200" spc="-145" dirty="0">
                <a:latin typeface="Trebuchet MS"/>
                <a:cs typeface="Trebuchet MS"/>
              </a:rPr>
              <a:t> </a:t>
            </a:r>
            <a:r>
              <a:rPr sz="1200" spc="10" dirty="0">
                <a:latin typeface="Trebuchet MS"/>
                <a:cs typeface="Trebuchet MS"/>
              </a:rPr>
              <a:t>a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rapidly</a:t>
            </a:r>
            <a:r>
              <a:rPr sz="1200" spc="-135" dirty="0">
                <a:latin typeface="Trebuchet MS"/>
                <a:cs typeface="Trebuchet MS"/>
              </a:rPr>
              <a:t> </a:t>
            </a:r>
            <a:r>
              <a:rPr sz="1200" spc="-15" dirty="0">
                <a:latin typeface="Trebuchet MS"/>
                <a:cs typeface="Trebuchet MS"/>
              </a:rPr>
              <a:t>changing</a:t>
            </a:r>
            <a:r>
              <a:rPr sz="1200" spc="-14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field.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65" dirty="0">
                <a:latin typeface="Trebuchet MS"/>
                <a:cs typeface="Trebuchet MS"/>
              </a:rPr>
              <a:t>Therefore,</a:t>
            </a:r>
            <a:r>
              <a:rPr sz="1200" spc="-110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flexibility</a:t>
            </a:r>
            <a:r>
              <a:rPr sz="1200" spc="-11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in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interpretation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5" dirty="0">
                <a:latin typeface="Trebuchet MS"/>
                <a:cs typeface="Trebuchet MS"/>
              </a:rPr>
              <a:t>and</a:t>
            </a:r>
            <a:r>
              <a:rPr sz="1200" spc="-114" dirty="0">
                <a:latin typeface="Trebuchet MS"/>
                <a:cs typeface="Trebuchet MS"/>
              </a:rPr>
              <a:t> </a:t>
            </a:r>
            <a:r>
              <a:rPr sz="1200" spc="15" dirty="0">
                <a:latin typeface="Trebuchet MS"/>
                <a:cs typeface="Trebuchet MS"/>
              </a:rPr>
              <a:t>openness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to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multiple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perspectives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are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essential.</a:t>
            </a:r>
            <a:endParaRPr sz="1200">
              <a:latin typeface="Trebuchet MS"/>
              <a:cs typeface="Trebuchet MS"/>
            </a:endParaRPr>
          </a:p>
          <a:p>
            <a:pPr marL="12700" algn="just">
              <a:lnSpc>
                <a:spcPct val="100000"/>
              </a:lnSpc>
              <a:spcBef>
                <a:spcPts val="1060"/>
              </a:spcBef>
            </a:pPr>
            <a:r>
              <a:rPr sz="1200" b="1" spc="-10" dirty="0">
                <a:latin typeface="Trebuchet MS"/>
                <a:cs typeface="Trebuchet MS"/>
              </a:rPr>
              <a:t>Research</a:t>
            </a:r>
            <a:r>
              <a:rPr sz="1200" b="1" spc="-50" dirty="0">
                <a:latin typeface="Trebuchet MS"/>
                <a:cs typeface="Trebuchet MS"/>
              </a:rPr>
              <a:t> </a:t>
            </a:r>
            <a:r>
              <a:rPr sz="1200" b="1" spc="-10" dirty="0">
                <a:latin typeface="Trebuchet MS"/>
                <a:cs typeface="Trebuchet MS"/>
              </a:rPr>
              <a:t>Design</a:t>
            </a:r>
            <a:endParaRPr sz="1200">
              <a:latin typeface="Trebuchet MS"/>
              <a:cs typeface="Trebuchet MS"/>
            </a:endParaRPr>
          </a:p>
          <a:p>
            <a:pPr marL="12700" marR="6985" algn="just">
              <a:lnSpc>
                <a:spcPct val="118100"/>
              </a:lnSpc>
              <a:spcBef>
                <a:spcPts val="800"/>
              </a:spcBef>
            </a:pPr>
            <a:r>
              <a:rPr sz="1200" spc="-10" dirty="0">
                <a:latin typeface="Trebuchet MS"/>
                <a:cs typeface="Trebuchet MS"/>
              </a:rPr>
              <a:t>A</a:t>
            </a:r>
            <a:r>
              <a:rPr sz="1200" spc="-10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conceptual</a:t>
            </a:r>
            <a:r>
              <a:rPr sz="1200" spc="-105" dirty="0">
                <a:latin typeface="Trebuchet MS"/>
                <a:cs typeface="Trebuchet MS"/>
              </a:rPr>
              <a:t> </a:t>
            </a:r>
            <a:r>
              <a:rPr sz="1200" spc="-15" dirty="0">
                <a:latin typeface="Trebuchet MS"/>
                <a:cs typeface="Trebuchet MS"/>
              </a:rPr>
              <a:t>research</a:t>
            </a:r>
            <a:r>
              <a:rPr sz="1200" spc="-10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design</a:t>
            </a:r>
            <a:r>
              <a:rPr sz="1200" spc="-100" dirty="0">
                <a:latin typeface="Trebuchet MS"/>
                <a:cs typeface="Trebuchet MS"/>
              </a:rPr>
              <a:t> </a:t>
            </a:r>
            <a:r>
              <a:rPr sz="1200" spc="35" dirty="0">
                <a:latin typeface="Trebuchet MS"/>
                <a:cs typeface="Trebuchet MS"/>
              </a:rPr>
              <a:t>has</a:t>
            </a:r>
            <a:r>
              <a:rPr sz="1200" spc="-10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been</a:t>
            </a:r>
            <a:r>
              <a:rPr sz="1200" spc="-100" dirty="0">
                <a:latin typeface="Trebuchet MS"/>
                <a:cs typeface="Trebuchet MS"/>
              </a:rPr>
              <a:t> </a:t>
            </a:r>
            <a:r>
              <a:rPr sz="1200" spc="15" dirty="0">
                <a:latin typeface="Trebuchet MS"/>
                <a:cs typeface="Trebuchet MS"/>
              </a:rPr>
              <a:t>used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in</a:t>
            </a:r>
            <a:r>
              <a:rPr sz="1200" spc="-10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this</a:t>
            </a:r>
            <a:r>
              <a:rPr sz="1200" spc="-10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study.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Conceptual</a:t>
            </a:r>
            <a:r>
              <a:rPr sz="1200" spc="-105" dirty="0">
                <a:latin typeface="Trebuchet MS"/>
                <a:cs typeface="Trebuchet MS"/>
              </a:rPr>
              <a:t> </a:t>
            </a:r>
            <a:r>
              <a:rPr sz="1200" spc="-15" dirty="0">
                <a:latin typeface="Trebuchet MS"/>
                <a:cs typeface="Trebuchet MS"/>
              </a:rPr>
              <a:t>research</a:t>
            </a:r>
            <a:r>
              <a:rPr sz="1200" spc="-100" dirty="0">
                <a:latin typeface="Trebuchet MS"/>
                <a:cs typeface="Trebuchet MS"/>
              </a:rPr>
              <a:t> </a:t>
            </a:r>
            <a:r>
              <a:rPr sz="1200" spc="10" dirty="0">
                <a:latin typeface="Trebuchet MS"/>
                <a:cs typeface="Trebuchet MS"/>
              </a:rPr>
              <a:t>is</a:t>
            </a:r>
            <a:r>
              <a:rPr sz="1200" spc="-100" dirty="0">
                <a:latin typeface="Trebuchet MS"/>
                <a:cs typeface="Trebuchet MS"/>
              </a:rPr>
              <a:t> </a:t>
            </a:r>
            <a:r>
              <a:rPr sz="1200" spc="-15" dirty="0">
                <a:latin typeface="Trebuchet MS"/>
                <a:cs typeface="Trebuchet MS"/>
              </a:rPr>
              <a:t>suitable when</a:t>
            </a:r>
            <a:r>
              <a:rPr sz="1200" spc="-17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the</a:t>
            </a:r>
            <a:r>
              <a:rPr sz="1200" spc="-17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objective</a:t>
            </a:r>
            <a:r>
              <a:rPr sz="1200" spc="-170" dirty="0">
                <a:latin typeface="Trebuchet MS"/>
                <a:cs typeface="Trebuchet MS"/>
              </a:rPr>
              <a:t> </a:t>
            </a:r>
            <a:r>
              <a:rPr sz="1200" spc="20" dirty="0">
                <a:latin typeface="Trebuchet MS"/>
                <a:cs typeface="Trebuchet MS"/>
              </a:rPr>
              <a:t>is</a:t>
            </a:r>
            <a:r>
              <a:rPr sz="1200" spc="-17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to</a:t>
            </a:r>
            <a:r>
              <a:rPr sz="1200" spc="-17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develop</a:t>
            </a:r>
            <a:r>
              <a:rPr sz="1200" spc="-16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understanding,</a:t>
            </a:r>
            <a:r>
              <a:rPr sz="1200" spc="-15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frameworks,</a:t>
            </a:r>
            <a:r>
              <a:rPr sz="1200" spc="-155" dirty="0">
                <a:latin typeface="Trebuchet MS"/>
                <a:cs typeface="Trebuchet MS"/>
              </a:rPr>
              <a:t> </a:t>
            </a:r>
            <a:r>
              <a:rPr sz="1200" spc="5" dirty="0">
                <a:latin typeface="Trebuchet MS"/>
                <a:cs typeface="Trebuchet MS"/>
              </a:rPr>
              <a:t>and</a:t>
            </a:r>
            <a:r>
              <a:rPr sz="1200" spc="-16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critical</a:t>
            </a:r>
            <a:r>
              <a:rPr sz="1200" spc="-175" dirty="0">
                <a:latin typeface="Trebuchet MS"/>
                <a:cs typeface="Trebuchet MS"/>
              </a:rPr>
              <a:t> </a:t>
            </a:r>
            <a:r>
              <a:rPr sz="1200" spc="-15" dirty="0">
                <a:latin typeface="Trebuchet MS"/>
                <a:cs typeface="Trebuchet MS"/>
              </a:rPr>
              <a:t>insights</a:t>
            </a:r>
            <a:r>
              <a:rPr sz="1200" spc="-17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rather</a:t>
            </a:r>
            <a:r>
              <a:rPr sz="1200" spc="-165" dirty="0">
                <a:latin typeface="Trebuchet MS"/>
                <a:cs typeface="Trebuchet MS"/>
              </a:rPr>
              <a:t> </a:t>
            </a:r>
            <a:r>
              <a:rPr sz="1200" spc="-15" dirty="0">
                <a:latin typeface="Trebuchet MS"/>
                <a:cs typeface="Trebuchet MS"/>
              </a:rPr>
              <a:t>than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test</a:t>
            </a:r>
            <a:r>
              <a:rPr sz="1200" spc="170" dirty="0">
                <a:latin typeface="Trebuchet MS"/>
                <a:cs typeface="Trebuchet MS"/>
              </a:rPr>
              <a:t> </a:t>
            </a:r>
            <a:r>
              <a:rPr sz="1200" spc="-5" dirty="0">
                <a:latin typeface="Trebuchet MS"/>
                <a:cs typeface="Trebuchet MS"/>
              </a:rPr>
              <a:t>hypotheses</a:t>
            </a:r>
            <a:r>
              <a:rPr sz="1200" spc="15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through</a:t>
            </a:r>
            <a:r>
              <a:rPr sz="1200" spc="15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experiments</a:t>
            </a:r>
            <a:r>
              <a:rPr sz="1200" spc="17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or</a:t>
            </a:r>
            <a:r>
              <a:rPr sz="1200" spc="16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surveys.</a:t>
            </a:r>
            <a:r>
              <a:rPr sz="1200" spc="165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The</a:t>
            </a:r>
            <a:r>
              <a:rPr sz="1200" spc="155" dirty="0">
                <a:latin typeface="Trebuchet MS"/>
                <a:cs typeface="Trebuchet MS"/>
              </a:rPr>
              <a:t> </a:t>
            </a:r>
            <a:r>
              <a:rPr sz="1200" spc="-15" dirty="0">
                <a:latin typeface="Trebuchet MS"/>
                <a:cs typeface="Trebuchet MS"/>
              </a:rPr>
              <a:t>paper</a:t>
            </a:r>
            <a:r>
              <a:rPr sz="1200" spc="160" dirty="0">
                <a:latin typeface="Trebuchet MS"/>
                <a:cs typeface="Trebuchet MS"/>
              </a:rPr>
              <a:t> </a:t>
            </a:r>
            <a:r>
              <a:rPr sz="1200" spc="10" dirty="0">
                <a:latin typeface="Trebuchet MS"/>
                <a:cs typeface="Trebuchet MS"/>
              </a:rPr>
              <a:t>is</a:t>
            </a:r>
            <a:r>
              <a:rPr sz="1200" spc="150" dirty="0">
                <a:latin typeface="Trebuchet MS"/>
                <a:cs typeface="Trebuchet MS"/>
              </a:rPr>
              <a:t> </a:t>
            </a:r>
            <a:r>
              <a:rPr sz="1200" spc="-15" dirty="0">
                <a:latin typeface="Trebuchet MS"/>
                <a:cs typeface="Trebuchet MS"/>
              </a:rPr>
              <a:t>grounded</a:t>
            </a:r>
            <a:r>
              <a:rPr sz="1200" spc="16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in</a:t>
            </a:r>
            <a:r>
              <a:rPr sz="1200" spc="19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theoretical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20" dirty="0">
                <a:latin typeface="Trebuchet MS"/>
                <a:cs typeface="Trebuchet MS"/>
              </a:rPr>
              <a:t>discussions</a:t>
            </a:r>
            <a:r>
              <a:rPr sz="1200" spc="-17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related</a:t>
            </a:r>
            <a:r>
              <a:rPr sz="1200" spc="-16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to</a:t>
            </a:r>
            <a:r>
              <a:rPr sz="1200" spc="-17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knowledge</a:t>
            </a:r>
            <a:r>
              <a:rPr sz="1200" spc="-17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democratization,</a:t>
            </a:r>
            <a:r>
              <a:rPr sz="1200" spc="-15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digital</a:t>
            </a:r>
            <a:r>
              <a:rPr sz="1200" spc="-17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inequality,</a:t>
            </a:r>
            <a:r>
              <a:rPr sz="1200" spc="-155" dirty="0">
                <a:latin typeface="Trebuchet MS"/>
                <a:cs typeface="Trebuchet MS"/>
              </a:rPr>
              <a:t> </a:t>
            </a:r>
            <a:r>
              <a:rPr sz="1200" spc="5" dirty="0">
                <a:latin typeface="Trebuchet MS"/>
                <a:cs typeface="Trebuchet MS"/>
              </a:rPr>
              <a:t>and</a:t>
            </a:r>
            <a:r>
              <a:rPr sz="1200" spc="-16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ethical</a:t>
            </a:r>
            <a:r>
              <a:rPr sz="1200" spc="-17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technology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5" dirty="0">
                <a:latin typeface="Trebuchet MS"/>
                <a:cs typeface="Trebuchet MS"/>
              </a:rPr>
              <a:t>use.</a:t>
            </a:r>
            <a:endParaRPr sz="1200">
              <a:latin typeface="Trebuchet MS"/>
              <a:cs typeface="Trebuchet MS"/>
            </a:endParaRPr>
          </a:p>
          <a:p>
            <a:pPr marL="12700" marR="6985" algn="just">
              <a:lnSpc>
                <a:spcPct val="118100"/>
              </a:lnSpc>
              <a:spcBef>
                <a:spcPts val="775"/>
              </a:spcBef>
            </a:pP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2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research</a:t>
            </a:r>
            <a:r>
              <a:rPr sz="1200" spc="2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design</a:t>
            </a:r>
            <a:r>
              <a:rPr sz="1200" spc="2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integrates</a:t>
            </a:r>
            <a:r>
              <a:rPr sz="1200" spc="254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ideas</a:t>
            </a:r>
            <a:r>
              <a:rPr sz="1200" spc="254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from</a:t>
            </a:r>
            <a:r>
              <a:rPr sz="1200" spc="26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education</a:t>
            </a:r>
            <a:r>
              <a:rPr sz="1200" spc="2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studies,</a:t>
            </a:r>
            <a:r>
              <a:rPr sz="1200" spc="2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information</a:t>
            </a:r>
            <a:r>
              <a:rPr sz="1200" spc="25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science, </a:t>
            </a:r>
            <a:r>
              <a:rPr sz="1200" spc="-30" dirty="0">
                <a:latin typeface="Trebuchet MS"/>
                <a:cs typeface="Trebuchet MS"/>
              </a:rPr>
              <a:t>sociology,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technology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ethics.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This interdisciplinary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approach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helps</a:t>
            </a:r>
            <a:r>
              <a:rPr sz="1200" spc="-30" dirty="0">
                <a:latin typeface="Trebuchet MS"/>
                <a:cs typeface="Trebuchet MS"/>
              </a:rPr>
              <a:t> in</a:t>
            </a:r>
            <a:r>
              <a:rPr sz="1200" spc="-35" dirty="0">
                <a:latin typeface="Trebuchet MS"/>
                <a:cs typeface="Trebuchet MS"/>
              </a:rPr>
              <a:t> examining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AI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not </a:t>
            </a:r>
            <a:r>
              <a:rPr sz="1200" dirty="0">
                <a:latin typeface="Trebuchet MS"/>
                <a:cs typeface="Trebuchet MS"/>
              </a:rPr>
              <a:t>only</a:t>
            </a:r>
            <a:r>
              <a:rPr sz="1200" spc="90" dirty="0">
                <a:latin typeface="Trebuchet MS"/>
                <a:cs typeface="Trebuchet MS"/>
              </a:rPr>
              <a:t> </a:t>
            </a:r>
            <a:r>
              <a:rPr sz="1200" spc="55" dirty="0">
                <a:latin typeface="Trebuchet MS"/>
                <a:cs typeface="Trebuchet MS"/>
              </a:rPr>
              <a:t>as</a:t>
            </a:r>
            <a:r>
              <a:rPr sz="1200" spc="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technical</a:t>
            </a:r>
            <a:r>
              <a:rPr sz="1200" spc="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tool</a:t>
            </a:r>
            <a:r>
              <a:rPr sz="1200" spc="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but</a:t>
            </a:r>
            <a:r>
              <a:rPr sz="1200" spc="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also</a:t>
            </a:r>
            <a:r>
              <a:rPr sz="1200" spc="80" dirty="0">
                <a:latin typeface="Trebuchet MS"/>
                <a:cs typeface="Trebuchet MS"/>
              </a:rPr>
              <a:t> </a:t>
            </a:r>
            <a:r>
              <a:rPr sz="1200" spc="55" dirty="0">
                <a:latin typeface="Trebuchet MS"/>
                <a:cs typeface="Trebuchet MS"/>
              </a:rPr>
              <a:t>as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social</a:t>
            </a:r>
            <a:r>
              <a:rPr sz="1200" spc="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cultural</a:t>
            </a:r>
            <a:r>
              <a:rPr sz="1200" spc="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force</a:t>
            </a:r>
            <a:r>
              <a:rPr sz="1200" spc="8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influencing</a:t>
            </a:r>
            <a:r>
              <a:rPr sz="1200" spc="8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knowledge systems.</a:t>
            </a:r>
            <a:endParaRPr sz="1200">
              <a:latin typeface="Trebuchet MS"/>
              <a:cs typeface="Trebuchet MS"/>
            </a:endParaRPr>
          </a:p>
          <a:p>
            <a:pPr marL="12700" algn="just">
              <a:lnSpc>
                <a:spcPct val="100000"/>
              </a:lnSpc>
              <a:spcBef>
                <a:spcPts val="1060"/>
              </a:spcBef>
            </a:pPr>
            <a:r>
              <a:rPr sz="1200" b="1" dirty="0">
                <a:latin typeface="Trebuchet MS"/>
                <a:cs typeface="Trebuchet MS"/>
              </a:rPr>
              <a:t>Sources</a:t>
            </a:r>
            <a:r>
              <a:rPr sz="1200" b="1" spc="-60" dirty="0">
                <a:latin typeface="Trebuchet MS"/>
                <a:cs typeface="Trebuchet MS"/>
              </a:rPr>
              <a:t> </a:t>
            </a:r>
            <a:r>
              <a:rPr sz="1200" b="1" spc="-20" dirty="0">
                <a:latin typeface="Trebuchet MS"/>
                <a:cs typeface="Trebuchet MS"/>
              </a:rPr>
              <a:t>of</a:t>
            </a:r>
            <a:r>
              <a:rPr sz="1200" b="1" spc="-65" dirty="0">
                <a:latin typeface="Trebuchet MS"/>
                <a:cs typeface="Trebuchet MS"/>
              </a:rPr>
              <a:t> </a:t>
            </a:r>
            <a:r>
              <a:rPr sz="1200" b="1" spc="-20" dirty="0">
                <a:latin typeface="Trebuchet MS"/>
                <a:cs typeface="Trebuchet MS"/>
              </a:rPr>
              <a:t>Data</a:t>
            </a:r>
            <a:endParaRPr sz="1200">
              <a:latin typeface="Trebuchet MS"/>
              <a:cs typeface="Trebuchet MS"/>
            </a:endParaRPr>
          </a:p>
          <a:p>
            <a:pPr marL="12700" marR="12065" algn="just">
              <a:lnSpc>
                <a:spcPct val="118200"/>
              </a:lnSpc>
              <a:spcBef>
                <a:spcPts val="800"/>
              </a:spcBef>
            </a:pPr>
            <a:r>
              <a:rPr sz="1200" spc="-105" dirty="0">
                <a:latin typeface="Trebuchet MS"/>
                <a:cs typeface="Trebuchet MS"/>
              </a:rPr>
              <a:t>The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study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relies </a:t>
            </a:r>
            <a:r>
              <a:rPr sz="1200" spc="-55" dirty="0">
                <a:latin typeface="Trebuchet MS"/>
                <a:cs typeface="Trebuchet MS"/>
              </a:rPr>
              <a:t>entirely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on </a:t>
            </a:r>
            <a:r>
              <a:rPr sz="1200" spc="-10" dirty="0">
                <a:latin typeface="Trebuchet MS"/>
                <a:cs typeface="Trebuchet MS"/>
              </a:rPr>
              <a:t>secondary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60" dirty="0">
                <a:latin typeface="Trebuchet MS"/>
                <a:cs typeface="Trebuchet MS"/>
              </a:rPr>
              <a:t>data.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No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primary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data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such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35" dirty="0">
                <a:latin typeface="Trebuchet MS"/>
                <a:cs typeface="Trebuchet MS"/>
              </a:rPr>
              <a:t>as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interviews,</a:t>
            </a:r>
            <a:r>
              <a:rPr sz="1200" spc="-25" dirty="0">
                <a:latin typeface="Trebuchet MS"/>
                <a:cs typeface="Trebuchet MS"/>
              </a:rPr>
              <a:t> surveys, or </a:t>
            </a:r>
            <a:r>
              <a:rPr sz="1200" spc="-20" dirty="0">
                <a:latin typeface="Trebuchet MS"/>
                <a:cs typeface="Trebuchet MS"/>
              </a:rPr>
              <a:t>experiments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have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been conducted.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Secondary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sources are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appropriate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for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this </a:t>
            </a:r>
            <a:r>
              <a:rPr sz="1200" spc="-10" dirty="0">
                <a:latin typeface="Trebuchet MS"/>
                <a:cs typeface="Trebuchet MS"/>
              </a:rPr>
              <a:t>research </a:t>
            </a:r>
            <a:r>
              <a:rPr sz="1200" dirty="0">
                <a:latin typeface="Trebuchet MS"/>
                <a:cs typeface="Trebuchet MS"/>
              </a:rPr>
              <a:t>because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the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focus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is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on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theoretical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analysis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critical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interpretation.</a:t>
            </a:r>
            <a:endParaRPr sz="1200">
              <a:latin typeface="Trebuchet MS"/>
              <a:cs typeface="Trebuchet MS"/>
            </a:endParaRPr>
          </a:p>
          <a:p>
            <a:pPr marL="469900" indent="-228600">
              <a:lnSpc>
                <a:spcPct val="100000"/>
              </a:lnSpc>
              <a:spcBef>
                <a:spcPts val="1110"/>
              </a:spcBef>
              <a:buFont typeface="Symbol"/>
              <a:buChar char=""/>
              <a:tabLst>
                <a:tab pos="469900" algn="l"/>
              </a:tabLst>
            </a:pPr>
            <a:r>
              <a:rPr sz="1200" spc="-60" dirty="0">
                <a:latin typeface="Trebuchet MS"/>
                <a:cs typeface="Trebuchet MS"/>
              </a:rPr>
              <a:t>The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main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sources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of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data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include:</a:t>
            </a:r>
            <a:endParaRPr sz="1200">
              <a:latin typeface="Trebuchet MS"/>
              <a:cs typeface="Trebuchet MS"/>
            </a:endParaRPr>
          </a:p>
          <a:p>
            <a:pPr marL="469900" indent="-228600">
              <a:lnSpc>
                <a:spcPct val="100000"/>
              </a:lnSpc>
              <a:spcBef>
                <a:spcPts val="335"/>
              </a:spcBef>
              <a:buFont typeface="Symbol"/>
              <a:buChar char=""/>
              <a:tabLst>
                <a:tab pos="469900" algn="l"/>
              </a:tabLst>
            </a:pPr>
            <a:r>
              <a:rPr sz="1200" spc="-60" dirty="0">
                <a:latin typeface="Trebuchet MS"/>
                <a:cs typeface="Trebuchet MS"/>
              </a:rPr>
              <a:t>Peer-</a:t>
            </a:r>
            <a:r>
              <a:rPr sz="1200" spc="-45" dirty="0">
                <a:latin typeface="Trebuchet MS"/>
                <a:cs typeface="Trebuchet MS"/>
              </a:rPr>
              <a:t>reviewed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research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articles</a:t>
            </a:r>
            <a:endParaRPr sz="1200">
              <a:latin typeface="Trebuchet MS"/>
              <a:cs typeface="Trebuchet MS"/>
            </a:endParaRPr>
          </a:p>
          <a:p>
            <a:pPr marL="469900" indent="-228600">
              <a:lnSpc>
                <a:spcPct val="100000"/>
              </a:lnSpc>
              <a:spcBef>
                <a:spcPts val="360"/>
              </a:spcBef>
              <a:buFont typeface="Symbol"/>
              <a:buChar char=""/>
              <a:tabLst>
                <a:tab pos="469900" algn="l"/>
              </a:tabLst>
            </a:pPr>
            <a:r>
              <a:rPr sz="1200" spc="-10" dirty="0">
                <a:latin typeface="Trebuchet MS"/>
                <a:cs typeface="Trebuchet MS"/>
              </a:rPr>
              <a:t>Academic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books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edited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volumes</a:t>
            </a:r>
            <a:endParaRPr sz="1200">
              <a:latin typeface="Trebuchet MS"/>
              <a:cs typeface="Trebuchet MS"/>
            </a:endParaRPr>
          </a:p>
          <a:p>
            <a:pPr marL="469900" indent="-228600">
              <a:lnSpc>
                <a:spcPct val="100000"/>
              </a:lnSpc>
              <a:spcBef>
                <a:spcPts val="335"/>
              </a:spcBef>
              <a:buFont typeface="Symbol"/>
              <a:buChar char=""/>
              <a:tabLst>
                <a:tab pos="469900" algn="l"/>
              </a:tabLst>
            </a:pPr>
            <a:r>
              <a:rPr sz="1200" spc="-20" dirty="0">
                <a:latin typeface="Trebuchet MS"/>
                <a:cs typeface="Trebuchet MS"/>
              </a:rPr>
              <a:t>Conference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papers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reports</a:t>
            </a:r>
            <a:endParaRPr sz="1200">
              <a:latin typeface="Trebuchet MS"/>
              <a:cs typeface="Trebuchet MS"/>
            </a:endParaRPr>
          </a:p>
          <a:p>
            <a:pPr marL="469900" indent="-228600">
              <a:lnSpc>
                <a:spcPct val="100000"/>
              </a:lnSpc>
              <a:spcBef>
                <a:spcPts val="335"/>
              </a:spcBef>
              <a:buFont typeface="Symbol"/>
              <a:buChar char=""/>
              <a:tabLst>
                <a:tab pos="469900" algn="l"/>
              </a:tabLst>
            </a:pPr>
            <a:r>
              <a:rPr sz="1200" spc="-40" dirty="0">
                <a:latin typeface="Trebuchet MS"/>
                <a:cs typeface="Trebuchet MS"/>
              </a:rPr>
              <a:t>Policy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documents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related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to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AI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digital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education</a:t>
            </a:r>
            <a:endParaRPr sz="1200">
              <a:latin typeface="Trebuchet MS"/>
              <a:cs typeface="Trebuchet M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53975">
              <a:lnSpc>
                <a:spcPct val="100000"/>
              </a:lnSpc>
              <a:spcBef>
                <a:spcPts val="25"/>
              </a:spcBef>
            </a:pPr>
            <a:fld id="{81D60167-4931-47E6-BA6A-407CBD079E47}" type="slidenum">
              <a:rPr spc="-50" dirty="0"/>
              <a:pPr marL="53975">
                <a:lnSpc>
                  <a:spcPct val="100000"/>
                </a:lnSpc>
                <a:spcBef>
                  <a:spcPts val="25"/>
                </a:spcBef>
              </a:pPr>
              <a:t>6</a:t>
            </a:fld>
            <a:endParaRPr spc="-50" dirty="0"/>
          </a:p>
        </p:txBody>
      </p:sp>
      <p:sp>
        <p:nvSpPr>
          <p:cNvPr id="2" name="object 2"/>
          <p:cNvSpPr txBox="1"/>
          <p:nvPr/>
        </p:nvSpPr>
        <p:spPr>
          <a:xfrm>
            <a:off x="902017" y="902081"/>
            <a:ext cx="5971540" cy="784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265" indent="-227965" algn="just">
              <a:lnSpc>
                <a:spcPct val="100000"/>
              </a:lnSpc>
              <a:spcBef>
                <a:spcPts val="100"/>
              </a:spcBef>
              <a:buFont typeface="Symbol"/>
              <a:buChar char=""/>
              <a:tabLst>
                <a:tab pos="469265" algn="l"/>
              </a:tabLst>
            </a:pPr>
            <a:r>
              <a:rPr sz="1200" spc="-25" dirty="0">
                <a:latin typeface="Trebuchet MS"/>
                <a:cs typeface="Trebuchet MS"/>
              </a:rPr>
              <a:t>Reputed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academic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journals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open-</a:t>
            </a:r>
            <a:r>
              <a:rPr sz="1200" dirty="0">
                <a:latin typeface="Trebuchet MS"/>
                <a:cs typeface="Trebuchet MS"/>
              </a:rPr>
              <a:t>access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databases</a:t>
            </a:r>
            <a:endParaRPr sz="1200">
              <a:latin typeface="Trebuchet MS"/>
              <a:cs typeface="Trebuchet MS"/>
            </a:endParaRPr>
          </a:p>
          <a:p>
            <a:pPr marL="12700" marR="11430" algn="just">
              <a:lnSpc>
                <a:spcPct val="118100"/>
              </a:lnSpc>
              <a:spcBef>
                <a:spcPts val="800"/>
              </a:spcBef>
            </a:pPr>
            <a:r>
              <a:rPr sz="1200" dirty="0">
                <a:latin typeface="Trebuchet MS"/>
                <a:cs typeface="Trebuchet MS"/>
              </a:rPr>
              <a:t>Special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attention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has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been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given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recent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literature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ensure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contemporary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relevance. </a:t>
            </a:r>
            <a:r>
              <a:rPr sz="1200" spc="-40" dirty="0">
                <a:latin typeface="Trebuchet MS"/>
                <a:cs typeface="Trebuchet MS"/>
              </a:rPr>
              <a:t>However,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foundational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theoretical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works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on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knowledge,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60" dirty="0">
                <a:latin typeface="Trebuchet MS"/>
                <a:cs typeface="Trebuchet MS"/>
              </a:rPr>
              <a:t>power,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democratization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have </a:t>
            </a:r>
            <a:r>
              <a:rPr sz="1200" dirty="0">
                <a:latin typeface="Trebuchet MS"/>
                <a:cs typeface="Trebuchet MS"/>
              </a:rPr>
              <a:t>also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been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included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to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provide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conceptual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depth.</a:t>
            </a:r>
            <a:endParaRPr sz="1200">
              <a:latin typeface="Trebuchet MS"/>
              <a:cs typeface="Trebuchet MS"/>
            </a:endParaRPr>
          </a:p>
          <a:p>
            <a:pPr marL="12700" algn="just">
              <a:lnSpc>
                <a:spcPct val="100000"/>
              </a:lnSpc>
              <a:spcBef>
                <a:spcPts val="1060"/>
              </a:spcBef>
            </a:pPr>
            <a:r>
              <a:rPr sz="1200" b="1" spc="-35" dirty="0">
                <a:latin typeface="Trebuchet MS"/>
                <a:cs typeface="Trebuchet MS"/>
              </a:rPr>
              <a:t>Criteria</a:t>
            </a:r>
            <a:r>
              <a:rPr sz="1200" b="1" spc="-70" dirty="0">
                <a:latin typeface="Trebuchet MS"/>
                <a:cs typeface="Trebuchet MS"/>
              </a:rPr>
              <a:t> </a:t>
            </a:r>
            <a:r>
              <a:rPr sz="1200" b="1" spc="-45" dirty="0">
                <a:latin typeface="Trebuchet MS"/>
                <a:cs typeface="Trebuchet MS"/>
              </a:rPr>
              <a:t>for</a:t>
            </a:r>
            <a:r>
              <a:rPr sz="1200" b="1" spc="-85" dirty="0">
                <a:latin typeface="Trebuchet MS"/>
                <a:cs typeface="Trebuchet MS"/>
              </a:rPr>
              <a:t> </a:t>
            </a:r>
            <a:r>
              <a:rPr sz="1200" b="1" spc="-10" dirty="0">
                <a:latin typeface="Trebuchet MS"/>
                <a:cs typeface="Trebuchet MS"/>
              </a:rPr>
              <a:t>Selection</a:t>
            </a:r>
            <a:r>
              <a:rPr sz="1200" b="1" spc="-80" dirty="0">
                <a:latin typeface="Trebuchet MS"/>
                <a:cs typeface="Trebuchet MS"/>
              </a:rPr>
              <a:t> </a:t>
            </a:r>
            <a:r>
              <a:rPr sz="1200" b="1" spc="-20" dirty="0">
                <a:latin typeface="Trebuchet MS"/>
                <a:cs typeface="Trebuchet MS"/>
              </a:rPr>
              <a:t>of</a:t>
            </a:r>
            <a:r>
              <a:rPr sz="1200" b="1" spc="-90" dirty="0">
                <a:latin typeface="Trebuchet MS"/>
                <a:cs typeface="Trebuchet MS"/>
              </a:rPr>
              <a:t> </a:t>
            </a:r>
            <a:r>
              <a:rPr sz="1200" b="1" spc="-10" dirty="0">
                <a:latin typeface="Trebuchet MS"/>
                <a:cs typeface="Trebuchet MS"/>
              </a:rPr>
              <a:t>Literature</a:t>
            </a:r>
            <a:endParaRPr sz="1200">
              <a:latin typeface="Trebuchet MS"/>
              <a:cs typeface="Trebuchet MS"/>
            </a:endParaRPr>
          </a:p>
          <a:p>
            <a:pPr marL="12700" marR="6985" algn="just">
              <a:lnSpc>
                <a:spcPct val="117300"/>
              </a:lnSpc>
              <a:spcBef>
                <a:spcPts val="810"/>
              </a:spcBef>
            </a:pPr>
            <a:r>
              <a:rPr sz="1200" spc="-50" dirty="0">
                <a:latin typeface="Trebuchet MS"/>
                <a:cs typeface="Trebuchet MS"/>
              </a:rPr>
              <a:t>The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selection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secondary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sources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was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guided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by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specific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criteria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to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maintain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academic </a:t>
            </a:r>
            <a:r>
              <a:rPr sz="1200" spc="-75" dirty="0">
                <a:latin typeface="Trebuchet MS"/>
                <a:cs typeface="Trebuchet MS"/>
              </a:rPr>
              <a:t>rigor</a:t>
            </a:r>
            <a:r>
              <a:rPr sz="1200" spc="-20" dirty="0">
                <a:latin typeface="Trebuchet MS"/>
                <a:cs typeface="Trebuchet MS"/>
              </a:rPr>
              <a:t> and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relevance.</a:t>
            </a:r>
            <a:r>
              <a:rPr sz="1200" spc="-40" dirty="0">
                <a:latin typeface="Trebuchet MS"/>
                <a:cs typeface="Trebuchet MS"/>
              </a:rPr>
              <a:t> Only</a:t>
            </a:r>
            <a:r>
              <a:rPr sz="1200" spc="-25" dirty="0">
                <a:latin typeface="Trebuchet MS"/>
                <a:cs typeface="Trebuchet MS"/>
              </a:rPr>
              <a:t> those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sources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75" dirty="0">
                <a:latin typeface="Trebuchet MS"/>
                <a:cs typeface="Trebuchet MS"/>
              </a:rPr>
              <a:t>were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included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which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65" dirty="0">
                <a:latin typeface="Trebuchet MS"/>
                <a:cs typeface="Trebuchet MS"/>
              </a:rPr>
              <a:t>directly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addressed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40" dirty="0">
                <a:latin typeface="Trebuchet MS"/>
                <a:cs typeface="Trebuchet MS"/>
              </a:rPr>
              <a:t>at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least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one </a:t>
            </a:r>
            <a:r>
              <a:rPr sz="1200" spc="-50" dirty="0">
                <a:latin typeface="Trebuchet MS"/>
                <a:cs typeface="Trebuchet MS"/>
              </a:rPr>
              <a:t>of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the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following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aspects:</a:t>
            </a:r>
            <a:endParaRPr sz="1200">
              <a:latin typeface="Trebuchet MS"/>
              <a:cs typeface="Trebuchet MS"/>
            </a:endParaRPr>
          </a:p>
          <a:p>
            <a:pPr marL="469900" indent="-228600">
              <a:lnSpc>
                <a:spcPct val="100000"/>
              </a:lnSpc>
              <a:spcBef>
                <a:spcPts val="1135"/>
              </a:spcBef>
              <a:buFont typeface="Symbol"/>
              <a:buChar char=""/>
              <a:tabLst>
                <a:tab pos="469900" algn="l"/>
              </a:tabLst>
            </a:pPr>
            <a:r>
              <a:rPr sz="1200" spc="-45" dirty="0">
                <a:latin typeface="Trebuchet MS"/>
                <a:cs typeface="Trebuchet MS"/>
              </a:rPr>
              <a:t>Artificial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Intelligence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knowledge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production</a:t>
            </a:r>
            <a:endParaRPr sz="1200">
              <a:latin typeface="Trebuchet MS"/>
              <a:cs typeface="Trebuchet MS"/>
            </a:endParaRPr>
          </a:p>
          <a:p>
            <a:pPr marL="469900" indent="-228600">
              <a:lnSpc>
                <a:spcPct val="100000"/>
              </a:lnSpc>
              <a:spcBef>
                <a:spcPts val="335"/>
              </a:spcBef>
              <a:buFont typeface="Symbol"/>
              <a:buChar char=""/>
              <a:tabLst>
                <a:tab pos="469900" algn="l"/>
              </a:tabLst>
            </a:pPr>
            <a:r>
              <a:rPr sz="1200" spc="-35" dirty="0">
                <a:latin typeface="Trebuchet MS"/>
                <a:cs typeface="Trebuchet MS"/>
              </a:rPr>
              <a:t>Democratization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or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accessibility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of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knowledge</a:t>
            </a:r>
            <a:endParaRPr sz="1200">
              <a:latin typeface="Trebuchet MS"/>
              <a:cs typeface="Trebuchet MS"/>
            </a:endParaRPr>
          </a:p>
          <a:p>
            <a:pPr marL="469900" indent="-228600">
              <a:lnSpc>
                <a:spcPct val="100000"/>
              </a:lnSpc>
              <a:spcBef>
                <a:spcPts val="335"/>
              </a:spcBef>
              <a:buFont typeface="Symbol"/>
              <a:buChar char=""/>
              <a:tabLst>
                <a:tab pos="469900" algn="l"/>
              </a:tabLst>
            </a:pPr>
            <a:r>
              <a:rPr sz="1200" spc="-35" dirty="0">
                <a:latin typeface="Trebuchet MS"/>
                <a:cs typeface="Trebuchet MS"/>
              </a:rPr>
              <a:t>Digital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divide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technological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inequality</a:t>
            </a:r>
            <a:endParaRPr sz="1200">
              <a:latin typeface="Trebuchet MS"/>
              <a:cs typeface="Trebuchet MS"/>
            </a:endParaRPr>
          </a:p>
          <a:p>
            <a:pPr marL="469900" indent="-228600">
              <a:lnSpc>
                <a:spcPct val="100000"/>
              </a:lnSpc>
              <a:spcBef>
                <a:spcPts val="335"/>
              </a:spcBef>
              <a:buFont typeface="Symbol"/>
              <a:buChar char=""/>
              <a:tabLst>
                <a:tab pos="469900" algn="l"/>
              </a:tabLst>
            </a:pPr>
            <a:r>
              <a:rPr sz="1200" spc="-25" dirty="0">
                <a:latin typeface="Trebuchet MS"/>
                <a:cs typeface="Trebuchet MS"/>
              </a:rPr>
              <a:t>Ethical</a:t>
            </a:r>
            <a:r>
              <a:rPr sz="1200" spc="-10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challenges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of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AI</a:t>
            </a:r>
            <a:endParaRPr sz="1200">
              <a:latin typeface="Trebuchet MS"/>
              <a:cs typeface="Trebuchet MS"/>
            </a:endParaRPr>
          </a:p>
          <a:p>
            <a:pPr marL="469900" indent="-228600">
              <a:lnSpc>
                <a:spcPct val="100000"/>
              </a:lnSpc>
              <a:spcBef>
                <a:spcPts val="335"/>
              </a:spcBef>
              <a:buFont typeface="Symbol"/>
              <a:buChar char=""/>
              <a:tabLst>
                <a:tab pos="469900" algn="l"/>
              </a:tabLst>
            </a:pPr>
            <a:r>
              <a:rPr sz="1200" spc="-10" dirty="0">
                <a:latin typeface="Trebuchet MS"/>
                <a:cs typeface="Trebuchet MS"/>
              </a:rPr>
              <a:t>Education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AI-</a:t>
            </a:r>
            <a:r>
              <a:rPr sz="1200" dirty="0">
                <a:latin typeface="Trebuchet MS"/>
                <a:cs typeface="Trebuchet MS"/>
              </a:rPr>
              <a:t>based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learning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systems</a:t>
            </a:r>
            <a:endParaRPr sz="1200">
              <a:latin typeface="Trebuchet MS"/>
              <a:cs typeface="Trebuchet MS"/>
            </a:endParaRPr>
          </a:p>
          <a:p>
            <a:pPr marL="12700" marR="7620" algn="just">
              <a:lnSpc>
                <a:spcPct val="118100"/>
              </a:lnSpc>
              <a:spcBef>
                <a:spcPts val="800"/>
              </a:spcBef>
            </a:pPr>
            <a:r>
              <a:rPr sz="1200" spc="-35" dirty="0">
                <a:latin typeface="Trebuchet MS"/>
                <a:cs typeface="Trebuchet MS"/>
              </a:rPr>
              <a:t>Priority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was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given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sources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published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recognized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academic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journals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 by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reputed </a:t>
            </a:r>
            <a:r>
              <a:rPr sz="1200" spc="-20" dirty="0">
                <a:latin typeface="Trebuchet MS"/>
                <a:cs typeface="Trebuchet MS"/>
              </a:rPr>
              <a:t>publishers.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Popular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media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sources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65" dirty="0">
                <a:latin typeface="Trebuchet MS"/>
                <a:cs typeface="Trebuchet MS"/>
              </a:rPr>
              <a:t>were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avoided</a:t>
            </a:r>
            <a:r>
              <a:rPr sz="1200" dirty="0">
                <a:latin typeface="Trebuchet MS"/>
                <a:cs typeface="Trebuchet MS"/>
              </a:rPr>
              <a:t> unless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65" dirty="0">
                <a:latin typeface="Trebuchet MS"/>
                <a:cs typeface="Trebuchet MS"/>
              </a:rPr>
              <a:t>they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provided </a:t>
            </a:r>
            <a:r>
              <a:rPr sz="1200" spc="-30" dirty="0">
                <a:latin typeface="Trebuchet MS"/>
                <a:cs typeface="Trebuchet MS"/>
              </a:rPr>
              <a:t>significant </a:t>
            </a:r>
            <a:r>
              <a:rPr sz="1200" spc="-10" dirty="0">
                <a:latin typeface="Trebuchet MS"/>
                <a:cs typeface="Trebuchet MS"/>
              </a:rPr>
              <a:t>analytical </a:t>
            </a:r>
            <a:r>
              <a:rPr sz="1200" spc="-30" dirty="0">
                <a:latin typeface="Trebuchet MS"/>
                <a:cs typeface="Trebuchet MS"/>
              </a:rPr>
              <a:t>insight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supported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by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academic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references.</a:t>
            </a:r>
            <a:endParaRPr sz="1200">
              <a:latin typeface="Trebuchet MS"/>
              <a:cs typeface="Trebuchet MS"/>
            </a:endParaRPr>
          </a:p>
          <a:p>
            <a:pPr marL="12700" algn="just">
              <a:lnSpc>
                <a:spcPct val="100000"/>
              </a:lnSpc>
              <a:spcBef>
                <a:spcPts val="1060"/>
              </a:spcBef>
            </a:pPr>
            <a:r>
              <a:rPr sz="1200" b="1" spc="-10" dirty="0">
                <a:latin typeface="Trebuchet MS"/>
                <a:cs typeface="Trebuchet MS"/>
              </a:rPr>
              <a:t>Method</a:t>
            </a:r>
            <a:r>
              <a:rPr sz="1200" b="1" spc="-85" dirty="0">
                <a:latin typeface="Trebuchet MS"/>
                <a:cs typeface="Trebuchet MS"/>
              </a:rPr>
              <a:t> </a:t>
            </a:r>
            <a:r>
              <a:rPr sz="1200" b="1" spc="-20" dirty="0">
                <a:latin typeface="Trebuchet MS"/>
                <a:cs typeface="Trebuchet MS"/>
              </a:rPr>
              <a:t>of</a:t>
            </a:r>
            <a:r>
              <a:rPr sz="1200" b="1" spc="-105" dirty="0">
                <a:latin typeface="Trebuchet MS"/>
                <a:cs typeface="Trebuchet MS"/>
              </a:rPr>
              <a:t> </a:t>
            </a:r>
            <a:r>
              <a:rPr sz="1200" b="1" dirty="0">
                <a:latin typeface="Trebuchet MS"/>
                <a:cs typeface="Trebuchet MS"/>
              </a:rPr>
              <a:t>Data</a:t>
            </a:r>
            <a:r>
              <a:rPr sz="1200" b="1" spc="-95" dirty="0">
                <a:latin typeface="Trebuchet MS"/>
                <a:cs typeface="Trebuchet MS"/>
              </a:rPr>
              <a:t> </a:t>
            </a:r>
            <a:r>
              <a:rPr sz="1200" b="1" spc="-10" dirty="0">
                <a:latin typeface="Trebuchet MS"/>
                <a:cs typeface="Trebuchet MS"/>
              </a:rPr>
              <a:t>Analysis</a:t>
            </a:r>
            <a:endParaRPr sz="1200">
              <a:latin typeface="Trebuchet MS"/>
              <a:cs typeface="Trebuchet MS"/>
            </a:endParaRPr>
          </a:p>
          <a:p>
            <a:pPr marL="12700" marR="5080" algn="just">
              <a:lnSpc>
                <a:spcPct val="118100"/>
              </a:lnSpc>
              <a:spcBef>
                <a:spcPts val="800"/>
              </a:spcBef>
            </a:pPr>
            <a:r>
              <a:rPr sz="1200" spc="-114" dirty="0">
                <a:latin typeface="Trebuchet MS"/>
                <a:cs typeface="Trebuchet MS"/>
              </a:rPr>
              <a:t>The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study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uses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thematic </a:t>
            </a:r>
            <a:r>
              <a:rPr sz="1200" spc="-10" dirty="0">
                <a:latin typeface="Trebuchet MS"/>
                <a:cs typeface="Trebuchet MS"/>
              </a:rPr>
              <a:t>analysis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25" dirty="0">
                <a:latin typeface="Trebuchet MS"/>
                <a:cs typeface="Trebuchet MS"/>
              </a:rPr>
              <a:t>as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90" dirty="0">
                <a:latin typeface="Trebuchet MS"/>
                <a:cs typeface="Trebuchet MS"/>
              </a:rPr>
              <a:t>the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primary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method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155" dirty="0">
                <a:latin typeface="Trebuchet MS"/>
                <a:cs typeface="Trebuchet MS"/>
              </a:rPr>
              <a:t>of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data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analysis.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Thematic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analysis </a:t>
            </a:r>
            <a:r>
              <a:rPr sz="1200" dirty="0">
                <a:latin typeface="Trebuchet MS"/>
                <a:cs typeface="Trebuchet MS"/>
              </a:rPr>
              <a:t>involves</a:t>
            </a:r>
            <a:r>
              <a:rPr sz="1200" spc="18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identifying</a:t>
            </a:r>
            <a:r>
              <a:rPr sz="1200" spc="20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recurring</a:t>
            </a:r>
            <a:r>
              <a:rPr sz="1200" spc="1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themes,</a:t>
            </a:r>
            <a:r>
              <a:rPr sz="1200" spc="1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arguments,</a:t>
            </a:r>
            <a:r>
              <a:rPr sz="1200" spc="1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1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concerns</a:t>
            </a:r>
            <a:r>
              <a:rPr sz="1200" spc="1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across</a:t>
            </a:r>
            <a:r>
              <a:rPr sz="1200" spc="1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18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selected </a:t>
            </a:r>
            <a:r>
              <a:rPr sz="1200" spc="-35" dirty="0">
                <a:latin typeface="Trebuchet MS"/>
                <a:cs typeface="Trebuchet MS"/>
              </a:rPr>
              <a:t>literature.</a:t>
            </a:r>
            <a:r>
              <a:rPr sz="1200" spc="1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This</a:t>
            </a:r>
            <a:r>
              <a:rPr sz="1200" spc="1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method</a:t>
            </a:r>
            <a:r>
              <a:rPr sz="1200" spc="1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allows</a:t>
            </a:r>
            <a:r>
              <a:rPr sz="1200" spc="1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1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researcher</a:t>
            </a:r>
            <a:r>
              <a:rPr sz="1200" spc="15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</a:t>
            </a:r>
            <a:r>
              <a:rPr sz="1200" spc="1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compare</a:t>
            </a:r>
            <a:r>
              <a:rPr sz="1200" spc="1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different</a:t>
            </a:r>
            <a:r>
              <a:rPr sz="1200" spc="1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perspectives</a:t>
            </a:r>
            <a:r>
              <a:rPr sz="1200" spc="12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and </a:t>
            </a:r>
            <a:r>
              <a:rPr sz="1200" spc="-45" dirty="0">
                <a:latin typeface="Trebuchet MS"/>
                <a:cs typeface="Trebuchet MS"/>
              </a:rPr>
              <a:t>highlight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common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patterns.</a:t>
            </a:r>
            <a:endParaRPr sz="1200">
              <a:latin typeface="Trebuchet MS"/>
              <a:cs typeface="Trebuchet MS"/>
            </a:endParaRPr>
          </a:p>
          <a:p>
            <a:pPr marL="12700" marR="8890" algn="just">
              <a:lnSpc>
                <a:spcPct val="118100"/>
              </a:lnSpc>
              <a:spcBef>
                <a:spcPts val="775"/>
              </a:spcBef>
            </a:pPr>
            <a:r>
              <a:rPr sz="1200" spc="-50" dirty="0">
                <a:latin typeface="Trebuchet MS"/>
                <a:cs typeface="Trebuchet MS"/>
              </a:rPr>
              <a:t>The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analysis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was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conducted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multiple </a:t>
            </a:r>
            <a:r>
              <a:rPr sz="1200" spc="-10" dirty="0">
                <a:latin typeface="Trebuchet MS"/>
                <a:cs typeface="Trebuchet MS"/>
              </a:rPr>
              <a:t>stages.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First,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the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selected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literature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was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carefully </a:t>
            </a:r>
            <a:r>
              <a:rPr sz="1200" dirty="0">
                <a:latin typeface="Trebuchet MS"/>
                <a:cs typeface="Trebuchet MS"/>
              </a:rPr>
              <a:t>read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to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understand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main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arguments.</a:t>
            </a:r>
            <a:r>
              <a:rPr sz="1200" dirty="0">
                <a:latin typeface="Trebuchet MS"/>
                <a:cs typeface="Trebuchet MS"/>
              </a:rPr>
              <a:t> Second,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key</a:t>
            </a:r>
            <a:r>
              <a:rPr sz="1200" dirty="0">
                <a:latin typeface="Trebuchet MS"/>
                <a:cs typeface="Trebuchet MS"/>
              </a:rPr>
              <a:t> themes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such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55" dirty="0">
                <a:latin typeface="Trebuchet MS"/>
                <a:cs typeface="Trebuchet MS"/>
              </a:rPr>
              <a:t>as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access, </a:t>
            </a:r>
            <a:r>
              <a:rPr sz="1200" spc="-10" dirty="0">
                <a:latin typeface="Trebuchet MS"/>
                <a:cs typeface="Trebuchet MS"/>
              </a:rPr>
              <a:t>inclusion, </a:t>
            </a:r>
            <a:r>
              <a:rPr sz="1200" dirty="0">
                <a:latin typeface="Trebuchet MS"/>
                <a:cs typeface="Trebuchet MS"/>
              </a:rPr>
              <a:t>bias,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corporate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control,</a:t>
            </a:r>
            <a:r>
              <a:rPr sz="1200" spc="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ethics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were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identified.</a:t>
            </a:r>
            <a:r>
              <a:rPr sz="1200" spc="4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Third,</a:t>
            </a:r>
            <a:r>
              <a:rPr sz="1200" spc="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these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themes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were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critically </a:t>
            </a:r>
            <a:r>
              <a:rPr sz="1200" spc="-30" dirty="0">
                <a:latin typeface="Trebuchet MS"/>
                <a:cs typeface="Trebuchet MS"/>
              </a:rPr>
              <a:t>examined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in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relation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to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the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central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concept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of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knowledge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democratization.</a:t>
            </a:r>
            <a:endParaRPr sz="1200">
              <a:latin typeface="Trebuchet MS"/>
              <a:cs typeface="Trebuchet MS"/>
            </a:endParaRPr>
          </a:p>
          <a:p>
            <a:pPr marL="12700" marR="6985" algn="just">
              <a:lnSpc>
                <a:spcPct val="118200"/>
              </a:lnSpc>
              <a:spcBef>
                <a:spcPts val="800"/>
              </a:spcBef>
            </a:pPr>
            <a:r>
              <a:rPr sz="1200" spc="-60" dirty="0">
                <a:latin typeface="Trebuchet MS"/>
                <a:cs typeface="Trebuchet MS"/>
              </a:rPr>
              <a:t>The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method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also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involved </a:t>
            </a:r>
            <a:r>
              <a:rPr sz="1200" spc="-25" dirty="0">
                <a:latin typeface="Trebuchet MS"/>
                <a:cs typeface="Trebuchet MS"/>
              </a:rPr>
              <a:t>comparative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analysis,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where </a:t>
            </a:r>
            <a:r>
              <a:rPr sz="1200" spc="-25" dirty="0">
                <a:latin typeface="Trebuchet MS"/>
                <a:cs typeface="Trebuchet MS"/>
              </a:rPr>
              <a:t>optimistic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perspectives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on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were </a:t>
            </a:r>
            <a:r>
              <a:rPr sz="1200" dirty="0">
                <a:latin typeface="Trebuchet MS"/>
                <a:cs typeface="Trebuchet MS"/>
              </a:rPr>
              <a:t>compared</a:t>
            </a:r>
            <a:r>
              <a:rPr sz="1200" spc="1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with</a:t>
            </a:r>
            <a:r>
              <a:rPr sz="1200" spc="1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critical</a:t>
            </a:r>
            <a:r>
              <a:rPr sz="1200" spc="1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viewpoints.</a:t>
            </a:r>
            <a:r>
              <a:rPr sz="1200" spc="1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This</a:t>
            </a:r>
            <a:r>
              <a:rPr sz="1200" spc="1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helped</a:t>
            </a:r>
            <a:r>
              <a:rPr sz="1200" spc="1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1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maintaining</a:t>
            </a:r>
            <a:r>
              <a:rPr sz="1200" spc="1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1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balanced</a:t>
            </a:r>
            <a:r>
              <a:rPr sz="1200" spc="1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16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non- </a:t>
            </a:r>
            <a:r>
              <a:rPr sz="1200" spc="-35" dirty="0">
                <a:latin typeface="Trebuchet MS"/>
                <a:cs typeface="Trebuchet MS"/>
              </a:rPr>
              <a:t>deterministic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approach.</a:t>
            </a:r>
            <a:endParaRPr sz="1200">
              <a:latin typeface="Trebuchet MS"/>
              <a:cs typeface="Trebuchet MS"/>
            </a:endParaRPr>
          </a:p>
          <a:p>
            <a:pPr marL="12700" algn="just">
              <a:lnSpc>
                <a:spcPct val="100000"/>
              </a:lnSpc>
              <a:spcBef>
                <a:spcPts val="1060"/>
              </a:spcBef>
            </a:pPr>
            <a:r>
              <a:rPr sz="1200" b="1" spc="-35" dirty="0">
                <a:latin typeface="Trebuchet MS"/>
                <a:cs typeface="Trebuchet MS"/>
              </a:rPr>
              <a:t>Theoretical</a:t>
            </a:r>
            <a:r>
              <a:rPr sz="1200" b="1" spc="-55" dirty="0">
                <a:latin typeface="Trebuchet MS"/>
                <a:cs typeface="Trebuchet MS"/>
              </a:rPr>
              <a:t> </a:t>
            </a:r>
            <a:r>
              <a:rPr sz="1200" b="1" spc="-10" dirty="0">
                <a:latin typeface="Trebuchet MS"/>
                <a:cs typeface="Trebuchet MS"/>
              </a:rPr>
              <a:t>Framework</a:t>
            </a:r>
            <a:endParaRPr sz="1200">
              <a:latin typeface="Trebuchet MS"/>
              <a:cs typeface="Trebuchet MS"/>
            </a:endParaRPr>
          </a:p>
          <a:p>
            <a:pPr marL="12700" marR="10160" algn="just">
              <a:lnSpc>
                <a:spcPct val="118200"/>
              </a:lnSpc>
              <a:spcBef>
                <a:spcPts val="775"/>
              </a:spcBef>
            </a:pP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research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informed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by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theories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related </a:t>
            </a:r>
            <a:r>
              <a:rPr sz="1200" dirty="0">
                <a:latin typeface="Trebuchet MS"/>
                <a:cs typeface="Trebuchet MS"/>
              </a:rPr>
              <a:t>to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knowledge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power,</a:t>
            </a:r>
            <a:r>
              <a:rPr sz="1200" spc="-20" dirty="0">
                <a:latin typeface="Trebuchet MS"/>
                <a:cs typeface="Trebuchet MS"/>
              </a:rPr>
              <a:t> digital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inequality,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and </a:t>
            </a:r>
            <a:r>
              <a:rPr sz="1200" spc="-10" dirty="0">
                <a:latin typeface="Trebuchet MS"/>
                <a:cs typeface="Trebuchet MS"/>
              </a:rPr>
              <a:t>technology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ethics.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Concepts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such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55" dirty="0">
                <a:latin typeface="Trebuchet MS"/>
                <a:cs typeface="Trebuchet MS"/>
              </a:rPr>
              <a:t>as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knowledge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55" dirty="0">
                <a:latin typeface="Trebuchet MS"/>
                <a:cs typeface="Trebuchet MS"/>
              </a:rPr>
              <a:t>as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power,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gatekeeping,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information</a:t>
            </a:r>
            <a:endParaRPr sz="1200">
              <a:latin typeface="Trebuchet MS"/>
              <a:cs typeface="Trebuchet M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53975">
              <a:lnSpc>
                <a:spcPct val="100000"/>
              </a:lnSpc>
              <a:spcBef>
                <a:spcPts val="25"/>
              </a:spcBef>
            </a:pPr>
            <a:fld id="{81D60167-4931-47E6-BA6A-407CBD079E47}" type="slidenum">
              <a:rPr spc="-50" dirty="0"/>
              <a:pPr marL="53975">
                <a:lnSpc>
                  <a:spcPct val="100000"/>
                </a:lnSpc>
                <a:spcBef>
                  <a:spcPts val="25"/>
                </a:spcBef>
              </a:pPr>
              <a:t>7</a:t>
            </a:fld>
            <a:endParaRPr spc="-50" dirty="0"/>
          </a:p>
        </p:txBody>
      </p:sp>
      <p:sp>
        <p:nvSpPr>
          <p:cNvPr id="2" name="object 2"/>
          <p:cNvSpPr txBox="1"/>
          <p:nvPr/>
        </p:nvSpPr>
        <p:spPr>
          <a:xfrm>
            <a:off x="902017" y="859536"/>
            <a:ext cx="5970270" cy="81559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2065" algn="just">
              <a:lnSpc>
                <a:spcPct val="118100"/>
              </a:lnSpc>
              <a:spcBef>
                <a:spcPts val="100"/>
              </a:spcBef>
            </a:pPr>
            <a:r>
              <a:rPr sz="1200" dirty="0">
                <a:latin typeface="Trebuchet MS"/>
                <a:cs typeface="Trebuchet MS"/>
              </a:rPr>
              <a:t>asymmetry</a:t>
            </a:r>
            <a:r>
              <a:rPr sz="1200" spc="1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provide</a:t>
            </a:r>
            <a:r>
              <a:rPr sz="1200" spc="1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1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theoretical</a:t>
            </a:r>
            <a:r>
              <a:rPr sz="1200" spc="1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background</a:t>
            </a:r>
            <a:r>
              <a:rPr sz="1200" spc="1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</a:t>
            </a:r>
            <a:r>
              <a:rPr sz="1200" spc="1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understand</a:t>
            </a:r>
            <a:r>
              <a:rPr sz="1200" spc="1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why</a:t>
            </a:r>
            <a:r>
              <a:rPr sz="1200" spc="19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democratization</a:t>
            </a:r>
            <a:r>
              <a:rPr sz="1200" spc="17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of </a:t>
            </a:r>
            <a:r>
              <a:rPr sz="1200" spc="-30" dirty="0">
                <a:latin typeface="Trebuchet MS"/>
                <a:cs typeface="Trebuchet MS"/>
              </a:rPr>
              <a:t>knowledge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is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socially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significant.</a:t>
            </a:r>
            <a:endParaRPr sz="1200">
              <a:latin typeface="Trebuchet MS"/>
              <a:cs typeface="Trebuchet MS"/>
            </a:endParaRPr>
          </a:p>
          <a:p>
            <a:pPr marL="12700" marR="5715" algn="just">
              <a:lnSpc>
                <a:spcPct val="117500"/>
              </a:lnSpc>
              <a:spcBef>
                <a:spcPts val="810"/>
              </a:spcBef>
            </a:pPr>
            <a:r>
              <a:rPr sz="1200" spc="-80" dirty="0">
                <a:latin typeface="Trebuchet MS"/>
                <a:cs typeface="Trebuchet MS"/>
              </a:rPr>
              <a:t>The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study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also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draws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upon</a:t>
            </a:r>
            <a:r>
              <a:rPr sz="1200" spc="-40" dirty="0">
                <a:latin typeface="Trebuchet MS"/>
                <a:cs typeface="Trebuchet MS"/>
              </a:rPr>
              <a:t> critical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technology </a:t>
            </a:r>
            <a:r>
              <a:rPr sz="1200" spc="-20" dirty="0">
                <a:latin typeface="Trebuchet MS"/>
                <a:cs typeface="Trebuchet MS"/>
              </a:rPr>
              <a:t>perspectives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which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argue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that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technology is </a:t>
            </a:r>
            <a:r>
              <a:rPr sz="1200" dirty="0">
                <a:latin typeface="Trebuchet MS"/>
                <a:cs typeface="Trebuchet MS"/>
              </a:rPr>
              <a:t>not</a:t>
            </a:r>
            <a:r>
              <a:rPr sz="1200" spc="11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neutral.</a:t>
            </a:r>
            <a:r>
              <a:rPr sz="1200" spc="10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</a:t>
            </a:r>
            <a:r>
              <a:rPr sz="1200" spc="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systems</a:t>
            </a:r>
            <a:r>
              <a:rPr sz="1200" spc="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are</a:t>
            </a:r>
            <a:r>
              <a:rPr sz="1200" spc="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shaped</a:t>
            </a:r>
            <a:r>
              <a:rPr sz="1200" spc="10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by</a:t>
            </a:r>
            <a:r>
              <a:rPr sz="1200" spc="10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social</a:t>
            </a:r>
            <a:r>
              <a:rPr sz="1200" spc="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values,</a:t>
            </a:r>
            <a:r>
              <a:rPr sz="1200" spc="1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economic</a:t>
            </a:r>
            <a:r>
              <a:rPr sz="1200" spc="12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interests,</a:t>
            </a:r>
            <a:r>
              <a:rPr sz="1200" spc="10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10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political </a:t>
            </a:r>
            <a:r>
              <a:rPr sz="1200" spc="-35" dirty="0">
                <a:latin typeface="Trebuchet MS"/>
                <a:cs typeface="Trebuchet MS"/>
              </a:rPr>
              <a:t>structures.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70" dirty="0">
                <a:latin typeface="Trebuchet MS"/>
                <a:cs typeface="Trebuchet MS"/>
              </a:rPr>
              <a:t>This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theoretical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lens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helps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125" dirty="0">
                <a:latin typeface="Trebuchet MS"/>
                <a:cs typeface="Trebuchet MS"/>
              </a:rPr>
              <a:t>in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examining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whether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135" dirty="0">
                <a:latin typeface="Trebuchet MS"/>
                <a:cs typeface="Trebuchet MS"/>
              </a:rPr>
              <a:t>AI</a:t>
            </a:r>
            <a:r>
              <a:rPr sz="1200" spc="45" dirty="0">
                <a:latin typeface="Trebuchet MS"/>
                <a:cs typeface="Trebuchet MS"/>
              </a:rPr>
              <a:t> </a:t>
            </a:r>
            <a:r>
              <a:rPr sz="1200" spc="-85" dirty="0">
                <a:latin typeface="Trebuchet MS"/>
                <a:cs typeface="Trebuchet MS"/>
              </a:rPr>
              <a:t>truly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democratizes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knowledge </a:t>
            </a:r>
            <a:r>
              <a:rPr sz="1200" spc="-45" dirty="0">
                <a:latin typeface="Trebuchet MS"/>
                <a:cs typeface="Trebuchet MS"/>
              </a:rPr>
              <a:t>or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merely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reshapes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existing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hierarchies.</a:t>
            </a:r>
            <a:endParaRPr sz="1200">
              <a:latin typeface="Trebuchet MS"/>
              <a:cs typeface="Trebuchet MS"/>
            </a:endParaRPr>
          </a:p>
          <a:p>
            <a:pPr marL="12700" algn="just">
              <a:lnSpc>
                <a:spcPct val="100000"/>
              </a:lnSpc>
              <a:spcBef>
                <a:spcPts val="1060"/>
              </a:spcBef>
            </a:pPr>
            <a:r>
              <a:rPr sz="1200" b="1" dirty="0">
                <a:latin typeface="Trebuchet MS"/>
                <a:cs typeface="Trebuchet MS"/>
              </a:rPr>
              <a:t>Scope</a:t>
            </a:r>
            <a:r>
              <a:rPr sz="1200" b="1" spc="-55" dirty="0">
                <a:latin typeface="Trebuchet MS"/>
                <a:cs typeface="Trebuchet MS"/>
              </a:rPr>
              <a:t> </a:t>
            </a:r>
            <a:r>
              <a:rPr sz="1200" b="1" spc="-20" dirty="0">
                <a:latin typeface="Trebuchet MS"/>
                <a:cs typeface="Trebuchet MS"/>
              </a:rPr>
              <a:t>of</a:t>
            </a:r>
            <a:r>
              <a:rPr sz="1200" b="1" spc="-60" dirty="0">
                <a:latin typeface="Trebuchet MS"/>
                <a:cs typeface="Trebuchet MS"/>
              </a:rPr>
              <a:t> </a:t>
            </a:r>
            <a:r>
              <a:rPr sz="1200" b="1" spc="-40" dirty="0">
                <a:latin typeface="Trebuchet MS"/>
                <a:cs typeface="Trebuchet MS"/>
              </a:rPr>
              <a:t>the</a:t>
            </a:r>
            <a:r>
              <a:rPr sz="1200" b="1" spc="-80" dirty="0">
                <a:latin typeface="Trebuchet MS"/>
                <a:cs typeface="Trebuchet MS"/>
              </a:rPr>
              <a:t> </a:t>
            </a:r>
            <a:r>
              <a:rPr sz="1200" b="1" spc="-10" dirty="0">
                <a:latin typeface="Trebuchet MS"/>
                <a:cs typeface="Trebuchet MS"/>
              </a:rPr>
              <a:t>Study</a:t>
            </a:r>
            <a:endParaRPr sz="1200">
              <a:latin typeface="Trebuchet MS"/>
              <a:cs typeface="Trebuchet MS"/>
            </a:endParaRPr>
          </a:p>
          <a:p>
            <a:pPr marL="12700" marR="6350" algn="just">
              <a:lnSpc>
                <a:spcPct val="118100"/>
              </a:lnSpc>
              <a:spcBef>
                <a:spcPts val="800"/>
              </a:spcBef>
            </a:pPr>
            <a:r>
              <a:rPr sz="1200" spc="-114" dirty="0">
                <a:latin typeface="Trebuchet MS"/>
                <a:cs typeface="Trebuchet MS"/>
              </a:rPr>
              <a:t>The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scope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125" dirty="0">
                <a:latin typeface="Trebuchet MS"/>
                <a:cs typeface="Trebuchet MS"/>
              </a:rPr>
              <a:t>of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spc="-90" dirty="0">
                <a:latin typeface="Trebuchet MS"/>
                <a:cs typeface="Trebuchet MS"/>
              </a:rPr>
              <a:t>the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study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is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limited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65" dirty="0">
                <a:latin typeface="Trebuchet MS"/>
                <a:cs typeface="Trebuchet MS"/>
              </a:rPr>
              <a:t>to</a:t>
            </a:r>
            <a:r>
              <a:rPr sz="1200" spc="70" dirty="0">
                <a:latin typeface="Trebuchet MS"/>
                <a:cs typeface="Trebuchet MS"/>
              </a:rPr>
              <a:t> </a:t>
            </a:r>
            <a:r>
              <a:rPr sz="1200" spc="-70" dirty="0">
                <a:latin typeface="Trebuchet MS"/>
                <a:cs typeface="Trebuchet MS"/>
              </a:rPr>
              <a:t>the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conceptual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and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academic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understanding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155" dirty="0">
                <a:latin typeface="Trebuchet MS"/>
                <a:cs typeface="Trebuchet MS"/>
              </a:rPr>
              <a:t>of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Artificial </a:t>
            </a:r>
            <a:r>
              <a:rPr sz="1200" spc="-40" dirty="0">
                <a:latin typeface="Trebuchet MS"/>
                <a:cs typeface="Trebuchet MS"/>
              </a:rPr>
              <a:t>Intelligence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and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knowledge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democratization.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55" dirty="0">
                <a:latin typeface="Trebuchet MS"/>
                <a:cs typeface="Trebuchet MS"/>
              </a:rPr>
              <a:t>It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focuses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mainly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on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education,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research,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and </a:t>
            </a:r>
            <a:r>
              <a:rPr sz="1200" spc="-10" dirty="0">
                <a:latin typeface="Trebuchet MS"/>
                <a:cs typeface="Trebuchet MS"/>
              </a:rPr>
              <a:t>information</a:t>
            </a:r>
            <a:r>
              <a:rPr sz="1200" spc="1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dissemination.</a:t>
            </a:r>
            <a:r>
              <a:rPr sz="1200" spc="20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Technical</a:t>
            </a:r>
            <a:r>
              <a:rPr sz="1200" spc="1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aspects</a:t>
            </a:r>
            <a:r>
              <a:rPr sz="1200" spc="204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1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</a:t>
            </a:r>
            <a:r>
              <a:rPr sz="1200" spc="1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development,</a:t>
            </a:r>
            <a:r>
              <a:rPr sz="1200" spc="1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such</a:t>
            </a:r>
            <a:r>
              <a:rPr sz="1200" spc="204" dirty="0">
                <a:latin typeface="Trebuchet MS"/>
                <a:cs typeface="Trebuchet MS"/>
              </a:rPr>
              <a:t> </a:t>
            </a:r>
            <a:r>
              <a:rPr sz="1200" spc="55" dirty="0">
                <a:latin typeface="Trebuchet MS"/>
                <a:cs typeface="Trebuchet MS"/>
              </a:rPr>
              <a:t>as</a:t>
            </a:r>
            <a:r>
              <a:rPr sz="1200" spc="1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coding</a:t>
            </a:r>
            <a:r>
              <a:rPr sz="1200" spc="204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or </a:t>
            </a:r>
            <a:r>
              <a:rPr sz="1200" spc="-35" dirty="0">
                <a:latin typeface="Trebuchet MS"/>
                <a:cs typeface="Trebuchet MS"/>
              </a:rPr>
              <a:t>engineering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design,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are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outside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the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scope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of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this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research.</a:t>
            </a:r>
            <a:endParaRPr sz="1200">
              <a:latin typeface="Trebuchet MS"/>
              <a:cs typeface="Trebuchet MS"/>
            </a:endParaRPr>
          </a:p>
          <a:p>
            <a:pPr marL="12700" marR="8255" algn="just">
              <a:lnSpc>
                <a:spcPct val="117200"/>
              </a:lnSpc>
              <a:spcBef>
                <a:spcPts val="815"/>
              </a:spcBef>
            </a:pPr>
            <a:r>
              <a:rPr sz="1200" spc="-35" dirty="0">
                <a:latin typeface="Trebuchet MS"/>
                <a:cs typeface="Trebuchet MS"/>
              </a:rPr>
              <a:t>Geographically,</a:t>
            </a:r>
            <a:r>
              <a:rPr sz="1200" spc="-15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the</a:t>
            </a:r>
            <a:r>
              <a:rPr sz="1200" spc="-170" dirty="0">
                <a:latin typeface="Trebuchet MS"/>
                <a:cs typeface="Trebuchet MS"/>
              </a:rPr>
              <a:t> </a:t>
            </a:r>
            <a:r>
              <a:rPr sz="1200" spc="-5" dirty="0">
                <a:latin typeface="Trebuchet MS"/>
                <a:cs typeface="Trebuchet MS"/>
              </a:rPr>
              <a:t>study</a:t>
            </a:r>
            <a:r>
              <a:rPr sz="1200" spc="-15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adopts</a:t>
            </a:r>
            <a:r>
              <a:rPr sz="1200" spc="-170" dirty="0">
                <a:latin typeface="Trebuchet MS"/>
                <a:cs typeface="Trebuchet MS"/>
              </a:rPr>
              <a:t> </a:t>
            </a:r>
            <a:r>
              <a:rPr sz="1200" spc="10" dirty="0">
                <a:latin typeface="Trebuchet MS"/>
                <a:cs typeface="Trebuchet MS"/>
              </a:rPr>
              <a:t>a</a:t>
            </a:r>
            <a:r>
              <a:rPr sz="1200" spc="-15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global</a:t>
            </a:r>
            <a:r>
              <a:rPr sz="1200" spc="-17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perspective</a:t>
            </a:r>
            <a:r>
              <a:rPr sz="1200" spc="-17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with</a:t>
            </a:r>
            <a:r>
              <a:rPr sz="1200" spc="-17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particular</a:t>
            </a:r>
            <a:r>
              <a:rPr sz="1200" spc="-16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attention</a:t>
            </a:r>
            <a:r>
              <a:rPr sz="1200" spc="-17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to</a:t>
            </a:r>
            <a:r>
              <a:rPr sz="1200" spc="-17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developing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societies,</a:t>
            </a:r>
            <a:r>
              <a:rPr sz="1200" spc="-13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where</a:t>
            </a:r>
            <a:r>
              <a:rPr sz="1200" spc="-145" dirty="0">
                <a:latin typeface="Trebuchet MS"/>
                <a:cs typeface="Trebuchet MS"/>
              </a:rPr>
              <a:t> </a:t>
            </a:r>
            <a:r>
              <a:rPr sz="1200" spc="25" dirty="0">
                <a:latin typeface="Trebuchet MS"/>
                <a:cs typeface="Trebuchet MS"/>
              </a:rPr>
              <a:t>issues</a:t>
            </a:r>
            <a:r>
              <a:rPr sz="1200" spc="-14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of</a:t>
            </a:r>
            <a:r>
              <a:rPr sz="1200" spc="-150" dirty="0">
                <a:latin typeface="Trebuchet MS"/>
                <a:cs typeface="Trebuchet MS"/>
              </a:rPr>
              <a:t> </a:t>
            </a:r>
            <a:r>
              <a:rPr sz="1200" spc="30" dirty="0">
                <a:latin typeface="Trebuchet MS"/>
                <a:cs typeface="Trebuchet MS"/>
              </a:rPr>
              <a:t>access</a:t>
            </a:r>
            <a:r>
              <a:rPr sz="1200" spc="-145" dirty="0">
                <a:latin typeface="Trebuchet MS"/>
                <a:cs typeface="Trebuchet MS"/>
              </a:rPr>
              <a:t> </a:t>
            </a:r>
            <a:r>
              <a:rPr sz="1200" spc="5" dirty="0">
                <a:latin typeface="Trebuchet MS"/>
                <a:cs typeface="Trebuchet MS"/>
              </a:rPr>
              <a:t>and</a:t>
            </a:r>
            <a:r>
              <a:rPr sz="1200" spc="-13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inequality</a:t>
            </a:r>
            <a:r>
              <a:rPr sz="1200" spc="-13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are</a:t>
            </a:r>
            <a:r>
              <a:rPr sz="1200" spc="-14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more</a:t>
            </a:r>
            <a:r>
              <a:rPr sz="1200" spc="-145" dirty="0">
                <a:latin typeface="Trebuchet MS"/>
                <a:cs typeface="Trebuchet MS"/>
              </a:rPr>
              <a:t> </a:t>
            </a:r>
            <a:r>
              <a:rPr sz="1200" spc="-15" dirty="0">
                <a:latin typeface="Trebuchet MS"/>
                <a:cs typeface="Trebuchet MS"/>
              </a:rPr>
              <a:t>pronounced.</a:t>
            </a:r>
            <a:r>
              <a:rPr sz="1200" spc="-13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However,</a:t>
            </a:r>
            <a:r>
              <a:rPr sz="1200" spc="-130" dirty="0">
                <a:latin typeface="Trebuchet MS"/>
                <a:cs typeface="Trebuchet MS"/>
              </a:rPr>
              <a:t> </a:t>
            </a:r>
            <a:r>
              <a:rPr sz="1200" spc="-80" dirty="0">
                <a:latin typeface="Trebuchet MS"/>
                <a:cs typeface="Trebuchet MS"/>
              </a:rPr>
              <a:t>it</a:t>
            </a:r>
            <a:r>
              <a:rPr sz="1200" spc="-130" dirty="0">
                <a:latin typeface="Trebuchet MS"/>
                <a:cs typeface="Trebuchet MS"/>
              </a:rPr>
              <a:t> </a:t>
            </a:r>
            <a:r>
              <a:rPr sz="1200" spc="15" dirty="0">
                <a:latin typeface="Trebuchet MS"/>
                <a:cs typeface="Trebuchet MS"/>
              </a:rPr>
              <a:t>does</a:t>
            </a:r>
            <a:r>
              <a:rPr sz="1200" spc="-14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not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5" dirty="0">
                <a:latin typeface="Trebuchet MS"/>
                <a:cs typeface="Trebuchet MS"/>
              </a:rPr>
              <a:t>focus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-5" dirty="0">
                <a:latin typeface="Trebuchet MS"/>
                <a:cs typeface="Trebuchet MS"/>
              </a:rPr>
              <a:t>on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-15" dirty="0">
                <a:latin typeface="Trebuchet MS"/>
                <a:cs typeface="Trebuchet MS"/>
              </a:rPr>
              <a:t>any</a:t>
            </a:r>
            <a:r>
              <a:rPr sz="1200" spc="-11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single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country</a:t>
            </a:r>
            <a:r>
              <a:rPr sz="1200" spc="-110" dirty="0">
                <a:latin typeface="Trebuchet MS"/>
                <a:cs typeface="Trebuchet MS"/>
              </a:rPr>
              <a:t> </a:t>
            </a:r>
            <a:r>
              <a:rPr sz="1200" spc="55" dirty="0">
                <a:latin typeface="Trebuchet MS"/>
                <a:cs typeface="Trebuchet MS"/>
              </a:rPr>
              <a:t>as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10" dirty="0">
                <a:latin typeface="Trebuchet MS"/>
                <a:cs typeface="Trebuchet MS"/>
              </a:rPr>
              <a:t>a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detailed</a:t>
            </a:r>
            <a:r>
              <a:rPr sz="1200" spc="-114" dirty="0">
                <a:latin typeface="Trebuchet MS"/>
                <a:cs typeface="Trebuchet MS"/>
              </a:rPr>
              <a:t> </a:t>
            </a:r>
            <a:r>
              <a:rPr sz="1200" spc="25" dirty="0">
                <a:latin typeface="Trebuchet MS"/>
                <a:cs typeface="Trebuchet MS"/>
              </a:rPr>
              <a:t>case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study.</a:t>
            </a:r>
            <a:endParaRPr sz="1200">
              <a:latin typeface="Trebuchet MS"/>
              <a:cs typeface="Trebuchet MS"/>
            </a:endParaRPr>
          </a:p>
          <a:p>
            <a:pPr marL="12700" algn="just">
              <a:lnSpc>
                <a:spcPct val="100000"/>
              </a:lnSpc>
              <a:spcBef>
                <a:spcPts val="1060"/>
              </a:spcBef>
            </a:pPr>
            <a:r>
              <a:rPr sz="1200" b="1" spc="-10" dirty="0">
                <a:latin typeface="Trebuchet MS"/>
                <a:cs typeface="Trebuchet MS"/>
              </a:rPr>
              <a:t>Ethical</a:t>
            </a:r>
            <a:r>
              <a:rPr sz="1200" b="1" spc="-120" dirty="0">
                <a:latin typeface="Trebuchet MS"/>
                <a:cs typeface="Trebuchet MS"/>
              </a:rPr>
              <a:t> </a:t>
            </a:r>
            <a:r>
              <a:rPr sz="1200" b="1" spc="-10" dirty="0">
                <a:latin typeface="Trebuchet MS"/>
                <a:cs typeface="Trebuchet MS"/>
              </a:rPr>
              <a:t>Considerations</a:t>
            </a:r>
            <a:endParaRPr sz="1200">
              <a:latin typeface="Trebuchet MS"/>
              <a:cs typeface="Trebuchet MS"/>
            </a:endParaRPr>
          </a:p>
          <a:p>
            <a:pPr marL="12700" marR="5080" algn="just">
              <a:lnSpc>
                <a:spcPct val="118100"/>
              </a:lnSpc>
              <a:spcBef>
                <a:spcPts val="800"/>
              </a:spcBef>
            </a:pPr>
            <a:r>
              <a:rPr sz="1200" dirty="0">
                <a:latin typeface="Trebuchet MS"/>
                <a:cs typeface="Trebuchet MS"/>
              </a:rPr>
              <a:t>Although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study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does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not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involve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human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participants,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ethical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considerations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remain </a:t>
            </a:r>
            <a:r>
              <a:rPr sz="1200" spc="-45" dirty="0">
                <a:latin typeface="Trebuchet MS"/>
                <a:cs typeface="Trebuchet MS"/>
              </a:rPr>
              <a:t>important. </a:t>
            </a:r>
            <a:r>
              <a:rPr sz="1200" spc="-80" dirty="0">
                <a:latin typeface="Trebuchet MS"/>
                <a:cs typeface="Trebuchet MS"/>
              </a:rPr>
              <a:t>The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research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ensures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proper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acknowledgment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80" dirty="0">
                <a:latin typeface="Trebuchet MS"/>
                <a:cs typeface="Trebuchet MS"/>
              </a:rPr>
              <a:t>of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all </a:t>
            </a:r>
            <a:r>
              <a:rPr sz="1200" dirty="0">
                <a:latin typeface="Trebuchet MS"/>
                <a:cs typeface="Trebuchet MS"/>
              </a:rPr>
              <a:t>academic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sources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60" dirty="0">
                <a:latin typeface="Trebuchet MS"/>
                <a:cs typeface="Trebuchet MS"/>
              </a:rPr>
              <a:t>to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avoid </a:t>
            </a:r>
            <a:r>
              <a:rPr sz="1200" dirty="0">
                <a:latin typeface="Trebuchet MS"/>
                <a:cs typeface="Trebuchet MS"/>
              </a:rPr>
              <a:t>plagiarism.</a:t>
            </a:r>
            <a:r>
              <a:rPr sz="1200" spc="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All</a:t>
            </a:r>
            <a:r>
              <a:rPr sz="1200" spc="5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interpretations</a:t>
            </a:r>
            <a:r>
              <a:rPr sz="1200" spc="6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are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presented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objectively</a:t>
            </a:r>
            <a:r>
              <a:rPr sz="1200" spc="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without</a:t>
            </a:r>
            <a:r>
              <a:rPr sz="1200" spc="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misrepresentation</a:t>
            </a:r>
            <a:r>
              <a:rPr sz="1200" spc="9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of </a:t>
            </a:r>
            <a:r>
              <a:rPr sz="1200" spc="-40" dirty="0">
                <a:latin typeface="Trebuchet MS"/>
                <a:cs typeface="Trebuchet MS"/>
              </a:rPr>
              <a:t>original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ideas.</a:t>
            </a:r>
            <a:endParaRPr sz="1200">
              <a:latin typeface="Trebuchet MS"/>
              <a:cs typeface="Trebuchet MS"/>
            </a:endParaRPr>
          </a:p>
          <a:p>
            <a:pPr marL="12700" marR="8890" algn="just">
              <a:lnSpc>
                <a:spcPct val="117200"/>
              </a:lnSpc>
              <a:spcBef>
                <a:spcPts val="810"/>
              </a:spcBef>
            </a:pP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2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paper</a:t>
            </a:r>
            <a:r>
              <a:rPr sz="1200" spc="30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also</a:t>
            </a:r>
            <a:r>
              <a:rPr sz="1200" spc="2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maintains</a:t>
            </a:r>
            <a:r>
              <a:rPr sz="1200" spc="3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ethical</a:t>
            </a:r>
            <a:r>
              <a:rPr sz="1200" spc="3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responsibility</a:t>
            </a:r>
            <a:r>
              <a:rPr sz="1200" spc="3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by</a:t>
            </a:r>
            <a:r>
              <a:rPr sz="1200" spc="3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critically</a:t>
            </a:r>
            <a:r>
              <a:rPr sz="1200" spc="3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addressing</a:t>
            </a:r>
            <a:r>
              <a:rPr sz="1200" spc="30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3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social </a:t>
            </a:r>
            <a:r>
              <a:rPr sz="1200" spc="-30" dirty="0">
                <a:latin typeface="Trebuchet MS"/>
                <a:cs typeface="Trebuchet MS"/>
              </a:rPr>
              <a:t>implications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125" dirty="0">
                <a:latin typeface="Trebuchet MS"/>
                <a:cs typeface="Trebuchet MS"/>
              </a:rPr>
              <a:t>of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spc="-85" dirty="0">
                <a:latin typeface="Trebuchet MS"/>
                <a:cs typeface="Trebuchet MS"/>
              </a:rPr>
              <a:t>AI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70" dirty="0">
                <a:latin typeface="Trebuchet MS"/>
                <a:cs typeface="Trebuchet MS"/>
              </a:rPr>
              <a:t>rather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than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promoting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technological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determinism.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Care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has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been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taken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to </a:t>
            </a:r>
            <a:r>
              <a:rPr sz="1200" spc="-30" dirty="0">
                <a:latin typeface="Trebuchet MS"/>
                <a:cs typeface="Trebuchet MS"/>
              </a:rPr>
              <a:t>present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multiple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viewpoints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avoid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biased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conclusions.</a:t>
            </a:r>
            <a:endParaRPr sz="1200">
              <a:latin typeface="Trebuchet MS"/>
              <a:cs typeface="Trebuchet MS"/>
            </a:endParaRPr>
          </a:p>
          <a:p>
            <a:pPr marL="12700" algn="just">
              <a:lnSpc>
                <a:spcPct val="100000"/>
              </a:lnSpc>
              <a:spcBef>
                <a:spcPts val="1065"/>
              </a:spcBef>
            </a:pPr>
            <a:r>
              <a:rPr sz="1200" b="1" spc="-25" dirty="0">
                <a:latin typeface="Trebuchet MS"/>
                <a:cs typeface="Trebuchet MS"/>
              </a:rPr>
              <a:t>Limitations</a:t>
            </a:r>
            <a:r>
              <a:rPr sz="1200" b="1" spc="-65" dirty="0">
                <a:latin typeface="Trebuchet MS"/>
                <a:cs typeface="Trebuchet MS"/>
              </a:rPr>
              <a:t> </a:t>
            </a:r>
            <a:r>
              <a:rPr sz="1200" b="1" spc="-20" dirty="0">
                <a:latin typeface="Trebuchet MS"/>
                <a:cs typeface="Trebuchet MS"/>
              </a:rPr>
              <a:t>of</a:t>
            </a:r>
            <a:r>
              <a:rPr sz="1200" b="1" spc="-100" dirty="0">
                <a:latin typeface="Trebuchet MS"/>
                <a:cs typeface="Trebuchet MS"/>
              </a:rPr>
              <a:t> </a:t>
            </a:r>
            <a:r>
              <a:rPr sz="1200" b="1" spc="-40" dirty="0">
                <a:latin typeface="Trebuchet MS"/>
                <a:cs typeface="Trebuchet MS"/>
              </a:rPr>
              <a:t>the</a:t>
            </a:r>
            <a:r>
              <a:rPr sz="1200" b="1" spc="-60" dirty="0">
                <a:latin typeface="Trebuchet MS"/>
                <a:cs typeface="Trebuchet MS"/>
              </a:rPr>
              <a:t> </a:t>
            </a:r>
            <a:r>
              <a:rPr sz="1200" b="1" spc="-10" dirty="0">
                <a:latin typeface="Trebuchet MS"/>
                <a:cs typeface="Trebuchet MS"/>
              </a:rPr>
              <a:t>Methodology</a:t>
            </a:r>
            <a:endParaRPr sz="1200">
              <a:latin typeface="Trebuchet MS"/>
              <a:cs typeface="Trebuchet MS"/>
            </a:endParaRPr>
          </a:p>
          <a:p>
            <a:pPr marL="12700" marR="5080" algn="just">
              <a:lnSpc>
                <a:spcPct val="117800"/>
              </a:lnSpc>
              <a:spcBef>
                <a:spcPts val="800"/>
              </a:spcBef>
            </a:pPr>
            <a:r>
              <a:rPr sz="1200" dirty="0">
                <a:latin typeface="Trebuchet MS"/>
                <a:cs typeface="Trebuchet MS"/>
              </a:rPr>
              <a:t>Like</a:t>
            </a:r>
            <a:r>
              <a:rPr sz="1200" spc="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all</a:t>
            </a:r>
            <a:r>
              <a:rPr sz="1200" spc="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conceptual</a:t>
            </a:r>
            <a:r>
              <a:rPr sz="1200" spc="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studies,</a:t>
            </a:r>
            <a:r>
              <a:rPr sz="1200" spc="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this</a:t>
            </a:r>
            <a:r>
              <a:rPr sz="1200" spc="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research</a:t>
            </a:r>
            <a:r>
              <a:rPr sz="1200" spc="1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has</a:t>
            </a:r>
            <a:r>
              <a:rPr sz="1200" spc="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certain</a:t>
            </a:r>
            <a:r>
              <a:rPr sz="1200" spc="8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limitations.</a:t>
            </a:r>
            <a:r>
              <a:rPr sz="1200" spc="10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Since</a:t>
            </a:r>
            <a:r>
              <a:rPr sz="1200" spc="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it</a:t>
            </a:r>
            <a:r>
              <a:rPr sz="1200" spc="10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is</a:t>
            </a:r>
            <a:r>
              <a:rPr sz="1200" spc="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based</a:t>
            </a:r>
            <a:r>
              <a:rPr sz="1200" spc="9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on </a:t>
            </a:r>
            <a:r>
              <a:rPr sz="1200" spc="-10" dirty="0">
                <a:latin typeface="Trebuchet MS"/>
                <a:cs typeface="Trebuchet MS"/>
              </a:rPr>
              <a:t>secondary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60" dirty="0">
                <a:latin typeface="Trebuchet MS"/>
                <a:cs typeface="Trebuchet MS"/>
              </a:rPr>
              <a:t>data,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75" dirty="0">
                <a:latin typeface="Trebuchet MS"/>
                <a:cs typeface="Trebuchet MS"/>
              </a:rPr>
              <a:t>it</a:t>
            </a:r>
            <a:r>
              <a:rPr sz="1200" spc="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depends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on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65" dirty="0">
                <a:latin typeface="Trebuchet MS"/>
                <a:cs typeface="Trebuchet MS"/>
              </a:rPr>
              <a:t>the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availability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and</a:t>
            </a:r>
            <a:r>
              <a:rPr sz="1200" spc="-40" dirty="0">
                <a:latin typeface="Trebuchet MS"/>
                <a:cs typeface="Trebuchet MS"/>
              </a:rPr>
              <a:t> quality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125" dirty="0">
                <a:latin typeface="Trebuchet MS"/>
                <a:cs typeface="Trebuchet MS"/>
              </a:rPr>
              <a:t>of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existing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75" dirty="0">
                <a:latin typeface="Trebuchet MS"/>
                <a:cs typeface="Trebuchet MS"/>
              </a:rPr>
              <a:t>literature.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105" dirty="0">
                <a:latin typeface="Trebuchet MS"/>
                <a:cs typeface="Trebuchet MS"/>
              </a:rPr>
              <a:t>The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absence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primary </a:t>
            </a:r>
            <a:r>
              <a:rPr sz="1200" spc="-20" dirty="0">
                <a:latin typeface="Trebuchet MS"/>
                <a:cs typeface="Trebuchet MS"/>
              </a:rPr>
              <a:t>empirical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data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means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that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real-</a:t>
            </a:r>
            <a:r>
              <a:rPr sz="1200" spc="-50" dirty="0">
                <a:latin typeface="Trebuchet MS"/>
                <a:cs typeface="Trebuchet MS"/>
              </a:rPr>
              <a:t>life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user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experiences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are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interpreted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indirectly </a:t>
            </a:r>
            <a:r>
              <a:rPr sz="1200" dirty="0">
                <a:latin typeface="Trebuchet MS"/>
                <a:cs typeface="Trebuchet MS"/>
              </a:rPr>
              <a:t>through</a:t>
            </a:r>
            <a:r>
              <a:rPr sz="1200" spc="36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documented</a:t>
            </a:r>
            <a:r>
              <a:rPr sz="1200" spc="3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studies.Additionally,</a:t>
            </a:r>
            <a:r>
              <a:rPr sz="1200" spc="3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3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rapidly</a:t>
            </a:r>
            <a:r>
              <a:rPr sz="1200" spc="3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evolving</a:t>
            </a:r>
            <a:r>
              <a:rPr sz="1200" spc="3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nature</a:t>
            </a:r>
            <a:r>
              <a:rPr sz="1200" spc="3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36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Artificial </a:t>
            </a:r>
            <a:r>
              <a:rPr sz="1200" spc="-40" dirty="0">
                <a:latin typeface="Trebuchet MS"/>
                <a:cs typeface="Trebuchet MS"/>
              </a:rPr>
              <a:t>Intelligence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means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75" dirty="0">
                <a:latin typeface="Trebuchet MS"/>
                <a:cs typeface="Trebuchet MS"/>
              </a:rPr>
              <a:t>that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some</a:t>
            </a:r>
            <a:r>
              <a:rPr sz="1200" spc="-25" dirty="0">
                <a:latin typeface="Trebuchet MS"/>
                <a:cs typeface="Trebuchet MS"/>
              </a:rPr>
              <a:t> developments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may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emerge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80" dirty="0">
                <a:latin typeface="Trebuchet MS"/>
                <a:cs typeface="Trebuchet MS"/>
              </a:rPr>
              <a:t>after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80" dirty="0">
                <a:latin typeface="Trebuchet MS"/>
                <a:cs typeface="Trebuchet MS"/>
              </a:rPr>
              <a:t>the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completion </a:t>
            </a:r>
            <a:r>
              <a:rPr sz="1200" spc="-125" dirty="0">
                <a:latin typeface="Trebuchet MS"/>
                <a:cs typeface="Trebuchet MS"/>
              </a:rPr>
              <a:t>of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this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study. </a:t>
            </a:r>
            <a:r>
              <a:rPr sz="1200" spc="-50" dirty="0">
                <a:latin typeface="Trebuchet MS"/>
                <a:cs typeface="Trebuchet MS"/>
              </a:rPr>
              <a:t>Therefore,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findings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should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be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understood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spc="55" dirty="0">
                <a:latin typeface="Trebuchet MS"/>
                <a:cs typeface="Trebuchet MS"/>
              </a:rPr>
              <a:t>as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context-</a:t>
            </a:r>
            <a:r>
              <a:rPr sz="1200" dirty="0">
                <a:latin typeface="Trebuchet MS"/>
                <a:cs typeface="Trebuchet MS"/>
              </a:rPr>
              <a:t>specific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rather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than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universally fixed.</a:t>
            </a:r>
            <a:endParaRPr sz="1200">
              <a:latin typeface="Trebuchet MS"/>
              <a:cs typeface="Trebuchet MS"/>
            </a:endParaRPr>
          </a:p>
          <a:p>
            <a:pPr marL="12700" marR="7620" algn="just">
              <a:lnSpc>
                <a:spcPct val="118100"/>
              </a:lnSpc>
              <a:spcBef>
                <a:spcPts val="805"/>
              </a:spcBef>
            </a:pP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chosen</a:t>
            </a:r>
            <a:r>
              <a:rPr sz="1200" spc="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methodology</a:t>
            </a:r>
            <a:r>
              <a:rPr sz="1200" spc="10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is</a:t>
            </a:r>
            <a:r>
              <a:rPr sz="1200" spc="9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appropriate</a:t>
            </a:r>
            <a:r>
              <a:rPr sz="1200" spc="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for</a:t>
            </a:r>
            <a:r>
              <a:rPr sz="1200" spc="10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9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objectives</a:t>
            </a:r>
            <a:r>
              <a:rPr sz="1200" spc="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study.</a:t>
            </a:r>
            <a:r>
              <a:rPr sz="1200" spc="10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9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qualitative, </a:t>
            </a:r>
            <a:r>
              <a:rPr sz="1200" dirty="0">
                <a:latin typeface="Trebuchet MS"/>
                <a:cs typeface="Trebuchet MS"/>
              </a:rPr>
              <a:t>conceptual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approach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allows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for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critical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engagement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with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complex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ideas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that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cannot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be </a:t>
            </a:r>
            <a:r>
              <a:rPr sz="1200" spc="-10" dirty="0">
                <a:latin typeface="Trebuchet MS"/>
                <a:cs typeface="Trebuchet MS"/>
              </a:rPr>
              <a:t>reduced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to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numerical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data.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70" dirty="0">
                <a:latin typeface="Trebuchet MS"/>
                <a:cs typeface="Trebuchet MS"/>
              </a:rPr>
              <a:t>It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provides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space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60" dirty="0">
                <a:latin typeface="Trebuchet MS"/>
                <a:cs typeface="Trebuchet MS"/>
              </a:rPr>
              <a:t>for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ethical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reflection,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theoretical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discussion,</a:t>
            </a:r>
            <a:endParaRPr sz="1200">
              <a:latin typeface="Trebuchet MS"/>
              <a:cs typeface="Trebuchet M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53975">
              <a:lnSpc>
                <a:spcPct val="100000"/>
              </a:lnSpc>
              <a:spcBef>
                <a:spcPts val="25"/>
              </a:spcBef>
            </a:pPr>
            <a:fld id="{81D60167-4931-47E6-BA6A-407CBD079E47}" type="slidenum">
              <a:rPr spc="-50" dirty="0"/>
              <a:pPr marL="53975">
                <a:lnSpc>
                  <a:spcPct val="100000"/>
                </a:lnSpc>
                <a:spcBef>
                  <a:spcPts val="25"/>
                </a:spcBef>
              </a:pPr>
              <a:t>8</a:t>
            </a:fld>
            <a:endParaRPr spc="-50" dirty="0"/>
          </a:p>
        </p:txBody>
      </p:sp>
      <p:sp>
        <p:nvSpPr>
          <p:cNvPr id="2" name="object 2"/>
          <p:cNvSpPr txBox="1"/>
          <p:nvPr/>
        </p:nvSpPr>
        <p:spPr>
          <a:xfrm>
            <a:off x="902017" y="859536"/>
            <a:ext cx="5972175" cy="7940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7620" algn="just">
              <a:lnSpc>
                <a:spcPct val="118100"/>
              </a:lnSpc>
              <a:spcBef>
                <a:spcPts val="100"/>
              </a:spcBef>
            </a:pP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interdisciplinary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analysis.By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relying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on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established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academic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literature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thematic </a:t>
            </a:r>
            <a:r>
              <a:rPr sz="1200" dirty="0">
                <a:latin typeface="Trebuchet MS"/>
                <a:cs typeface="Trebuchet MS"/>
              </a:rPr>
              <a:t>analysis,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study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ensures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depth,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credibility,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scholarly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relevance.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This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methodology </a:t>
            </a:r>
            <a:r>
              <a:rPr sz="1200" dirty="0">
                <a:latin typeface="Trebuchet MS"/>
                <a:cs typeface="Trebuchet MS"/>
              </a:rPr>
              <a:t>supports</a:t>
            </a:r>
            <a:r>
              <a:rPr sz="1200" spc="1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20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central</a:t>
            </a:r>
            <a:r>
              <a:rPr sz="1200" spc="1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aim</a:t>
            </a:r>
            <a:r>
              <a:rPr sz="1200" spc="1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1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understanding</a:t>
            </a:r>
            <a:r>
              <a:rPr sz="1200" spc="20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how</a:t>
            </a:r>
            <a:r>
              <a:rPr sz="1200" spc="19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Artificial</a:t>
            </a:r>
            <a:r>
              <a:rPr sz="1200" spc="1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Intelligence</a:t>
            </a:r>
            <a:r>
              <a:rPr sz="1200" spc="1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influences</a:t>
            </a:r>
            <a:r>
              <a:rPr sz="1200" spc="18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the </a:t>
            </a:r>
            <a:r>
              <a:rPr sz="1200" spc="-40" dirty="0">
                <a:latin typeface="Trebuchet MS"/>
                <a:cs typeface="Trebuchet MS"/>
              </a:rPr>
              <a:t>democratization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of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knowledge,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both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positively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negatively.</a:t>
            </a:r>
            <a:endParaRPr sz="12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12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745"/>
              </a:spcBef>
            </a:pPr>
            <a:endParaRPr sz="1200">
              <a:latin typeface="Trebuchet MS"/>
              <a:cs typeface="Trebuchet MS"/>
            </a:endParaRPr>
          </a:p>
          <a:p>
            <a:pPr marL="12700" algn="just">
              <a:lnSpc>
                <a:spcPct val="100000"/>
              </a:lnSpc>
            </a:pPr>
            <a:r>
              <a:rPr sz="1200" b="1" spc="-25" dirty="0">
                <a:latin typeface="Trebuchet MS"/>
                <a:cs typeface="Trebuchet MS"/>
              </a:rPr>
              <a:t>Findings</a:t>
            </a:r>
            <a:r>
              <a:rPr sz="1200" b="1" spc="-70" dirty="0">
                <a:latin typeface="Trebuchet MS"/>
                <a:cs typeface="Trebuchet MS"/>
              </a:rPr>
              <a:t> </a:t>
            </a:r>
            <a:r>
              <a:rPr sz="1200" b="1" spc="-10" dirty="0">
                <a:latin typeface="Trebuchet MS"/>
                <a:cs typeface="Trebuchet MS"/>
              </a:rPr>
              <a:t>and</a:t>
            </a:r>
            <a:r>
              <a:rPr sz="1200" b="1" spc="-80" dirty="0">
                <a:latin typeface="Trebuchet MS"/>
                <a:cs typeface="Trebuchet MS"/>
              </a:rPr>
              <a:t> </a:t>
            </a:r>
            <a:r>
              <a:rPr sz="1200" b="1" spc="-10" dirty="0">
                <a:latin typeface="Trebuchet MS"/>
                <a:cs typeface="Trebuchet MS"/>
              </a:rPr>
              <a:t>Results</a:t>
            </a:r>
            <a:endParaRPr sz="1200">
              <a:latin typeface="Trebuchet MS"/>
              <a:cs typeface="Trebuchet MS"/>
            </a:endParaRPr>
          </a:p>
          <a:p>
            <a:pPr marL="12700" marR="9525" algn="just">
              <a:lnSpc>
                <a:spcPct val="118100"/>
              </a:lnSpc>
              <a:spcBef>
                <a:spcPts val="805"/>
              </a:spcBef>
            </a:pP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229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analysis</a:t>
            </a:r>
            <a:r>
              <a:rPr sz="1200" spc="2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2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existing</a:t>
            </a:r>
            <a:r>
              <a:rPr sz="1200" spc="23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literature</a:t>
            </a:r>
            <a:r>
              <a:rPr sz="1200" spc="229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2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conceptual</a:t>
            </a:r>
            <a:r>
              <a:rPr sz="1200" spc="229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discussions</a:t>
            </a:r>
            <a:r>
              <a:rPr sz="1200" spc="2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reveals</a:t>
            </a:r>
            <a:r>
              <a:rPr sz="1200" spc="229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that</a:t>
            </a:r>
            <a:r>
              <a:rPr sz="1200" spc="25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Artificial </a:t>
            </a:r>
            <a:r>
              <a:rPr sz="1200" spc="-30" dirty="0">
                <a:latin typeface="Trebuchet MS"/>
                <a:cs typeface="Trebuchet MS"/>
              </a:rPr>
              <a:t>Intelligence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plays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significant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but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complex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role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the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democratization</a:t>
            </a:r>
            <a:r>
              <a:rPr sz="1200" spc="-30" dirty="0">
                <a:latin typeface="Trebuchet MS"/>
                <a:cs typeface="Trebuchet MS"/>
              </a:rPr>
              <a:t> of knowledge.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The </a:t>
            </a:r>
            <a:r>
              <a:rPr sz="1200" spc="-10" dirty="0">
                <a:latin typeface="Trebuchet MS"/>
                <a:cs typeface="Trebuchet MS"/>
              </a:rPr>
              <a:t>findings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highlight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both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enabling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limiting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dimensions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AI-</a:t>
            </a:r>
            <a:r>
              <a:rPr sz="1200" spc="-20" dirty="0">
                <a:latin typeface="Trebuchet MS"/>
                <a:cs typeface="Trebuchet MS"/>
              </a:rPr>
              <a:t>driven</a:t>
            </a:r>
            <a:r>
              <a:rPr sz="1200" spc="-10" dirty="0">
                <a:latin typeface="Trebuchet MS"/>
                <a:cs typeface="Trebuchet MS"/>
              </a:rPr>
              <a:t> knowledge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systems. </a:t>
            </a:r>
            <a:r>
              <a:rPr sz="1200" spc="-35" dirty="0">
                <a:latin typeface="Trebuchet MS"/>
                <a:cs typeface="Trebuchet MS"/>
              </a:rPr>
              <a:t>Rather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than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producing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single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outcome,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AI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creates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multiple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sometimes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contradictory </a:t>
            </a:r>
            <a:r>
              <a:rPr sz="1200" spc="-20" dirty="0">
                <a:latin typeface="Trebuchet MS"/>
                <a:cs typeface="Trebuchet MS"/>
              </a:rPr>
              <a:t>results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depending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on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access,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design,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social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context.</a:t>
            </a:r>
            <a:endParaRPr sz="1200">
              <a:latin typeface="Trebuchet MS"/>
              <a:cs typeface="Trebuchet MS"/>
            </a:endParaRPr>
          </a:p>
          <a:p>
            <a:pPr marL="12700" algn="just">
              <a:lnSpc>
                <a:spcPct val="100000"/>
              </a:lnSpc>
              <a:spcBef>
                <a:spcPts val="1060"/>
              </a:spcBef>
            </a:pPr>
            <a:r>
              <a:rPr sz="1200" b="1" spc="-20" dirty="0">
                <a:latin typeface="Trebuchet MS"/>
                <a:cs typeface="Trebuchet MS"/>
              </a:rPr>
              <a:t>Expanded</a:t>
            </a:r>
            <a:r>
              <a:rPr sz="1200" b="1" spc="-35" dirty="0">
                <a:latin typeface="Trebuchet MS"/>
                <a:cs typeface="Trebuchet MS"/>
              </a:rPr>
              <a:t> </a:t>
            </a:r>
            <a:r>
              <a:rPr sz="1200" b="1" dirty="0">
                <a:latin typeface="Trebuchet MS"/>
                <a:cs typeface="Trebuchet MS"/>
              </a:rPr>
              <a:t>Access</a:t>
            </a:r>
            <a:r>
              <a:rPr sz="1200" b="1" spc="-20" dirty="0">
                <a:latin typeface="Trebuchet MS"/>
                <a:cs typeface="Trebuchet MS"/>
              </a:rPr>
              <a:t> </a:t>
            </a:r>
            <a:r>
              <a:rPr sz="1200" b="1" spc="-35" dirty="0">
                <a:latin typeface="Trebuchet MS"/>
                <a:cs typeface="Trebuchet MS"/>
              </a:rPr>
              <a:t>to</a:t>
            </a:r>
            <a:r>
              <a:rPr sz="1200" b="1" spc="-45" dirty="0">
                <a:latin typeface="Trebuchet MS"/>
                <a:cs typeface="Trebuchet MS"/>
              </a:rPr>
              <a:t> </a:t>
            </a:r>
            <a:r>
              <a:rPr sz="1200" b="1" spc="-10" dirty="0">
                <a:latin typeface="Trebuchet MS"/>
                <a:cs typeface="Trebuchet MS"/>
              </a:rPr>
              <a:t>Knowledge</a:t>
            </a:r>
            <a:endParaRPr sz="1200">
              <a:latin typeface="Trebuchet MS"/>
              <a:cs typeface="Trebuchet MS"/>
            </a:endParaRPr>
          </a:p>
          <a:p>
            <a:pPr marL="12700" marR="6985" algn="just">
              <a:lnSpc>
                <a:spcPct val="118100"/>
              </a:lnSpc>
              <a:spcBef>
                <a:spcPts val="775"/>
              </a:spcBef>
            </a:pPr>
            <a:r>
              <a:rPr sz="1200" dirty="0">
                <a:latin typeface="Trebuchet MS"/>
                <a:cs typeface="Trebuchet MS"/>
              </a:rPr>
              <a:t>One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of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the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most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important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findings </a:t>
            </a:r>
            <a:r>
              <a:rPr sz="1200" spc="-50" dirty="0">
                <a:latin typeface="Trebuchet MS"/>
                <a:cs typeface="Trebuchet MS"/>
              </a:rPr>
              <a:t>of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the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study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is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that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Artificial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Intelligence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has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expanded </a:t>
            </a:r>
            <a:r>
              <a:rPr sz="1200" dirty="0">
                <a:latin typeface="Trebuchet MS"/>
                <a:cs typeface="Trebuchet MS"/>
              </a:rPr>
              <a:t>access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</a:t>
            </a:r>
            <a:r>
              <a:rPr sz="1200" spc="5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knowledge</a:t>
            </a:r>
            <a:r>
              <a:rPr sz="1200" spc="6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at</a:t>
            </a:r>
            <a:r>
              <a:rPr sz="1200" spc="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</a:t>
            </a:r>
            <a:r>
              <a:rPr sz="1200" spc="5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unprecedented</a:t>
            </a:r>
            <a:r>
              <a:rPr sz="1200" spc="6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scale.</a:t>
            </a:r>
            <a:r>
              <a:rPr sz="1200" spc="7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AI-</a:t>
            </a:r>
            <a:r>
              <a:rPr sz="1200" dirty="0">
                <a:latin typeface="Trebuchet MS"/>
                <a:cs typeface="Trebuchet MS"/>
              </a:rPr>
              <a:t>powered</a:t>
            </a:r>
            <a:r>
              <a:rPr sz="1200" spc="6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digital</a:t>
            </a:r>
            <a:r>
              <a:rPr sz="1200" spc="5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platforms,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search </a:t>
            </a:r>
            <a:r>
              <a:rPr sz="1200" spc="-30" dirty="0">
                <a:latin typeface="Trebuchet MS"/>
                <a:cs typeface="Trebuchet MS"/>
              </a:rPr>
              <a:t>engines,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learning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systems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allow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users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10" dirty="0">
                <a:latin typeface="Trebuchet MS"/>
                <a:cs typeface="Trebuchet MS"/>
              </a:rPr>
              <a:t>to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access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vast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amounts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0" dirty="0">
                <a:latin typeface="Trebuchet MS"/>
                <a:cs typeface="Trebuchet MS"/>
              </a:rPr>
              <a:t>of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information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instantly. </a:t>
            </a:r>
            <a:r>
              <a:rPr sz="1200" spc="-20" dirty="0">
                <a:latin typeface="Trebuchet MS"/>
                <a:cs typeface="Trebuchet MS"/>
              </a:rPr>
              <a:t>Knowledge </a:t>
            </a:r>
            <a:r>
              <a:rPr sz="1200" spc="-25" dirty="0">
                <a:latin typeface="Trebuchet MS"/>
                <a:cs typeface="Trebuchet MS"/>
              </a:rPr>
              <a:t>that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was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once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restricted</a:t>
            </a:r>
            <a:r>
              <a:rPr sz="1200" spc="-10" dirty="0">
                <a:latin typeface="Trebuchet MS"/>
                <a:cs typeface="Trebuchet MS"/>
              </a:rPr>
              <a:t> to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academic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institutions,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physical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libraries,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or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expert communities</a:t>
            </a:r>
            <a:r>
              <a:rPr sz="1200" spc="-10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is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now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available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to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wider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public.</a:t>
            </a:r>
            <a:endParaRPr sz="1200">
              <a:latin typeface="Trebuchet MS"/>
              <a:cs typeface="Trebuchet MS"/>
            </a:endParaRPr>
          </a:p>
          <a:p>
            <a:pPr marL="12700" marR="7620" algn="just">
              <a:lnSpc>
                <a:spcPct val="117700"/>
              </a:lnSpc>
              <a:spcBef>
                <a:spcPts val="805"/>
              </a:spcBef>
            </a:pPr>
            <a:r>
              <a:rPr sz="1200" spc="-125" dirty="0">
                <a:latin typeface="Trebuchet MS"/>
                <a:cs typeface="Trebuchet MS"/>
              </a:rPr>
              <a:t>The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study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finds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85" dirty="0">
                <a:latin typeface="Trebuchet MS"/>
                <a:cs typeface="Trebuchet MS"/>
              </a:rPr>
              <a:t>that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AI-supported </a:t>
            </a:r>
            <a:r>
              <a:rPr sz="1200" spc="-30" dirty="0">
                <a:latin typeface="Trebuchet MS"/>
                <a:cs typeface="Trebuchet MS"/>
              </a:rPr>
              <a:t>personalization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improves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learning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60" dirty="0">
                <a:latin typeface="Trebuchet MS"/>
                <a:cs typeface="Trebuchet MS"/>
              </a:rPr>
              <a:t>efficiency.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Learners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can </a:t>
            </a:r>
            <a:r>
              <a:rPr sz="1200" dirty="0">
                <a:latin typeface="Trebuchet MS"/>
                <a:cs typeface="Trebuchet MS"/>
              </a:rPr>
              <a:t>access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content</a:t>
            </a:r>
            <a:r>
              <a:rPr sz="1200" spc="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suited</a:t>
            </a:r>
            <a:r>
              <a:rPr sz="1200" spc="6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their</a:t>
            </a:r>
            <a:r>
              <a:rPr sz="1200" spc="7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level,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language,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6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pace.</a:t>
            </a:r>
            <a:r>
              <a:rPr sz="1200" spc="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This</a:t>
            </a:r>
            <a:r>
              <a:rPr sz="1200" spc="5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flexibility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supports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self- directed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learning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lifelong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education.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this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sense,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contributes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positively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the </a:t>
            </a:r>
            <a:r>
              <a:rPr sz="1200" spc="-30" dirty="0">
                <a:latin typeface="Trebuchet MS"/>
                <a:cs typeface="Trebuchet MS"/>
              </a:rPr>
              <a:t>democratization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knowledge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by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reducing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traditional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barriers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related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geography,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time,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institutional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affiliation.</a:t>
            </a:r>
            <a:endParaRPr sz="1200">
              <a:latin typeface="Trebuchet MS"/>
              <a:cs typeface="Trebuchet MS"/>
            </a:endParaRPr>
          </a:p>
          <a:p>
            <a:pPr marL="12700" algn="just">
              <a:lnSpc>
                <a:spcPct val="100000"/>
              </a:lnSpc>
              <a:spcBef>
                <a:spcPts val="1060"/>
              </a:spcBef>
            </a:pPr>
            <a:r>
              <a:rPr sz="1200" b="1" spc="-20" dirty="0">
                <a:latin typeface="Trebuchet MS"/>
                <a:cs typeface="Trebuchet MS"/>
              </a:rPr>
              <a:t>Reduction</a:t>
            </a:r>
            <a:r>
              <a:rPr sz="1200" b="1" spc="-55" dirty="0">
                <a:latin typeface="Trebuchet MS"/>
                <a:cs typeface="Trebuchet MS"/>
              </a:rPr>
              <a:t> </a:t>
            </a:r>
            <a:r>
              <a:rPr sz="1200" b="1" spc="-20" dirty="0">
                <a:latin typeface="Trebuchet MS"/>
                <a:cs typeface="Trebuchet MS"/>
              </a:rPr>
              <a:t>of</a:t>
            </a:r>
            <a:r>
              <a:rPr sz="1200" b="1" spc="-65" dirty="0">
                <a:latin typeface="Trebuchet MS"/>
                <a:cs typeface="Trebuchet MS"/>
              </a:rPr>
              <a:t> </a:t>
            </a:r>
            <a:r>
              <a:rPr sz="1200" b="1" spc="-20" dirty="0">
                <a:latin typeface="Trebuchet MS"/>
                <a:cs typeface="Trebuchet MS"/>
              </a:rPr>
              <a:t>Language</a:t>
            </a:r>
            <a:r>
              <a:rPr sz="1200" b="1" spc="-75" dirty="0">
                <a:latin typeface="Trebuchet MS"/>
                <a:cs typeface="Trebuchet MS"/>
              </a:rPr>
              <a:t> </a:t>
            </a:r>
            <a:r>
              <a:rPr sz="1200" b="1" spc="-10" dirty="0">
                <a:latin typeface="Trebuchet MS"/>
                <a:cs typeface="Trebuchet MS"/>
              </a:rPr>
              <a:t>Barriers</a:t>
            </a:r>
            <a:endParaRPr sz="1200">
              <a:latin typeface="Trebuchet MS"/>
              <a:cs typeface="Trebuchet MS"/>
            </a:endParaRPr>
          </a:p>
          <a:p>
            <a:pPr marL="12700" marR="5080" algn="just">
              <a:lnSpc>
                <a:spcPct val="118100"/>
              </a:lnSpc>
              <a:spcBef>
                <a:spcPts val="800"/>
              </a:spcBef>
            </a:pPr>
            <a:r>
              <a:rPr sz="1200" dirty="0">
                <a:latin typeface="Trebuchet MS"/>
                <a:cs typeface="Trebuchet MS"/>
              </a:rPr>
              <a:t>Another</a:t>
            </a:r>
            <a:r>
              <a:rPr sz="1200" spc="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significant</a:t>
            </a:r>
            <a:r>
              <a:rPr sz="1200" spc="10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finding</a:t>
            </a:r>
            <a:r>
              <a:rPr sz="1200" spc="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relates</a:t>
            </a:r>
            <a:r>
              <a:rPr sz="1200" spc="10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</a:t>
            </a:r>
            <a:r>
              <a:rPr sz="1200" spc="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language</a:t>
            </a:r>
            <a:r>
              <a:rPr sz="1200" spc="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accessibility.</a:t>
            </a:r>
            <a:r>
              <a:rPr sz="1200" spc="9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AI-</a:t>
            </a:r>
            <a:r>
              <a:rPr sz="1200" dirty="0">
                <a:latin typeface="Trebuchet MS"/>
                <a:cs typeface="Trebuchet MS"/>
              </a:rPr>
              <a:t>based</a:t>
            </a:r>
            <a:r>
              <a:rPr sz="1200" spc="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translation</a:t>
            </a:r>
            <a:r>
              <a:rPr sz="1200" spc="8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and </a:t>
            </a:r>
            <a:r>
              <a:rPr sz="1200" dirty="0">
                <a:latin typeface="Trebuchet MS"/>
                <a:cs typeface="Trebuchet MS"/>
              </a:rPr>
              <a:t>language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processing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tools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have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reduced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linguistic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barriers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knowledge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dissemination. </a:t>
            </a:r>
            <a:r>
              <a:rPr sz="1200" dirty="0">
                <a:latin typeface="Trebuchet MS"/>
                <a:cs typeface="Trebuchet MS"/>
              </a:rPr>
              <a:t>Academic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informational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content</a:t>
            </a:r>
            <a:r>
              <a:rPr sz="1200" dirty="0">
                <a:latin typeface="Trebuchet MS"/>
                <a:cs typeface="Trebuchet MS"/>
              </a:rPr>
              <a:t> is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increasingly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available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multiple </a:t>
            </a:r>
            <a:r>
              <a:rPr sz="1200" dirty="0">
                <a:latin typeface="Trebuchet MS"/>
                <a:cs typeface="Trebuchet MS"/>
              </a:rPr>
              <a:t>languages. </a:t>
            </a:r>
            <a:r>
              <a:rPr sz="1200" spc="-20" dirty="0">
                <a:latin typeface="Trebuchet MS"/>
                <a:cs typeface="Trebuchet MS"/>
              </a:rPr>
              <a:t>This </a:t>
            </a:r>
            <a:r>
              <a:rPr sz="1200" dirty="0">
                <a:latin typeface="Trebuchet MS"/>
                <a:cs typeface="Trebuchet MS"/>
              </a:rPr>
              <a:t>enables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non-English-speaking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communities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to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engage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with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global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knowledge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systems.</a:t>
            </a:r>
            <a:endParaRPr sz="1200">
              <a:latin typeface="Trebuchet MS"/>
              <a:cs typeface="Trebuchet MS"/>
            </a:endParaRPr>
          </a:p>
          <a:p>
            <a:pPr marL="12700" marR="7620" algn="just">
              <a:lnSpc>
                <a:spcPct val="117500"/>
              </a:lnSpc>
              <a:spcBef>
                <a:spcPts val="810"/>
              </a:spcBef>
            </a:pP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1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study</a:t>
            </a:r>
            <a:r>
              <a:rPr sz="1200" spc="1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finds</a:t>
            </a:r>
            <a:r>
              <a:rPr sz="1200" spc="1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that</a:t>
            </a:r>
            <a:r>
              <a:rPr sz="1200" spc="1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this</a:t>
            </a:r>
            <a:r>
              <a:rPr sz="1200" spc="1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linguistic</a:t>
            </a:r>
            <a:r>
              <a:rPr sz="1200" spc="1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inclusion</a:t>
            </a:r>
            <a:r>
              <a:rPr sz="1200" spc="1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supports</a:t>
            </a:r>
            <a:r>
              <a:rPr sz="1200" spc="1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cultural</a:t>
            </a:r>
            <a:r>
              <a:rPr sz="1200" spc="16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diversity</a:t>
            </a:r>
            <a:r>
              <a:rPr sz="1200" spc="1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17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broader </a:t>
            </a:r>
            <a:r>
              <a:rPr sz="1200" spc="-35" dirty="0">
                <a:latin typeface="Trebuchet MS"/>
                <a:cs typeface="Trebuchet MS"/>
              </a:rPr>
              <a:t>participation.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However,</a:t>
            </a:r>
            <a:r>
              <a:rPr sz="1200" dirty="0">
                <a:latin typeface="Trebuchet MS"/>
                <a:cs typeface="Trebuchet MS"/>
              </a:rPr>
              <a:t> the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quality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accuracy of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translations </a:t>
            </a:r>
            <a:r>
              <a:rPr sz="1200" spc="-50" dirty="0">
                <a:latin typeface="Trebuchet MS"/>
                <a:cs typeface="Trebuchet MS"/>
              </a:rPr>
              <a:t>vary.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While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facilitates </a:t>
            </a:r>
            <a:r>
              <a:rPr sz="1200" dirty="0">
                <a:latin typeface="Trebuchet MS"/>
                <a:cs typeface="Trebuchet MS"/>
              </a:rPr>
              <a:t>access,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it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does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not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always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ensure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depth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understanding.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Human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intervention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remains </a:t>
            </a:r>
            <a:r>
              <a:rPr sz="1200" dirty="0">
                <a:latin typeface="Trebuchet MS"/>
                <a:cs typeface="Trebuchet MS"/>
              </a:rPr>
              <a:t>necessary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in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complex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or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context-</a:t>
            </a:r>
            <a:r>
              <a:rPr sz="1200" spc="-25" dirty="0">
                <a:latin typeface="Trebuchet MS"/>
                <a:cs typeface="Trebuchet MS"/>
              </a:rPr>
              <a:t>sensitive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knowledge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areas.</a:t>
            </a:r>
            <a:endParaRPr sz="1200">
              <a:latin typeface="Trebuchet MS"/>
              <a:cs typeface="Trebuchet MS"/>
            </a:endParaRPr>
          </a:p>
          <a:p>
            <a:pPr marL="12700" algn="just">
              <a:lnSpc>
                <a:spcPct val="100000"/>
              </a:lnSpc>
              <a:spcBef>
                <a:spcPts val="1060"/>
              </a:spcBef>
            </a:pPr>
            <a:r>
              <a:rPr sz="1200" b="1" spc="-20" dirty="0">
                <a:latin typeface="Trebuchet MS"/>
                <a:cs typeface="Trebuchet MS"/>
              </a:rPr>
              <a:t>Persistent</a:t>
            </a:r>
            <a:r>
              <a:rPr sz="1200" b="1" spc="-70" dirty="0">
                <a:latin typeface="Trebuchet MS"/>
                <a:cs typeface="Trebuchet MS"/>
              </a:rPr>
              <a:t> </a:t>
            </a:r>
            <a:r>
              <a:rPr sz="1200" b="1" spc="-10" dirty="0">
                <a:latin typeface="Trebuchet MS"/>
                <a:cs typeface="Trebuchet MS"/>
              </a:rPr>
              <a:t>Digital</a:t>
            </a:r>
            <a:r>
              <a:rPr sz="1200" b="1" spc="-75" dirty="0">
                <a:latin typeface="Trebuchet MS"/>
                <a:cs typeface="Trebuchet MS"/>
              </a:rPr>
              <a:t> </a:t>
            </a:r>
            <a:r>
              <a:rPr sz="1200" b="1" spc="-10" dirty="0">
                <a:latin typeface="Trebuchet MS"/>
                <a:cs typeface="Trebuchet MS"/>
              </a:rPr>
              <a:t>Inequality</a:t>
            </a:r>
            <a:endParaRPr sz="1200">
              <a:latin typeface="Trebuchet MS"/>
              <a:cs typeface="Trebuchet M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53975">
              <a:lnSpc>
                <a:spcPct val="100000"/>
              </a:lnSpc>
              <a:spcBef>
                <a:spcPts val="25"/>
              </a:spcBef>
            </a:pPr>
            <a:fld id="{81D60167-4931-47E6-BA6A-407CBD079E47}" type="slidenum">
              <a:rPr spc="-50" dirty="0"/>
              <a:pPr marL="53975">
                <a:lnSpc>
                  <a:spcPct val="100000"/>
                </a:lnSpc>
                <a:spcBef>
                  <a:spcPts val="25"/>
                </a:spcBef>
              </a:pPr>
              <a:t>9</a:t>
            </a:fld>
            <a:endParaRPr spc="-50" dirty="0"/>
          </a:p>
        </p:txBody>
      </p:sp>
      <p:sp>
        <p:nvSpPr>
          <p:cNvPr id="2" name="object 2"/>
          <p:cNvSpPr txBox="1"/>
          <p:nvPr/>
        </p:nvSpPr>
        <p:spPr>
          <a:xfrm>
            <a:off x="902017" y="859536"/>
            <a:ext cx="5970905" cy="8270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8100"/>
              </a:lnSpc>
              <a:spcBef>
                <a:spcPts val="100"/>
              </a:spcBef>
            </a:pPr>
            <a:r>
              <a:rPr sz="1200" dirty="0">
                <a:latin typeface="Trebuchet MS"/>
                <a:cs typeface="Trebuchet MS"/>
              </a:rPr>
              <a:t>Despite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expanded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access,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the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findings</a:t>
            </a:r>
            <a:r>
              <a:rPr sz="1200" spc="-25" dirty="0">
                <a:latin typeface="Trebuchet MS"/>
                <a:cs typeface="Trebuchet MS"/>
              </a:rPr>
              <a:t> clearly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show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that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does </a:t>
            </a:r>
            <a:r>
              <a:rPr sz="1200" spc="-20" dirty="0">
                <a:latin typeface="Trebuchet MS"/>
                <a:cs typeface="Trebuchet MS"/>
              </a:rPr>
              <a:t>not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eliminate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inequality. </a:t>
            </a:r>
            <a:r>
              <a:rPr sz="1200" dirty="0">
                <a:latin typeface="Trebuchet MS"/>
                <a:cs typeface="Trebuchet MS"/>
              </a:rPr>
              <a:t>Instead,</a:t>
            </a:r>
            <a:r>
              <a:rPr sz="1200" spc="1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it</a:t>
            </a:r>
            <a:r>
              <a:rPr sz="1200" spc="1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often</a:t>
            </a:r>
            <a:r>
              <a:rPr sz="1200" spc="1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reflects</a:t>
            </a:r>
            <a:r>
              <a:rPr sz="1200" spc="15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existing</a:t>
            </a:r>
            <a:r>
              <a:rPr sz="1200" spc="16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social</a:t>
            </a:r>
            <a:r>
              <a:rPr sz="1200" spc="1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1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economic</a:t>
            </a:r>
            <a:r>
              <a:rPr sz="1200" spc="16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divisions.</a:t>
            </a:r>
            <a:r>
              <a:rPr sz="1200" spc="1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Access</a:t>
            </a:r>
            <a:r>
              <a:rPr sz="1200" spc="15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</a:t>
            </a:r>
            <a:r>
              <a:rPr sz="1200" spc="15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AI-driven </a:t>
            </a:r>
            <a:r>
              <a:rPr sz="1200" dirty="0">
                <a:latin typeface="Trebuchet MS"/>
                <a:cs typeface="Trebuchet MS"/>
              </a:rPr>
              <a:t>knowledge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systems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depends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heavily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on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digital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infrastructure,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internet</a:t>
            </a:r>
            <a:r>
              <a:rPr sz="1200" spc="4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connectivity,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and </a:t>
            </a:r>
            <a:r>
              <a:rPr sz="1200" spc="-50" dirty="0">
                <a:latin typeface="Trebuchet MS"/>
                <a:cs typeface="Trebuchet MS"/>
              </a:rPr>
              <a:t>digital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literacy.</a:t>
            </a:r>
            <a:endParaRPr sz="1200">
              <a:latin typeface="Trebuchet MS"/>
              <a:cs typeface="Trebuchet MS"/>
            </a:endParaRPr>
          </a:p>
          <a:p>
            <a:pPr marL="12700" marR="6350" algn="just">
              <a:lnSpc>
                <a:spcPct val="118100"/>
              </a:lnSpc>
              <a:spcBef>
                <a:spcPts val="770"/>
              </a:spcBef>
            </a:pPr>
            <a:r>
              <a:rPr sz="1200" spc="-50" dirty="0">
                <a:latin typeface="Trebuchet MS"/>
                <a:cs typeface="Trebuchet MS"/>
              </a:rPr>
              <a:t>The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study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finds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that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individuals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communities</a:t>
            </a:r>
            <a:r>
              <a:rPr sz="1200" spc="-35" dirty="0">
                <a:latin typeface="Trebuchet MS"/>
                <a:cs typeface="Trebuchet MS"/>
              </a:rPr>
              <a:t> without </a:t>
            </a:r>
            <a:r>
              <a:rPr sz="1200" spc="-20" dirty="0">
                <a:latin typeface="Trebuchet MS"/>
                <a:cs typeface="Trebuchet MS"/>
              </a:rPr>
              <a:t>technological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resources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remain excluded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from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AI-</a:t>
            </a:r>
            <a:r>
              <a:rPr sz="1200" dirty="0">
                <a:latin typeface="Trebuchet MS"/>
                <a:cs typeface="Trebuchet MS"/>
              </a:rPr>
              <a:t>enabled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knowledge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opportunities.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50" dirty="0">
                <a:latin typeface="Trebuchet MS"/>
                <a:cs typeface="Trebuchet MS"/>
              </a:rPr>
              <a:t>As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result,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democratization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remains </a:t>
            </a:r>
            <a:r>
              <a:rPr sz="1200" spc="-40" dirty="0">
                <a:latin typeface="Trebuchet MS"/>
                <a:cs typeface="Trebuchet MS"/>
              </a:rPr>
              <a:t>uneven.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Those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already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advantaged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60" dirty="0">
                <a:latin typeface="Trebuchet MS"/>
                <a:cs typeface="Trebuchet MS"/>
              </a:rPr>
              <a:t>benefit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more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75" dirty="0">
                <a:latin typeface="Trebuchet MS"/>
                <a:cs typeface="Trebuchet MS"/>
              </a:rPr>
              <a:t>rapidly,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65" dirty="0">
                <a:latin typeface="Trebuchet MS"/>
                <a:cs typeface="Trebuchet MS"/>
              </a:rPr>
              <a:t>while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marginalized</a:t>
            </a:r>
            <a:r>
              <a:rPr sz="1200" spc="-10" dirty="0">
                <a:latin typeface="Trebuchet MS"/>
                <a:cs typeface="Trebuchet MS"/>
              </a:rPr>
              <a:t> groups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continue </a:t>
            </a:r>
            <a:r>
              <a:rPr sz="1200" spc="-55" dirty="0">
                <a:latin typeface="Trebuchet MS"/>
                <a:cs typeface="Trebuchet MS"/>
              </a:rPr>
              <a:t>to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face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structural</a:t>
            </a:r>
            <a:r>
              <a:rPr sz="1200" spc="-10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barriers.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This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limits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the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universal</a:t>
            </a:r>
            <a:r>
              <a:rPr sz="1200" spc="-10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promise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of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AI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55" dirty="0">
                <a:latin typeface="Trebuchet MS"/>
                <a:cs typeface="Trebuchet MS"/>
              </a:rPr>
              <a:t>as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democratic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tool.</a:t>
            </a:r>
            <a:endParaRPr sz="1200">
              <a:latin typeface="Trebuchet MS"/>
              <a:cs typeface="Trebuchet MS"/>
            </a:endParaRPr>
          </a:p>
          <a:p>
            <a:pPr marL="12700" algn="just">
              <a:lnSpc>
                <a:spcPct val="100000"/>
              </a:lnSpc>
              <a:spcBef>
                <a:spcPts val="1060"/>
              </a:spcBef>
            </a:pPr>
            <a:r>
              <a:rPr sz="1200" b="1" spc="-25" dirty="0">
                <a:latin typeface="Trebuchet MS"/>
                <a:cs typeface="Trebuchet MS"/>
              </a:rPr>
              <a:t>Algorithmic</a:t>
            </a:r>
            <a:r>
              <a:rPr sz="1200" b="1" spc="-60" dirty="0">
                <a:latin typeface="Trebuchet MS"/>
                <a:cs typeface="Trebuchet MS"/>
              </a:rPr>
              <a:t> </a:t>
            </a:r>
            <a:r>
              <a:rPr sz="1200" b="1" dirty="0">
                <a:latin typeface="Trebuchet MS"/>
                <a:cs typeface="Trebuchet MS"/>
              </a:rPr>
              <a:t>Bias</a:t>
            </a:r>
            <a:r>
              <a:rPr sz="1200" b="1" spc="-45" dirty="0">
                <a:latin typeface="Trebuchet MS"/>
                <a:cs typeface="Trebuchet MS"/>
              </a:rPr>
              <a:t> </a:t>
            </a:r>
            <a:r>
              <a:rPr sz="1200" b="1" spc="-10" dirty="0">
                <a:latin typeface="Trebuchet MS"/>
                <a:cs typeface="Trebuchet MS"/>
              </a:rPr>
              <a:t>and</a:t>
            </a:r>
            <a:r>
              <a:rPr sz="1200" b="1" spc="-55" dirty="0">
                <a:latin typeface="Trebuchet MS"/>
                <a:cs typeface="Trebuchet MS"/>
              </a:rPr>
              <a:t> </a:t>
            </a:r>
            <a:r>
              <a:rPr sz="1200" b="1" spc="-20" dirty="0">
                <a:latin typeface="Trebuchet MS"/>
                <a:cs typeface="Trebuchet MS"/>
              </a:rPr>
              <a:t>Knowledge</a:t>
            </a:r>
            <a:r>
              <a:rPr sz="1200" b="1" spc="-45" dirty="0">
                <a:latin typeface="Trebuchet MS"/>
                <a:cs typeface="Trebuchet MS"/>
              </a:rPr>
              <a:t> </a:t>
            </a:r>
            <a:r>
              <a:rPr sz="1200" b="1" spc="-10" dirty="0">
                <a:latin typeface="Trebuchet MS"/>
                <a:cs typeface="Trebuchet MS"/>
              </a:rPr>
              <a:t>Representation</a:t>
            </a:r>
            <a:endParaRPr sz="1200">
              <a:latin typeface="Trebuchet MS"/>
              <a:cs typeface="Trebuchet MS"/>
            </a:endParaRPr>
          </a:p>
          <a:p>
            <a:pPr marL="12700" marR="5080" algn="just">
              <a:lnSpc>
                <a:spcPct val="117500"/>
              </a:lnSpc>
              <a:spcBef>
                <a:spcPts val="810"/>
              </a:spcBef>
            </a:pPr>
            <a:r>
              <a:rPr sz="1200" spc="-10" dirty="0">
                <a:latin typeface="Trebuchet MS"/>
                <a:cs typeface="Trebuchet MS"/>
              </a:rPr>
              <a:t>A</a:t>
            </a:r>
            <a:r>
              <a:rPr sz="1200" spc="-10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critical</a:t>
            </a:r>
            <a:r>
              <a:rPr sz="1200" spc="-10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finding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of</a:t>
            </a:r>
            <a:r>
              <a:rPr sz="1200" spc="-10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the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-5" dirty="0">
                <a:latin typeface="Trebuchet MS"/>
                <a:cs typeface="Trebuchet MS"/>
              </a:rPr>
              <a:t>study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10" dirty="0">
                <a:latin typeface="Trebuchet MS"/>
                <a:cs typeface="Trebuchet MS"/>
              </a:rPr>
              <a:t>is</a:t>
            </a:r>
            <a:r>
              <a:rPr sz="1200" spc="-10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the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-5" dirty="0">
                <a:latin typeface="Trebuchet MS"/>
                <a:cs typeface="Trebuchet MS"/>
              </a:rPr>
              <a:t>presence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of</a:t>
            </a:r>
            <a:r>
              <a:rPr sz="1200" spc="-100" dirty="0">
                <a:latin typeface="Trebuchet MS"/>
                <a:cs typeface="Trebuchet MS"/>
              </a:rPr>
              <a:t> </a:t>
            </a:r>
            <a:r>
              <a:rPr sz="1200" spc="15" dirty="0">
                <a:latin typeface="Trebuchet MS"/>
                <a:cs typeface="Trebuchet MS"/>
              </a:rPr>
              <a:t>bias</a:t>
            </a:r>
            <a:r>
              <a:rPr sz="1200" spc="-10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within</a:t>
            </a:r>
            <a:r>
              <a:rPr sz="1200" spc="-10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AI</a:t>
            </a:r>
            <a:r>
              <a:rPr sz="1200" spc="-10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systems.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5" dirty="0">
                <a:latin typeface="Trebuchet MS"/>
                <a:cs typeface="Trebuchet MS"/>
              </a:rPr>
              <a:t>Since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AI</a:t>
            </a:r>
            <a:r>
              <a:rPr sz="1200" spc="-105" dirty="0">
                <a:latin typeface="Trebuchet MS"/>
                <a:cs typeface="Trebuchet MS"/>
              </a:rPr>
              <a:t> </a:t>
            </a:r>
            <a:r>
              <a:rPr sz="1200" spc="5" dirty="0">
                <a:latin typeface="Trebuchet MS"/>
                <a:cs typeface="Trebuchet MS"/>
              </a:rPr>
              <a:t>models</a:t>
            </a:r>
            <a:r>
              <a:rPr sz="1200" spc="-10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are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trained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5" dirty="0">
                <a:latin typeface="Trebuchet MS"/>
                <a:cs typeface="Trebuchet MS"/>
              </a:rPr>
              <a:t>on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existing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data,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they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often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reproduce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dominant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spc="-15" dirty="0">
                <a:latin typeface="Trebuchet MS"/>
                <a:cs typeface="Trebuchet MS"/>
              </a:rPr>
              <a:t>perspectives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while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marginalizing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alternative</a:t>
            </a:r>
            <a:r>
              <a:rPr sz="1200" spc="-20" dirty="0">
                <a:latin typeface="Trebuchet MS"/>
                <a:cs typeface="Trebuchet MS"/>
              </a:rPr>
              <a:t> voices.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Knowledge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produced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or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prioritized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by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AI </a:t>
            </a:r>
            <a:r>
              <a:rPr sz="1200" spc="-15" dirty="0">
                <a:latin typeface="Trebuchet MS"/>
                <a:cs typeface="Trebuchet MS"/>
              </a:rPr>
              <a:t>may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reflect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cultural,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15" dirty="0">
                <a:latin typeface="Trebuchet MS"/>
                <a:cs typeface="Trebuchet MS"/>
              </a:rPr>
              <a:t>social,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or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ideological</a:t>
            </a:r>
            <a:r>
              <a:rPr sz="1200" spc="-130" dirty="0">
                <a:latin typeface="Trebuchet MS"/>
                <a:cs typeface="Trebuchet MS"/>
              </a:rPr>
              <a:t> </a:t>
            </a:r>
            <a:r>
              <a:rPr sz="1200" spc="-15" dirty="0">
                <a:latin typeface="Trebuchet MS"/>
                <a:cs typeface="Trebuchet MS"/>
              </a:rPr>
              <a:t>bias.</a:t>
            </a:r>
            <a:endParaRPr sz="1200">
              <a:latin typeface="Trebuchet MS"/>
              <a:cs typeface="Trebuchet MS"/>
            </a:endParaRPr>
          </a:p>
          <a:p>
            <a:pPr marL="12700" marR="11430" algn="just">
              <a:lnSpc>
                <a:spcPct val="118100"/>
              </a:lnSpc>
              <a:spcBef>
                <a:spcPts val="800"/>
              </a:spcBef>
            </a:pP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analysis</a:t>
            </a:r>
            <a:r>
              <a:rPr sz="1200" spc="6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indicates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that</a:t>
            </a:r>
            <a:r>
              <a:rPr sz="1200" spc="5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this</a:t>
            </a:r>
            <a:r>
              <a:rPr sz="1200" spc="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affects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what</a:t>
            </a:r>
            <a:r>
              <a:rPr sz="1200" spc="5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information</a:t>
            </a:r>
            <a:r>
              <a:rPr sz="1200" spc="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becomes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visible,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credible,</a:t>
            </a:r>
            <a:r>
              <a:rPr sz="1200" spc="5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or </a:t>
            </a:r>
            <a:r>
              <a:rPr sz="1200" spc="-35" dirty="0">
                <a:latin typeface="Trebuchet MS"/>
                <a:cs typeface="Trebuchet MS"/>
              </a:rPr>
              <a:t>authoritative.</a:t>
            </a:r>
            <a:r>
              <a:rPr sz="1200" spc="1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1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such</a:t>
            </a:r>
            <a:r>
              <a:rPr sz="1200" spc="1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cases,</a:t>
            </a:r>
            <a:r>
              <a:rPr sz="1200" spc="1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</a:t>
            </a:r>
            <a:r>
              <a:rPr sz="1200" spc="1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does</a:t>
            </a:r>
            <a:r>
              <a:rPr sz="1200" spc="15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not</a:t>
            </a:r>
            <a:r>
              <a:rPr sz="1200" spc="15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democratize</a:t>
            </a:r>
            <a:r>
              <a:rPr sz="1200" spc="1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knowledge</a:t>
            </a:r>
            <a:r>
              <a:rPr sz="1200" spc="1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but</a:t>
            </a:r>
            <a:r>
              <a:rPr sz="1200" spc="15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reshapes</a:t>
            </a:r>
            <a:r>
              <a:rPr sz="1200" spc="13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power </a:t>
            </a:r>
            <a:r>
              <a:rPr sz="1200" dirty="0">
                <a:latin typeface="Trebuchet MS"/>
                <a:cs typeface="Trebuchet MS"/>
              </a:rPr>
              <a:t>relations</a:t>
            </a:r>
            <a:r>
              <a:rPr sz="1200" spc="1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1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subtle</a:t>
            </a:r>
            <a:r>
              <a:rPr sz="1200" spc="1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ways.</a:t>
            </a:r>
            <a:r>
              <a:rPr sz="1200" spc="1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1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lack</a:t>
            </a:r>
            <a:r>
              <a:rPr sz="1200" spc="1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1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transparency</a:t>
            </a:r>
            <a:r>
              <a:rPr sz="1200" spc="1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1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algorithms</a:t>
            </a:r>
            <a:r>
              <a:rPr sz="1200" spc="1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further</a:t>
            </a:r>
            <a:r>
              <a:rPr sz="1200" spc="1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complicates </a:t>
            </a:r>
            <a:r>
              <a:rPr sz="1200" spc="-25" dirty="0">
                <a:latin typeface="Trebuchet MS"/>
                <a:cs typeface="Trebuchet MS"/>
              </a:rPr>
              <a:t>accountability.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This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finding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highlights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need</a:t>
            </a:r>
            <a:r>
              <a:rPr sz="1200" spc="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for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ethical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oversight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inclusive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data </a:t>
            </a:r>
            <a:r>
              <a:rPr sz="1200" spc="-10" dirty="0">
                <a:latin typeface="Trebuchet MS"/>
                <a:cs typeface="Trebuchet MS"/>
              </a:rPr>
              <a:t>practices.</a:t>
            </a:r>
            <a:endParaRPr sz="1200">
              <a:latin typeface="Trebuchet MS"/>
              <a:cs typeface="Trebuchet MS"/>
            </a:endParaRPr>
          </a:p>
          <a:p>
            <a:pPr marL="12700" algn="just">
              <a:lnSpc>
                <a:spcPct val="100000"/>
              </a:lnSpc>
              <a:spcBef>
                <a:spcPts val="1060"/>
              </a:spcBef>
            </a:pPr>
            <a:r>
              <a:rPr sz="1200" b="1" spc="-20" dirty="0">
                <a:latin typeface="Trebuchet MS"/>
                <a:cs typeface="Trebuchet MS"/>
              </a:rPr>
              <a:t>Corporate</a:t>
            </a:r>
            <a:r>
              <a:rPr sz="1200" b="1" spc="-110" dirty="0">
                <a:latin typeface="Trebuchet MS"/>
                <a:cs typeface="Trebuchet MS"/>
              </a:rPr>
              <a:t> </a:t>
            </a:r>
            <a:r>
              <a:rPr sz="1200" b="1" spc="-10" dirty="0">
                <a:latin typeface="Trebuchet MS"/>
                <a:cs typeface="Trebuchet MS"/>
              </a:rPr>
              <a:t>Control</a:t>
            </a:r>
            <a:r>
              <a:rPr sz="1200" b="1" spc="-114" dirty="0">
                <a:latin typeface="Trebuchet MS"/>
                <a:cs typeface="Trebuchet MS"/>
              </a:rPr>
              <a:t> </a:t>
            </a:r>
            <a:r>
              <a:rPr sz="1200" b="1" spc="-10" dirty="0">
                <a:latin typeface="Trebuchet MS"/>
                <a:cs typeface="Trebuchet MS"/>
              </a:rPr>
              <a:t>and</a:t>
            </a:r>
            <a:r>
              <a:rPr sz="1200" b="1" spc="-90" dirty="0">
                <a:latin typeface="Trebuchet MS"/>
                <a:cs typeface="Trebuchet MS"/>
              </a:rPr>
              <a:t> </a:t>
            </a:r>
            <a:r>
              <a:rPr sz="1200" b="1" dirty="0">
                <a:latin typeface="Trebuchet MS"/>
                <a:cs typeface="Trebuchet MS"/>
              </a:rPr>
              <a:t>New</a:t>
            </a:r>
            <a:r>
              <a:rPr sz="1200" b="1" spc="-75" dirty="0">
                <a:latin typeface="Trebuchet MS"/>
                <a:cs typeface="Trebuchet MS"/>
              </a:rPr>
              <a:t> </a:t>
            </a:r>
            <a:r>
              <a:rPr sz="1200" b="1" spc="-10" dirty="0">
                <a:latin typeface="Trebuchet MS"/>
                <a:cs typeface="Trebuchet MS"/>
              </a:rPr>
              <a:t>Gatekeeping</a:t>
            </a:r>
            <a:endParaRPr sz="1200">
              <a:latin typeface="Trebuchet MS"/>
              <a:cs typeface="Trebuchet MS"/>
            </a:endParaRPr>
          </a:p>
          <a:p>
            <a:pPr marL="12700" marR="6350" algn="just">
              <a:lnSpc>
                <a:spcPct val="117500"/>
              </a:lnSpc>
              <a:spcBef>
                <a:spcPts val="810"/>
              </a:spcBef>
            </a:pPr>
            <a:r>
              <a:rPr sz="1200" spc="-80" dirty="0">
                <a:latin typeface="Trebuchet MS"/>
                <a:cs typeface="Trebuchet MS"/>
              </a:rPr>
              <a:t>The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study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also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finds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that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corporate </a:t>
            </a:r>
            <a:r>
              <a:rPr sz="1200" spc="-20" dirty="0">
                <a:latin typeface="Trebuchet MS"/>
                <a:cs typeface="Trebuchet MS"/>
              </a:rPr>
              <a:t>ownership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of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AI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platforms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creates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new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forms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80" dirty="0">
                <a:latin typeface="Trebuchet MS"/>
                <a:cs typeface="Trebuchet MS"/>
              </a:rPr>
              <a:t>of</a:t>
            </a:r>
            <a:r>
              <a:rPr sz="1200" spc="-10" dirty="0">
                <a:latin typeface="Trebuchet MS"/>
                <a:cs typeface="Trebuchet MS"/>
              </a:rPr>
              <a:t> control </a:t>
            </a:r>
            <a:r>
              <a:rPr sz="1200" dirty="0">
                <a:latin typeface="Trebuchet MS"/>
                <a:cs typeface="Trebuchet MS"/>
              </a:rPr>
              <a:t>over</a:t>
            </a:r>
            <a:r>
              <a:rPr sz="1200" spc="1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knowledge.</a:t>
            </a:r>
            <a:r>
              <a:rPr sz="1200" spc="1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Many</a:t>
            </a:r>
            <a:r>
              <a:rPr sz="1200" spc="12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AI-</a:t>
            </a:r>
            <a:r>
              <a:rPr sz="1200" dirty="0">
                <a:latin typeface="Trebuchet MS"/>
                <a:cs typeface="Trebuchet MS"/>
              </a:rPr>
              <a:t>driven</a:t>
            </a:r>
            <a:r>
              <a:rPr sz="1200" spc="1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systems</a:t>
            </a:r>
            <a:r>
              <a:rPr sz="1200" spc="1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are</a:t>
            </a:r>
            <a:r>
              <a:rPr sz="1200" spc="1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developed</a:t>
            </a:r>
            <a:r>
              <a:rPr sz="1200" spc="114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by</a:t>
            </a:r>
            <a:r>
              <a:rPr sz="1200" spc="1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private</a:t>
            </a:r>
            <a:r>
              <a:rPr sz="1200" spc="1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organizations</a:t>
            </a:r>
            <a:r>
              <a:rPr sz="1200" spc="11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that </a:t>
            </a:r>
            <a:r>
              <a:rPr sz="1200" spc="-50" dirty="0">
                <a:latin typeface="Trebuchet MS"/>
                <a:cs typeface="Trebuchet MS"/>
              </a:rPr>
              <a:t>regulate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access,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ranking,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and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visibility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125" dirty="0">
                <a:latin typeface="Trebuchet MS"/>
                <a:cs typeface="Trebuchet MS"/>
              </a:rPr>
              <a:t>of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information.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This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introduces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commercial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logic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into </a:t>
            </a:r>
            <a:r>
              <a:rPr sz="1200" spc="-30" dirty="0">
                <a:latin typeface="Trebuchet MS"/>
                <a:cs typeface="Trebuchet MS"/>
              </a:rPr>
              <a:t>knowledge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dissemination.</a:t>
            </a:r>
            <a:endParaRPr sz="1200">
              <a:latin typeface="Trebuchet MS"/>
              <a:cs typeface="Trebuchet MS"/>
            </a:endParaRPr>
          </a:p>
          <a:p>
            <a:pPr marL="12700" marR="7620" algn="just">
              <a:lnSpc>
                <a:spcPct val="118100"/>
              </a:lnSpc>
              <a:spcBef>
                <a:spcPts val="800"/>
              </a:spcBef>
            </a:pPr>
            <a:r>
              <a:rPr sz="1200" spc="50" dirty="0">
                <a:latin typeface="Trebuchet MS"/>
                <a:cs typeface="Trebuchet MS"/>
              </a:rPr>
              <a:t>As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result,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knowledge </a:t>
            </a:r>
            <a:r>
              <a:rPr sz="1200" dirty="0">
                <a:latin typeface="Trebuchet MS"/>
                <a:cs typeface="Trebuchet MS"/>
              </a:rPr>
              <a:t>is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often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filtered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through </a:t>
            </a:r>
            <a:r>
              <a:rPr sz="1200" spc="-50" dirty="0">
                <a:latin typeface="Trebuchet MS"/>
                <a:cs typeface="Trebuchet MS"/>
              </a:rPr>
              <a:t>profit-</a:t>
            </a:r>
            <a:r>
              <a:rPr sz="1200" spc="-25" dirty="0">
                <a:latin typeface="Trebuchet MS"/>
                <a:cs typeface="Trebuchet MS"/>
              </a:rPr>
              <a:t>oriented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models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rather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than</a:t>
            </a:r>
            <a:r>
              <a:rPr sz="1200" spc="-10" dirty="0">
                <a:latin typeface="Trebuchet MS"/>
                <a:cs typeface="Trebuchet MS"/>
              </a:rPr>
              <a:t> public </a:t>
            </a:r>
            <a:r>
              <a:rPr sz="1200" spc="-50" dirty="0">
                <a:latin typeface="Trebuchet MS"/>
                <a:cs typeface="Trebuchet MS"/>
              </a:rPr>
              <a:t>interest.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80" dirty="0">
                <a:latin typeface="Trebuchet MS"/>
                <a:cs typeface="Trebuchet MS"/>
              </a:rPr>
              <a:t>The</a:t>
            </a:r>
            <a:r>
              <a:rPr sz="1200" spc="-10" dirty="0">
                <a:latin typeface="Trebuchet MS"/>
                <a:cs typeface="Trebuchet MS"/>
              </a:rPr>
              <a:t> study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finds</a:t>
            </a:r>
            <a:r>
              <a:rPr sz="1200" spc="-60" dirty="0">
                <a:latin typeface="Trebuchet MS"/>
                <a:cs typeface="Trebuchet MS"/>
              </a:rPr>
              <a:t> that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this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undermines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the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idea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80" dirty="0">
                <a:latin typeface="Trebuchet MS"/>
                <a:cs typeface="Trebuchet MS"/>
              </a:rPr>
              <a:t>of</a:t>
            </a:r>
            <a:r>
              <a:rPr sz="1200" spc="-10" dirty="0">
                <a:latin typeface="Trebuchet MS"/>
                <a:cs typeface="Trebuchet MS"/>
              </a:rPr>
              <a:t> open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democratic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knowledge. </a:t>
            </a:r>
            <a:r>
              <a:rPr sz="1200" spc="-45" dirty="0">
                <a:latin typeface="Trebuchet MS"/>
                <a:cs typeface="Trebuchet MS"/>
              </a:rPr>
              <a:t>Traditional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gatekeepers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may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be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declining, </a:t>
            </a:r>
            <a:r>
              <a:rPr sz="1200" dirty="0">
                <a:latin typeface="Trebuchet MS"/>
                <a:cs typeface="Trebuchet MS"/>
              </a:rPr>
              <a:t>but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they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are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being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replaced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by</a:t>
            </a:r>
            <a:r>
              <a:rPr sz="1200" spc="-25" dirty="0">
                <a:latin typeface="Trebuchet MS"/>
                <a:cs typeface="Trebuchet MS"/>
              </a:rPr>
              <a:t> algorithmic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and </a:t>
            </a:r>
            <a:r>
              <a:rPr sz="1200" spc="-20" dirty="0">
                <a:latin typeface="Trebuchet MS"/>
                <a:cs typeface="Trebuchet MS"/>
              </a:rPr>
              <a:t>corporate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gatekeepers.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This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represents</a:t>
            </a:r>
            <a:r>
              <a:rPr sz="1200" dirty="0">
                <a:latin typeface="Trebuchet MS"/>
                <a:cs typeface="Trebuchet MS"/>
              </a:rPr>
              <a:t> a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shift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rather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than a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complete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transformation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of </a:t>
            </a:r>
            <a:r>
              <a:rPr sz="1200" spc="-35" dirty="0">
                <a:latin typeface="Trebuchet MS"/>
                <a:cs typeface="Trebuchet MS"/>
              </a:rPr>
              <a:t>power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structures.</a:t>
            </a:r>
            <a:endParaRPr sz="1200">
              <a:latin typeface="Trebuchet MS"/>
              <a:cs typeface="Trebuchet MS"/>
            </a:endParaRPr>
          </a:p>
          <a:p>
            <a:pPr marL="12700" algn="just">
              <a:lnSpc>
                <a:spcPct val="100000"/>
              </a:lnSpc>
              <a:spcBef>
                <a:spcPts val="1035"/>
              </a:spcBef>
            </a:pPr>
            <a:r>
              <a:rPr sz="1200" b="1" spc="-10" dirty="0">
                <a:latin typeface="Trebuchet MS"/>
                <a:cs typeface="Trebuchet MS"/>
              </a:rPr>
              <a:t>Ethical</a:t>
            </a:r>
            <a:r>
              <a:rPr sz="1200" b="1" spc="-105" dirty="0">
                <a:latin typeface="Trebuchet MS"/>
                <a:cs typeface="Trebuchet MS"/>
              </a:rPr>
              <a:t> </a:t>
            </a:r>
            <a:r>
              <a:rPr sz="1200" b="1" spc="-10" dirty="0">
                <a:latin typeface="Trebuchet MS"/>
                <a:cs typeface="Trebuchet MS"/>
              </a:rPr>
              <a:t>and</a:t>
            </a:r>
            <a:r>
              <a:rPr sz="1200" b="1" spc="-100" dirty="0">
                <a:latin typeface="Trebuchet MS"/>
                <a:cs typeface="Trebuchet MS"/>
              </a:rPr>
              <a:t> </a:t>
            </a:r>
            <a:r>
              <a:rPr sz="1200" b="1" spc="-30" dirty="0">
                <a:latin typeface="Trebuchet MS"/>
                <a:cs typeface="Trebuchet MS"/>
              </a:rPr>
              <a:t>Privacy</a:t>
            </a:r>
            <a:r>
              <a:rPr sz="1200" b="1" spc="-90" dirty="0">
                <a:latin typeface="Trebuchet MS"/>
                <a:cs typeface="Trebuchet MS"/>
              </a:rPr>
              <a:t> </a:t>
            </a:r>
            <a:r>
              <a:rPr sz="1200" b="1" spc="-10" dirty="0">
                <a:latin typeface="Trebuchet MS"/>
                <a:cs typeface="Trebuchet MS"/>
              </a:rPr>
              <a:t>Concerns</a:t>
            </a:r>
            <a:endParaRPr sz="1200">
              <a:latin typeface="Trebuchet MS"/>
              <a:cs typeface="Trebuchet MS"/>
            </a:endParaRPr>
          </a:p>
          <a:p>
            <a:pPr marL="12700" marR="5715" algn="just">
              <a:lnSpc>
                <a:spcPct val="118100"/>
              </a:lnSpc>
              <a:spcBef>
                <a:spcPts val="800"/>
              </a:spcBef>
            </a:pPr>
            <a:r>
              <a:rPr sz="1200" dirty="0">
                <a:latin typeface="Trebuchet MS"/>
                <a:cs typeface="Trebuchet MS"/>
              </a:rPr>
              <a:t>Another</a:t>
            </a:r>
            <a:r>
              <a:rPr sz="1200" spc="1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important</a:t>
            </a:r>
            <a:r>
              <a:rPr sz="1200" spc="1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result</a:t>
            </a:r>
            <a:r>
              <a:rPr sz="1200" spc="1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1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1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study</a:t>
            </a:r>
            <a:r>
              <a:rPr sz="1200" spc="1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relates</a:t>
            </a:r>
            <a:r>
              <a:rPr sz="1200" spc="1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</a:t>
            </a:r>
            <a:r>
              <a:rPr sz="1200" spc="1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ethical</a:t>
            </a:r>
            <a:r>
              <a:rPr sz="1200" spc="1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issues.</a:t>
            </a:r>
            <a:r>
              <a:rPr sz="1200" spc="18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AI-</a:t>
            </a:r>
            <a:r>
              <a:rPr sz="1200" dirty="0">
                <a:latin typeface="Trebuchet MS"/>
                <a:cs typeface="Trebuchet MS"/>
              </a:rPr>
              <a:t>based</a:t>
            </a:r>
            <a:r>
              <a:rPr sz="1200" spc="18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knowledge platforms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collect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analyze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large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volumes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user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data.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findings</a:t>
            </a:r>
            <a:r>
              <a:rPr sz="1200" spc="-10" dirty="0">
                <a:latin typeface="Trebuchet MS"/>
                <a:cs typeface="Trebuchet MS"/>
              </a:rPr>
              <a:t> indicate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growing </a:t>
            </a:r>
            <a:r>
              <a:rPr sz="1200" dirty="0">
                <a:latin typeface="Trebuchet MS"/>
                <a:cs typeface="Trebuchet MS"/>
              </a:rPr>
              <a:t>concerns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regarding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data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privacy,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surveillance,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misuse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personal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information.Users often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lack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awareness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or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control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over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how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their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data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is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used.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This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creates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ethical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risks, </a:t>
            </a:r>
            <a:r>
              <a:rPr sz="1200" spc="-25" dirty="0">
                <a:latin typeface="Trebuchet MS"/>
                <a:cs typeface="Trebuchet MS"/>
              </a:rPr>
              <a:t>especially</a:t>
            </a:r>
            <a:r>
              <a:rPr sz="1200" spc="-12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in</a:t>
            </a:r>
            <a:r>
              <a:rPr sz="1200" spc="-14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educational</a:t>
            </a:r>
            <a:r>
              <a:rPr sz="1200" spc="-1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12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research</a:t>
            </a:r>
            <a:r>
              <a:rPr sz="1200" spc="-14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environments.</a:t>
            </a:r>
            <a:r>
              <a:rPr sz="1200" spc="-114" dirty="0">
                <a:latin typeface="Trebuchet MS"/>
                <a:cs typeface="Trebuchet MS"/>
              </a:rPr>
              <a:t> </a:t>
            </a:r>
            <a:r>
              <a:rPr sz="1200" spc="-60" dirty="0">
                <a:latin typeface="Trebuchet MS"/>
                <a:cs typeface="Trebuchet MS"/>
              </a:rPr>
              <a:t>The</a:t>
            </a:r>
            <a:r>
              <a:rPr sz="1200" spc="-1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study</a:t>
            </a:r>
            <a:r>
              <a:rPr sz="1200" spc="-114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finds</a:t>
            </a:r>
            <a:r>
              <a:rPr sz="1200" spc="-130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that</a:t>
            </a:r>
            <a:r>
              <a:rPr sz="1200" spc="-13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trust</a:t>
            </a:r>
            <a:r>
              <a:rPr sz="1200" spc="-114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in</a:t>
            </a:r>
            <a:r>
              <a:rPr sz="1200" spc="-14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AI</a:t>
            </a:r>
            <a:r>
              <a:rPr sz="1200" spc="-13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systems</a:t>
            </a:r>
            <a:endParaRPr sz="1200">
              <a:latin typeface="Trebuchet MS"/>
              <a:cs typeface="Trebuchet M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3792601" y="9413651"/>
            <a:ext cx="190500" cy="211454"/>
          </a:xfrm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1200" spc="-25" dirty="0">
                <a:latin typeface="Trebuchet MS"/>
                <a:cs typeface="Trebuchet MS"/>
              </a:rPr>
              <a:t>10</a:t>
            </a:r>
            <a:endParaRPr sz="1200">
              <a:latin typeface="Trebuchet MS"/>
              <a:cs typeface="Trebuchet M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902017" y="859536"/>
            <a:ext cx="5972810" cy="8168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0795" algn="just">
              <a:lnSpc>
                <a:spcPct val="118100"/>
              </a:lnSpc>
              <a:spcBef>
                <a:spcPts val="100"/>
              </a:spcBef>
            </a:pPr>
            <a:r>
              <a:rPr sz="1200" dirty="0">
                <a:latin typeface="Trebuchet MS"/>
                <a:cs typeface="Trebuchet MS"/>
              </a:rPr>
              <a:t>depends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on </a:t>
            </a:r>
            <a:r>
              <a:rPr sz="1200" spc="-30" dirty="0">
                <a:latin typeface="Trebuchet MS"/>
                <a:cs typeface="Trebuchet MS"/>
              </a:rPr>
              <a:t>transparency,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regulation,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ethical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governance.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Without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these </a:t>
            </a:r>
            <a:r>
              <a:rPr sz="1200" spc="-10" dirty="0">
                <a:latin typeface="Trebuchet MS"/>
                <a:cs typeface="Trebuchet MS"/>
              </a:rPr>
              <a:t>safeguards, </a:t>
            </a:r>
            <a:r>
              <a:rPr sz="1200" spc="-40" dirty="0">
                <a:latin typeface="Trebuchet MS"/>
                <a:cs typeface="Trebuchet MS"/>
              </a:rPr>
              <a:t>democratization </a:t>
            </a:r>
            <a:r>
              <a:rPr sz="1200" spc="-50" dirty="0">
                <a:latin typeface="Trebuchet MS"/>
                <a:cs typeface="Trebuchet MS"/>
              </a:rPr>
              <a:t>of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knowledge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remains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fragile.</a:t>
            </a:r>
            <a:endParaRPr sz="1200">
              <a:latin typeface="Trebuchet MS"/>
              <a:cs typeface="Trebuchet MS"/>
            </a:endParaRPr>
          </a:p>
          <a:p>
            <a:pPr marL="12700" algn="just">
              <a:lnSpc>
                <a:spcPct val="100000"/>
              </a:lnSpc>
              <a:spcBef>
                <a:spcPts val="1060"/>
              </a:spcBef>
            </a:pPr>
            <a:r>
              <a:rPr sz="1200" b="1" dirty="0">
                <a:latin typeface="Trebuchet MS"/>
                <a:cs typeface="Trebuchet MS"/>
              </a:rPr>
              <a:t>Human</a:t>
            </a:r>
            <a:r>
              <a:rPr sz="1200" b="1" spc="-80" dirty="0">
                <a:latin typeface="Trebuchet MS"/>
                <a:cs typeface="Trebuchet MS"/>
              </a:rPr>
              <a:t> </a:t>
            </a:r>
            <a:r>
              <a:rPr sz="1200" b="1" dirty="0">
                <a:latin typeface="Trebuchet MS"/>
                <a:cs typeface="Trebuchet MS"/>
              </a:rPr>
              <a:t>Role</a:t>
            </a:r>
            <a:r>
              <a:rPr sz="1200" b="1" spc="-75" dirty="0">
                <a:latin typeface="Trebuchet MS"/>
                <a:cs typeface="Trebuchet MS"/>
              </a:rPr>
              <a:t> </a:t>
            </a:r>
            <a:r>
              <a:rPr sz="1200" b="1" spc="-40" dirty="0">
                <a:latin typeface="Trebuchet MS"/>
                <a:cs typeface="Trebuchet MS"/>
              </a:rPr>
              <a:t>in</a:t>
            </a:r>
            <a:r>
              <a:rPr sz="1200" b="1" spc="-95" dirty="0">
                <a:latin typeface="Trebuchet MS"/>
                <a:cs typeface="Trebuchet MS"/>
              </a:rPr>
              <a:t> </a:t>
            </a:r>
            <a:r>
              <a:rPr sz="1200" b="1" spc="-20" dirty="0">
                <a:latin typeface="Trebuchet MS"/>
                <a:cs typeface="Trebuchet MS"/>
              </a:rPr>
              <a:t>Knowledge</a:t>
            </a:r>
            <a:r>
              <a:rPr sz="1200" b="1" spc="-105" dirty="0">
                <a:latin typeface="Trebuchet MS"/>
                <a:cs typeface="Trebuchet MS"/>
              </a:rPr>
              <a:t> </a:t>
            </a:r>
            <a:r>
              <a:rPr sz="1200" b="1" spc="-10" dirty="0">
                <a:latin typeface="Trebuchet MS"/>
                <a:cs typeface="Trebuchet MS"/>
              </a:rPr>
              <a:t>Processes</a:t>
            </a:r>
            <a:endParaRPr sz="1200">
              <a:latin typeface="Trebuchet MS"/>
              <a:cs typeface="Trebuchet MS"/>
            </a:endParaRPr>
          </a:p>
          <a:p>
            <a:pPr marL="12700" marR="8890" algn="just">
              <a:lnSpc>
                <a:spcPct val="117200"/>
              </a:lnSpc>
              <a:spcBef>
                <a:spcPts val="810"/>
              </a:spcBef>
            </a:pPr>
            <a:r>
              <a:rPr sz="1200" spc="-25" dirty="0">
                <a:latin typeface="Trebuchet MS"/>
                <a:cs typeface="Trebuchet MS"/>
              </a:rPr>
              <a:t>The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study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finds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that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functions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best </a:t>
            </a:r>
            <a:r>
              <a:rPr sz="1200" spc="55" dirty="0">
                <a:latin typeface="Trebuchet MS"/>
                <a:cs typeface="Trebuchet MS"/>
              </a:rPr>
              <a:t>as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-20" dirty="0">
                <a:latin typeface="Trebuchet MS"/>
                <a:cs typeface="Trebuchet MS"/>
              </a:rPr>
              <a:t> supportive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tool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rather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than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replacement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for </a:t>
            </a:r>
            <a:r>
              <a:rPr sz="1200" dirty="0">
                <a:latin typeface="Trebuchet MS"/>
                <a:cs typeface="Trebuchet MS"/>
              </a:rPr>
              <a:t>human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intellectual </a:t>
            </a:r>
            <a:r>
              <a:rPr sz="1200" spc="-35" dirty="0">
                <a:latin typeface="Trebuchet MS"/>
                <a:cs typeface="Trebuchet MS"/>
              </a:rPr>
              <a:t>engagement.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While </a:t>
            </a:r>
            <a:r>
              <a:rPr sz="1200" spc="-90" dirty="0">
                <a:latin typeface="Trebuchet MS"/>
                <a:cs typeface="Trebuchet MS"/>
              </a:rPr>
              <a:t>AI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improves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efficiency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and </a:t>
            </a:r>
            <a:r>
              <a:rPr sz="1200" dirty="0">
                <a:latin typeface="Trebuchet MS"/>
                <a:cs typeface="Trebuchet MS"/>
              </a:rPr>
              <a:t>access, </a:t>
            </a:r>
            <a:r>
              <a:rPr sz="1200" spc="-200" dirty="0">
                <a:latin typeface="Trebuchet MS"/>
                <a:cs typeface="Trebuchet MS"/>
              </a:rPr>
              <a:t>it</a:t>
            </a:r>
            <a:r>
              <a:rPr sz="1200" spc="11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cannot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replace </a:t>
            </a:r>
            <a:r>
              <a:rPr sz="1200" spc="-40" dirty="0">
                <a:latin typeface="Trebuchet MS"/>
                <a:cs typeface="Trebuchet MS"/>
              </a:rPr>
              <a:t>critical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thinking,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70" dirty="0">
                <a:latin typeface="Trebuchet MS"/>
                <a:cs typeface="Trebuchet MS"/>
              </a:rPr>
              <a:t>creativity,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ethical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judgment.</a:t>
            </a:r>
            <a:endParaRPr sz="1200">
              <a:latin typeface="Trebuchet MS"/>
              <a:cs typeface="Trebuchet MS"/>
            </a:endParaRPr>
          </a:p>
          <a:p>
            <a:pPr marL="12700" marR="8255" algn="just">
              <a:lnSpc>
                <a:spcPct val="118100"/>
              </a:lnSpc>
              <a:spcBef>
                <a:spcPts val="805"/>
              </a:spcBef>
            </a:pPr>
            <a:r>
              <a:rPr sz="1200" spc="-45" dirty="0">
                <a:latin typeface="Trebuchet MS"/>
                <a:cs typeface="Trebuchet MS"/>
              </a:rPr>
              <a:t>Over-</a:t>
            </a:r>
            <a:r>
              <a:rPr sz="1200" spc="-20" dirty="0">
                <a:latin typeface="Trebuchet MS"/>
                <a:cs typeface="Trebuchet MS"/>
              </a:rPr>
              <a:t>reliance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on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may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reduce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independent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inquiry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reflective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learning.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The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findings </a:t>
            </a:r>
            <a:r>
              <a:rPr sz="1200" dirty="0">
                <a:latin typeface="Trebuchet MS"/>
                <a:cs typeface="Trebuchet MS"/>
              </a:rPr>
              <a:t>suggest</a:t>
            </a:r>
            <a:r>
              <a:rPr sz="1200" spc="2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that</a:t>
            </a:r>
            <a:r>
              <a:rPr sz="1200" spc="2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knowledge</a:t>
            </a:r>
            <a:r>
              <a:rPr sz="1200" spc="254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democratization</a:t>
            </a:r>
            <a:r>
              <a:rPr sz="1200" spc="254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requires</a:t>
            </a:r>
            <a:r>
              <a:rPr sz="1200" spc="254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2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balance</a:t>
            </a:r>
            <a:r>
              <a:rPr sz="1200" spc="254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between</a:t>
            </a:r>
            <a:r>
              <a:rPr sz="1200" spc="254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technological </a:t>
            </a:r>
            <a:r>
              <a:rPr sz="1200" dirty="0">
                <a:latin typeface="Trebuchet MS"/>
                <a:cs typeface="Trebuchet MS"/>
              </a:rPr>
              <a:t>assistance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and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human</a:t>
            </a:r>
            <a:r>
              <a:rPr sz="1200" spc="-50" dirty="0">
                <a:latin typeface="Trebuchet MS"/>
                <a:cs typeface="Trebuchet MS"/>
              </a:rPr>
              <a:t> agency.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60" dirty="0">
                <a:latin typeface="Trebuchet MS"/>
                <a:cs typeface="Trebuchet MS"/>
              </a:rPr>
              <a:t>AI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enhances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possibilities,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but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human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responsibility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remains central.</a:t>
            </a:r>
            <a:endParaRPr sz="1200">
              <a:latin typeface="Trebuchet MS"/>
              <a:cs typeface="Trebuchet MS"/>
            </a:endParaRPr>
          </a:p>
          <a:p>
            <a:pPr marL="12700" marR="8255" algn="just">
              <a:lnSpc>
                <a:spcPct val="117800"/>
              </a:lnSpc>
              <a:spcBef>
                <a:spcPts val="805"/>
              </a:spcBef>
            </a:pPr>
            <a:r>
              <a:rPr sz="1200" spc="-25" dirty="0">
                <a:latin typeface="Trebuchet MS"/>
                <a:cs typeface="Trebuchet MS"/>
              </a:rPr>
              <a:t>The</a:t>
            </a:r>
            <a:r>
              <a:rPr sz="1200" spc="-30" dirty="0">
                <a:latin typeface="Trebuchet MS"/>
                <a:cs typeface="Trebuchet MS"/>
              </a:rPr>
              <a:t> overall </a:t>
            </a:r>
            <a:r>
              <a:rPr sz="1200" spc="-10" dirty="0">
                <a:latin typeface="Trebuchet MS"/>
                <a:cs typeface="Trebuchet MS"/>
              </a:rPr>
              <a:t>result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study</a:t>
            </a:r>
            <a:r>
              <a:rPr sz="1200" spc="-10" dirty="0">
                <a:latin typeface="Trebuchet MS"/>
                <a:cs typeface="Trebuchet MS"/>
              </a:rPr>
              <a:t> indicates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that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Artificial</a:t>
            </a:r>
            <a:r>
              <a:rPr sz="1200" spc="-30" dirty="0">
                <a:latin typeface="Trebuchet MS"/>
                <a:cs typeface="Trebuchet MS"/>
              </a:rPr>
              <a:t> Intelligence </a:t>
            </a:r>
            <a:r>
              <a:rPr sz="1200" dirty="0">
                <a:latin typeface="Trebuchet MS"/>
                <a:cs typeface="Trebuchet MS"/>
              </a:rPr>
              <a:t>has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strong</a:t>
            </a:r>
            <a:r>
              <a:rPr sz="1200" spc="-25" dirty="0">
                <a:latin typeface="Trebuchet MS"/>
                <a:cs typeface="Trebuchet MS"/>
              </a:rPr>
              <a:t> potential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to </a:t>
            </a:r>
            <a:r>
              <a:rPr sz="1200" dirty="0">
                <a:latin typeface="Trebuchet MS"/>
                <a:cs typeface="Trebuchet MS"/>
              </a:rPr>
              <a:t>support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democratization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knowledge,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but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this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potential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is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conditional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rather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than </a:t>
            </a:r>
            <a:r>
              <a:rPr sz="1200" dirty="0">
                <a:latin typeface="Trebuchet MS"/>
                <a:cs typeface="Trebuchet MS"/>
              </a:rPr>
              <a:t>automatic.</a:t>
            </a:r>
            <a:r>
              <a:rPr sz="1200" spc="16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</a:t>
            </a:r>
            <a:r>
              <a:rPr sz="1200" spc="1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expands</a:t>
            </a:r>
            <a:r>
              <a:rPr sz="1200" spc="1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access</a:t>
            </a:r>
            <a:r>
              <a:rPr sz="1200" spc="1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15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participation,</a:t>
            </a:r>
            <a:r>
              <a:rPr sz="1200" spc="1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yet</a:t>
            </a:r>
            <a:r>
              <a:rPr sz="1200" spc="1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it</a:t>
            </a:r>
            <a:r>
              <a:rPr sz="1200" spc="1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also</a:t>
            </a:r>
            <a:r>
              <a:rPr sz="1200" spc="1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introduces</a:t>
            </a:r>
            <a:r>
              <a:rPr sz="1200" spc="1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new</a:t>
            </a:r>
            <a:r>
              <a:rPr sz="1200" spc="1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forms</a:t>
            </a:r>
            <a:r>
              <a:rPr sz="1200" spc="15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of </a:t>
            </a:r>
            <a:r>
              <a:rPr sz="1200" spc="-55" dirty="0">
                <a:latin typeface="Trebuchet MS"/>
                <a:cs typeface="Trebuchet MS"/>
              </a:rPr>
              <a:t>inequality,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bias,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and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65" dirty="0">
                <a:latin typeface="Trebuchet MS"/>
                <a:cs typeface="Trebuchet MS"/>
              </a:rPr>
              <a:t>control.The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study </a:t>
            </a:r>
            <a:r>
              <a:rPr sz="1200" dirty="0">
                <a:latin typeface="Trebuchet MS"/>
                <a:cs typeface="Trebuchet MS"/>
              </a:rPr>
              <a:t>concludes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75" dirty="0">
                <a:latin typeface="Trebuchet MS"/>
                <a:cs typeface="Trebuchet MS"/>
              </a:rPr>
              <a:t>that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105" dirty="0">
                <a:latin typeface="Trebuchet MS"/>
                <a:cs typeface="Trebuchet MS"/>
              </a:rPr>
              <a:t>AI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alone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cannot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guarantee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knowledge democracy.</a:t>
            </a:r>
            <a:r>
              <a:rPr sz="1200" spc="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Its</a:t>
            </a:r>
            <a:r>
              <a:rPr sz="1200" spc="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impact</a:t>
            </a:r>
            <a:r>
              <a:rPr sz="1200" spc="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depends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on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inclusive</a:t>
            </a:r>
            <a:r>
              <a:rPr sz="1200" spc="8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infrastructure,</a:t>
            </a:r>
            <a:r>
              <a:rPr sz="1200" spc="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ethical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design,</a:t>
            </a:r>
            <a:r>
              <a:rPr sz="1200" spc="7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transparent </a:t>
            </a:r>
            <a:r>
              <a:rPr sz="1200" spc="-25" dirty="0">
                <a:latin typeface="Trebuchet MS"/>
                <a:cs typeface="Trebuchet MS"/>
              </a:rPr>
              <a:t>governance,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active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human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involvement.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Democratization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knowledge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through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 </a:t>
            </a:r>
            <a:r>
              <a:rPr sz="1200" spc="-25" dirty="0">
                <a:latin typeface="Trebuchet MS"/>
                <a:cs typeface="Trebuchet MS"/>
              </a:rPr>
              <a:t>is </a:t>
            </a:r>
            <a:r>
              <a:rPr sz="1200" spc="-55" dirty="0">
                <a:latin typeface="Trebuchet MS"/>
                <a:cs typeface="Trebuchet MS"/>
              </a:rPr>
              <a:t>therefore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continuous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process,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not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final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outcome.</a:t>
            </a:r>
            <a:endParaRPr sz="12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12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775"/>
              </a:spcBef>
            </a:pPr>
            <a:endParaRPr sz="12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1200" b="1" spc="-10" dirty="0">
                <a:latin typeface="Trebuchet MS"/>
                <a:cs typeface="Trebuchet MS"/>
              </a:rPr>
              <a:t>Conclusion</a:t>
            </a:r>
            <a:endParaRPr sz="1200">
              <a:latin typeface="Trebuchet MS"/>
              <a:cs typeface="Trebuchet MS"/>
            </a:endParaRPr>
          </a:p>
          <a:p>
            <a:pPr marL="12700" marR="5080" algn="just">
              <a:lnSpc>
                <a:spcPct val="117800"/>
              </a:lnSpc>
              <a:spcBef>
                <a:spcPts val="805"/>
              </a:spcBef>
            </a:pPr>
            <a:r>
              <a:rPr sz="1200" spc="-60" dirty="0">
                <a:latin typeface="Trebuchet MS"/>
                <a:cs typeface="Trebuchet MS"/>
              </a:rPr>
              <a:t>This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study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examined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90" dirty="0">
                <a:latin typeface="Trebuchet MS"/>
                <a:cs typeface="Trebuchet MS"/>
              </a:rPr>
              <a:t>the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70" dirty="0">
                <a:latin typeface="Trebuchet MS"/>
                <a:cs typeface="Trebuchet MS"/>
              </a:rPr>
              <a:t>role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125" dirty="0">
                <a:latin typeface="Trebuchet MS"/>
                <a:cs typeface="Trebuchet MS"/>
              </a:rPr>
              <a:t>of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Artificial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Intelligence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125" dirty="0">
                <a:latin typeface="Trebuchet MS"/>
                <a:cs typeface="Trebuchet MS"/>
              </a:rPr>
              <a:t>in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spc="-70" dirty="0">
                <a:latin typeface="Trebuchet MS"/>
                <a:cs typeface="Trebuchet MS"/>
              </a:rPr>
              <a:t>the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democratization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125" dirty="0">
                <a:latin typeface="Trebuchet MS"/>
                <a:cs typeface="Trebuchet MS"/>
              </a:rPr>
              <a:t>of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knowledge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by </a:t>
            </a:r>
            <a:r>
              <a:rPr sz="1200" dirty="0">
                <a:latin typeface="Trebuchet MS"/>
                <a:cs typeface="Trebuchet MS"/>
              </a:rPr>
              <a:t>focusing</a:t>
            </a:r>
            <a:r>
              <a:rPr sz="1200" spc="2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on</a:t>
            </a:r>
            <a:r>
              <a:rPr sz="1200" spc="2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both</a:t>
            </a:r>
            <a:r>
              <a:rPr sz="1200" spc="26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its</a:t>
            </a:r>
            <a:r>
              <a:rPr sz="1200" spc="26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opportunities</a:t>
            </a:r>
            <a:r>
              <a:rPr sz="1200" spc="2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2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challenges.</a:t>
            </a:r>
            <a:r>
              <a:rPr sz="1200" spc="254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2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analysis</a:t>
            </a:r>
            <a:r>
              <a:rPr sz="1200" spc="26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shows</a:t>
            </a:r>
            <a:r>
              <a:rPr sz="1200" spc="2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that</a:t>
            </a:r>
            <a:r>
              <a:rPr sz="1200" spc="254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</a:t>
            </a:r>
            <a:r>
              <a:rPr sz="1200" spc="229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has </a:t>
            </a:r>
            <a:r>
              <a:rPr sz="1200" spc="-40" dirty="0">
                <a:latin typeface="Trebuchet MS"/>
                <a:cs typeface="Trebuchet MS"/>
              </a:rPr>
              <a:t>significantly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60" dirty="0">
                <a:latin typeface="Trebuchet MS"/>
                <a:cs typeface="Trebuchet MS"/>
              </a:rPr>
              <a:t>altered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0" dirty="0">
                <a:latin typeface="Trebuchet MS"/>
                <a:cs typeface="Trebuchet MS"/>
              </a:rPr>
              <a:t>the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ways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125" dirty="0">
                <a:latin typeface="Trebuchet MS"/>
                <a:cs typeface="Trebuchet MS"/>
              </a:rPr>
              <a:t>in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which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knowledge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is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accessed,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produced,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and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shared.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Digital platforms,</a:t>
            </a:r>
            <a:r>
              <a:rPr sz="1200" spc="9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intelligent</a:t>
            </a:r>
            <a:r>
              <a:rPr sz="1200" spc="10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search</a:t>
            </a:r>
            <a:r>
              <a:rPr sz="1200" spc="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systems,</a:t>
            </a:r>
            <a:r>
              <a:rPr sz="1200" spc="10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9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AI-</a:t>
            </a:r>
            <a:r>
              <a:rPr sz="1200" dirty="0">
                <a:latin typeface="Trebuchet MS"/>
                <a:cs typeface="Trebuchet MS"/>
              </a:rPr>
              <a:t>based</a:t>
            </a:r>
            <a:r>
              <a:rPr sz="1200" spc="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learning</a:t>
            </a:r>
            <a:r>
              <a:rPr sz="1200" spc="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tools</a:t>
            </a:r>
            <a:r>
              <a:rPr sz="1200" spc="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have</a:t>
            </a:r>
            <a:r>
              <a:rPr sz="1200" spc="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reduced</a:t>
            </a:r>
            <a:r>
              <a:rPr sz="1200" spc="9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many </a:t>
            </a:r>
            <a:r>
              <a:rPr sz="1200" spc="-10" dirty="0">
                <a:latin typeface="Trebuchet MS"/>
                <a:cs typeface="Trebuchet MS"/>
              </a:rPr>
              <a:t>traditional</a:t>
            </a:r>
            <a:r>
              <a:rPr sz="1200" spc="114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barriers</a:t>
            </a:r>
            <a:r>
              <a:rPr sz="1200" spc="1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related</a:t>
            </a:r>
            <a:r>
              <a:rPr sz="1200" spc="1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</a:t>
            </a:r>
            <a:r>
              <a:rPr sz="1200" spc="1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geography,</a:t>
            </a:r>
            <a:r>
              <a:rPr sz="1200" spc="1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cost,</a:t>
            </a:r>
            <a:r>
              <a:rPr sz="1200" spc="1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1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institutional</a:t>
            </a:r>
            <a:r>
              <a:rPr sz="1200" spc="1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control.</a:t>
            </a:r>
            <a:r>
              <a:rPr sz="1200" spc="130" dirty="0">
                <a:latin typeface="Trebuchet MS"/>
                <a:cs typeface="Trebuchet MS"/>
              </a:rPr>
              <a:t> </a:t>
            </a:r>
            <a:r>
              <a:rPr sz="1200" spc="50" dirty="0">
                <a:latin typeface="Trebuchet MS"/>
                <a:cs typeface="Trebuchet MS"/>
              </a:rPr>
              <a:t>As</a:t>
            </a:r>
            <a:r>
              <a:rPr sz="1200" spc="1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13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result, </a:t>
            </a:r>
            <a:r>
              <a:rPr sz="1200" spc="-35" dirty="0">
                <a:latin typeface="Trebuchet MS"/>
                <a:cs typeface="Trebuchet MS"/>
              </a:rPr>
              <a:t>knowledge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is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65" dirty="0">
                <a:latin typeface="Trebuchet MS"/>
                <a:cs typeface="Trebuchet MS"/>
              </a:rPr>
              <a:t>no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longer </a:t>
            </a:r>
            <a:r>
              <a:rPr sz="1200" spc="-30" dirty="0">
                <a:latin typeface="Trebuchet MS"/>
                <a:cs typeface="Trebuchet MS"/>
              </a:rPr>
              <a:t>confined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165" dirty="0">
                <a:latin typeface="Trebuchet MS"/>
                <a:cs typeface="Trebuchet MS"/>
              </a:rPr>
              <a:t>to</a:t>
            </a:r>
            <a:r>
              <a:rPr sz="1200" spc="75" dirty="0">
                <a:latin typeface="Trebuchet MS"/>
                <a:cs typeface="Trebuchet MS"/>
              </a:rPr>
              <a:t> </a:t>
            </a:r>
            <a:r>
              <a:rPr sz="1200" spc="-80" dirty="0">
                <a:latin typeface="Trebuchet MS"/>
                <a:cs typeface="Trebuchet MS"/>
              </a:rPr>
              <a:t>elite</a:t>
            </a:r>
            <a:r>
              <a:rPr sz="1200" spc="-10" dirty="0">
                <a:latin typeface="Trebuchet MS"/>
                <a:cs typeface="Trebuchet MS"/>
              </a:rPr>
              <a:t> academic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spaces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alone.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175" dirty="0">
                <a:latin typeface="Trebuchet MS"/>
                <a:cs typeface="Trebuchet MS"/>
              </a:rPr>
              <a:t>It</a:t>
            </a:r>
            <a:r>
              <a:rPr sz="1200" spc="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has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become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more</a:t>
            </a:r>
            <a:r>
              <a:rPr sz="1200" spc="-10" dirty="0">
                <a:latin typeface="Trebuchet MS"/>
                <a:cs typeface="Trebuchet MS"/>
              </a:rPr>
              <a:t> widely </a:t>
            </a:r>
            <a:r>
              <a:rPr sz="1200" spc="-25" dirty="0">
                <a:latin typeface="Trebuchet MS"/>
                <a:cs typeface="Trebuchet MS"/>
              </a:rPr>
              <a:t>available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to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learners,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researchers,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the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general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public.</a:t>
            </a:r>
            <a:endParaRPr sz="1200">
              <a:latin typeface="Trebuchet MS"/>
              <a:cs typeface="Trebuchet MS"/>
            </a:endParaRPr>
          </a:p>
          <a:p>
            <a:pPr marL="12700" marR="5080" algn="just">
              <a:lnSpc>
                <a:spcPct val="117900"/>
              </a:lnSpc>
              <a:spcBef>
                <a:spcPts val="800"/>
              </a:spcBef>
            </a:pPr>
            <a:r>
              <a:rPr sz="1200" dirty="0">
                <a:latin typeface="Trebuchet MS"/>
                <a:cs typeface="Trebuchet MS"/>
              </a:rPr>
              <a:t>At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same</a:t>
            </a:r>
            <a:r>
              <a:rPr sz="1200" spc="-40" dirty="0">
                <a:latin typeface="Trebuchet MS"/>
                <a:cs typeface="Trebuchet MS"/>
              </a:rPr>
              <a:t> time,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findings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clearly </a:t>
            </a:r>
            <a:r>
              <a:rPr sz="1200" spc="-20" dirty="0">
                <a:latin typeface="Trebuchet MS"/>
                <a:cs typeface="Trebuchet MS"/>
              </a:rPr>
              <a:t>indicate </a:t>
            </a:r>
            <a:r>
              <a:rPr sz="1200" spc="-10" dirty="0">
                <a:latin typeface="Trebuchet MS"/>
                <a:cs typeface="Trebuchet MS"/>
              </a:rPr>
              <a:t>that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democratization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through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is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not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an </a:t>
            </a:r>
            <a:r>
              <a:rPr sz="1200" dirty="0">
                <a:latin typeface="Trebuchet MS"/>
                <a:cs typeface="Trebuchet MS"/>
              </a:rPr>
              <a:t>automatic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or</a:t>
            </a:r>
            <a:r>
              <a:rPr sz="1200" spc="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uniform</a:t>
            </a:r>
            <a:r>
              <a:rPr sz="1200" spc="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process.</a:t>
            </a:r>
            <a:r>
              <a:rPr sz="1200" spc="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While</a:t>
            </a:r>
            <a:r>
              <a:rPr sz="1200" spc="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access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has</a:t>
            </a:r>
            <a:r>
              <a:rPr sz="1200" spc="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expanded,</a:t>
            </a:r>
            <a:r>
              <a:rPr sz="1200" spc="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it</a:t>
            </a:r>
            <a:r>
              <a:rPr sz="1200" spc="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remains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uneven.</a:t>
            </a:r>
            <a:r>
              <a:rPr sz="1200" spc="8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Digital </a:t>
            </a:r>
            <a:r>
              <a:rPr sz="1200" spc="-25" dirty="0">
                <a:latin typeface="Trebuchet MS"/>
                <a:cs typeface="Trebuchet MS"/>
              </a:rPr>
              <a:t>inequality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continues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</a:t>
            </a:r>
            <a:r>
              <a:rPr sz="1200" spc="-35" dirty="0">
                <a:latin typeface="Trebuchet MS"/>
                <a:cs typeface="Trebuchet MS"/>
              </a:rPr>
              <a:t> limit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participation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for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many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individuals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communities.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Lack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of </a:t>
            </a:r>
            <a:r>
              <a:rPr sz="1200" spc="-35" dirty="0">
                <a:latin typeface="Trebuchet MS"/>
                <a:cs typeface="Trebuchet MS"/>
              </a:rPr>
              <a:t>infrastructure,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limited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digital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literacy,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economic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constraints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prevent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equal use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AI- </a:t>
            </a:r>
            <a:r>
              <a:rPr sz="1200" spc="-40" dirty="0">
                <a:latin typeface="Trebuchet MS"/>
                <a:cs typeface="Trebuchet MS"/>
              </a:rPr>
              <a:t>driven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knowledge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systems.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70" dirty="0">
                <a:latin typeface="Trebuchet MS"/>
                <a:cs typeface="Trebuchet MS"/>
              </a:rPr>
              <a:t>Therefore,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AI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often</a:t>
            </a:r>
            <a:r>
              <a:rPr sz="1200" spc="-35" dirty="0">
                <a:latin typeface="Trebuchet MS"/>
                <a:cs typeface="Trebuchet MS"/>
              </a:rPr>
              <a:t> mirrors</a:t>
            </a:r>
            <a:r>
              <a:rPr sz="1200" spc="-40" dirty="0">
                <a:latin typeface="Trebuchet MS"/>
                <a:cs typeface="Trebuchet MS"/>
              </a:rPr>
              <a:t> existing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social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structures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65" dirty="0">
                <a:latin typeface="Trebuchet MS"/>
                <a:cs typeface="Trebuchet MS"/>
              </a:rPr>
              <a:t>rather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than </a:t>
            </a:r>
            <a:r>
              <a:rPr sz="1200" dirty="0">
                <a:latin typeface="Trebuchet MS"/>
                <a:cs typeface="Trebuchet MS"/>
              </a:rPr>
              <a:t>transforming</a:t>
            </a:r>
            <a:r>
              <a:rPr sz="1200" spc="3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them</a:t>
            </a:r>
            <a:r>
              <a:rPr sz="1200" spc="37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completely.The</a:t>
            </a:r>
            <a:r>
              <a:rPr sz="1200" spc="3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study</a:t>
            </a:r>
            <a:r>
              <a:rPr sz="1200" spc="3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also</a:t>
            </a:r>
            <a:r>
              <a:rPr sz="1200" spc="3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highlights</a:t>
            </a:r>
            <a:r>
              <a:rPr sz="1200" spc="3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serious</a:t>
            </a:r>
            <a:r>
              <a:rPr sz="1200" spc="3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ethical</a:t>
            </a:r>
            <a:r>
              <a:rPr sz="1200" spc="36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concerns. </a:t>
            </a:r>
            <a:r>
              <a:rPr sz="1200" spc="-45" dirty="0">
                <a:latin typeface="Trebuchet MS"/>
                <a:cs typeface="Trebuchet MS"/>
              </a:rPr>
              <a:t>Algorithmic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bias,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lack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175" dirty="0">
                <a:latin typeface="Trebuchet MS"/>
                <a:cs typeface="Trebuchet MS"/>
              </a:rPr>
              <a:t>of</a:t>
            </a:r>
            <a:r>
              <a:rPr sz="1200" spc="8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transparency,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and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corporate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control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75" dirty="0">
                <a:latin typeface="Trebuchet MS"/>
                <a:cs typeface="Trebuchet MS"/>
              </a:rPr>
              <a:t>over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105" dirty="0">
                <a:latin typeface="Trebuchet MS"/>
                <a:cs typeface="Trebuchet MS"/>
              </a:rPr>
              <a:t>AI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platforms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challenge </a:t>
            </a:r>
            <a:r>
              <a:rPr sz="1200" spc="-25" dirty="0">
                <a:latin typeface="Trebuchet MS"/>
                <a:cs typeface="Trebuchet MS"/>
              </a:rPr>
              <a:t>the </a:t>
            </a:r>
            <a:r>
              <a:rPr sz="1200" dirty="0">
                <a:latin typeface="Trebuchet MS"/>
                <a:cs typeface="Trebuchet MS"/>
              </a:rPr>
              <a:t>idea</a:t>
            </a:r>
            <a:r>
              <a:rPr sz="1200" spc="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knowledge</a:t>
            </a:r>
            <a:r>
              <a:rPr sz="1200" spc="7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democracy.</a:t>
            </a:r>
            <a:r>
              <a:rPr sz="1200" spc="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When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knowledge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visibility</a:t>
            </a:r>
            <a:r>
              <a:rPr sz="1200" spc="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7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credibility</a:t>
            </a:r>
            <a:r>
              <a:rPr sz="1200" spc="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are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shaped</a:t>
            </a:r>
            <a:r>
              <a:rPr sz="1200" spc="7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by</a:t>
            </a:r>
            <a:endParaRPr sz="1200">
              <a:latin typeface="Trebuchet MS"/>
              <a:cs typeface="Trebuchet M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25" dirty="0"/>
              <a:t>11</a:t>
            </a:r>
          </a:p>
        </p:txBody>
      </p:sp>
      <p:sp>
        <p:nvSpPr>
          <p:cNvPr id="2" name="object 2"/>
          <p:cNvSpPr txBox="1"/>
          <p:nvPr/>
        </p:nvSpPr>
        <p:spPr>
          <a:xfrm>
            <a:off x="902017" y="859536"/>
            <a:ext cx="5974080" cy="8270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7900"/>
              </a:lnSpc>
              <a:spcBef>
                <a:spcPts val="100"/>
              </a:spcBef>
            </a:pPr>
            <a:r>
              <a:rPr sz="1200" spc="-10" dirty="0">
                <a:latin typeface="Trebuchet MS"/>
                <a:cs typeface="Trebuchet MS"/>
              </a:rPr>
              <a:t>opaque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algorithms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and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commercial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interests,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new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forms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25" dirty="0">
                <a:latin typeface="Trebuchet MS"/>
                <a:cs typeface="Trebuchet MS"/>
              </a:rPr>
              <a:t>of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gatekeeping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60" dirty="0">
                <a:latin typeface="Trebuchet MS"/>
                <a:cs typeface="Trebuchet MS"/>
              </a:rPr>
              <a:t>emerge.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This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shifts </a:t>
            </a:r>
            <a:r>
              <a:rPr sz="1200" spc="-50" dirty="0">
                <a:latin typeface="Trebuchet MS"/>
                <a:cs typeface="Trebuchet MS"/>
              </a:rPr>
              <a:t>power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70" dirty="0">
                <a:latin typeface="Trebuchet MS"/>
                <a:cs typeface="Trebuchet MS"/>
              </a:rPr>
              <a:t>rather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than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redistributing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135" dirty="0">
                <a:latin typeface="Trebuchet MS"/>
                <a:cs typeface="Trebuchet MS"/>
              </a:rPr>
              <a:t>it.</a:t>
            </a:r>
            <a:r>
              <a:rPr sz="1200" spc="45" dirty="0">
                <a:latin typeface="Trebuchet MS"/>
                <a:cs typeface="Trebuchet MS"/>
              </a:rPr>
              <a:t> </a:t>
            </a:r>
            <a:r>
              <a:rPr sz="1200" spc="-75" dirty="0">
                <a:latin typeface="Trebuchet MS"/>
                <a:cs typeface="Trebuchet MS"/>
              </a:rPr>
              <a:t>In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such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conditions,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90" dirty="0">
                <a:latin typeface="Trebuchet MS"/>
                <a:cs typeface="Trebuchet MS"/>
              </a:rPr>
              <a:t>AI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may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reinforce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dominant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narratives </a:t>
            </a:r>
            <a:r>
              <a:rPr sz="1200" spc="-30" dirty="0">
                <a:latin typeface="Trebuchet MS"/>
                <a:cs typeface="Trebuchet MS"/>
              </a:rPr>
              <a:t>while marginalizing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alternative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perspectives.Another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important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conclusion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this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study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is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continued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importance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human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agency.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can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assist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learning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5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research,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but</a:t>
            </a:r>
            <a:r>
              <a:rPr sz="1200" spc="4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it </a:t>
            </a:r>
            <a:r>
              <a:rPr sz="1200" dirty="0">
                <a:latin typeface="Trebuchet MS"/>
                <a:cs typeface="Trebuchet MS"/>
              </a:rPr>
              <a:t>cannot</a:t>
            </a:r>
            <a:r>
              <a:rPr sz="1200" spc="130" dirty="0">
                <a:latin typeface="Trebuchet MS"/>
                <a:cs typeface="Trebuchet MS"/>
              </a:rPr>
              <a:t>  </a:t>
            </a:r>
            <a:r>
              <a:rPr sz="1200" dirty="0">
                <a:latin typeface="Trebuchet MS"/>
                <a:cs typeface="Trebuchet MS"/>
              </a:rPr>
              <a:t>replace</a:t>
            </a:r>
            <a:r>
              <a:rPr sz="1200" spc="125" dirty="0">
                <a:latin typeface="Trebuchet MS"/>
                <a:cs typeface="Trebuchet MS"/>
              </a:rPr>
              <a:t>  </a:t>
            </a:r>
            <a:r>
              <a:rPr sz="1200" dirty="0">
                <a:latin typeface="Trebuchet MS"/>
                <a:cs typeface="Trebuchet MS"/>
              </a:rPr>
              <a:t>critical</a:t>
            </a:r>
            <a:r>
              <a:rPr sz="1200" spc="120" dirty="0">
                <a:latin typeface="Trebuchet MS"/>
                <a:cs typeface="Trebuchet MS"/>
              </a:rPr>
              <a:t>  </a:t>
            </a:r>
            <a:r>
              <a:rPr sz="1200" dirty="0">
                <a:latin typeface="Trebuchet MS"/>
                <a:cs typeface="Trebuchet MS"/>
              </a:rPr>
              <a:t>thinking,</a:t>
            </a:r>
            <a:r>
              <a:rPr sz="1200" spc="130" dirty="0">
                <a:latin typeface="Trebuchet MS"/>
                <a:cs typeface="Trebuchet MS"/>
              </a:rPr>
              <a:t>  </a:t>
            </a:r>
            <a:r>
              <a:rPr sz="1200" dirty="0">
                <a:latin typeface="Trebuchet MS"/>
                <a:cs typeface="Trebuchet MS"/>
              </a:rPr>
              <a:t>creativity,</a:t>
            </a:r>
            <a:r>
              <a:rPr sz="1200" spc="140" dirty="0">
                <a:latin typeface="Trebuchet MS"/>
                <a:cs typeface="Trebuchet MS"/>
              </a:rPr>
              <a:t> 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130" dirty="0">
                <a:latin typeface="Trebuchet MS"/>
                <a:cs typeface="Trebuchet MS"/>
              </a:rPr>
              <a:t>  </a:t>
            </a:r>
            <a:r>
              <a:rPr sz="1200" dirty="0">
                <a:latin typeface="Trebuchet MS"/>
                <a:cs typeface="Trebuchet MS"/>
              </a:rPr>
              <a:t>ethical</a:t>
            </a:r>
            <a:r>
              <a:rPr sz="1200" spc="125" dirty="0">
                <a:latin typeface="Trebuchet MS"/>
                <a:cs typeface="Trebuchet MS"/>
              </a:rPr>
              <a:t>  </a:t>
            </a:r>
            <a:r>
              <a:rPr sz="1200" dirty="0">
                <a:latin typeface="Trebuchet MS"/>
                <a:cs typeface="Trebuchet MS"/>
              </a:rPr>
              <a:t>judgment.</a:t>
            </a:r>
            <a:r>
              <a:rPr sz="1200" spc="130" dirty="0">
                <a:latin typeface="Trebuchet MS"/>
                <a:cs typeface="Trebuchet MS"/>
              </a:rPr>
              <a:t>  </a:t>
            </a:r>
            <a:r>
              <a:rPr sz="1200" spc="-10" dirty="0">
                <a:latin typeface="Trebuchet MS"/>
                <a:cs typeface="Trebuchet MS"/>
              </a:rPr>
              <a:t>Knowledge </a:t>
            </a:r>
            <a:r>
              <a:rPr sz="1200" spc="-30" dirty="0">
                <a:latin typeface="Trebuchet MS"/>
                <a:cs typeface="Trebuchet MS"/>
              </a:rPr>
              <a:t>democratization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requires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responsible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use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technology,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supported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by human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values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and </a:t>
            </a:r>
            <a:r>
              <a:rPr sz="1200" dirty="0">
                <a:latin typeface="Trebuchet MS"/>
                <a:cs typeface="Trebuchet MS"/>
              </a:rPr>
              <a:t>social</a:t>
            </a:r>
            <a:r>
              <a:rPr sz="1200" spc="2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awareness.</a:t>
            </a:r>
            <a:r>
              <a:rPr sz="1200" spc="30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Over-</a:t>
            </a:r>
            <a:r>
              <a:rPr sz="1200" dirty="0">
                <a:latin typeface="Trebuchet MS"/>
                <a:cs typeface="Trebuchet MS"/>
              </a:rPr>
              <a:t>dependence</a:t>
            </a:r>
            <a:r>
              <a:rPr sz="1200" spc="3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on</a:t>
            </a:r>
            <a:r>
              <a:rPr sz="1200" spc="2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</a:t>
            </a:r>
            <a:r>
              <a:rPr sz="1200" spc="2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risks</a:t>
            </a:r>
            <a:r>
              <a:rPr sz="1200" spc="2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weakening</a:t>
            </a:r>
            <a:r>
              <a:rPr sz="1200" spc="2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independent</a:t>
            </a:r>
            <a:r>
              <a:rPr sz="1200" spc="31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intellectual engagement.</a:t>
            </a:r>
            <a:endParaRPr sz="1200">
              <a:latin typeface="Trebuchet MS"/>
              <a:cs typeface="Trebuchet MS"/>
            </a:endParaRPr>
          </a:p>
          <a:p>
            <a:pPr marL="12700" marR="6350" algn="just">
              <a:lnSpc>
                <a:spcPct val="117700"/>
              </a:lnSpc>
              <a:spcBef>
                <a:spcPts val="805"/>
              </a:spcBef>
            </a:pPr>
            <a:r>
              <a:rPr sz="1200" spc="-95" dirty="0">
                <a:latin typeface="Trebuchet MS"/>
                <a:cs typeface="Trebuchet MS"/>
              </a:rPr>
              <a:t>In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conclusion,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Artificial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Intelligence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holds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strong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potential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65" dirty="0">
                <a:latin typeface="Trebuchet MS"/>
                <a:cs typeface="Trebuchet MS"/>
              </a:rPr>
              <a:t>to</a:t>
            </a:r>
            <a:r>
              <a:rPr sz="1200" spc="7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support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90" dirty="0">
                <a:latin typeface="Trebuchet MS"/>
                <a:cs typeface="Trebuchet MS"/>
              </a:rPr>
              <a:t>the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democratization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of </a:t>
            </a:r>
            <a:r>
              <a:rPr sz="1200" dirty="0">
                <a:latin typeface="Trebuchet MS"/>
                <a:cs typeface="Trebuchet MS"/>
              </a:rPr>
              <a:t>knowledge,</a:t>
            </a:r>
            <a:r>
              <a:rPr sz="1200" spc="1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but</a:t>
            </a:r>
            <a:r>
              <a:rPr sz="1200" spc="1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this</a:t>
            </a:r>
            <a:r>
              <a:rPr sz="1200" spc="1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potential</a:t>
            </a:r>
            <a:r>
              <a:rPr sz="1200" spc="1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is</a:t>
            </a:r>
            <a:r>
              <a:rPr sz="1200" spc="15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conditional.</a:t>
            </a:r>
            <a:r>
              <a:rPr sz="1200" spc="1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Inclusive</a:t>
            </a:r>
            <a:r>
              <a:rPr sz="1200" spc="15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infrastructure,</a:t>
            </a:r>
            <a:r>
              <a:rPr sz="1200" spc="1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ethical</a:t>
            </a:r>
            <a:r>
              <a:rPr sz="1200" spc="13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design, transparent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governance,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human-</a:t>
            </a:r>
            <a:r>
              <a:rPr sz="1200" spc="-10" dirty="0">
                <a:latin typeface="Trebuchet MS"/>
                <a:cs typeface="Trebuchet MS"/>
              </a:rPr>
              <a:t>centered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approaches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are essential.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Only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through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a </a:t>
            </a:r>
            <a:r>
              <a:rPr sz="1200" dirty="0">
                <a:latin typeface="Trebuchet MS"/>
                <a:cs typeface="Trebuchet MS"/>
              </a:rPr>
              <a:t>balanced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responsible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framework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can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contribute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meaningfully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 </a:t>
            </a:r>
            <a:r>
              <a:rPr sz="1200" spc="-10" dirty="0">
                <a:latin typeface="Trebuchet MS"/>
                <a:cs typeface="Trebuchet MS"/>
              </a:rPr>
              <a:t>more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equitable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democratic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knowledge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society.</a:t>
            </a:r>
            <a:endParaRPr sz="12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12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775"/>
              </a:spcBef>
            </a:pPr>
            <a:endParaRPr sz="12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1200" b="1" spc="-10" dirty="0">
                <a:latin typeface="Trebuchet MS"/>
                <a:cs typeface="Trebuchet MS"/>
              </a:rPr>
              <a:t>Acknowledgement</a:t>
            </a:r>
            <a:endParaRPr sz="1200">
              <a:latin typeface="Trebuchet MS"/>
              <a:cs typeface="Trebuchet MS"/>
            </a:endParaRPr>
          </a:p>
          <a:p>
            <a:pPr marL="12700" marR="10160" algn="just">
              <a:lnSpc>
                <a:spcPct val="117800"/>
              </a:lnSpc>
              <a:spcBef>
                <a:spcPts val="805"/>
              </a:spcBef>
            </a:pPr>
            <a:r>
              <a:rPr sz="1200" dirty="0">
                <a:latin typeface="Trebuchet MS"/>
                <a:cs typeface="Trebuchet MS"/>
              </a:rPr>
              <a:t>I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would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like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express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my</a:t>
            </a:r>
            <a:r>
              <a:rPr sz="1200" spc="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sincere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gratitude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all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those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who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have</a:t>
            </a:r>
            <a:r>
              <a:rPr sz="1200" spc="2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directly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or</a:t>
            </a:r>
            <a:r>
              <a:rPr sz="1200" spc="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indirectly </a:t>
            </a:r>
            <a:r>
              <a:rPr sz="1200" spc="-20" dirty="0">
                <a:latin typeface="Trebuchet MS"/>
                <a:cs typeface="Trebuchet MS"/>
              </a:rPr>
              <a:t>contributed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completion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this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research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paper.</a:t>
            </a:r>
            <a:r>
              <a:rPr sz="1200" dirty="0">
                <a:latin typeface="Trebuchet MS"/>
                <a:cs typeface="Trebuchet MS"/>
              </a:rPr>
              <a:t> I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am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thankful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to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my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teachers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and </a:t>
            </a:r>
            <a:r>
              <a:rPr sz="1200" spc="-10" dirty="0">
                <a:latin typeface="Trebuchet MS"/>
                <a:cs typeface="Trebuchet MS"/>
              </a:rPr>
              <a:t>academic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mentors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90" dirty="0">
                <a:latin typeface="Trebuchet MS"/>
                <a:cs typeface="Trebuchet MS"/>
              </a:rPr>
              <a:t>for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70" dirty="0">
                <a:latin typeface="Trebuchet MS"/>
                <a:cs typeface="Trebuchet MS"/>
              </a:rPr>
              <a:t>their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guidance,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encouragement,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and</a:t>
            </a:r>
            <a:r>
              <a:rPr sz="1200" spc="-25" dirty="0">
                <a:latin typeface="Trebuchet MS"/>
                <a:cs typeface="Trebuchet MS"/>
              </a:rPr>
              <a:t> valuable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insights,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which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helped </a:t>
            </a:r>
            <a:r>
              <a:rPr sz="1200" dirty="0">
                <a:latin typeface="Trebuchet MS"/>
                <a:cs typeface="Trebuchet MS"/>
              </a:rPr>
              <a:t>me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shape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conceptual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understanding</a:t>
            </a:r>
            <a:r>
              <a:rPr sz="1200" spc="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this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study.I</a:t>
            </a:r>
            <a:r>
              <a:rPr sz="1200" spc="6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also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acknowledge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7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authors, researchers,</a:t>
            </a:r>
            <a:r>
              <a:rPr sz="1200" spc="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scholars</a:t>
            </a:r>
            <a:r>
              <a:rPr sz="1200" spc="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whose</a:t>
            </a:r>
            <a:r>
              <a:rPr sz="1200" spc="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works</a:t>
            </a:r>
            <a:r>
              <a:rPr sz="1200" spc="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have</a:t>
            </a:r>
            <a:r>
              <a:rPr sz="1200" spc="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been</a:t>
            </a:r>
            <a:r>
              <a:rPr sz="1200" spc="7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consulted</a:t>
            </a:r>
            <a:r>
              <a:rPr sz="1200" spc="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during</a:t>
            </a:r>
            <a:r>
              <a:rPr sz="1200" spc="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the</a:t>
            </a:r>
            <a:r>
              <a:rPr sz="1200" spc="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course</a:t>
            </a:r>
            <a:r>
              <a:rPr sz="1200" spc="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7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this </a:t>
            </a:r>
            <a:r>
              <a:rPr sz="1200" spc="-10" dirty="0">
                <a:latin typeface="Trebuchet MS"/>
                <a:cs typeface="Trebuchet MS"/>
              </a:rPr>
              <a:t>research.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Their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contributions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provided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strong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theoretical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foundation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enriched </a:t>
            </a:r>
            <a:r>
              <a:rPr sz="1200" spc="-25" dirty="0">
                <a:latin typeface="Trebuchet MS"/>
                <a:cs typeface="Trebuchet MS"/>
              </a:rPr>
              <a:t>the </a:t>
            </a:r>
            <a:r>
              <a:rPr sz="1200" spc="-30" dirty="0">
                <a:latin typeface="Trebuchet MS"/>
                <a:cs typeface="Trebuchet MS"/>
              </a:rPr>
              <a:t>analytical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perspective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of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this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paper.</a:t>
            </a:r>
            <a:endParaRPr sz="1200">
              <a:latin typeface="Trebuchet MS"/>
              <a:cs typeface="Trebuchet MS"/>
            </a:endParaRPr>
          </a:p>
          <a:p>
            <a:pPr marL="12700" marR="8255" algn="just">
              <a:lnSpc>
                <a:spcPct val="118100"/>
              </a:lnSpc>
              <a:spcBef>
                <a:spcPts val="800"/>
              </a:spcBef>
            </a:pPr>
            <a:r>
              <a:rPr sz="1200" spc="-30" dirty="0">
                <a:latin typeface="Trebuchet MS"/>
                <a:cs typeface="Trebuchet MS"/>
              </a:rPr>
              <a:t>I</a:t>
            </a:r>
            <a:r>
              <a:rPr sz="1200" spc="-150" dirty="0">
                <a:latin typeface="Trebuchet MS"/>
                <a:cs typeface="Trebuchet MS"/>
              </a:rPr>
              <a:t> </a:t>
            </a:r>
            <a:r>
              <a:rPr sz="1200" spc="20" dirty="0">
                <a:latin typeface="Trebuchet MS"/>
                <a:cs typeface="Trebuchet MS"/>
              </a:rPr>
              <a:t>am</a:t>
            </a:r>
            <a:r>
              <a:rPr sz="1200" spc="-13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grateful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to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the</a:t>
            </a:r>
            <a:r>
              <a:rPr sz="1200" spc="-1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academic</a:t>
            </a:r>
            <a:r>
              <a:rPr sz="1200" spc="-14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institutions</a:t>
            </a:r>
            <a:r>
              <a:rPr sz="1200" spc="-145" dirty="0">
                <a:latin typeface="Trebuchet MS"/>
                <a:cs typeface="Trebuchet MS"/>
              </a:rPr>
              <a:t> </a:t>
            </a:r>
            <a:r>
              <a:rPr sz="1200" spc="5" dirty="0">
                <a:latin typeface="Trebuchet MS"/>
                <a:cs typeface="Trebuchet MS"/>
              </a:rPr>
              <a:t>and</a:t>
            </a:r>
            <a:r>
              <a:rPr sz="1200" spc="-114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digital</a:t>
            </a:r>
            <a:r>
              <a:rPr sz="1200" spc="-15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libraries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that</a:t>
            </a:r>
            <a:r>
              <a:rPr sz="1200" spc="-130" dirty="0">
                <a:latin typeface="Trebuchet MS"/>
                <a:cs typeface="Trebuchet MS"/>
              </a:rPr>
              <a:t> </a:t>
            </a:r>
            <a:r>
              <a:rPr sz="1200" spc="5" dirty="0">
                <a:latin typeface="Trebuchet MS"/>
                <a:cs typeface="Trebuchet MS"/>
              </a:rPr>
              <a:t>made</a:t>
            </a:r>
            <a:r>
              <a:rPr sz="1200" spc="-145" dirty="0">
                <a:latin typeface="Trebuchet MS"/>
                <a:cs typeface="Trebuchet MS"/>
              </a:rPr>
              <a:t> </a:t>
            </a:r>
            <a:r>
              <a:rPr sz="1200" spc="-15" dirty="0">
                <a:latin typeface="Trebuchet MS"/>
                <a:cs typeface="Trebuchet MS"/>
              </a:rPr>
              <a:t>scholarly</a:t>
            </a:r>
            <a:r>
              <a:rPr sz="1200" spc="-1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resources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spc="5" dirty="0">
                <a:latin typeface="Trebuchet MS"/>
                <a:cs typeface="Trebuchet MS"/>
              </a:rPr>
              <a:t>accessible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60" dirty="0">
                <a:latin typeface="Trebuchet MS"/>
                <a:cs typeface="Trebuchet MS"/>
              </a:rPr>
              <a:t>for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this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study.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The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availability </a:t>
            </a:r>
            <a:r>
              <a:rPr sz="1200" spc="-45" dirty="0">
                <a:latin typeface="Trebuchet MS"/>
                <a:cs typeface="Trebuchet MS"/>
              </a:rPr>
              <a:t>of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open-</a:t>
            </a:r>
            <a:r>
              <a:rPr sz="1200" spc="30" dirty="0">
                <a:latin typeface="Trebuchet MS"/>
                <a:cs typeface="Trebuchet MS"/>
              </a:rPr>
              <a:t>access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journals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5" dirty="0">
                <a:latin typeface="Trebuchet MS"/>
                <a:cs typeface="Trebuchet MS"/>
              </a:rPr>
              <a:t>and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15" dirty="0">
                <a:latin typeface="Trebuchet MS"/>
                <a:cs typeface="Trebuchet MS"/>
              </a:rPr>
              <a:t>research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5" dirty="0">
                <a:latin typeface="Trebuchet MS"/>
                <a:cs typeface="Trebuchet MS"/>
              </a:rPr>
              <a:t>databases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played</a:t>
            </a:r>
            <a:r>
              <a:rPr sz="1200" spc="135" dirty="0">
                <a:latin typeface="Trebuchet MS"/>
                <a:cs typeface="Trebuchet MS"/>
              </a:rPr>
              <a:t> </a:t>
            </a:r>
            <a:r>
              <a:rPr sz="1200" spc="10" dirty="0">
                <a:latin typeface="Trebuchet MS"/>
                <a:cs typeface="Trebuchet MS"/>
              </a:rPr>
              <a:t>an</a:t>
            </a:r>
            <a:r>
              <a:rPr sz="1200" spc="12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important</a:t>
            </a:r>
            <a:r>
              <a:rPr sz="1200" spc="14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role</a:t>
            </a:r>
            <a:r>
              <a:rPr sz="1200" spc="13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in</a:t>
            </a:r>
            <a:r>
              <a:rPr sz="1200" spc="12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developing</a:t>
            </a:r>
            <a:r>
              <a:rPr sz="1200" spc="13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the</a:t>
            </a:r>
            <a:r>
              <a:rPr sz="1200" spc="130" dirty="0">
                <a:latin typeface="Trebuchet MS"/>
                <a:cs typeface="Trebuchet MS"/>
              </a:rPr>
              <a:t> </a:t>
            </a:r>
            <a:r>
              <a:rPr sz="1200" spc="-15" dirty="0">
                <a:latin typeface="Trebuchet MS"/>
                <a:cs typeface="Trebuchet MS"/>
              </a:rPr>
              <a:t>arguments</a:t>
            </a:r>
            <a:r>
              <a:rPr sz="1200" spc="1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presented</a:t>
            </a:r>
            <a:r>
              <a:rPr sz="1200" spc="13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in</a:t>
            </a:r>
            <a:r>
              <a:rPr sz="1200" spc="12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this</a:t>
            </a:r>
            <a:r>
              <a:rPr sz="1200" spc="16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paper.Finally,</a:t>
            </a:r>
            <a:r>
              <a:rPr sz="1200" spc="14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I </a:t>
            </a:r>
            <a:r>
              <a:rPr sz="1200" spc="-45" dirty="0">
                <a:latin typeface="Trebuchet MS"/>
                <a:cs typeface="Trebuchet MS"/>
              </a:rPr>
              <a:t>extend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my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appreciation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to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my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family</a:t>
            </a:r>
            <a:r>
              <a:rPr sz="1200" spc="-10" dirty="0">
                <a:latin typeface="Trebuchet MS"/>
                <a:cs typeface="Trebuchet MS"/>
              </a:rPr>
              <a:t> </a:t>
            </a:r>
            <a:r>
              <a:rPr sz="1200" spc="5" dirty="0">
                <a:latin typeface="Trebuchet MS"/>
                <a:cs typeface="Trebuchet MS"/>
              </a:rPr>
              <a:t>and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5" dirty="0">
                <a:latin typeface="Trebuchet MS"/>
                <a:cs typeface="Trebuchet MS"/>
              </a:rPr>
              <a:t>peers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65" dirty="0">
                <a:latin typeface="Trebuchet MS"/>
                <a:cs typeface="Trebuchet MS"/>
              </a:rPr>
              <a:t>for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their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constant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support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5" dirty="0">
                <a:latin typeface="Trebuchet MS"/>
                <a:cs typeface="Trebuchet MS"/>
              </a:rPr>
              <a:t>and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motivation</a:t>
            </a:r>
            <a:r>
              <a:rPr sz="120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throughout</a:t>
            </a:r>
            <a:r>
              <a:rPr sz="1200" spc="7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the</a:t>
            </a:r>
            <a:r>
              <a:rPr sz="1200" spc="55" dirty="0">
                <a:latin typeface="Trebuchet MS"/>
                <a:cs typeface="Trebuchet MS"/>
              </a:rPr>
              <a:t> </a:t>
            </a:r>
            <a:r>
              <a:rPr sz="1200" spc="-15" dirty="0">
                <a:latin typeface="Trebuchet MS"/>
                <a:cs typeface="Trebuchet MS"/>
              </a:rPr>
              <a:t>research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spc="-5" dirty="0">
                <a:latin typeface="Trebuchet MS"/>
                <a:cs typeface="Trebuchet MS"/>
              </a:rPr>
              <a:t>process.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Any</a:t>
            </a:r>
            <a:r>
              <a:rPr sz="1200" spc="4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errors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or</a:t>
            </a:r>
            <a:r>
              <a:rPr sz="1200" spc="6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limitations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in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this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work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remain</a:t>
            </a:r>
            <a:r>
              <a:rPr sz="1200" spc="5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solely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my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responsibility.</a:t>
            </a:r>
            <a:endParaRPr sz="12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12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750"/>
              </a:spcBef>
            </a:pPr>
            <a:endParaRPr sz="12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1200" b="1" spc="-10" dirty="0">
                <a:latin typeface="Trebuchet MS"/>
                <a:cs typeface="Trebuchet MS"/>
              </a:rPr>
              <a:t>References</a:t>
            </a:r>
            <a:endParaRPr sz="1200">
              <a:latin typeface="Trebuchet MS"/>
              <a:cs typeface="Trebuchet MS"/>
            </a:endParaRPr>
          </a:p>
          <a:p>
            <a:pPr marL="12700" marR="5080" indent="167005">
              <a:lnSpc>
                <a:spcPct val="118300"/>
              </a:lnSpc>
              <a:spcBef>
                <a:spcPts val="795"/>
              </a:spcBef>
              <a:buAutoNum type="arabicPeriod"/>
              <a:tabLst>
                <a:tab pos="179705" algn="l"/>
              </a:tabLst>
            </a:pPr>
            <a:r>
              <a:rPr sz="1200" spc="-30" dirty="0">
                <a:latin typeface="Trebuchet MS"/>
                <a:cs typeface="Trebuchet MS"/>
              </a:rPr>
              <a:t>Agarwal,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75" dirty="0">
                <a:latin typeface="Trebuchet MS"/>
                <a:cs typeface="Trebuchet MS"/>
              </a:rPr>
              <a:t>A.,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55" dirty="0">
                <a:latin typeface="Trebuchet MS"/>
                <a:cs typeface="Trebuchet MS"/>
              </a:rPr>
              <a:t>C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Narain,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S.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(2020).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Digital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divide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India: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Measurement,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determinants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and </a:t>
            </a:r>
            <a:r>
              <a:rPr sz="1200" spc="-35" dirty="0">
                <a:latin typeface="Trebuchet MS"/>
                <a:cs typeface="Trebuchet MS"/>
              </a:rPr>
              <a:t>policy</a:t>
            </a:r>
            <a:r>
              <a:rPr sz="1200" spc="-110" dirty="0">
                <a:latin typeface="Trebuchet MS"/>
                <a:cs typeface="Trebuchet MS"/>
              </a:rPr>
              <a:t> </a:t>
            </a:r>
            <a:r>
              <a:rPr sz="1200" spc="-65" dirty="0">
                <a:latin typeface="Trebuchet MS"/>
                <a:cs typeface="Trebuchet MS"/>
              </a:rPr>
              <a:t>for</a:t>
            </a:r>
            <a:r>
              <a:rPr sz="1200" spc="-114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addressing</a:t>
            </a:r>
            <a:r>
              <a:rPr sz="1200" spc="-12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the</a:t>
            </a:r>
            <a:r>
              <a:rPr sz="1200" spc="-12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challenges.</a:t>
            </a:r>
            <a:r>
              <a:rPr sz="1200" spc="-10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Indian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Journal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of</a:t>
            </a:r>
            <a:r>
              <a:rPr sz="1200" spc="-1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Human</a:t>
            </a:r>
            <a:r>
              <a:rPr sz="1200" spc="-12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Development,</a:t>
            </a:r>
            <a:r>
              <a:rPr sz="1200" spc="-10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14(2),</a:t>
            </a:r>
            <a:r>
              <a:rPr sz="1200" spc="-10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221–238.</a:t>
            </a:r>
            <a:endParaRPr sz="1200">
              <a:latin typeface="Trebuchet MS"/>
              <a:cs typeface="Trebuchet MS"/>
            </a:endParaRPr>
          </a:p>
          <a:p>
            <a:pPr marL="12700" marR="15875" indent="160655">
              <a:lnSpc>
                <a:spcPct val="118100"/>
              </a:lnSpc>
              <a:spcBef>
                <a:spcPts val="800"/>
              </a:spcBef>
              <a:buAutoNum type="arabicPeriod"/>
              <a:tabLst>
                <a:tab pos="173355" algn="l"/>
              </a:tabLst>
            </a:pPr>
            <a:r>
              <a:rPr sz="1200" spc="-10" dirty="0">
                <a:latin typeface="Trebuchet MS"/>
                <a:cs typeface="Trebuchet MS"/>
              </a:rPr>
              <a:t>Babu,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S.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C.,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55" dirty="0">
                <a:latin typeface="Trebuchet MS"/>
                <a:cs typeface="Trebuchet MS"/>
              </a:rPr>
              <a:t>C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Joshi,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130" dirty="0">
                <a:latin typeface="Trebuchet MS"/>
                <a:cs typeface="Trebuchet MS"/>
              </a:rPr>
              <a:t>P.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60" dirty="0">
                <a:latin typeface="Trebuchet MS"/>
                <a:cs typeface="Trebuchet MS"/>
              </a:rPr>
              <a:t>K.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(2019). </a:t>
            </a:r>
            <a:r>
              <a:rPr sz="1200" spc="-30" dirty="0">
                <a:latin typeface="Trebuchet MS"/>
                <a:cs typeface="Trebuchet MS"/>
              </a:rPr>
              <a:t>Knowledge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systems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agricultural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innovation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in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India. </a:t>
            </a:r>
            <a:r>
              <a:rPr sz="1200" spc="-20" dirty="0">
                <a:latin typeface="Trebuchet MS"/>
                <a:cs typeface="Trebuchet MS"/>
              </a:rPr>
              <a:t>Indian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Journal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of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Agricultural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Economics,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74(3),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345–360.</a:t>
            </a:r>
            <a:endParaRPr sz="1200">
              <a:latin typeface="Trebuchet MS"/>
              <a:cs typeface="Trebuchet M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25" dirty="0"/>
              <a:t>12</a:t>
            </a:r>
          </a:p>
        </p:txBody>
      </p:sp>
      <p:sp>
        <p:nvSpPr>
          <p:cNvPr id="2" name="object 2"/>
          <p:cNvSpPr txBox="1"/>
          <p:nvPr/>
        </p:nvSpPr>
        <p:spPr>
          <a:xfrm>
            <a:off x="902017" y="892556"/>
            <a:ext cx="5967730" cy="8186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0180" indent="-157480">
              <a:lnSpc>
                <a:spcPct val="100000"/>
              </a:lnSpc>
              <a:spcBef>
                <a:spcPts val="100"/>
              </a:spcBef>
              <a:buAutoNum type="arabicPeriod" startAt="3"/>
              <a:tabLst>
                <a:tab pos="170180" algn="l"/>
              </a:tabLst>
            </a:pPr>
            <a:r>
              <a:rPr sz="1200" spc="-50" dirty="0">
                <a:latin typeface="Trebuchet MS"/>
                <a:cs typeface="Trebuchet MS"/>
              </a:rPr>
              <a:t>Banerjee,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65" dirty="0">
                <a:latin typeface="Trebuchet MS"/>
                <a:cs typeface="Trebuchet MS"/>
              </a:rPr>
              <a:t>A.,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55" dirty="0">
                <a:latin typeface="Trebuchet MS"/>
                <a:cs typeface="Trebuchet MS"/>
              </a:rPr>
              <a:t>C</a:t>
            </a:r>
            <a:r>
              <a:rPr sz="1200" spc="-10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Duflo,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E.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(2019).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Good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economics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65" dirty="0">
                <a:latin typeface="Trebuchet MS"/>
                <a:cs typeface="Trebuchet MS"/>
              </a:rPr>
              <a:t>for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hard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times.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Juggernaut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Books.</a:t>
            </a:r>
            <a:endParaRPr sz="1200">
              <a:latin typeface="Trebuchet MS"/>
              <a:cs typeface="Trebuchet MS"/>
            </a:endParaRPr>
          </a:p>
          <a:p>
            <a:pPr marL="170180" indent="-157480">
              <a:lnSpc>
                <a:spcPct val="100000"/>
              </a:lnSpc>
              <a:spcBef>
                <a:spcPts val="1060"/>
              </a:spcBef>
              <a:buAutoNum type="arabicPeriod" startAt="3"/>
              <a:tabLst>
                <a:tab pos="170180" algn="l"/>
              </a:tabLst>
            </a:pPr>
            <a:r>
              <a:rPr sz="1200" spc="-35" dirty="0">
                <a:latin typeface="Trebuchet MS"/>
                <a:cs typeface="Trebuchet MS"/>
              </a:rPr>
              <a:t>Government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of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India.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(2020).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National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Education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Policy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2020.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Ministry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of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Education.</a:t>
            </a:r>
            <a:endParaRPr sz="1200">
              <a:latin typeface="Trebuchet MS"/>
              <a:cs typeface="Trebuchet MS"/>
            </a:endParaRPr>
          </a:p>
          <a:p>
            <a:pPr marL="12700" marR="9525" indent="182880">
              <a:lnSpc>
                <a:spcPct val="118100"/>
              </a:lnSpc>
              <a:spcBef>
                <a:spcPts val="800"/>
              </a:spcBef>
              <a:buAutoNum type="arabicPeriod" startAt="3"/>
              <a:tabLst>
                <a:tab pos="195580" algn="l"/>
              </a:tabLst>
            </a:pPr>
            <a:r>
              <a:rPr sz="1200" spc="-10" dirty="0">
                <a:latin typeface="Trebuchet MS"/>
                <a:cs typeface="Trebuchet MS"/>
              </a:rPr>
              <a:t>Government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India.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(2021).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India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AI: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National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strategy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for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artificial </a:t>
            </a:r>
            <a:r>
              <a:rPr sz="1200" spc="-35" dirty="0">
                <a:latin typeface="Trebuchet MS"/>
                <a:cs typeface="Trebuchet MS"/>
              </a:rPr>
              <a:t>intelligence.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NITI </a:t>
            </a:r>
            <a:r>
              <a:rPr sz="1200" spc="-10" dirty="0">
                <a:latin typeface="Trebuchet MS"/>
                <a:cs typeface="Trebuchet MS"/>
              </a:rPr>
              <a:t>Aayog.</a:t>
            </a:r>
            <a:endParaRPr sz="1200">
              <a:latin typeface="Trebuchet MS"/>
              <a:cs typeface="Trebuchet MS"/>
            </a:endParaRPr>
          </a:p>
          <a:p>
            <a:pPr marL="12700" marR="9525" indent="211454">
              <a:lnSpc>
                <a:spcPct val="118100"/>
              </a:lnSpc>
              <a:spcBef>
                <a:spcPts val="775"/>
              </a:spcBef>
              <a:buAutoNum type="arabicPeriod" startAt="3"/>
              <a:tabLst>
                <a:tab pos="224154" algn="l"/>
              </a:tabLst>
            </a:pPr>
            <a:r>
              <a:rPr sz="1200" spc="-25" dirty="0">
                <a:latin typeface="Trebuchet MS"/>
                <a:cs typeface="Trebuchet MS"/>
              </a:rPr>
              <a:t>Jain,</a:t>
            </a:r>
            <a:r>
              <a:rPr sz="1200" spc="1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R.,</a:t>
            </a:r>
            <a:r>
              <a:rPr sz="1200" spc="195" dirty="0">
                <a:latin typeface="Trebuchet MS"/>
                <a:cs typeface="Trebuchet MS"/>
              </a:rPr>
              <a:t> </a:t>
            </a:r>
            <a:r>
              <a:rPr sz="1200" spc="55" dirty="0">
                <a:latin typeface="Trebuchet MS"/>
                <a:cs typeface="Trebuchet MS"/>
              </a:rPr>
              <a:t>C</a:t>
            </a:r>
            <a:r>
              <a:rPr sz="1200" spc="1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Singh,</a:t>
            </a:r>
            <a:r>
              <a:rPr sz="1200" spc="1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A.</a:t>
            </a:r>
            <a:r>
              <a:rPr sz="1200" spc="1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(2021).</a:t>
            </a:r>
            <a:r>
              <a:rPr sz="1200" spc="20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Artificial</a:t>
            </a:r>
            <a:r>
              <a:rPr sz="1200" spc="18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intelligence</a:t>
            </a:r>
            <a:r>
              <a:rPr sz="1200" spc="1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2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higher</a:t>
            </a:r>
            <a:r>
              <a:rPr sz="1200" spc="2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education</a:t>
            </a:r>
            <a:r>
              <a:rPr sz="1200" spc="20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18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India: </a:t>
            </a:r>
            <a:r>
              <a:rPr sz="1200" spc="-25" dirty="0">
                <a:latin typeface="Trebuchet MS"/>
                <a:cs typeface="Trebuchet MS"/>
              </a:rPr>
              <a:t>Opportunities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challenges.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Journal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of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Educational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Technology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Systems,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50(1),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73–92.</a:t>
            </a:r>
            <a:endParaRPr sz="1200">
              <a:latin typeface="Trebuchet MS"/>
              <a:cs typeface="Trebuchet MS"/>
            </a:endParaRPr>
          </a:p>
          <a:p>
            <a:pPr marL="12700" marR="9525" indent="214629">
              <a:lnSpc>
                <a:spcPct val="118100"/>
              </a:lnSpc>
              <a:spcBef>
                <a:spcPts val="800"/>
              </a:spcBef>
              <a:buAutoNum type="arabicPeriod" startAt="3"/>
              <a:tabLst>
                <a:tab pos="227329" algn="l"/>
              </a:tabLst>
            </a:pPr>
            <a:r>
              <a:rPr sz="1200" spc="-10" dirty="0">
                <a:latin typeface="Trebuchet MS"/>
                <a:cs typeface="Trebuchet MS"/>
              </a:rPr>
              <a:t>Kaur,</a:t>
            </a:r>
            <a:r>
              <a:rPr sz="1200" spc="204" dirty="0">
                <a:latin typeface="Trebuchet MS"/>
                <a:cs typeface="Trebuchet MS"/>
              </a:rPr>
              <a:t> </a:t>
            </a:r>
            <a:r>
              <a:rPr sz="1200" spc="-65" dirty="0">
                <a:latin typeface="Trebuchet MS"/>
                <a:cs typeface="Trebuchet MS"/>
              </a:rPr>
              <a:t>J.,</a:t>
            </a:r>
            <a:r>
              <a:rPr sz="1200" spc="204" dirty="0">
                <a:latin typeface="Trebuchet MS"/>
                <a:cs typeface="Trebuchet MS"/>
              </a:rPr>
              <a:t> </a:t>
            </a:r>
            <a:r>
              <a:rPr sz="1200" spc="55" dirty="0">
                <a:latin typeface="Trebuchet MS"/>
                <a:cs typeface="Trebuchet MS"/>
              </a:rPr>
              <a:t>C</a:t>
            </a:r>
            <a:r>
              <a:rPr sz="1200" spc="18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Malhotra,</a:t>
            </a:r>
            <a:r>
              <a:rPr sz="1200" spc="204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R.</a:t>
            </a:r>
            <a:r>
              <a:rPr sz="1200" spc="20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(2020).</a:t>
            </a:r>
            <a:r>
              <a:rPr sz="1200" spc="20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Digital</a:t>
            </a:r>
            <a:r>
              <a:rPr sz="1200" spc="19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literacy</a:t>
            </a:r>
            <a:r>
              <a:rPr sz="1200" spc="1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20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inclusive</a:t>
            </a:r>
            <a:r>
              <a:rPr sz="1200" spc="1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education</a:t>
            </a:r>
            <a:r>
              <a:rPr sz="1200" spc="1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19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India. </a:t>
            </a:r>
            <a:r>
              <a:rPr sz="1200" spc="-40" dirty="0">
                <a:latin typeface="Trebuchet MS"/>
                <a:cs typeface="Trebuchet MS"/>
              </a:rPr>
              <a:t>International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Journal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of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Educational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Development,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75,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102–115.</a:t>
            </a:r>
            <a:endParaRPr sz="1200">
              <a:latin typeface="Trebuchet MS"/>
              <a:cs typeface="Trebuchet MS"/>
            </a:endParaRPr>
          </a:p>
          <a:p>
            <a:pPr marL="12700" marR="7620" indent="157480">
              <a:lnSpc>
                <a:spcPct val="118200"/>
              </a:lnSpc>
              <a:spcBef>
                <a:spcPts val="800"/>
              </a:spcBef>
              <a:buAutoNum type="arabicPeriod" startAt="3"/>
              <a:tabLst>
                <a:tab pos="170180" algn="l"/>
              </a:tabLst>
            </a:pPr>
            <a:r>
              <a:rPr sz="1200" spc="-55" dirty="0">
                <a:latin typeface="Trebuchet MS"/>
                <a:cs typeface="Trebuchet MS"/>
              </a:rPr>
              <a:t>Kumar,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A.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(2018).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Knowledge,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power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education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in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contemporary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India.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Economic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and </a:t>
            </a:r>
            <a:r>
              <a:rPr sz="1200" spc="-40" dirty="0">
                <a:latin typeface="Trebuchet MS"/>
                <a:cs typeface="Trebuchet MS"/>
              </a:rPr>
              <a:t>Political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60" dirty="0">
                <a:latin typeface="Trebuchet MS"/>
                <a:cs typeface="Trebuchet MS"/>
              </a:rPr>
              <a:t>Weekly, </a:t>
            </a:r>
            <a:r>
              <a:rPr sz="1200" spc="-35" dirty="0">
                <a:latin typeface="Trebuchet MS"/>
                <a:cs typeface="Trebuchet MS"/>
              </a:rPr>
              <a:t>53(45),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38–45.</a:t>
            </a:r>
            <a:endParaRPr sz="1200">
              <a:latin typeface="Trebuchet MS"/>
              <a:cs typeface="Trebuchet MS"/>
            </a:endParaRPr>
          </a:p>
          <a:p>
            <a:pPr marL="12700" marR="10160" indent="167005">
              <a:lnSpc>
                <a:spcPct val="118100"/>
              </a:lnSpc>
              <a:spcBef>
                <a:spcPts val="800"/>
              </a:spcBef>
              <a:buAutoNum type="arabicPeriod" startAt="3"/>
              <a:tabLst>
                <a:tab pos="179705" algn="l"/>
              </a:tabLst>
            </a:pPr>
            <a:r>
              <a:rPr sz="1200" spc="-20" dirty="0">
                <a:latin typeface="Trebuchet MS"/>
                <a:cs typeface="Trebuchet MS"/>
              </a:rPr>
              <a:t>Mehta,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A.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C.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(2017).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Educational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inequality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digital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access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in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India.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Indian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Journal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of </a:t>
            </a:r>
            <a:r>
              <a:rPr sz="1200" dirty="0">
                <a:latin typeface="Trebuchet MS"/>
                <a:cs typeface="Trebuchet MS"/>
              </a:rPr>
              <a:t>Social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Research,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58(2),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145–162.</a:t>
            </a:r>
            <a:endParaRPr sz="1200">
              <a:latin typeface="Trebuchet MS"/>
              <a:cs typeface="Trebuchet MS"/>
            </a:endParaRPr>
          </a:p>
          <a:p>
            <a:pPr marL="12700" marR="6985" indent="261620">
              <a:lnSpc>
                <a:spcPct val="118200"/>
              </a:lnSpc>
              <a:spcBef>
                <a:spcPts val="770"/>
              </a:spcBef>
              <a:buAutoNum type="arabicPeriod" startAt="3"/>
              <a:tabLst>
                <a:tab pos="274320" algn="l"/>
              </a:tabLst>
            </a:pPr>
            <a:r>
              <a:rPr sz="1200" dirty="0">
                <a:latin typeface="Trebuchet MS"/>
                <a:cs typeface="Trebuchet MS"/>
              </a:rPr>
              <a:t>Mishra,</a:t>
            </a:r>
            <a:r>
              <a:rPr sz="1200" spc="1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S.,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spc="55" dirty="0">
                <a:latin typeface="Trebuchet MS"/>
                <a:cs typeface="Trebuchet MS"/>
              </a:rPr>
              <a:t>C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Koehler,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M.</a:t>
            </a:r>
            <a:r>
              <a:rPr sz="1200" spc="2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(2019).</a:t>
            </a:r>
            <a:r>
              <a:rPr sz="1200" spc="-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Technological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transformation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of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education</a:t>
            </a:r>
            <a:r>
              <a:rPr sz="1200" spc="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India. Educational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Technology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Research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Development,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67(6), </a:t>
            </a:r>
            <a:r>
              <a:rPr sz="1200" spc="-10" dirty="0">
                <a:latin typeface="Trebuchet MS"/>
                <a:cs typeface="Trebuchet MS"/>
              </a:rPr>
              <a:t>1445–1463.</a:t>
            </a:r>
            <a:endParaRPr sz="1200">
              <a:latin typeface="Trebuchet MS"/>
              <a:cs typeface="Trebuchet MS"/>
            </a:endParaRPr>
          </a:p>
          <a:p>
            <a:pPr marL="12700" marR="5715" indent="242570">
              <a:lnSpc>
                <a:spcPct val="118100"/>
              </a:lnSpc>
              <a:spcBef>
                <a:spcPts val="800"/>
              </a:spcBef>
              <a:buAutoNum type="arabicPeriod" startAt="3"/>
              <a:tabLst>
                <a:tab pos="255270" algn="l"/>
              </a:tabLst>
            </a:pPr>
            <a:r>
              <a:rPr sz="1200" spc="-35" dirty="0">
                <a:latin typeface="Trebuchet MS"/>
                <a:cs typeface="Trebuchet MS"/>
              </a:rPr>
              <a:t>NITI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Aayog.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(2018).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National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strategy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65" dirty="0">
                <a:latin typeface="Trebuchet MS"/>
                <a:cs typeface="Trebuchet MS"/>
              </a:rPr>
              <a:t>for</a:t>
            </a:r>
            <a:r>
              <a:rPr sz="1200" spc="-2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artificial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intelligence: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#AIForAll.</a:t>
            </a:r>
            <a:r>
              <a:rPr sz="1200" spc="-2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Government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of </a:t>
            </a:r>
            <a:r>
              <a:rPr sz="1200" spc="-10" dirty="0">
                <a:latin typeface="Trebuchet MS"/>
                <a:cs typeface="Trebuchet MS"/>
              </a:rPr>
              <a:t>India.</a:t>
            </a:r>
            <a:endParaRPr sz="1200">
              <a:latin typeface="Trebuchet MS"/>
              <a:cs typeface="Trebuchet MS"/>
            </a:endParaRPr>
          </a:p>
          <a:p>
            <a:pPr marL="12700" marR="8255" indent="302895">
              <a:lnSpc>
                <a:spcPct val="118300"/>
              </a:lnSpc>
              <a:spcBef>
                <a:spcPts val="800"/>
              </a:spcBef>
              <a:buAutoNum type="arabicPeriod" startAt="3"/>
              <a:tabLst>
                <a:tab pos="315595" algn="l"/>
              </a:tabLst>
            </a:pPr>
            <a:r>
              <a:rPr sz="1200" dirty="0">
                <a:latin typeface="Trebuchet MS"/>
                <a:cs typeface="Trebuchet MS"/>
              </a:rPr>
              <a:t>Panda,</a:t>
            </a:r>
            <a:r>
              <a:rPr sz="1200" spc="2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S.,</a:t>
            </a:r>
            <a:r>
              <a:rPr sz="1200" spc="285" dirty="0">
                <a:latin typeface="Trebuchet MS"/>
                <a:cs typeface="Trebuchet MS"/>
              </a:rPr>
              <a:t> </a:t>
            </a:r>
            <a:r>
              <a:rPr sz="1200" spc="55" dirty="0">
                <a:latin typeface="Trebuchet MS"/>
                <a:cs typeface="Trebuchet MS"/>
              </a:rPr>
              <a:t>C</a:t>
            </a:r>
            <a:r>
              <a:rPr sz="1200" spc="30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Santosh,</a:t>
            </a:r>
            <a:r>
              <a:rPr sz="1200" spc="3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S.</a:t>
            </a:r>
            <a:r>
              <a:rPr sz="1200" spc="31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(2020).</a:t>
            </a:r>
            <a:r>
              <a:rPr sz="1200" spc="2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Open</a:t>
            </a:r>
            <a:r>
              <a:rPr sz="1200" spc="2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30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distance</a:t>
            </a:r>
            <a:r>
              <a:rPr sz="1200" spc="30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learning</a:t>
            </a:r>
            <a:r>
              <a:rPr sz="1200" spc="2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29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India:</a:t>
            </a:r>
            <a:r>
              <a:rPr sz="1200" spc="31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Digital </a:t>
            </a:r>
            <a:r>
              <a:rPr sz="1200" spc="-35" dirty="0">
                <a:latin typeface="Trebuchet MS"/>
                <a:cs typeface="Trebuchet MS"/>
              </a:rPr>
              <a:t>transformation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challenges.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Open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Learning,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35(3),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221–236.</a:t>
            </a:r>
            <a:endParaRPr sz="1200">
              <a:latin typeface="Trebuchet MS"/>
              <a:cs typeface="Trebuchet MS"/>
            </a:endParaRPr>
          </a:p>
          <a:p>
            <a:pPr marL="12700" marR="5080" indent="236854">
              <a:lnSpc>
                <a:spcPct val="118100"/>
              </a:lnSpc>
              <a:spcBef>
                <a:spcPts val="795"/>
              </a:spcBef>
              <a:buAutoNum type="arabicPeriod" startAt="3"/>
              <a:tabLst>
                <a:tab pos="249554" algn="l"/>
              </a:tabLst>
            </a:pPr>
            <a:r>
              <a:rPr sz="1200" spc="-40" dirty="0">
                <a:latin typeface="Trebuchet MS"/>
                <a:cs typeface="Trebuchet MS"/>
              </a:rPr>
              <a:t>Pathak,</a:t>
            </a:r>
            <a:r>
              <a:rPr sz="1200" spc="-120" dirty="0">
                <a:latin typeface="Trebuchet MS"/>
                <a:cs typeface="Trebuchet MS"/>
              </a:rPr>
              <a:t> </a:t>
            </a:r>
            <a:r>
              <a:rPr sz="1200" spc="-60" dirty="0">
                <a:latin typeface="Trebuchet MS"/>
                <a:cs typeface="Trebuchet MS"/>
              </a:rPr>
              <a:t>R.,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55" dirty="0">
                <a:latin typeface="Trebuchet MS"/>
                <a:cs typeface="Trebuchet MS"/>
              </a:rPr>
              <a:t>C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Gupta,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M.</a:t>
            </a:r>
            <a:r>
              <a:rPr sz="1200" spc="-114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(2022).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AI-</a:t>
            </a:r>
            <a:r>
              <a:rPr sz="1200" spc="-40" dirty="0">
                <a:latin typeface="Trebuchet MS"/>
                <a:cs typeface="Trebuchet MS"/>
              </a:rPr>
              <a:t>driven</a:t>
            </a:r>
            <a:r>
              <a:rPr sz="1200" spc="-11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digital</a:t>
            </a:r>
            <a:r>
              <a:rPr sz="1200" spc="-11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platforms</a:t>
            </a:r>
            <a:r>
              <a:rPr sz="1200" spc="-10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knowledge</a:t>
            </a:r>
            <a:r>
              <a:rPr sz="1200" spc="-10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accessibility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in </a:t>
            </a:r>
            <a:r>
              <a:rPr sz="1200" spc="-40" dirty="0">
                <a:latin typeface="Trebuchet MS"/>
                <a:cs typeface="Trebuchet MS"/>
              </a:rPr>
              <a:t>India.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Journal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of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Information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Technology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55" dirty="0">
                <a:latin typeface="Trebuchet MS"/>
                <a:cs typeface="Trebuchet MS"/>
              </a:rPr>
              <a:t>C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Politics,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19(4),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412–428.</a:t>
            </a:r>
            <a:endParaRPr sz="1200">
              <a:latin typeface="Trebuchet MS"/>
              <a:cs typeface="Trebuchet MS"/>
            </a:endParaRPr>
          </a:p>
          <a:p>
            <a:pPr marL="12700" marR="10160" indent="280670">
              <a:lnSpc>
                <a:spcPct val="118200"/>
              </a:lnSpc>
              <a:spcBef>
                <a:spcPts val="775"/>
              </a:spcBef>
              <a:buAutoNum type="arabicPeriod" startAt="3"/>
              <a:tabLst>
                <a:tab pos="293370" algn="l"/>
              </a:tabLst>
            </a:pPr>
            <a:r>
              <a:rPr sz="1200" dirty="0">
                <a:latin typeface="Trebuchet MS"/>
                <a:cs typeface="Trebuchet MS"/>
              </a:rPr>
              <a:t>Prakash,</a:t>
            </a:r>
            <a:r>
              <a:rPr sz="1200" spc="11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V.</a:t>
            </a:r>
            <a:r>
              <a:rPr sz="1200" spc="11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(2019).</a:t>
            </a:r>
            <a:r>
              <a:rPr sz="1200" spc="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Higher</a:t>
            </a:r>
            <a:r>
              <a:rPr sz="1200" spc="10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education</a:t>
            </a:r>
            <a:r>
              <a:rPr sz="1200" spc="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reforms</a:t>
            </a:r>
            <a:r>
              <a:rPr sz="1200" spc="10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10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technology</a:t>
            </a:r>
            <a:r>
              <a:rPr sz="1200" spc="114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integration</a:t>
            </a:r>
            <a:r>
              <a:rPr sz="1200" spc="9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9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India. </a:t>
            </a:r>
            <a:r>
              <a:rPr sz="1200" spc="-40" dirty="0">
                <a:latin typeface="Trebuchet MS"/>
                <a:cs typeface="Trebuchet MS"/>
              </a:rPr>
              <a:t>University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News,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57(12),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5–12.</a:t>
            </a:r>
            <a:endParaRPr sz="1200">
              <a:latin typeface="Trebuchet MS"/>
              <a:cs typeface="Trebuchet MS"/>
            </a:endParaRPr>
          </a:p>
          <a:p>
            <a:pPr marL="252095" indent="-239395">
              <a:lnSpc>
                <a:spcPct val="100000"/>
              </a:lnSpc>
              <a:spcBef>
                <a:spcPts val="1060"/>
              </a:spcBef>
              <a:buAutoNum type="arabicPeriod" startAt="3"/>
              <a:tabLst>
                <a:tab pos="252095" algn="l"/>
              </a:tabLst>
            </a:pPr>
            <a:r>
              <a:rPr sz="1200" spc="-10" dirty="0">
                <a:latin typeface="Trebuchet MS"/>
                <a:cs typeface="Trebuchet MS"/>
              </a:rPr>
              <a:t>Sen,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A.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(2005).</a:t>
            </a:r>
            <a:r>
              <a:rPr sz="1200" spc="-60" dirty="0">
                <a:latin typeface="Trebuchet MS"/>
                <a:cs typeface="Trebuchet MS"/>
              </a:rPr>
              <a:t> The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argumentative</a:t>
            </a:r>
            <a:r>
              <a:rPr sz="1200" spc="-80" dirty="0">
                <a:latin typeface="Trebuchet MS"/>
                <a:cs typeface="Trebuchet MS"/>
              </a:rPr>
              <a:t> </a:t>
            </a:r>
            <a:r>
              <a:rPr sz="1200" spc="-35" dirty="0">
                <a:latin typeface="Trebuchet MS"/>
                <a:cs typeface="Trebuchet MS"/>
              </a:rPr>
              <a:t>Indian.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Penguin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Books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India.</a:t>
            </a:r>
            <a:endParaRPr sz="1200">
              <a:latin typeface="Trebuchet MS"/>
              <a:cs typeface="Trebuchet MS"/>
            </a:endParaRPr>
          </a:p>
          <a:p>
            <a:pPr marL="252095" indent="-239395">
              <a:lnSpc>
                <a:spcPct val="100000"/>
              </a:lnSpc>
              <a:spcBef>
                <a:spcPts val="1060"/>
              </a:spcBef>
              <a:buAutoNum type="arabicPeriod" startAt="3"/>
              <a:tabLst>
                <a:tab pos="252095" algn="l"/>
              </a:tabLst>
            </a:pPr>
            <a:r>
              <a:rPr sz="1200" spc="-30" dirty="0">
                <a:latin typeface="Trebuchet MS"/>
                <a:cs typeface="Trebuchet MS"/>
              </a:rPr>
              <a:t>Srnicek,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N.</a:t>
            </a:r>
            <a:r>
              <a:rPr sz="1200" spc="-5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(2017).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Platform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capitalism.</a:t>
            </a:r>
            <a:r>
              <a:rPr sz="1200" spc="-60" dirty="0">
                <a:latin typeface="Trebuchet MS"/>
                <a:cs typeface="Trebuchet MS"/>
              </a:rPr>
              <a:t> </a:t>
            </a:r>
            <a:r>
              <a:rPr sz="1200" spc="-55" dirty="0">
                <a:latin typeface="Trebuchet MS"/>
                <a:cs typeface="Trebuchet MS"/>
              </a:rPr>
              <a:t>Polity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Press.</a:t>
            </a:r>
            <a:endParaRPr sz="1200">
              <a:latin typeface="Trebuchet MS"/>
              <a:cs typeface="Trebuchet MS"/>
            </a:endParaRPr>
          </a:p>
          <a:p>
            <a:pPr marL="252095" indent="-239395">
              <a:lnSpc>
                <a:spcPct val="100000"/>
              </a:lnSpc>
              <a:spcBef>
                <a:spcPts val="1065"/>
              </a:spcBef>
              <a:buAutoNum type="arabicPeriod" startAt="3"/>
              <a:tabLst>
                <a:tab pos="252095" algn="l"/>
              </a:tabLst>
            </a:pPr>
            <a:r>
              <a:rPr sz="1200" spc="-70" dirty="0">
                <a:latin typeface="Trebuchet MS"/>
                <a:cs typeface="Trebuchet MS"/>
              </a:rPr>
              <a:t>Tharoor, </a:t>
            </a:r>
            <a:r>
              <a:rPr sz="1200" spc="-20" dirty="0">
                <a:latin typeface="Trebuchet MS"/>
                <a:cs typeface="Trebuchet MS"/>
              </a:rPr>
              <a:t>S.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(2017).</a:t>
            </a:r>
            <a:r>
              <a:rPr sz="1200" spc="-7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Inglorious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empire.</a:t>
            </a:r>
            <a:r>
              <a:rPr sz="1200" spc="-7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Aleph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Book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Company.</a:t>
            </a:r>
            <a:endParaRPr sz="1200">
              <a:latin typeface="Trebuchet MS"/>
              <a:cs typeface="Trebuchet MS"/>
            </a:endParaRPr>
          </a:p>
          <a:p>
            <a:pPr marL="246379" indent="-233679">
              <a:lnSpc>
                <a:spcPct val="100000"/>
              </a:lnSpc>
              <a:spcBef>
                <a:spcPts val="1060"/>
              </a:spcBef>
              <a:buAutoNum type="arabicPeriod" startAt="3"/>
              <a:tabLst>
                <a:tab pos="246379" algn="l"/>
              </a:tabLst>
            </a:pPr>
            <a:r>
              <a:rPr sz="1200" spc="70" dirty="0">
                <a:latin typeface="Trebuchet MS"/>
                <a:cs typeface="Trebuchet MS"/>
              </a:rPr>
              <a:t>UNESCO</a:t>
            </a:r>
            <a:r>
              <a:rPr sz="1200" spc="-135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India.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(2022).</a:t>
            </a:r>
            <a:r>
              <a:rPr sz="1200" spc="-114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Artificial</a:t>
            </a:r>
            <a:r>
              <a:rPr sz="1200" spc="-110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intelligence</a:t>
            </a:r>
            <a:r>
              <a:rPr sz="1200" spc="-10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education</a:t>
            </a:r>
            <a:r>
              <a:rPr sz="1200" spc="-11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in</a:t>
            </a:r>
            <a:r>
              <a:rPr sz="1200" spc="-110" dirty="0">
                <a:latin typeface="Trebuchet MS"/>
                <a:cs typeface="Trebuchet MS"/>
              </a:rPr>
              <a:t> </a:t>
            </a:r>
            <a:r>
              <a:rPr sz="1200" spc="-40" dirty="0">
                <a:latin typeface="Trebuchet MS"/>
                <a:cs typeface="Trebuchet MS"/>
              </a:rPr>
              <a:t>India.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70" dirty="0">
                <a:latin typeface="Trebuchet MS"/>
                <a:cs typeface="Trebuchet MS"/>
              </a:rPr>
              <a:t>UNESCO</a:t>
            </a:r>
            <a:r>
              <a:rPr sz="1200" spc="-13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New</a:t>
            </a:r>
            <a:r>
              <a:rPr sz="1200" spc="-12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Delhi.</a:t>
            </a:r>
            <a:endParaRPr sz="1200">
              <a:latin typeface="Trebuchet MS"/>
              <a:cs typeface="Trebuchet MS"/>
            </a:endParaRPr>
          </a:p>
          <a:p>
            <a:pPr marL="12700" marR="8890" indent="271145">
              <a:lnSpc>
                <a:spcPct val="118200"/>
              </a:lnSpc>
              <a:spcBef>
                <a:spcPts val="795"/>
              </a:spcBef>
              <a:buAutoNum type="arabicPeriod" startAt="3"/>
              <a:tabLst>
                <a:tab pos="283845" algn="l"/>
              </a:tabLst>
            </a:pPr>
            <a:r>
              <a:rPr sz="1200" spc="-20" dirty="0">
                <a:latin typeface="Trebuchet MS"/>
                <a:cs typeface="Trebuchet MS"/>
              </a:rPr>
              <a:t>Varghese,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N.</a:t>
            </a:r>
            <a:r>
              <a:rPr sz="1200" spc="75" dirty="0">
                <a:latin typeface="Trebuchet MS"/>
                <a:cs typeface="Trebuchet MS"/>
              </a:rPr>
              <a:t> </a:t>
            </a:r>
            <a:r>
              <a:rPr sz="1200" spc="-45" dirty="0">
                <a:latin typeface="Trebuchet MS"/>
                <a:cs typeface="Trebuchet MS"/>
              </a:rPr>
              <a:t>V.</a:t>
            </a:r>
            <a:r>
              <a:rPr sz="1200" spc="7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(2015).</a:t>
            </a:r>
            <a:r>
              <a:rPr sz="1200" spc="4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Equity</a:t>
            </a:r>
            <a:r>
              <a:rPr sz="1200" spc="5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and</a:t>
            </a:r>
            <a:r>
              <a:rPr sz="1200" spc="6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access</a:t>
            </a:r>
            <a:r>
              <a:rPr sz="1200" spc="5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</a:t>
            </a:r>
            <a:r>
              <a:rPr sz="1200" spc="55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Indian</a:t>
            </a:r>
            <a:r>
              <a:rPr sz="1200" spc="8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higher</a:t>
            </a:r>
            <a:r>
              <a:rPr sz="1200" spc="6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education.</a:t>
            </a:r>
            <a:r>
              <a:rPr sz="1200" spc="7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International </a:t>
            </a:r>
            <a:r>
              <a:rPr sz="1200" spc="-45" dirty="0">
                <a:latin typeface="Trebuchet MS"/>
                <a:cs typeface="Trebuchet MS"/>
              </a:rPr>
              <a:t>Journal</a:t>
            </a:r>
            <a:r>
              <a:rPr sz="1200" spc="-90" dirty="0">
                <a:latin typeface="Trebuchet MS"/>
                <a:cs typeface="Trebuchet MS"/>
              </a:rPr>
              <a:t> </a:t>
            </a:r>
            <a:r>
              <a:rPr sz="1200" spc="-50" dirty="0">
                <a:latin typeface="Trebuchet MS"/>
                <a:cs typeface="Trebuchet MS"/>
              </a:rPr>
              <a:t>of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Educational</a:t>
            </a:r>
            <a:r>
              <a:rPr sz="1200" spc="-8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Development,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45,</a:t>
            </a:r>
            <a:r>
              <a:rPr sz="1200" spc="-6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85–94.</a:t>
            </a:r>
            <a:endParaRPr sz="1200">
              <a:latin typeface="Trebuchet MS"/>
              <a:cs typeface="Trebuchet MS"/>
            </a:endParaRPr>
          </a:p>
          <a:p>
            <a:pPr marL="12700" marR="10160" indent="252095">
              <a:lnSpc>
                <a:spcPct val="118100"/>
              </a:lnSpc>
              <a:spcBef>
                <a:spcPts val="775"/>
              </a:spcBef>
              <a:buAutoNum type="arabicPeriod" startAt="3"/>
              <a:tabLst>
                <a:tab pos="264795" algn="l"/>
              </a:tabLst>
            </a:pPr>
            <a:r>
              <a:rPr sz="1200" spc="-10" dirty="0">
                <a:latin typeface="Trebuchet MS"/>
                <a:cs typeface="Trebuchet MS"/>
              </a:rPr>
              <a:t>World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Bank.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(2020).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Digital</a:t>
            </a:r>
            <a:r>
              <a:rPr sz="1200" spc="-45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India: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25" dirty="0">
                <a:latin typeface="Trebuchet MS"/>
                <a:cs typeface="Trebuchet MS"/>
              </a:rPr>
              <a:t>Technology</a:t>
            </a:r>
            <a:r>
              <a:rPr sz="1200" spc="-1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to</a:t>
            </a:r>
            <a:r>
              <a:rPr sz="1200" spc="-50" dirty="0">
                <a:latin typeface="Trebuchet MS"/>
                <a:cs typeface="Trebuchet MS"/>
              </a:rPr>
              <a:t> </a:t>
            </a:r>
            <a:r>
              <a:rPr sz="1200" spc="-20" dirty="0">
                <a:latin typeface="Trebuchet MS"/>
                <a:cs typeface="Trebuchet MS"/>
              </a:rPr>
              <a:t>transform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dirty="0">
                <a:latin typeface="Trebuchet MS"/>
                <a:cs typeface="Trebuchet MS"/>
              </a:rPr>
              <a:t>a</a:t>
            </a:r>
            <a:r>
              <a:rPr sz="1200" spc="-30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connected</a:t>
            </a:r>
            <a:r>
              <a:rPr sz="1200" spc="-40" dirty="0">
                <a:latin typeface="Trebuchet MS"/>
                <a:cs typeface="Trebuchet MS"/>
              </a:rPr>
              <a:t> </a:t>
            </a:r>
            <a:r>
              <a:rPr sz="1200" spc="-30" dirty="0">
                <a:latin typeface="Trebuchet MS"/>
                <a:cs typeface="Trebuchet MS"/>
              </a:rPr>
              <a:t>nation.</a:t>
            </a:r>
            <a:r>
              <a:rPr sz="1200" spc="-3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World </a:t>
            </a:r>
            <a:r>
              <a:rPr sz="1200" dirty="0">
                <a:latin typeface="Trebuchet MS"/>
                <a:cs typeface="Trebuchet MS"/>
              </a:rPr>
              <a:t>Bank</a:t>
            </a:r>
            <a:r>
              <a:rPr sz="1200" spc="-95" dirty="0">
                <a:latin typeface="Trebuchet MS"/>
                <a:cs typeface="Trebuchet MS"/>
              </a:rPr>
              <a:t> </a:t>
            </a:r>
            <a:r>
              <a:rPr sz="1200" spc="-10" dirty="0">
                <a:latin typeface="Trebuchet MS"/>
                <a:cs typeface="Trebuchet MS"/>
              </a:rPr>
              <a:t>Publications.</a:t>
            </a:r>
            <a:endParaRPr sz="1200">
              <a:latin typeface="Trebuchet MS"/>
              <a:cs typeface="Trebuchet M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4448</Words>
  <Application>Microsoft Office PowerPoint</Application>
  <PresentationFormat>Custom</PresentationFormat>
  <Paragraphs>155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919990499246</dc:creator>
  <cp:lastModifiedBy>Windows User</cp:lastModifiedBy>
  <cp:revision>2</cp:revision>
  <dcterms:created xsi:type="dcterms:W3CDTF">2026-02-19T04:49:29Z</dcterms:created>
  <dcterms:modified xsi:type="dcterms:W3CDTF">2026-02-19T04:59:01Z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2026-01-30T00:00:00Z</vt:filetime>
  </property>
  <property fmtid="{D5CDD505-2E9C-101B-9397-08002B2CF9AE}" pid="3" name="Creator">
    <vt:lpwstr>Microsoft Word</vt:lpwstr>
  </property>
  <property fmtid="{D5CDD505-2E9C-101B-9397-08002B2CF9AE}" pid="4" name="LastSaved">
    <vt:filetime>2026-02-19T00:00:00Z</vt:filetime>
  </property>
</Properties>
</file>