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5" d="100"/>
          <a:sy n="85" d="100"/>
        </p:scale>
        <p:origin x="3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Percentage (%)</c:v>
                </c:pt>
              </c:strCache>
            </c:strRef>
          </c:tx>
          <c:invertIfNegative val="0"/>
          <c:cat>
            <c:strRef>
              <c:f>Sheet1!$A$2:$A$6</c:f>
              <c:strCache>
                <c:ptCount val="5"/>
                <c:pt idx="0">
                  <c:v>Below 18</c:v>
                </c:pt>
                <c:pt idx="1">
                  <c:v>18–25</c:v>
                </c:pt>
                <c:pt idx="2">
                  <c:v>26–35</c:v>
                </c:pt>
                <c:pt idx="3">
                  <c:v>36–45</c:v>
                </c:pt>
                <c:pt idx="4">
                  <c:v>Above 45</c:v>
                </c:pt>
              </c:strCache>
            </c:strRef>
          </c:cat>
          <c:val>
            <c:numRef>
              <c:f>Sheet1!$B$2:$B$6</c:f>
              <c:numCache>
                <c:formatCode>0.00%</c:formatCode>
                <c:ptCount val="5"/>
                <c:pt idx="0">
                  <c:v>3.3300000000000003E-2</c:v>
                </c:pt>
                <c:pt idx="1">
                  <c:v>0.5333</c:v>
                </c:pt>
                <c:pt idx="2">
                  <c:v>0.36670000000000003</c:v>
                </c:pt>
                <c:pt idx="3">
                  <c:v>3.3300000000000003E-2</c:v>
                </c:pt>
                <c:pt idx="4">
                  <c:v>3.3300000000000003E-2</c:v>
                </c:pt>
              </c:numCache>
            </c:numRef>
          </c:val>
          <c:extLst xmlns:c16r2="http://schemas.microsoft.com/office/drawing/2015/06/chart">
            <c:ext xmlns:c16="http://schemas.microsoft.com/office/drawing/2014/chart" uri="{C3380CC4-5D6E-409C-BE32-E72D297353CC}">
              <c16:uniqueId val="{00000000-AFE3-413D-9043-1362271AA17E}"/>
            </c:ext>
          </c:extLst>
        </c:ser>
        <c:dLbls>
          <c:showLegendKey val="0"/>
          <c:showVal val="0"/>
          <c:showCatName val="0"/>
          <c:showSerName val="0"/>
          <c:showPercent val="0"/>
          <c:showBubbleSize val="0"/>
        </c:dLbls>
        <c:gapWidth val="150"/>
        <c:axId val="303865912"/>
        <c:axId val="303870224"/>
      </c:barChart>
      <c:catAx>
        <c:axId val="303865912"/>
        <c:scaling>
          <c:orientation val="minMax"/>
        </c:scaling>
        <c:delete val="0"/>
        <c:axPos val="b"/>
        <c:numFmt formatCode="General" sourceLinked="0"/>
        <c:majorTickMark val="out"/>
        <c:minorTickMark val="none"/>
        <c:tickLblPos val="nextTo"/>
        <c:crossAx val="303870224"/>
        <c:crosses val="autoZero"/>
        <c:auto val="1"/>
        <c:lblAlgn val="ctr"/>
        <c:lblOffset val="100"/>
        <c:noMultiLvlLbl val="0"/>
      </c:catAx>
      <c:valAx>
        <c:axId val="303870224"/>
        <c:scaling>
          <c:orientation val="minMax"/>
        </c:scaling>
        <c:delete val="0"/>
        <c:axPos val="l"/>
        <c:majorGridlines/>
        <c:numFmt formatCode="0.00%" sourceLinked="1"/>
        <c:majorTickMark val="out"/>
        <c:minorTickMark val="none"/>
        <c:tickLblPos val="nextTo"/>
        <c:crossAx val="303865912"/>
        <c:crosses val="autoZero"/>
        <c:crossBetween val="between"/>
      </c:valAx>
    </c:plotArea>
    <c:plotVisOnly val="1"/>
    <c:dispBlanksAs val="gap"/>
    <c:showDLblsOverMax val="0"/>
  </c:chart>
  <c:txPr>
    <a:bodyPr/>
    <a:lstStyle/>
    <a:p>
      <a:pPr>
        <a:defRPr sz="1200">
          <a:latin typeface="Times New Roman" pitchFamily="18" charset="0"/>
          <a:cs typeface="Times New Roman" pitchFamily="18"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Sheet3!$B$1</c:f>
              <c:strCache>
                <c:ptCount val="1"/>
                <c:pt idx="0">
                  <c:v>Percentage (%)</c:v>
                </c:pt>
              </c:strCache>
            </c:strRef>
          </c:tx>
          <c:invertIfNegative val="0"/>
          <c:cat>
            <c:strRef>
              <c:f>Sheet3!$A$2:$A$3</c:f>
              <c:strCache>
                <c:ptCount val="2"/>
                <c:pt idx="0">
                  <c:v>Yes</c:v>
                </c:pt>
                <c:pt idx="1">
                  <c:v>No</c:v>
                </c:pt>
              </c:strCache>
            </c:strRef>
          </c:cat>
          <c:val>
            <c:numRef>
              <c:f>Sheet3!$B$2:$B$3</c:f>
              <c:numCache>
                <c:formatCode>0.00%</c:formatCode>
                <c:ptCount val="2"/>
                <c:pt idx="0">
                  <c:v>1</c:v>
                </c:pt>
                <c:pt idx="1">
                  <c:v>0</c:v>
                </c:pt>
              </c:numCache>
            </c:numRef>
          </c:val>
          <c:extLst xmlns:c16r2="http://schemas.microsoft.com/office/drawing/2015/06/chart">
            <c:ext xmlns:c16="http://schemas.microsoft.com/office/drawing/2014/chart" uri="{C3380CC4-5D6E-409C-BE32-E72D297353CC}">
              <c16:uniqueId val="{00000000-41F1-45B7-B7AD-72EFC4F2A04C}"/>
            </c:ext>
          </c:extLst>
        </c:ser>
        <c:dLbls>
          <c:showLegendKey val="0"/>
          <c:showVal val="0"/>
          <c:showCatName val="0"/>
          <c:showSerName val="0"/>
          <c:showPercent val="0"/>
          <c:showBubbleSize val="0"/>
        </c:dLbls>
        <c:gapWidth val="150"/>
        <c:overlap val="100"/>
        <c:axId val="303864344"/>
        <c:axId val="303864736"/>
      </c:barChart>
      <c:catAx>
        <c:axId val="303864344"/>
        <c:scaling>
          <c:orientation val="minMax"/>
        </c:scaling>
        <c:delete val="0"/>
        <c:axPos val="b"/>
        <c:numFmt formatCode="General" sourceLinked="0"/>
        <c:majorTickMark val="out"/>
        <c:minorTickMark val="none"/>
        <c:tickLblPos val="nextTo"/>
        <c:crossAx val="303864736"/>
        <c:crosses val="autoZero"/>
        <c:auto val="1"/>
        <c:lblAlgn val="ctr"/>
        <c:lblOffset val="100"/>
        <c:noMultiLvlLbl val="0"/>
      </c:catAx>
      <c:valAx>
        <c:axId val="303864736"/>
        <c:scaling>
          <c:orientation val="minMax"/>
        </c:scaling>
        <c:delete val="0"/>
        <c:axPos val="l"/>
        <c:majorGridlines/>
        <c:numFmt formatCode="0.00%" sourceLinked="1"/>
        <c:majorTickMark val="out"/>
        <c:minorTickMark val="none"/>
        <c:tickLblPos val="nextTo"/>
        <c:crossAx val="303864344"/>
        <c:crosses val="autoZero"/>
        <c:crossBetween val="between"/>
      </c:valAx>
    </c:plotArea>
    <c:plotVisOnly val="1"/>
    <c:dispBlanksAs val="gap"/>
    <c:showDLblsOverMax val="0"/>
  </c:chart>
  <c:txPr>
    <a:bodyPr/>
    <a:lstStyle/>
    <a:p>
      <a:pPr>
        <a:defRPr sz="1200">
          <a:latin typeface="Times New Roman" pitchFamily="18" charset="0"/>
          <a:cs typeface="Times New Roman" pitchFamily="18" charset="0"/>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E147B0-932E-6E8B-B2D7-056FF85E15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xmlns="" id="{762C0135-B9E7-DD2C-10DB-DF1BF6D884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xmlns="" id="{DF126411-2361-9007-DACC-B458D97AA730}"/>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5" name="Footer Placeholder 4">
            <a:extLst>
              <a:ext uri="{FF2B5EF4-FFF2-40B4-BE49-F238E27FC236}">
                <a16:creationId xmlns:a16="http://schemas.microsoft.com/office/drawing/2014/main" xmlns="" id="{B67C0775-07E6-3BA2-2613-C84CB040FC3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BBD7B911-BD34-93F0-FEF8-98423C5861F5}"/>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455718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138F6C-E5F7-71FA-6AA1-142720118B8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0DF84CBA-EF81-5E4C-1ECB-8A24E1355E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DBCA87E3-5966-2263-D996-862AB1A50A5C}"/>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5" name="Footer Placeholder 4">
            <a:extLst>
              <a:ext uri="{FF2B5EF4-FFF2-40B4-BE49-F238E27FC236}">
                <a16:creationId xmlns:a16="http://schemas.microsoft.com/office/drawing/2014/main" xmlns="" id="{D7031D63-C9F0-092A-3CA9-A4D33A890E0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11A6CF78-D49F-FF62-A72F-4867A4AEA99B}"/>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416129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1DC32D-CA71-775A-9B23-6F4B91332B5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xmlns="" id="{90303E97-9629-4699-A688-7A4E7AC521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D05476E9-9E15-7F6C-BAC6-72BDF164F7A5}"/>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5" name="Footer Placeholder 4">
            <a:extLst>
              <a:ext uri="{FF2B5EF4-FFF2-40B4-BE49-F238E27FC236}">
                <a16:creationId xmlns:a16="http://schemas.microsoft.com/office/drawing/2014/main" xmlns="" id="{157AF669-D7DA-5023-526C-6927D71697B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6C676227-6657-ADF7-BEB5-AC729158C00D}"/>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11958158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E7C841-B35F-51BF-35F1-2B011057E7C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A6048590-EDF6-2CA2-FABA-6866B98474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xmlns="" id="{BCB207E1-5052-22E9-90F5-586E38D0BDA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xmlns="" id="{A9B71ACA-93B0-AE05-CC2E-7592E5405D2A}"/>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6" name="Footer Placeholder 5">
            <a:extLst>
              <a:ext uri="{FF2B5EF4-FFF2-40B4-BE49-F238E27FC236}">
                <a16:creationId xmlns:a16="http://schemas.microsoft.com/office/drawing/2014/main" xmlns="" id="{AC1AD39C-EC7A-65CC-DA81-5D3157E3C34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F337FA0C-C1C6-CC4A-9EE9-D255660D4D25}"/>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449473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6E65D8F-4DFB-3C01-8474-F3E1A31D857E}"/>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xmlns="" id="{60122004-8B44-DF56-3197-C0026FA96F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99B00F2B-17F3-9C9A-58DE-8FE6F7687A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xmlns="" id="{C1EDAD70-D84D-3063-B0B0-8EA5B203E6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A834AC2-5DE0-75DC-3CA9-455E8BE75D2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xmlns="" id="{581BF4C0-62AA-5773-3682-DDA79F0BA46F}"/>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8" name="Footer Placeholder 7">
            <a:extLst>
              <a:ext uri="{FF2B5EF4-FFF2-40B4-BE49-F238E27FC236}">
                <a16:creationId xmlns:a16="http://schemas.microsoft.com/office/drawing/2014/main" xmlns="" id="{ABADF396-DD23-1ABB-2F23-B60919508DF0}"/>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xmlns="" id="{B79CC3DC-E562-E714-25D9-623514CA346D}"/>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2691769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936C47-10DB-28C9-8675-41D6AFFE21B9}"/>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xmlns="" id="{48EE3122-B67F-BED0-B36D-FC907240C56A}"/>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4" name="Footer Placeholder 3">
            <a:extLst>
              <a:ext uri="{FF2B5EF4-FFF2-40B4-BE49-F238E27FC236}">
                <a16:creationId xmlns:a16="http://schemas.microsoft.com/office/drawing/2014/main" xmlns="" id="{5F907D9D-843D-AEA9-FD74-DF3A4D6B07D6}"/>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xmlns="" id="{11DEEDF6-C07B-4247-DA35-EE8A312FE63F}"/>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3205890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84515686-407E-2431-094E-4ECC1903498B}"/>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3" name="Footer Placeholder 2">
            <a:extLst>
              <a:ext uri="{FF2B5EF4-FFF2-40B4-BE49-F238E27FC236}">
                <a16:creationId xmlns:a16="http://schemas.microsoft.com/office/drawing/2014/main" xmlns="" id="{B370B1CB-6047-A031-C578-9BAE2066FC9D}"/>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xmlns="" id="{E29AC49A-04EC-24D2-AE40-878016685359}"/>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958398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6237DD-C1CF-4FB2-BB9F-F34838CB96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5FDA2138-F09E-EB47-99F0-9669EE075E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xmlns="" id="{0E44031A-7E6A-43AC-1763-0BE1E6F0C7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FD769E5-24D1-E3AD-D670-F701153AA38B}"/>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6" name="Footer Placeholder 5">
            <a:extLst>
              <a:ext uri="{FF2B5EF4-FFF2-40B4-BE49-F238E27FC236}">
                <a16:creationId xmlns:a16="http://schemas.microsoft.com/office/drawing/2014/main" xmlns="" id="{FE7AE471-ED23-7FA6-2D4B-E899DB3B3CE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7B8B5DFD-39AA-BDB3-0F34-9E72399FD7D2}"/>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1553931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3E2CE2-ECF8-B84F-B570-AD4050E1FE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xmlns="" id="{A7A5F6B6-0349-F2A1-7E61-C962469FCD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xmlns="" id="{DD550CB2-BA57-7B8C-601F-E57A337DFB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D0FBB00-D418-A70D-B460-66FA48A9C8EC}"/>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6" name="Footer Placeholder 5">
            <a:extLst>
              <a:ext uri="{FF2B5EF4-FFF2-40B4-BE49-F238E27FC236}">
                <a16:creationId xmlns:a16="http://schemas.microsoft.com/office/drawing/2014/main" xmlns="" id="{C439C7BE-333A-0428-5DC2-D43F6844F30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2858D701-1653-4E72-C9C8-66483C299CCA}"/>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971235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823AB2-B7C5-85FF-547C-3E41C1A63CAC}"/>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xmlns="" id="{44325156-D6B7-CD63-75D2-13AA22A8F19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CBB265BD-790F-9F83-02FC-38D7444E9EE7}"/>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5" name="Footer Placeholder 4">
            <a:extLst>
              <a:ext uri="{FF2B5EF4-FFF2-40B4-BE49-F238E27FC236}">
                <a16:creationId xmlns:a16="http://schemas.microsoft.com/office/drawing/2014/main" xmlns="" id="{8A6C1FD5-FC7A-0692-0A8E-8D1C8940410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752CBA45-3E58-095B-7A2F-917FA45C7A25}"/>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3440855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6759A72-22C0-A89B-A05E-D4838A8430C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xmlns="" id="{D5A8D00C-0A70-28D2-0CA5-C3F36F1FF9B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BB9E9A9E-A9BA-655D-D8E3-765263997B60}"/>
              </a:ext>
            </a:extLst>
          </p:cNvPr>
          <p:cNvSpPr>
            <a:spLocks noGrp="1"/>
          </p:cNvSpPr>
          <p:nvPr>
            <p:ph type="dt" sz="half" idx="10"/>
          </p:nvPr>
        </p:nvSpPr>
        <p:spPr/>
        <p:txBody>
          <a:bodyPr/>
          <a:lstStyle/>
          <a:p>
            <a:fld id="{40D389AB-13E1-434A-AE3F-CC5A7C5D4357}" type="datetimeFigureOut">
              <a:rPr lang="en-IN" smtClean="0"/>
              <a:t>04-04-2025</a:t>
            </a:fld>
            <a:endParaRPr lang="en-IN"/>
          </a:p>
        </p:txBody>
      </p:sp>
      <p:sp>
        <p:nvSpPr>
          <p:cNvPr id="5" name="Footer Placeholder 4">
            <a:extLst>
              <a:ext uri="{FF2B5EF4-FFF2-40B4-BE49-F238E27FC236}">
                <a16:creationId xmlns:a16="http://schemas.microsoft.com/office/drawing/2014/main" xmlns="" id="{C99FF7CB-DB4F-94C4-A6FD-05E4544A469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F2C921CB-C147-D93D-DCFC-7E77B1F10595}"/>
              </a:ext>
            </a:extLst>
          </p:cNvPr>
          <p:cNvSpPr>
            <a:spLocks noGrp="1"/>
          </p:cNvSpPr>
          <p:nvPr>
            <p:ph type="sldNum" sz="quarter" idx="12"/>
          </p:nvPr>
        </p:nvSpPr>
        <p:spPr/>
        <p:txBody>
          <a:bodyPr/>
          <a:lstStyle/>
          <a:p>
            <a:fld id="{B1A5048E-BCBA-414B-A9B9-DF8747F604B6}" type="slidenum">
              <a:rPr lang="en-IN" smtClean="0"/>
              <a:t>‹#›</a:t>
            </a:fld>
            <a:endParaRPr lang="en-IN"/>
          </a:p>
        </p:txBody>
      </p:sp>
    </p:spTree>
    <p:extLst>
      <p:ext uri="{BB962C8B-B14F-4D97-AF65-F5344CB8AC3E}">
        <p14:creationId xmlns:p14="http://schemas.microsoft.com/office/powerpoint/2010/main" val="4088417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271E016D-C66D-C657-98B9-50C611CA0F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xmlns="" id="{077FCFF6-1F4A-D4F9-858E-5ED45B46DD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1EA7381D-BA44-27D6-45ED-D6D5BC88E0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D389AB-13E1-434A-AE3F-CC5A7C5D4357}" type="datetimeFigureOut">
              <a:rPr lang="en-IN" smtClean="0"/>
              <a:t>04-04-2025</a:t>
            </a:fld>
            <a:endParaRPr lang="en-IN"/>
          </a:p>
        </p:txBody>
      </p:sp>
      <p:sp>
        <p:nvSpPr>
          <p:cNvPr id="5" name="Footer Placeholder 4">
            <a:extLst>
              <a:ext uri="{FF2B5EF4-FFF2-40B4-BE49-F238E27FC236}">
                <a16:creationId xmlns:a16="http://schemas.microsoft.com/office/drawing/2014/main" xmlns="" id="{E33C0566-E2AD-EAAF-C5B0-0770398A43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xmlns="" id="{B0B90C79-3778-6E42-9EBE-51D965D3F6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A5048E-BCBA-414B-A9B9-DF8747F604B6}" type="slidenum">
              <a:rPr lang="en-IN" smtClean="0"/>
              <a:t>‹#›</a:t>
            </a:fld>
            <a:endParaRPr lang="en-IN"/>
          </a:p>
        </p:txBody>
      </p:sp>
    </p:spTree>
    <p:extLst>
      <p:ext uri="{BB962C8B-B14F-4D97-AF65-F5344CB8AC3E}">
        <p14:creationId xmlns:p14="http://schemas.microsoft.com/office/powerpoint/2010/main" val="627816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hrutij867@gmail.com"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ntique Old Paper Texture PPT Background and Wallpaper - SlidesCorner">
            <a:extLst>
              <a:ext uri="{FF2B5EF4-FFF2-40B4-BE49-F238E27FC236}">
                <a16:creationId xmlns:a16="http://schemas.microsoft.com/office/drawing/2014/main" xmlns="" id="{5337B8B3-A129-60C3-3627-869AD74818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1E48ED95-6664-59EE-DA3F-49F388CB78F6}"/>
              </a:ext>
            </a:extLst>
          </p:cNvPr>
          <p:cNvSpPr>
            <a:spLocks noGrp="1"/>
          </p:cNvSpPr>
          <p:nvPr>
            <p:ph type="ctrTitle"/>
          </p:nvPr>
        </p:nvSpPr>
        <p:spPr>
          <a:xfrm>
            <a:off x="185980" y="1122363"/>
            <a:ext cx="11577234" cy="2566234"/>
          </a:xfrm>
        </p:spPr>
        <p:txBody>
          <a:bodyPr>
            <a:normAutofit/>
          </a:bodyPr>
          <a:lstStyle/>
          <a:p>
            <a:pPr>
              <a:lnSpc>
                <a:spcPct val="150000"/>
              </a:lnSpc>
            </a:pP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EXPLORING CUSTOMER PERCEPTION AND SATISFACTION WITH MACHINE LEARNING APPLICATIONS IN E-COMMERCE</a:t>
            </a:r>
            <a:endParaRPr lang="en-IN" sz="8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7642578" y="4639733"/>
            <a:ext cx="4120636" cy="2031325"/>
          </a:xfrm>
          <a:prstGeom prst="rect">
            <a:avLst/>
          </a:prstGeom>
          <a:noFill/>
        </p:spPr>
        <p:txBody>
          <a:bodyPr wrap="square" rtlCol="0">
            <a:spAutoFit/>
          </a:bodyPr>
          <a:lstStyle/>
          <a:p>
            <a:pPr algn="ctr"/>
            <a:r>
              <a:rPr lang="en-IN" b="1" dirty="0" err="1"/>
              <a:t>Shruti</a:t>
            </a:r>
            <a:r>
              <a:rPr lang="en-IN" b="1" dirty="0"/>
              <a:t> Jain</a:t>
            </a:r>
            <a:endParaRPr lang="en-US" dirty="0"/>
          </a:p>
          <a:p>
            <a:pPr algn="ctr"/>
            <a:r>
              <a:rPr lang="en-IN" dirty="0"/>
              <a:t>Research Scholar </a:t>
            </a:r>
            <a:endParaRPr lang="en-US" dirty="0"/>
          </a:p>
          <a:p>
            <a:pPr algn="ctr"/>
            <a:r>
              <a:rPr lang="en-IN" b="1" dirty="0"/>
              <a:t>Mr. </a:t>
            </a:r>
            <a:r>
              <a:rPr lang="en-IN" b="1" dirty="0" err="1"/>
              <a:t>Rajul</a:t>
            </a:r>
            <a:r>
              <a:rPr lang="en-IN" b="1" dirty="0"/>
              <a:t> Sharma</a:t>
            </a:r>
            <a:endParaRPr lang="en-US" dirty="0"/>
          </a:p>
          <a:p>
            <a:pPr algn="ctr"/>
            <a:r>
              <a:rPr lang="en-IN" b="1" dirty="0"/>
              <a:t>Guide</a:t>
            </a:r>
            <a:endParaRPr lang="en-US" dirty="0"/>
          </a:p>
          <a:p>
            <a:pPr algn="ctr"/>
            <a:r>
              <a:rPr lang="en-IN" dirty="0" err="1"/>
              <a:t>Madhav</a:t>
            </a:r>
            <a:r>
              <a:rPr lang="en-IN" dirty="0"/>
              <a:t> Institute of Technology; Science, Gwalior, M.P., India</a:t>
            </a:r>
            <a:endParaRPr lang="en-US" dirty="0"/>
          </a:p>
          <a:p>
            <a:pPr algn="ctr"/>
            <a:r>
              <a:rPr lang="en-IN" u="sng" dirty="0">
                <a:hlinkClick r:id="rId3"/>
              </a:rPr>
              <a:t>shrutij867@gmail.com</a:t>
            </a:r>
            <a:endParaRPr lang="en-US" dirty="0"/>
          </a:p>
        </p:txBody>
      </p:sp>
    </p:spTree>
    <p:extLst>
      <p:ext uri="{BB962C8B-B14F-4D97-AF65-F5344CB8AC3E}">
        <p14:creationId xmlns:p14="http://schemas.microsoft.com/office/powerpoint/2010/main" val="20740163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433CA159-DC5C-9384-2D45-5230D17B97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7FB545FB-0521-1095-A4AA-D765685E0E18}"/>
              </a:ext>
            </a:extLst>
          </p:cNvPr>
          <p:cNvSpPr>
            <a:spLocks noGrp="1"/>
          </p:cNvSpPr>
          <p:nvPr>
            <p:ph type="title"/>
          </p:nvPr>
        </p:nvSpPr>
        <p:spPr>
          <a:xfrm>
            <a:off x="123986" y="123987"/>
            <a:ext cx="11949194" cy="929898"/>
          </a:xfrm>
        </p:spPr>
        <p:txBody>
          <a:bodyPr>
            <a:normAutofit/>
          </a:bodyPr>
          <a:lstStyle/>
          <a:p>
            <a:pPr algn="ctr"/>
            <a:r>
              <a:rPr lang="en-US" sz="4000" b="1" dirty="0">
                <a:latin typeface="Times New Roman" panose="02020603050405020304" pitchFamily="18" charset="0"/>
                <a:cs typeface="Times New Roman" panose="02020603050405020304" pitchFamily="18" charset="0"/>
              </a:rPr>
              <a:t>	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5A26E839-22E7-1512-0936-191373879874}"/>
              </a:ext>
            </a:extLst>
          </p:cNvPr>
          <p:cNvSpPr>
            <a:spLocks noGrp="1"/>
          </p:cNvSpPr>
          <p:nvPr>
            <p:ph idx="1"/>
          </p:nvPr>
        </p:nvSpPr>
        <p:spPr>
          <a:xfrm>
            <a:off x="123985" y="1208868"/>
            <a:ext cx="11949193" cy="5525145"/>
          </a:xfrm>
        </p:spPr>
        <p:txBody>
          <a:bodyPr>
            <a:normAutofit/>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swift evolution of digital technologies has radically transformed the world commercial landscape, creating smart, data-oriented e-commerce platforms that focus on individualized consumer experiences.  Central to this change is Machine Learning (ML), a branch of artificial intelligence that allows systems to learn from massive amounts of data and make independent, adaptive decisions.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 e-commerce, ML is now a must-have for product recommendations automation, powering customer support with smart chatbots, optimal pricing strategy optimization, fraudulent transaction detection, and real-time personalization of content.  Not only do these applications improve business operational efficiency, but they also have a strong impact on how consumers engage with online marketplaces.</a:t>
            </a:r>
          </a:p>
          <a:p>
            <a:pPr algn="just">
              <a:lnSpc>
                <a:spcPct val="150000"/>
              </a:lnSpc>
            </a:pPr>
            <a:r>
              <a:rPr lang="en-IN" sz="1800" dirty="0">
                <a:effectLst/>
                <a:latin typeface="Times New Roman" panose="02020603050405020304" pitchFamily="18" charset="0"/>
                <a:ea typeface="Calibri" panose="020F0502020204030204" pitchFamily="34" charset="0"/>
              </a:rPr>
              <a:t>As ML applications continue to grow and spread across e-commerce sites, it becomes more important to study how customers view and react to these technologies. While companies gain through better targeting and engagement, customers are left to navigate an ecosystem where personalization, automation, and data tracking converge—leaving questions of trust, satisfaction, relevance, and privacy to be answered.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6411319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49FBF660-550B-2669-51E1-49CAD36ADC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413E14C2-F093-08CF-4080-BE143A763FD5}"/>
              </a:ext>
            </a:extLst>
          </p:cNvPr>
          <p:cNvSpPr>
            <a:spLocks noGrp="1"/>
          </p:cNvSpPr>
          <p:nvPr>
            <p:ph idx="1"/>
          </p:nvPr>
        </p:nvSpPr>
        <p:spPr>
          <a:xfrm>
            <a:off x="108488" y="185980"/>
            <a:ext cx="11933694" cy="6431796"/>
          </a:xfrm>
        </p:spPr>
        <p:txBody>
          <a:bodyPr>
            <a:normAutofit lnSpcReduction="10000"/>
          </a:bodyPr>
          <a:lstStyle/>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Do people find algorithmic recommendations really useful, or do they think of them as intrusive? Do users rate their experiences with chatbots based on AI as more positive compared to the conventional human assistance? In what ways does customer loyalty, perceived value, and overall satisfaction with an online shopping platform depend on the implementation of ML technologies?</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rPr>
              <a:t>Despite the growing integration of ML in digital commerce, existing literature reveals a gap in understanding the user-centric dimensions of these technologies, particularly from the perspective of the end consumer.</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rPr>
              <a:t>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This is especially relevant for digitally active demographics, such as individuals aged 18 to 30, who are not only frequent users of e-commerce services but also shape digital consumption trends through their preferences and expectations. Their attitudes and satisfaction levels may provide useful indications of the efficiency and ethical acceptance of ML uses in the internet retailing space.</a:t>
            </a: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rPr>
              <a:t>This research attempts to close this gap by systematically examining customers' attitudes and satisfaction towards ML-led features on e-commerce sites.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By concentrating on this pivotal consumer group, the study hopes to contribute to the general debate on human-</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centered</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technology design, guide e-commerce strategy, and facilitate the creation of ML applications that are not only effective but also consistent with user expectations, trust, and values.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93526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159C9F91-7E4D-4FD4-0EAB-977DB93218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F749E50D-55AF-370B-3A88-74A41A4E43FD}"/>
              </a:ext>
            </a:extLst>
          </p:cNvPr>
          <p:cNvSpPr>
            <a:spLocks noGrp="1"/>
          </p:cNvSpPr>
          <p:nvPr>
            <p:ph type="title"/>
          </p:nvPr>
        </p:nvSpPr>
        <p:spPr>
          <a:xfrm>
            <a:off x="108487" y="123987"/>
            <a:ext cx="11933695" cy="991892"/>
          </a:xfrm>
        </p:spPr>
        <p:txBody>
          <a:bodyPr>
            <a:normAutofit/>
          </a:bodyPr>
          <a:lstStyle/>
          <a:p>
            <a:pPr algn="ctr"/>
            <a:r>
              <a:rPr lang="en-US" sz="4000" b="1" dirty="0">
                <a:latin typeface="Times New Roman" panose="02020603050405020304" pitchFamily="18" charset="0"/>
                <a:cs typeface="Times New Roman" panose="02020603050405020304" pitchFamily="18" charset="0"/>
              </a:rPr>
              <a:t>OBJECTIVE OF THE STUDY</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B7D8EC29-1868-3A5C-551F-9A7C4538E77F}"/>
              </a:ext>
            </a:extLst>
          </p:cNvPr>
          <p:cNvSpPr>
            <a:spLocks noGrp="1"/>
          </p:cNvSpPr>
          <p:nvPr>
            <p:ph idx="1"/>
          </p:nvPr>
        </p:nvSpPr>
        <p:spPr>
          <a:xfrm>
            <a:off x="108487" y="1332854"/>
            <a:ext cx="11933695" cy="5401159"/>
          </a:xfrm>
        </p:spPr>
        <p:txBody>
          <a:bodyPr/>
          <a:lstStyle/>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examine the awareness and frequency of use of ML-driven features such as chatbots and personalized product recommendations among online shoppers.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assess customer satisfaction levels with machine learning features, especially in terms of usefulness and interaction quality.</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evaluate the level of trust users, place in ML technologies and understand how it influences their shopping behaviour.</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identify concerns related to data privacy and personalization, particularly regarding transparency in how user data is collected and utilized.</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collect qualitative insights from open-ended responses that suggest ways to improve ML applications from the user’s point of view.</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96026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5E0EC274-8A25-401B-F939-D2D058F4C0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E6689712-43F4-077E-7846-C96F242E826F}"/>
              </a:ext>
            </a:extLst>
          </p:cNvPr>
          <p:cNvSpPr>
            <a:spLocks noGrp="1"/>
          </p:cNvSpPr>
          <p:nvPr>
            <p:ph type="title"/>
          </p:nvPr>
        </p:nvSpPr>
        <p:spPr>
          <a:xfrm>
            <a:off x="108488" y="123987"/>
            <a:ext cx="11887200" cy="852406"/>
          </a:xfrm>
        </p:spPr>
        <p:txBody>
          <a:bodyPr>
            <a:normAutofit/>
          </a:bodyPr>
          <a:lstStyle/>
          <a:p>
            <a:pPr algn="ctr"/>
            <a:r>
              <a:rPr lang="en-US" sz="4000" b="1" dirty="0">
                <a:latin typeface="Times New Roman" panose="02020603050405020304" pitchFamily="18" charset="0"/>
                <a:cs typeface="Times New Roman" panose="02020603050405020304" pitchFamily="18" charset="0"/>
              </a:rPr>
              <a:t>LITERATURE REVIEW</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6F7BBDC8-AE18-085F-C02D-A4A211181947}"/>
              </a:ext>
            </a:extLst>
          </p:cNvPr>
          <p:cNvSpPr>
            <a:spLocks noGrp="1"/>
          </p:cNvSpPr>
          <p:nvPr>
            <p:ph idx="1"/>
          </p:nvPr>
        </p:nvSpPr>
        <p:spPr>
          <a:xfrm>
            <a:off x="108487" y="1394847"/>
            <a:ext cx="11887199" cy="5339166"/>
          </a:xfrm>
        </p:spPr>
        <p:txBody>
          <a:bodyPr/>
          <a:lstStyle/>
          <a:p>
            <a:pPr marL="263525" indent="0" algn="just">
              <a:lnSpc>
                <a:spcPct val="150000"/>
              </a:lnSpc>
              <a:spcAft>
                <a:spcPts val="800"/>
              </a:spcAft>
              <a:buNone/>
            </a:pPr>
            <a:r>
              <a:rPr lang="en-IN" sz="1800" b="1" kern="0" dirty="0">
                <a:latin typeface="Times New Roman" panose="02020603050405020304" pitchFamily="18" charset="0"/>
                <a:cs typeface="Times New Roman" panose="02020603050405020304" pitchFamily="18" charset="0"/>
              </a:rPr>
              <a:t>Aluri et al., (2019) </a:t>
            </a:r>
            <a:r>
              <a:rPr lang="en-IN" sz="1800" kern="0" dirty="0">
                <a:latin typeface="Times New Roman" panose="02020603050405020304" pitchFamily="18" charset="0"/>
                <a:cs typeface="Times New Roman" panose="02020603050405020304" pitchFamily="18" charset="0"/>
              </a:rPr>
              <a:t>carried out research that focused on the use of machine learning to co-create value through interactive customer engagement in hospitality brand loyalty programs. Their research underscored that machine learning tools enabled real-time and personalized interaction with customers, thus boosting customer engagement and promoting more robust brand loyalty. The research underlined the need to use customer data in creating customized loyalty programs that match unique customer </a:t>
            </a:r>
            <a:r>
              <a:rPr lang="en-IN" sz="1800" kern="0" dirty="0" err="1">
                <a:latin typeface="Times New Roman" panose="02020603050405020304" pitchFamily="18" charset="0"/>
                <a:cs typeface="Times New Roman" panose="02020603050405020304" pitchFamily="18" charset="0"/>
              </a:rPr>
              <a:t>behavior</a:t>
            </a:r>
            <a:r>
              <a:rPr lang="en-IN" sz="1800" kern="0" dirty="0">
                <a:latin typeface="Times New Roman" panose="02020603050405020304" pitchFamily="18" charset="0"/>
                <a:cs typeface="Times New Roman" panose="02020603050405020304" pitchFamily="18" charset="0"/>
              </a:rPr>
              <a:t> and preference.</a:t>
            </a:r>
          </a:p>
          <a:p>
            <a:pPr marL="263525" indent="0" algn="just">
              <a:lnSpc>
                <a:spcPct val="150000"/>
              </a:lnSpc>
              <a:spcAft>
                <a:spcPts val="800"/>
              </a:spcAft>
              <a:buNone/>
            </a:pPr>
            <a:r>
              <a:rPr lang="en-IN" sz="1800" b="1" kern="0" dirty="0">
                <a:latin typeface="Times New Roman" panose="02020603050405020304" pitchFamily="18" charset="0"/>
                <a:cs typeface="Times New Roman" panose="02020603050405020304" pitchFamily="18" charset="0"/>
              </a:rPr>
              <a:t>Chatterjee et al., (2021) </a:t>
            </a:r>
            <a:r>
              <a:rPr lang="en-IN" sz="1800" kern="0" dirty="0">
                <a:latin typeface="Times New Roman" panose="02020603050405020304" pitchFamily="18" charset="0"/>
                <a:cs typeface="Times New Roman" panose="02020603050405020304" pitchFamily="18" charset="0"/>
              </a:rPr>
              <a:t>examined consumer satisfaction in the healthcare and health-product e-business industry using the integration of text mining and machine learning tools. Their research on customer feedback databases determined the factors that most heavily influence satisfaction. The results determined that factors of product quality, delivery speed, platform ease, and customer faith were among key determinants to influence overall satisfaction among customers across the e-health market. The research proved the effectiveness of machine learning in deriving relevant insights from unstructured customer feedback.</a:t>
            </a:r>
          </a:p>
          <a:p>
            <a:endParaRPr lang="en-IN" dirty="0"/>
          </a:p>
        </p:txBody>
      </p:sp>
    </p:spTree>
    <p:extLst>
      <p:ext uri="{BB962C8B-B14F-4D97-AF65-F5344CB8AC3E}">
        <p14:creationId xmlns:p14="http://schemas.microsoft.com/office/powerpoint/2010/main" val="3210619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45A6EFB4-64C8-2B71-E9B0-E6A7DD233D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64F392BC-7309-5487-0768-599A27C08B24}"/>
              </a:ext>
            </a:extLst>
          </p:cNvPr>
          <p:cNvSpPr>
            <a:spLocks noGrp="1"/>
          </p:cNvSpPr>
          <p:nvPr>
            <p:ph idx="1"/>
          </p:nvPr>
        </p:nvSpPr>
        <p:spPr>
          <a:xfrm>
            <a:off x="123986" y="247973"/>
            <a:ext cx="11856204" cy="6431796"/>
          </a:xfrm>
        </p:spPr>
        <p:txBody>
          <a:bodyPr/>
          <a:lstStyle/>
          <a:p>
            <a:pPr indent="34925" algn="just">
              <a:lnSpc>
                <a:spcPct val="150000"/>
              </a:lnSpc>
              <a:spcAft>
                <a:spcPts val="800"/>
              </a:spcAft>
              <a:buNone/>
              <a:tabLst>
                <a:tab pos="263525" algn="l"/>
              </a:tabLs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Hong et al., (2019)</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examined consumer satisfaction and logistics service in the case of fresh e-commerce. Employing text mining methods, the researchers identified customers' reviews to see which logistics attributes had the greatest impact on consumer satisfaction. From their findings, it was evident that delivery within a reasonable time, product freshness, and efficient packaging were essential to having high levels of customer satisfaction. The research indicated that logistics service quality is an important determinant of consumer attitudes and retention in the new e-commerce sector.</a:t>
            </a:r>
            <a:endParaRPr lang="en-IN" sz="1800" kern="100" dirty="0">
              <a:latin typeface="Calibri" panose="020F0502020204030204" pitchFamily="34" charset="0"/>
              <a:ea typeface="Times New Roman" panose="02020603050405020304" pitchFamily="18" charset="0"/>
              <a:cs typeface="Times New Roman" panose="02020603050405020304" pitchFamily="18" charset="0"/>
            </a:endParaRPr>
          </a:p>
          <a:p>
            <a:pPr indent="34925" algn="just">
              <a:lnSpc>
                <a:spcPct val="150000"/>
              </a:lnSpc>
              <a:spcAft>
                <a:spcPts val="800"/>
              </a:spcAft>
              <a:buNone/>
              <a:tabLst>
                <a:tab pos="263525" algn="l"/>
              </a:tabLs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Hwang et al., (2020)</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utilized a machine learning method to forecast repeat visits of customers in the airline service industry. Their research aimed at determining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behavioral</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attributes and customer preferences that led to repeat buying. The results indicated that factors like past service experience, booking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behavior</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and customer loyalty metrics could be utilized to predict future customer </a:t>
            </a:r>
            <a:r>
              <a:rPr lang="en-IN"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behavior</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effectively. The research illustrated the potential of predictive analytics in enhancing customer relationship management and strategic marketing in the airline sector.</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8436324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A3804F01-B6D3-BE31-093E-727408AC29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3E25BDE0-8F51-A3A9-C5F9-AA66A1FA35E8}"/>
              </a:ext>
            </a:extLst>
          </p:cNvPr>
          <p:cNvSpPr>
            <a:spLocks noGrp="1"/>
          </p:cNvSpPr>
          <p:nvPr>
            <p:ph type="title"/>
          </p:nvPr>
        </p:nvSpPr>
        <p:spPr>
          <a:xfrm>
            <a:off x="838200" y="108488"/>
            <a:ext cx="10515600" cy="836910"/>
          </a:xfrm>
        </p:spPr>
        <p:txBody>
          <a:bodyPr>
            <a:normAutofit/>
          </a:bodyPr>
          <a:lstStyle/>
          <a:p>
            <a:pPr algn="ctr"/>
            <a:r>
              <a:rPr lang="en-IN" sz="4000" b="1" kern="0" dirty="0">
                <a:effectLst/>
                <a:latin typeface="Times New Roman" panose="02020603050405020304" pitchFamily="18" charset="0"/>
                <a:ea typeface="Times New Roman" panose="02020603050405020304" pitchFamily="18" charset="0"/>
                <a:cs typeface="Times New Roman" panose="02020603050405020304" pitchFamily="18" charset="0"/>
              </a:rPr>
              <a:t>RESEARCH METHODOLOGY</a:t>
            </a:r>
            <a:endParaRPr lang="en-IN" sz="8000" dirty="0"/>
          </a:p>
        </p:txBody>
      </p:sp>
      <p:sp>
        <p:nvSpPr>
          <p:cNvPr id="3" name="Content Placeholder 2">
            <a:extLst>
              <a:ext uri="{FF2B5EF4-FFF2-40B4-BE49-F238E27FC236}">
                <a16:creationId xmlns:a16="http://schemas.microsoft.com/office/drawing/2014/main" xmlns="" id="{5E15D6B2-686A-FAB6-AA09-797F7581AB9C}"/>
              </a:ext>
            </a:extLst>
          </p:cNvPr>
          <p:cNvSpPr>
            <a:spLocks noGrp="1"/>
          </p:cNvSpPr>
          <p:nvPr>
            <p:ph idx="1"/>
          </p:nvPr>
        </p:nvSpPr>
        <p:spPr>
          <a:xfrm>
            <a:off x="170481" y="1146876"/>
            <a:ext cx="11887200" cy="5602636"/>
          </a:xfrm>
        </p:spPr>
        <p:txBody>
          <a:bodyPr>
            <a:normAutofit fontScale="92500" lnSpcReduction="10000"/>
          </a:bodyPr>
          <a:lstStyle/>
          <a:p>
            <a:pPr marL="0" indent="34925" algn="just">
              <a:lnSpc>
                <a:spcPct val="150000"/>
              </a:lnSpc>
              <a:spcAft>
                <a:spcPts val="800"/>
              </a:spcAft>
              <a:buNone/>
            </a:pPr>
            <a:r>
              <a:rPr lang="en-IN" sz="1800" kern="0" dirty="0">
                <a:latin typeface="Times New Roman" panose="02020603050405020304" pitchFamily="18" charset="0"/>
                <a:cs typeface="Times New Roman" panose="02020603050405020304" pitchFamily="18" charset="0"/>
              </a:rPr>
              <a:t>This research adopts a quantitative research design aimed at exploring customer perception, satisfaction, and trust regarding the use of machine learning (ML) applications in e-commerce platforms. The purpose of this methodology is to gather measurable and structured data from online shoppers to understand how they interact with ML-driven features such as chatbots, personalized recommendations, and predictive personalization tools.</a:t>
            </a:r>
          </a:p>
          <a:p>
            <a:pPr algn="just">
              <a:lnSpc>
                <a:spcPct val="150000"/>
              </a:lnSpc>
              <a:spcAft>
                <a:spcPts val="800"/>
              </a:spcAft>
              <a:buNone/>
            </a:pPr>
            <a:r>
              <a:rPr lang="en-IN" sz="1800" b="1" u="sng" kern="0" dirty="0">
                <a:effectLst/>
                <a:latin typeface="Times New Roman" panose="02020603050405020304" pitchFamily="18" charset="0"/>
                <a:ea typeface="Times New Roman" panose="02020603050405020304" pitchFamily="18" charset="0"/>
                <a:cs typeface="Times New Roman" panose="02020603050405020304" pitchFamily="18" charset="0"/>
              </a:rPr>
              <a:t>Research Design and Approach</a:t>
            </a:r>
            <a:endParaRPr lang="en-IN" sz="18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study follows a descriptive survey-based approach, which is suitable for analysing trends, behaviours, and opinions among a defined population. The quantitative nature of this research allows for the collection of numerical data that can be statistically analysed to draw meaningful insights regarding customer experiences with ML features in the digital shopping environment.</a:t>
            </a:r>
          </a:p>
          <a:p>
            <a:pPr algn="just">
              <a:lnSpc>
                <a:spcPct val="150000"/>
              </a:lnSpc>
              <a:spcAft>
                <a:spcPts val="800"/>
              </a:spcAft>
              <a:buNone/>
            </a:pPr>
            <a:r>
              <a:rPr lang="en-IN" sz="1800" b="1" u="sng" kern="0" dirty="0">
                <a:latin typeface="Times New Roman" panose="02020603050405020304" pitchFamily="18" charset="0"/>
                <a:cs typeface="Times New Roman" panose="02020603050405020304" pitchFamily="18" charset="0"/>
              </a:rPr>
              <a:t>Sampling Method and Data Collection</a:t>
            </a:r>
          </a:p>
          <a:p>
            <a:pPr marL="0" indent="0" algn="just">
              <a:lnSpc>
                <a:spcPct val="150000"/>
              </a:lnSpc>
              <a:spcAft>
                <a:spcPts val="800"/>
              </a:spcAft>
              <a:buNone/>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study is based on a subset of 30 responses, selected from a larger dataset of 100 responses initially collected for the author's dissertation. This subset specifically focuses on participants aged 18 to 30 years, representing a tech-savvy and highly engaged segment of the online shopping population.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014089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AE005838-2F8B-0165-7E82-8EAC1B7E9B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B51B8A15-626C-38B5-1A7F-AA0AA787D2CD}"/>
              </a:ext>
            </a:extLst>
          </p:cNvPr>
          <p:cNvSpPr>
            <a:spLocks noGrp="1"/>
          </p:cNvSpPr>
          <p:nvPr>
            <p:ph idx="1"/>
          </p:nvPr>
        </p:nvSpPr>
        <p:spPr>
          <a:xfrm>
            <a:off x="139485" y="154982"/>
            <a:ext cx="11856203" cy="6703017"/>
          </a:xfrm>
        </p:spPr>
        <p:txBody>
          <a:bodyPr>
            <a:normAutofit fontScale="92500" lnSpcReduction="10000"/>
          </a:bodyPr>
          <a:lstStyle/>
          <a:p>
            <a:pPr marL="0" indent="0" algn="just">
              <a:lnSpc>
                <a:spcPct val="150000"/>
              </a:lnSpc>
              <a:buNone/>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Data was collected through a Google Forms survey, distributed digitally via email and social media platforms. The sampling technique employed was non-probability convenience sampling, chosen due to its practicality and ease of access to voluntary respondents during the data collection period.</a:t>
            </a:r>
          </a:p>
          <a:p>
            <a:pPr algn="just">
              <a:lnSpc>
                <a:spcPct val="150000"/>
              </a:lnSpc>
              <a:spcAft>
                <a:spcPts val="800"/>
              </a:spcAft>
              <a:buNone/>
            </a:pPr>
            <a:r>
              <a:rPr lang="en-IN" sz="1800" b="1" u="sng" kern="0" dirty="0">
                <a:effectLst/>
                <a:latin typeface="Times New Roman" panose="02020603050405020304" pitchFamily="18" charset="0"/>
                <a:ea typeface="Times New Roman" panose="02020603050405020304" pitchFamily="18" charset="0"/>
                <a:cs typeface="Times New Roman" panose="02020603050405020304" pitchFamily="18" charset="0"/>
              </a:rPr>
              <a:t>Structure of the Questionnaire</a:t>
            </a:r>
            <a:endParaRPr lang="en-IN" sz="1800" u="sng"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buNone/>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survey instrument was a </a:t>
            </a: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structured questionnaire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divided into two main sections:</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Section A: Demographics</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 included basic questions related to age and frequency of online shopping to help categorize the user base.</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Section B: Awareness and Experience with ML Features</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 included </a:t>
            </a: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multiple-choice</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Likert-scale questions</a:t>
            </a: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 to assess:</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lnSpc>
                <a:spcPct val="150000"/>
              </a:lnSpc>
              <a:spcAft>
                <a:spcPts val="800"/>
              </a:spcAft>
              <a:buSzPts val="1000"/>
              <a:buFont typeface="Courier New" panose="02070309020205020404" pitchFamily="49" charset="0"/>
              <a:buChar char="o"/>
              <a:tabLst>
                <a:tab pos="9144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Awareness of ML-driven features (e.g., chatbots and product recommendations)</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lnSpc>
                <a:spcPct val="150000"/>
              </a:lnSpc>
              <a:spcAft>
                <a:spcPts val="800"/>
              </a:spcAft>
              <a:buSzPts val="1000"/>
              <a:buFont typeface="Courier New" panose="02070309020205020404" pitchFamily="49" charset="0"/>
              <a:buChar char="o"/>
              <a:tabLst>
                <a:tab pos="9144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Satisfaction with ML tools</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lnSpc>
                <a:spcPct val="150000"/>
              </a:lnSpc>
              <a:spcAft>
                <a:spcPts val="800"/>
              </a:spcAft>
              <a:buSzPts val="1000"/>
              <a:buFont typeface="Courier New" panose="02070309020205020404" pitchFamily="49" charset="0"/>
              <a:buChar char="o"/>
              <a:tabLst>
                <a:tab pos="9144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Trust in machine learning applications</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lnSpc>
                <a:spcPct val="150000"/>
              </a:lnSpc>
              <a:spcAft>
                <a:spcPts val="800"/>
              </a:spcAft>
              <a:buSzPts val="1000"/>
              <a:buFont typeface="Courier New" panose="02070309020205020404" pitchFamily="49" charset="0"/>
              <a:buChar char="o"/>
              <a:tabLst>
                <a:tab pos="914400" algn="l"/>
              </a:tabLs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Influence on shopping behaviour and decision-making</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questionnaire was designed to be simple, engaging, and accessible, requiring less than five minutes to complete.</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2021683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8059B8A8-C3EF-8521-1508-1010EED950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E51C6E42-2C07-0151-FE3D-3CE6026E9C68}"/>
              </a:ext>
            </a:extLst>
          </p:cNvPr>
          <p:cNvSpPr>
            <a:spLocks noGrp="1"/>
          </p:cNvSpPr>
          <p:nvPr>
            <p:ph idx="1"/>
          </p:nvPr>
        </p:nvSpPr>
        <p:spPr>
          <a:xfrm>
            <a:off x="201477" y="154982"/>
            <a:ext cx="11747715" cy="6540285"/>
          </a:xfrm>
        </p:spPr>
        <p:txBody>
          <a:bodyPr/>
          <a:lstStyle/>
          <a:p>
            <a:pPr algn="just">
              <a:lnSpc>
                <a:spcPct val="150000"/>
              </a:lnSpc>
              <a:spcAft>
                <a:spcPts val="800"/>
              </a:spcAft>
              <a:buNone/>
            </a:pPr>
            <a:r>
              <a:rPr lang="en-IN" sz="1800" b="1" u="sng" kern="0" dirty="0">
                <a:effectLst/>
                <a:latin typeface="Times New Roman" panose="02020603050405020304" pitchFamily="18" charset="0"/>
                <a:ea typeface="Times New Roman" panose="02020603050405020304" pitchFamily="18" charset="0"/>
                <a:cs typeface="Times New Roman" panose="02020603050405020304" pitchFamily="18" charset="0"/>
              </a:rPr>
              <a:t>Data Analysis Techniques</a:t>
            </a:r>
            <a:endParaRPr lang="en-IN" sz="1800" u="sng"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IN" sz="1800" kern="0" dirty="0">
                <a:latin typeface="Times New Roman" panose="02020603050405020304" pitchFamily="18" charset="0"/>
                <a:cs typeface="Times New Roman" panose="02020603050405020304" pitchFamily="18" charset="0"/>
              </a:rPr>
              <a:t>The collected responses were analysed using basic descriptive statistics, including frequency distributions, percentages, and graphical representations such as bar charts and pie charts. These tools were used to interpret trends and patterns in customer responses regarding the effectiveness and trustworthiness of ML applications in e-commerce.</a:t>
            </a:r>
          </a:p>
          <a:p>
            <a:pPr algn="just">
              <a:lnSpc>
                <a:spcPct val="150000"/>
              </a:lnSpc>
              <a:spcAft>
                <a:spcPts val="800"/>
              </a:spcAft>
              <a:buNone/>
            </a:pPr>
            <a:r>
              <a:rPr lang="en-IN" sz="1800" b="1" u="sng" kern="0" dirty="0">
                <a:latin typeface="Times New Roman" panose="02020603050405020304" pitchFamily="18" charset="0"/>
                <a:cs typeface="Times New Roman" panose="02020603050405020304" pitchFamily="18" charset="0"/>
              </a:rPr>
              <a:t>Ethical Considerations</a:t>
            </a:r>
          </a:p>
          <a:p>
            <a:pPr marL="0" indent="0" algn="just">
              <a:lnSpc>
                <a:spcPct val="150000"/>
              </a:lnSpc>
              <a:spcAft>
                <a:spcPts val="800"/>
              </a:spcAft>
              <a:buNone/>
            </a:pPr>
            <a:r>
              <a:rPr lang="en-IN" sz="1800" kern="0" dirty="0">
                <a:effectLst/>
                <a:latin typeface="Times New Roman" panose="02020603050405020304" pitchFamily="18" charset="0"/>
                <a:ea typeface="Times New Roman" panose="02020603050405020304" pitchFamily="18" charset="0"/>
                <a:cs typeface="Times New Roman" panose="02020603050405020304" pitchFamily="18" charset="0"/>
              </a:rPr>
              <a:t>The study strictly adhered to ethical research practices. All participants were clearly informed about the voluntary nature of their participation. The survey included an introductory statement ensuring anonymity, confidentiality, and the academic purpose of the research. No personally identifiable information was collected, and participants were allowed to withdraw at any time without consequence.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124598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Antique Old Paper Texture PPT Background and Wallpaper - SlidesCorner">
            <a:extLst>
              <a:ext uri="{FF2B5EF4-FFF2-40B4-BE49-F238E27FC236}">
                <a16:creationId xmlns:a16="http://schemas.microsoft.com/office/drawing/2014/main" xmlns="" id="{3510F053-9A28-5B5B-D16B-51CA0447DA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810CDB68-EBDE-C3A3-4A63-617F855CD862}"/>
              </a:ext>
            </a:extLst>
          </p:cNvPr>
          <p:cNvSpPr>
            <a:spLocks noGrp="1"/>
          </p:cNvSpPr>
          <p:nvPr>
            <p:ph type="title"/>
          </p:nvPr>
        </p:nvSpPr>
        <p:spPr>
          <a:xfrm>
            <a:off x="838199" y="185980"/>
            <a:ext cx="11188485" cy="712922"/>
          </a:xfrm>
        </p:spPr>
        <p:txBody>
          <a:bodyPr>
            <a:normAutofit/>
          </a:bodyPr>
          <a:lstStyle/>
          <a:p>
            <a:pPr algn="ctr"/>
            <a:r>
              <a:rPr lang="en-US" sz="4000" b="1" dirty="0">
                <a:latin typeface="Times New Roman" panose="02020603050405020304" pitchFamily="18" charset="0"/>
                <a:cs typeface="Times New Roman" panose="02020603050405020304" pitchFamily="18" charset="0"/>
              </a:rPr>
              <a:t>RESULT AND DISCUSSION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2733634F-E61A-121A-57E9-47EFEC3D4900}"/>
              </a:ext>
            </a:extLst>
          </p:cNvPr>
          <p:cNvSpPr>
            <a:spLocks noGrp="1"/>
          </p:cNvSpPr>
          <p:nvPr>
            <p:ph idx="1"/>
          </p:nvPr>
        </p:nvSpPr>
        <p:spPr>
          <a:xfrm>
            <a:off x="154983" y="1255364"/>
            <a:ext cx="4943959" cy="5416656"/>
          </a:xfrm>
        </p:spPr>
        <p:txBody>
          <a:bodyPr>
            <a:normAutofit fontScale="92500" lnSpcReduction="20000"/>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This paper presents and interprets the key findings of the study based on the responses collected from 30 participants through a structured questionnaire. The analysis focuses on understanding how customers perceive and interact with machine learning (ML) applications in e-commerce platforms, including product recommendations and chatbot systems. The data is summarized in ten tables, each reflecting the respondents’ views on aspects such as shopping behaviour, personalization effectiveness, chatbot satisfaction, and trust in ML-driven experiences. These results are critical in assessing the overall impact of ML features on user satisfaction, trust, and engagement in the digital shopping ecosystem.</a:t>
            </a: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graphicFrame>
        <p:nvGraphicFramePr>
          <p:cNvPr id="8" name="Table 7">
            <a:extLst>
              <a:ext uri="{FF2B5EF4-FFF2-40B4-BE49-F238E27FC236}">
                <a16:creationId xmlns:a16="http://schemas.microsoft.com/office/drawing/2014/main" xmlns="" id="{AA797E3B-4039-45B1-620A-08B972138A4C}"/>
              </a:ext>
            </a:extLst>
          </p:cNvPr>
          <p:cNvGraphicFramePr>
            <a:graphicFrameLocks noGrp="1"/>
          </p:cNvGraphicFramePr>
          <p:nvPr>
            <p:extLst>
              <p:ext uri="{D42A27DB-BD31-4B8C-83A1-F6EECF244321}">
                <p14:modId xmlns:p14="http://schemas.microsoft.com/office/powerpoint/2010/main" val="3271589341"/>
              </p:ext>
            </p:extLst>
          </p:nvPr>
        </p:nvGraphicFramePr>
        <p:xfrm>
          <a:off x="5796364" y="1645053"/>
          <a:ext cx="6276813" cy="1757692"/>
        </p:xfrm>
        <a:graphic>
          <a:graphicData uri="http://schemas.openxmlformats.org/drawingml/2006/table">
            <a:tbl>
              <a:tblPr firstRow="1" firstCol="1" bandRow="1">
                <a:tableStyleId>{5C22544A-7EE6-4342-B048-85BDC9FD1C3A}</a:tableStyleId>
              </a:tblPr>
              <a:tblGrid>
                <a:gridCol w="2092271">
                  <a:extLst>
                    <a:ext uri="{9D8B030D-6E8A-4147-A177-3AD203B41FA5}">
                      <a16:colId xmlns:a16="http://schemas.microsoft.com/office/drawing/2014/main" xmlns="" val="2742236078"/>
                    </a:ext>
                  </a:extLst>
                </a:gridCol>
                <a:gridCol w="2092271">
                  <a:extLst>
                    <a:ext uri="{9D8B030D-6E8A-4147-A177-3AD203B41FA5}">
                      <a16:colId xmlns:a16="http://schemas.microsoft.com/office/drawing/2014/main" xmlns="" val="1962118025"/>
                    </a:ext>
                  </a:extLst>
                </a:gridCol>
                <a:gridCol w="2092271">
                  <a:extLst>
                    <a:ext uri="{9D8B030D-6E8A-4147-A177-3AD203B41FA5}">
                      <a16:colId xmlns:a16="http://schemas.microsoft.com/office/drawing/2014/main" xmlns="" val="3406611786"/>
                    </a:ext>
                  </a:extLst>
                </a:gridCol>
              </a:tblGrid>
              <a:tr h="201477">
                <a:tc>
                  <a:txBody>
                    <a:bodyPr/>
                    <a:lstStyle/>
                    <a:p>
                      <a:pPr algn="ctr">
                        <a:lnSpc>
                          <a:spcPct val="150000"/>
                        </a:lnSpc>
                        <a:spcAft>
                          <a:spcPts val="800"/>
                        </a:spcAft>
                        <a:buNone/>
                      </a:pPr>
                      <a:r>
                        <a:rPr lang="en-IN" sz="1200" kern="100">
                          <a:effectLst/>
                        </a:rPr>
                        <a:t>Age Group</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Frequency</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Percentage (%)</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172897141"/>
                  </a:ext>
                </a:extLst>
              </a:tr>
              <a:tr h="296440">
                <a:tc>
                  <a:txBody>
                    <a:bodyPr/>
                    <a:lstStyle/>
                    <a:p>
                      <a:pPr algn="ctr">
                        <a:lnSpc>
                          <a:spcPct val="150000"/>
                        </a:lnSpc>
                        <a:spcAft>
                          <a:spcPts val="800"/>
                        </a:spcAft>
                        <a:buNone/>
                      </a:pPr>
                      <a:r>
                        <a:rPr lang="en-IN" sz="1200" kern="100">
                          <a:effectLst/>
                        </a:rPr>
                        <a:t>Below 18</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1</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3.33%</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22509390"/>
                  </a:ext>
                </a:extLst>
              </a:tr>
              <a:tr h="278970">
                <a:tc>
                  <a:txBody>
                    <a:bodyPr/>
                    <a:lstStyle/>
                    <a:p>
                      <a:pPr algn="ctr">
                        <a:lnSpc>
                          <a:spcPct val="150000"/>
                        </a:lnSpc>
                        <a:spcAft>
                          <a:spcPts val="800"/>
                        </a:spcAft>
                        <a:buNone/>
                      </a:pPr>
                      <a:r>
                        <a:rPr lang="en-IN" sz="1200" kern="100">
                          <a:effectLst/>
                        </a:rPr>
                        <a:t>18–25</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16</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53.33%</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543266486"/>
                  </a:ext>
                </a:extLst>
              </a:tr>
              <a:tr h="108488">
                <a:tc>
                  <a:txBody>
                    <a:bodyPr/>
                    <a:lstStyle/>
                    <a:p>
                      <a:pPr algn="ctr">
                        <a:lnSpc>
                          <a:spcPct val="150000"/>
                        </a:lnSpc>
                        <a:spcAft>
                          <a:spcPts val="800"/>
                        </a:spcAft>
                        <a:buNone/>
                      </a:pPr>
                      <a:r>
                        <a:rPr lang="en-IN" sz="1200" kern="100">
                          <a:effectLst/>
                        </a:rPr>
                        <a:t>26–35</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11</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36.67%</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546970804"/>
                  </a:ext>
                </a:extLst>
              </a:tr>
              <a:tr h="63967">
                <a:tc>
                  <a:txBody>
                    <a:bodyPr/>
                    <a:lstStyle/>
                    <a:p>
                      <a:pPr algn="ctr">
                        <a:lnSpc>
                          <a:spcPct val="150000"/>
                        </a:lnSpc>
                        <a:spcAft>
                          <a:spcPts val="800"/>
                        </a:spcAft>
                        <a:buNone/>
                      </a:pPr>
                      <a:r>
                        <a:rPr lang="en-IN" sz="1200" kern="100">
                          <a:effectLst/>
                        </a:rPr>
                        <a:t>36–45</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1</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3.33%</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95216565"/>
                  </a:ext>
                </a:extLst>
              </a:tr>
              <a:tr h="444285">
                <a:tc>
                  <a:txBody>
                    <a:bodyPr/>
                    <a:lstStyle/>
                    <a:p>
                      <a:pPr algn="ctr">
                        <a:lnSpc>
                          <a:spcPct val="150000"/>
                        </a:lnSpc>
                        <a:spcAft>
                          <a:spcPts val="800"/>
                        </a:spcAft>
                        <a:buNone/>
                      </a:pPr>
                      <a:r>
                        <a:rPr lang="en-IN" sz="1200" kern="100">
                          <a:effectLst/>
                        </a:rPr>
                        <a:t>Above 45</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rPr>
                        <a:t>1</a:t>
                      </a:r>
                      <a:endParaRPr lang="en-IN" sz="12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rPr>
                        <a:t>3.33%</a:t>
                      </a:r>
                      <a:endParaRPr lang="en-IN" sz="12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293816145"/>
                  </a:ext>
                </a:extLst>
              </a:tr>
            </a:tbl>
          </a:graphicData>
        </a:graphic>
      </p:graphicFrame>
      <p:graphicFrame>
        <p:nvGraphicFramePr>
          <p:cNvPr id="9" name="Chart 8">
            <a:extLst>
              <a:ext uri="{FF2B5EF4-FFF2-40B4-BE49-F238E27FC236}">
                <a16:creationId xmlns:a16="http://schemas.microsoft.com/office/drawing/2014/main" xmlns="" id="{014F79B9-420B-07B2-6BE7-756E2C7D1146}"/>
              </a:ext>
            </a:extLst>
          </p:cNvPr>
          <p:cNvGraphicFramePr/>
          <p:nvPr>
            <p:extLst>
              <p:ext uri="{D42A27DB-BD31-4B8C-83A1-F6EECF244321}">
                <p14:modId xmlns:p14="http://schemas.microsoft.com/office/powerpoint/2010/main" val="2329313411"/>
              </p:ext>
            </p:extLst>
          </p:nvPr>
        </p:nvGraphicFramePr>
        <p:xfrm>
          <a:off x="6695265" y="3623937"/>
          <a:ext cx="4479009" cy="2409986"/>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a:extLst>
              <a:ext uri="{FF2B5EF4-FFF2-40B4-BE49-F238E27FC236}">
                <a16:creationId xmlns:a16="http://schemas.microsoft.com/office/drawing/2014/main" xmlns="" id="{D92F066D-3FBC-FB6E-E4BA-D7A9F1AA4802}"/>
              </a:ext>
            </a:extLst>
          </p:cNvPr>
          <p:cNvSpPr txBox="1"/>
          <p:nvPr/>
        </p:nvSpPr>
        <p:spPr>
          <a:xfrm>
            <a:off x="5885478" y="6208623"/>
            <a:ext cx="6098582" cy="463397"/>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Figure 1:</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Graphical representation on Age Group Distribution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3A21B0-E5A8-26C6-8173-BB0BE0859301}"/>
              </a:ext>
            </a:extLst>
          </p:cNvPr>
          <p:cNvSpPr txBox="1"/>
          <p:nvPr/>
        </p:nvSpPr>
        <p:spPr>
          <a:xfrm>
            <a:off x="5855126" y="1120094"/>
            <a:ext cx="6098582" cy="463397"/>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Table 1: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Age Group Distribution of Respondents (n = 30)</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30583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Antique Old Paper Texture PPT Background and Wallpaper - SlidesCorner">
            <a:extLst>
              <a:ext uri="{FF2B5EF4-FFF2-40B4-BE49-F238E27FC236}">
                <a16:creationId xmlns:a16="http://schemas.microsoft.com/office/drawing/2014/main" xmlns="" id="{948FF79D-2705-427A-E9A5-38BECF43A4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F14D4E9C-E68D-0B8B-741B-E1FBDD0ACCE5}"/>
              </a:ext>
            </a:extLst>
          </p:cNvPr>
          <p:cNvSpPr>
            <a:spLocks noGrp="1"/>
          </p:cNvSpPr>
          <p:nvPr>
            <p:ph idx="1"/>
          </p:nvPr>
        </p:nvSpPr>
        <p:spPr>
          <a:xfrm>
            <a:off x="123987" y="154983"/>
            <a:ext cx="11809708" cy="6524786"/>
          </a:xfrm>
        </p:spPr>
        <p:txBody>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Most respondents reported shopping online either occasionally (30%) or frequently (26.67%), showing that digital commerce is becoming a regular part of consumer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behavior</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This frequency supports the need for enhancing the user experience through advanced ML features that provide convenience and relevance.</a:t>
            </a:r>
          </a:p>
          <a:p>
            <a:pPr marL="0" indent="0" algn="ctr">
              <a:lnSpc>
                <a:spcPct val="150000"/>
              </a:lnSpc>
              <a:buNone/>
            </a:pPr>
            <a:r>
              <a:rPr lang="en-IN" sz="1800" b="1" dirty="0">
                <a:effectLst/>
                <a:latin typeface="Times New Roman" panose="02020603050405020304" pitchFamily="18" charset="0"/>
                <a:ea typeface="Calibri" panose="020F0502020204030204" pitchFamily="34" charset="0"/>
              </a:rPr>
              <a:t>Table 3: </a:t>
            </a:r>
            <a:r>
              <a:rPr lang="en-IN" sz="1800" dirty="0">
                <a:effectLst/>
                <a:latin typeface="Times New Roman" panose="02020603050405020304" pitchFamily="18" charset="0"/>
                <a:ea typeface="Calibri" panose="020F0502020204030204" pitchFamily="34" charset="0"/>
              </a:rPr>
              <a:t>Awareness of Personalized Product Recommendations While Shopping Online </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graphicFrame>
        <p:nvGraphicFramePr>
          <p:cNvPr id="4" name="Table 3">
            <a:extLst>
              <a:ext uri="{FF2B5EF4-FFF2-40B4-BE49-F238E27FC236}">
                <a16:creationId xmlns:a16="http://schemas.microsoft.com/office/drawing/2014/main" xmlns="" id="{02F827D7-90CA-08DC-832D-B015D21DD367}"/>
              </a:ext>
            </a:extLst>
          </p:cNvPr>
          <p:cNvGraphicFramePr>
            <a:graphicFrameLocks noGrp="1"/>
          </p:cNvGraphicFramePr>
          <p:nvPr>
            <p:extLst>
              <p:ext uri="{D42A27DB-BD31-4B8C-83A1-F6EECF244321}">
                <p14:modId xmlns:p14="http://schemas.microsoft.com/office/powerpoint/2010/main" val="1579949571"/>
              </p:ext>
            </p:extLst>
          </p:nvPr>
        </p:nvGraphicFramePr>
        <p:xfrm>
          <a:off x="1796511" y="2252120"/>
          <a:ext cx="8756544" cy="1093259"/>
        </p:xfrm>
        <a:graphic>
          <a:graphicData uri="http://schemas.openxmlformats.org/drawingml/2006/table">
            <a:tbl>
              <a:tblPr firstRow="1" firstCol="1" bandRow="1">
                <a:tableStyleId>{5C22544A-7EE6-4342-B048-85BDC9FD1C3A}</a:tableStyleId>
              </a:tblPr>
              <a:tblGrid>
                <a:gridCol w="2918848">
                  <a:extLst>
                    <a:ext uri="{9D8B030D-6E8A-4147-A177-3AD203B41FA5}">
                      <a16:colId xmlns:a16="http://schemas.microsoft.com/office/drawing/2014/main" xmlns="" val="1425105422"/>
                    </a:ext>
                  </a:extLst>
                </a:gridCol>
                <a:gridCol w="2918848">
                  <a:extLst>
                    <a:ext uri="{9D8B030D-6E8A-4147-A177-3AD203B41FA5}">
                      <a16:colId xmlns:a16="http://schemas.microsoft.com/office/drawing/2014/main" xmlns="" val="2941200075"/>
                    </a:ext>
                  </a:extLst>
                </a:gridCol>
                <a:gridCol w="2918848">
                  <a:extLst>
                    <a:ext uri="{9D8B030D-6E8A-4147-A177-3AD203B41FA5}">
                      <a16:colId xmlns:a16="http://schemas.microsoft.com/office/drawing/2014/main" xmlns="" val="1839381601"/>
                    </a:ext>
                  </a:extLst>
                </a:gridCol>
              </a:tblGrid>
              <a:tr h="294119">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Response</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Frequency</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Percentage (%)</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418414048"/>
                  </a:ext>
                </a:extLst>
              </a:tr>
              <a:tr h="297154">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Yes</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30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100.00%</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434038252"/>
                  </a:ext>
                </a:extLst>
              </a:tr>
              <a:tr h="501986">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No</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0</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0.00%</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936535799"/>
                  </a:ext>
                </a:extLst>
              </a:tr>
            </a:tbl>
          </a:graphicData>
        </a:graphic>
      </p:graphicFrame>
      <p:graphicFrame>
        <p:nvGraphicFramePr>
          <p:cNvPr id="5" name="Chart 4">
            <a:extLst>
              <a:ext uri="{FF2B5EF4-FFF2-40B4-BE49-F238E27FC236}">
                <a16:creationId xmlns:a16="http://schemas.microsoft.com/office/drawing/2014/main" xmlns="" id="{C021B3F8-D527-91AE-1A82-BB0B05830694}"/>
              </a:ext>
            </a:extLst>
          </p:cNvPr>
          <p:cNvGraphicFramePr/>
          <p:nvPr>
            <p:extLst>
              <p:ext uri="{D42A27DB-BD31-4B8C-83A1-F6EECF244321}">
                <p14:modId xmlns:p14="http://schemas.microsoft.com/office/powerpoint/2010/main" val="2334789518"/>
              </p:ext>
            </p:extLst>
          </p:nvPr>
        </p:nvGraphicFramePr>
        <p:xfrm>
          <a:off x="3967566" y="3417376"/>
          <a:ext cx="4414434" cy="2239505"/>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xmlns="" id="{2C03CD6B-D36B-BF2A-2140-C36E1AAEDF37}"/>
              </a:ext>
            </a:extLst>
          </p:cNvPr>
          <p:cNvSpPr txBox="1"/>
          <p:nvPr/>
        </p:nvSpPr>
        <p:spPr>
          <a:xfrm>
            <a:off x="3312763" y="5728877"/>
            <a:ext cx="6098582" cy="878895"/>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Figure 3:</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Graphical Representation on Personalized Product Recommendations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2279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0F3C0548-A2A7-8D46-4E38-A2F268033F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D015BFC4-8991-CCD2-9B5B-AC4877CCAADE}"/>
              </a:ext>
            </a:extLst>
          </p:cNvPr>
          <p:cNvSpPr>
            <a:spLocks noGrp="1"/>
          </p:cNvSpPr>
          <p:nvPr>
            <p:ph idx="1"/>
          </p:nvPr>
        </p:nvSpPr>
        <p:spPr>
          <a:xfrm>
            <a:off x="154983" y="232475"/>
            <a:ext cx="11840705" cy="6509288"/>
          </a:xfrm>
        </p:spPr>
        <p:txBody>
          <a:bodyPr/>
          <a:lstStyle/>
          <a:p>
            <a:pPr marL="0" indent="0">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Discussion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findings of this study offer important insights into consumer perceptions of machine learning (ML) applications in e-commerce environments. The age distribution of respondents, primarily concentrated in the 18–35 age group, underscores the increasing digital engagement of younger consumers—an audience highly familiar with and influenced by personalized technology.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high awareness of ML-driven product recommendations (100%) and significant interaction with chatbots (63.33%) indicate the successful integration of these features into mainstream online shopping platforms. However, responses on helpfulness and satisfaction levels suggest that while these tools are commonly encountered, their perceived effectiveness remains moderate.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Many respondents rated recommendations as only somewhat helpful or neutral, and satisfaction ratings with chatbots were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centered</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around average scores. This reflects a performance gap where user experience can be improved through better contextual understanding, smarter algorithms, and more intuitive conversational design.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820296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23D28239-2301-4A24-7D4F-6218C037A8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1845C30F-B946-A1B1-A14D-5A0D04F05B02}"/>
              </a:ext>
            </a:extLst>
          </p:cNvPr>
          <p:cNvSpPr>
            <a:spLocks noGrp="1"/>
          </p:cNvSpPr>
          <p:nvPr>
            <p:ph type="title"/>
          </p:nvPr>
        </p:nvSpPr>
        <p:spPr>
          <a:xfrm>
            <a:off x="838200" y="365126"/>
            <a:ext cx="10515600" cy="797248"/>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r>
              <a:rPr lang="en-US" sz="4000" dirty="0">
                <a:latin typeface="Times New Roman" panose="02020603050405020304" pitchFamily="18" charset="0"/>
                <a:cs typeface="Times New Roman" panose="02020603050405020304" pitchFamily="18" charset="0"/>
              </a:rPr>
              <a:t> </a:t>
            </a:r>
            <a:endParaRPr lang="en-IN"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E49A4EC9-2955-4242-4C0B-98EF34D3AB5A}"/>
              </a:ext>
            </a:extLst>
          </p:cNvPr>
          <p:cNvSpPr>
            <a:spLocks noGrp="1"/>
          </p:cNvSpPr>
          <p:nvPr>
            <p:ph idx="1"/>
          </p:nvPr>
        </p:nvSpPr>
        <p:spPr>
          <a:xfrm>
            <a:off x="154983" y="1825625"/>
            <a:ext cx="11887200" cy="4838646"/>
          </a:xfrm>
        </p:spPr>
        <p:txBody>
          <a:bodyPr>
            <a:normAutofit lnSpcReduction="10000"/>
          </a:bodyPr>
          <a:lstStyle/>
          <a:p>
            <a:pPr marL="0" indent="0" algn="just">
              <a:lnSpc>
                <a:spcPct val="160000"/>
              </a:lnSpc>
              <a:spcAft>
                <a:spcPts val="800"/>
              </a:spcAft>
              <a:buNone/>
            </a:pPr>
            <a:r>
              <a:rPr lang="en-IN" sz="1800" kern="100" dirty="0">
                <a:latin typeface="Times New Roman" panose="02020603050405020304" pitchFamily="18" charset="0"/>
                <a:cs typeface="Times New Roman" panose="02020603050405020304" pitchFamily="18" charset="0"/>
              </a:rPr>
              <a:t>This study provides a comprehensive understanding of how consumers perceive and interact with machine learning (ML) features in the context of e-commerce. The analysis reveals a high level of awareness and engagement with ML-based applications such as product recommendations and chatbots, particularly among younger, tech-savvy consumers. While these tools have become integral to online shopping platforms, their impact on user satisfaction and decision-making is mixed—highlighting the need for improved personalization accuracy, better chatbot functionality, and more intuitive system design.</a:t>
            </a:r>
          </a:p>
          <a:p>
            <a:pPr marL="0" indent="0" algn="just">
              <a:lnSpc>
                <a:spcPct val="150000"/>
              </a:lnSpc>
              <a:spcAft>
                <a:spcPts val="800"/>
              </a:spcAft>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Equally important is the emerging concern around data privacy and the ethical use of personal information in ML-driven systems. Although many users appreciate the convenience and relevance offered by such technologies, a significant portion remains wary of how their data is being used. This suggests that trust, transparency, and ethical alignment must go hand-in-hand with innovation. In conclusion, for e-commerce platforms to fully leverage the potential of machine learning, they must prioritize not just technological efficiency but also user-centric values—building systems that are intelligent, respectful, and human-aware.</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49944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6A5E3D03-C37A-753B-A957-E0BCD57835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8EBA56D0-C03B-86BC-80E6-B1E571817C28}"/>
              </a:ext>
            </a:extLst>
          </p:cNvPr>
          <p:cNvSpPr>
            <a:spLocks noGrp="1"/>
          </p:cNvSpPr>
          <p:nvPr>
            <p:ph type="title"/>
          </p:nvPr>
        </p:nvSpPr>
        <p:spPr>
          <a:xfrm>
            <a:off x="838200" y="365126"/>
            <a:ext cx="10515600" cy="704258"/>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C7E5BB2F-8D55-E257-7B96-B3882F553564}"/>
              </a:ext>
            </a:extLst>
          </p:cNvPr>
          <p:cNvSpPr>
            <a:spLocks noGrp="1"/>
          </p:cNvSpPr>
          <p:nvPr>
            <p:ph idx="1"/>
          </p:nvPr>
        </p:nvSpPr>
        <p:spPr>
          <a:xfrm>
            <a:off x="201478" y="1332854"/>
            <a:ext cx="11794210" cy="5315919"/>
          </a:xfrm>
        </p:spPr>
        <p:txBody>
          <a:bodyPr>
            <a:normAutofit fontScale="85000" lnSpcReduction="20000"/>
          </a:bodyPr>
          <a:lstStyle/>
          <a:p>
            <a:pPr marL="342900" lvl="0" indent="-342900" algn="just">
              <a:lnSpc>
                <a:spcPct val="150000"/>
              </a:lnSpc>
              <a:spcAft>
                <a:spcPts val="1000"/>
              </a:spcAft>
              <a:buFont typeface="+mj-lt"/>
              <a:buAutoNum type="arabicPeriod"/>
            </a:pPr>
            <a:r>
              <a:rPr lang="en-IN" sz="1800" dirty="0">
                <a:solidFill>
                  <a:srgbClr val="222222"/>
                </a:solidFill>
                <a:effectLst/>
                <a:latin typeface="Times New Roman" panose="02020603050405020304" pitchFamily="18" charset="0"/>
                <a:ea typeface="Calibri" panose="020F0502020204030204" pitchFamily="34" charset="0"/>
              </a:rPr>
              <a:t>Aluri, A., Price, B. S., &amp; McIntyre, N. H. (2019). Using machine learning to cocreate </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value through dynamic customer engagement in a brand loyalty program.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Journal of Hospitality &amp; Tourism Research</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43</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 78-100.</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mj-lt"/>
              <a:buAutoNum type="arabicPeriod"/>
            </a:pP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Chatterjee, S., Goyal, D., Prakash, A., &amp; Sharma, J. (2021). Exploring healthcare/health-product ecommerce satisfaction: A text mining and machine learning application.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Journal of Business Research</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131</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815-825.</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mj-lt"/>
              <a:buAutoNum type="arabicPeriod"/>
            </a:pP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Hong, W., Zheng, C., Wu, L., &amp; Pu, X. (2019). </a:t>
            </a:r>
            <a:r>
              <a:rPr lang="en-IN"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Analyzing</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the relationship between consumer satisfaction and fresh e-commerce logistics service using text mining techniques.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Sustainability</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11</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(13), 3570.</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mj-lt"/>
              <a:buAutoNum type="arabicPeriod"/>
            </a:pP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Hwang, S., Kim, J., Park, E., &amp; Kwon, S. J. (2020). Who will be your next customer: A machine learning approach to customer return visits in airline services.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Journal of Business Research</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121</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121-126.</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mj-lt"/>
              <a:buAutoNum type="arabicPeriod"/>
            </a:pPr>
            <a:r>
              <a:rPr lang="en-IN"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Kliestik</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T., </a:t>
            </a:r>
            <a:r>
              <a:rPr lang="en-IN"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Zvarikova</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K., &amp; Lăzăroiu, G. (2022). Data-driven machine learning and neural network algorithms in the retailing environment: Consumer engagement, experience, and purchase </a:t>
            </a:r>
            <a:r>
              <a:rPr lang="en-IN" sz="1800" kern="1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behaviors</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Economics, Management and Financial Markets</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17</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 57-69.</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mj-lt"/>
              <a:buAutoNum type="arabicPeriod"/>
            </a:pP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Kumar, B., Roy, S., Singh, K. U., Pandey, S. K., Kumar, A., Sinha, A., ... &amp; Rasool, A. (2023). A static machine learning based evaluation method for usability and security analysis in e-commerce website.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IEEE Access</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11</a:t>
            </a:r>
            <a:r>
              <a:rPr lang="en-IN" sz="1800" kern="1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40488-40510.</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615106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ntique Old Paper Texture PPT Background and Wallpaper - SlidesCorner">
            <a:extLst>
              <a:ext uri="{FF2B5EF4-FFF2-40B4-BE49-F238E27FC236}">
                <a16:creationId xmlns:a16="http://schemas.microsoft.com/office/drawing/2014/main" xmlns="" id="{E1F30C64-99D6-BB44-7D26-8ED8BE1A63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5A7BFFDB-BEE5-A997-6C5A-887B6300CADE}"/>
              </a:ext>
            </a:extLst>
          </p:cNvPr>
          <p:cNvSpPr>
            <a:spLocks noGrp="1"/>
          </p:cNvSpPr>
          <p:nvPr>
            <p:ph idx="1"/>
          </p:nvPr>
        </p:nvSpPr>
        <p:spPr/>
        <p:txBody>
          <a:bodyPr/>
          <a:lstStyle/>
          <a:p>
            <a:pPr marL="0" indent="0">
              <a:buNone/>
            </a:pPr>
            <a:endParaRPr lang="en-US" dirty="0"/>
          </a:p>
          <a:p>
            <a:pPr marL="0" indent="0">
              <a:buNone/>
            </a:pPr>
            <a:endParaRPr lang="en-IN" dirty="0"/>
          </a:p>
          <a:p>
            <a:pPr marL="0" indent="0" algn="ctr">
              <a:buNone/>
            </a:pPr>
            <a:r>
              <a:rPr lang="en-IN" sz="4400" b="1" dirty="0">
                <a:latin typeface="Times New Roman" panose="02020603050405020304" pitchFamily="18" charset="0"/>
                <a:cs typeface="Times New Roman" panose="02020603050405020304" pitchFamily="18" charset="0"/>
              </a:rPr>
              <a:t>THANK </a:t>
            </a:r>
          </a:p>
          <a:p>
            <a:pPr marL="0" indent="0" algn="ctr">
              <a:buNone/>
            </a:pPr>
            <a:r>
              <a:rPr lang="en-IN" sz="4400" b="1" dirty="0">
                <a:latin typeface="Times New Roman" panose="02020603050405020304" pitchFamily="18" charset="0"/>
                <a:cs typeface="Times New Roman" panose="02020603050405020304" pitchFamily="18" charset="0"/>
              </a:rPr>
              <a:t>YOU </a:t>
            </a:r>
          </a:p>
        </p:txBody>
      </p:sp>
    </p:spTree>
    <p:extLst>
      <p:ext uri="{BB962C8B-B14F-4D97-AF65-F5344CB8AC3E}">
        <p14:creationId xmlns:p14="http://schemas.microsoft.com/office/powerpoint/2010/main" val="4045887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1994</Words>
  <Application>Microsoft Office PowerPoint</Application>
  <PresentationFormat>Widescreen</PresentationFormat>
  <Paragraphs>98</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Courier New</vt:lpstr>
      <vt:lpstr>Symbol</vt:lpstr>
      <vt:lpstr>Times New Roman</vt:lpstr>
      <vt:lpstr>Office Theme</vt:lpstr>
      <vt:lpstr>EXPLORING CUSTOMER PERCEPTION AND SATISFACTION WITH MACHINE LEARNING APPLICATIONS IN E-COMMERCE</vt:lpstr>
      <vt:lpstr> INTRODUCTION </vt:lpstr>
      <vt:lpstr>PowerPoint Presentation</vt:lpstr>
      <vt:lpstr>OBJECTIVE OF THE STUDY</vt:lpstr>
      <vt:lpstr>LITERATURE REVIEW</vt:lpstr>
      <vt:lpstr>PowerPoint Presentation</vt:lpstr>
      <vt:lpstr>RESEARCH METHODOLOGY</vt:lpstr>
      <vt:lpstr>PowerPoint Presentation</vt:lpstr>
      <vt:lpstr>PowerPoint Presentation</vt:lpstr>
      <vt:lpstr>RESULT AND DISCUSSION</vt:lpstr>
      <vt:lpstr>PowerPoint Presentation</vt:lpstr>
      <vt:lpstr>PowerPoint Presentation</vt:lpstr>
      <vt:lpstr>CONCLUSION </vt:lpstr>
      <vt:lpstr>REFERENCES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CUSTOMER PERCEPTION AND SATISFACTION WITH MACHINE LEARNING APPLICATIONS IN E-COMMERCE</dc:title>
  <dc:creator>intel</dc:creator>
  <cp:lastModifiedBy>intel</cp:lastModifiedBy>
  <cp:revision>3</cp:revision>
  <dcterms:created xsi:type="dcterms:W3CDTF">2025-04-04T06:28:05Z</dcterms:created>
  <dcterms:modified xsi:type="dcterms:W3CDTF">2025-04-04T06:51:44Z</dcterms:modified>
</cp:coreProperties>
</file>