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sldIdLst>
    <p:sldId id="256" r:id="rId2"/>
    <p:sldId id="257"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DB638A9-0782-469F-9D1E-B25D2783D5BD}" type="datetimeFigureOut">
              <a:rPr lang="en-US" smtClean="0"/>
              <a:t>12/31/2024</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3EFA06DF-3B26-4193-8DBC-57A4F83C8883}" type="slidenum">
              <a:rPr lang="en-US" smtClean="0"/>
              <a:t>‹#›</a:t>
            </a:fld>
            <a:endParaRPr lang="en-US"/>
          </a:p>
        </p:txBody>
      </p:sp>
    </p:spTree>
    <p:extLst>
      <p:ext uri="{BB962C8B-B14F-4D97-AF65-F5344CB8AC3E}">
        <p14:creationId xmlns:p14="http://schemas.microsoft.com/office/powerpoint/2010/main" val="436152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B638A9-0782-469F-9D1E-B25D2783D5BD}" type="datetimeFigureOut">
              <a:rPr lang="en-US" smtClean="0"/>
              <a:t>12/31/2024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EFA06DF-3B26-4193-8DBC-57A4F83C8883}" type="slidenum">
              <a:rPr lang="en-US" smtClean="0"/>
              <a:t>‹#›</a:t>
            </a:fld>
            <a:endParaRPr lang="en-US"/>
          </a:p>
        </p:txBody>
      </p:sp>
    </p:spTree>
    <p:extLst>
      <p:ext uri="{BB962C8B-B14F-4D97-AF65-F5344CB8AC3E}">
        <p14:creationId xmlns:p14="http://schemas.microsoft.com/office/powerpoint/2010/main" val="3238750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B638A9-0782-469F-9D1E-B25D2783D5BD}" type="datetimeFigureOut">
              <a:rPr lang="en-US" smtClean="0"/>
              <a:t>12/31/2024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EFA06DF-3B26-4193-8DBC-57A4F83C8883}" type="slidenum">
              <a:rPr lang="en-US" smtClean="0"/>
              <a:t>‹#›</a:t>
            </a:fld>
            <a:endParaRPr lang="en-US"/>
          </a:p>
        </p:txBody>
      </p:sp>
    </p:spTree>
    <p:extLst>
      <p:ext uri="{BB962C8B-B14F-4D97-AF65-F5344CB8AC3E}">
        <p14:creationId xmlns:p14="http://schemas.microsoft.com/office/powerpoint/2010/main" val="11612884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DB638A9-0782-469F-9D1E-B25D2783D5BD}" type="datetimeFigureOut">
              <a:rPr lang="en-US" smtClean="0"/>
              <a:t>12/31/2024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3EFA06DF-3B26-4193-8DBC-57A4F83C8883}" type="slidenum">
              <a:rPr lang="en-US" smtClean="0"/>
              <a:t>‹#›</a:t>
            </a:fld>
            <a:endParaRPr lang="en-US"/>
          </a:p>
        </p:txBody>
      </p:sp>
    </p:spTree>
    <p:extLst>
      <p:ext uri="{BB962C8B-B14F-4D97-AF65-F5344CB8AC3E}">
        <p14:creationId xmlns:p14="http://schemas.microsoft.com/office/powerpoint/2010/main" val="3612658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DB638A9-0782-469F-9D1E-B25D2783D5BD}" type="datetimeFigureOut">
              <a:rPr lang="en-US" smtClean="0"/>
              <a:t>12/31/2024</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3EFA06DF-3B26-4193-8DBC-57A4F83C8883}" type="slidenum">
              <a:rPr lang="en-US" smtClean="0"/>
              <a:t>‹#›</a:t>
            </a:fld>
            <a:endParaRPr lang="en-US"/>
          </a:p>
        </p:txBody>
      </p:sp>
    </p:spTree>
    <p:extLst>
      <p:ext uri="{BB962C8B-B14F-4D97-AF65-F5344CB8AC3E}">
        <p14:creationId xmlns:p14="http://schemas.microsoft.com/office/powerpoint/2010/main" val="16165703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DB638A9-0782-469F-9D1E-B25D2783D5BD}" type="datetimeFigureOut">
              <a:rPr lang="en-US" smtClean="0"/>
              <a:t>12/31/2024</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3EFA06DF-3B26-4193-8DBC-57A4F83C8883}" type="slidenum">
              <a:rPr lang="en-US" smtClean="0"/>
              <a:t>‹#›</a:t>
            </a:fld>
            <a:endParaRPr lang="en-US"/>
          </a:p>
        </p:txBody>
      </p:sp>
    </p:spTree>
    <p:extLst>
      <p:ext uri="{BB962C8B-B14F-4D97-AF65-F5344CB8AC3E}">
        <p14:creationId xmlns:p14="http://schemas.microsoft.com/office/powerpoint/2010/main" val="3158330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B638A9-0782-469F-9D1E-B25D2783D5BD}" type="datetimeFigureOut">
              <a:rPr lang="en-US" smtClean="0"/>
              <a:t>12/31/2024</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3EFA06DF-3B26-4193-8DBC-57A4F83C8883}" type="slidenum">
              <a:rPr lang="en-US" smtClean="0"/>
              <a:t>‹#›</a:t>
            </a:fld>
            <a:endParaRPr lang="en-US"/>
          </a:p>
        </p:txBody>
      </p:sp>
    </p:spTree>
    <p:extLst>
      <p:ext uri="{BB962C8B-B14F-4D97-AF65-F5344CB8AC3E}">
        <p14:creationId xmlns:p14="http://schemas.microsoft.com/office/powerpoint/2010/main" val="36150942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DB638A9-0782-469F-9D1E-B25D2783D5BD}" type="datetimeFigureOut">
              <a:rPr lang="en-US" smtClean="0"/>
              <a:t>12/31/2024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3EFA06DF-3B26-4193-8DBC-57A4F83C8883}" type="slidenum">
              <a:rPr lang="en-US" smtClean="0"/>
              <a:t>‹#›</a:t>
            </a:fld>
            <a:endParaRPr lang="en-US"/>
          </a:p>
        </p:txBody>
      </p:sp>
    </p:spTree>
    <p:extLst>
      <p:ext uri="{BB962C8B-B14F-4D97-AF65-F5344CB8AC3E}">
        <p14:creationId xmlns:p14="http://schemas.microsoft.com/office/powerpoint/2010/main" val="4087501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DB638A9-0782-469F-9D1E-B25D2783D5BD}" type="datetimeFigureOut">
              <a:rPr lang="en-US" smtClean="0"/>
              <a:t>12/31/2024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EFA06DF-3B26-4193-8DBC-57A4F83C8883}" type="slidenum">
              <a:rPr lang="en-US" smtClean="0"/>
              <a:t>‹#›</a:t>
            </a:fld>
            <a:endParaRPr lang="en-US"/>
          </a:p>
        </p:txBody>
      </p:sp>
    </p:spTree>
    <p:extLst>
      <p:ext uri="{BB962C8B-B14F-4D97-AF65-F5344CB8AC3E}">
        <p14:creationId xmlns:p14="http://schemas.microsoft.com/office/powerpoint/2010/main" val="36132373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B638A9-0782-469F-9D1E-B25D2783D5BD}" type="datetimeFigureOut">
              <a:rPr lang="en-US" smtClean="0"/>
              <a:t>12/31/2024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EFA06DF-3B26-4193-8DBC-57A4F83C8883}" type="slidenum">
              <a:rPr lang="en-US" smtClean="0"/>
              <a:t>‹#›</a:t>
            </a:fld>
            <a:endParaRPr lang="en-US"/>
          </a:p>
        </p:txBody>
      </p:sp>
    </p:spTree>
    <p:extLst>
      <p:ext uri="{BB962C8B-B14F-4D97-AF65-F5344CB8AC3E}">
        <p14:creationId xmlns:p14="http://schemas.microsoft.com/office/powerpoint/2010/main" val="829592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B638A9-0782-469F-9D1E-B25D2783D5BD}" type="datetimeFigureOut">
              <a:rPr lang="en-US" smtClean="0"/>
              <a:t>12/31/2024</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EFA06DF-3B26-4193-8DBC-57A4F83C8883}"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5716526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DB638A9-0782-469F-9D1E-B25D2783D5BD}" type="datetimeFigureOut">
              <a:rPr lang="en-US" smtClean="0"/>
              <a:t>12/31/2024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EFA06DF-3B26-4193-8DBC-57A4F83C8883}" type="slidenum">
              <a:rPr lang="en-US" smtClean="0"/>
              <a:t>‹#›</a:t>
            </a:fld>
            <a:endParaRPr lang="en-US"/>
          </a:p>
        </p:txBody>
      </p:sp>
    </p:spTree>
    <p:extLst>
      <p:ext uri="{BB962C8B-B14F-4D97-AF65-F5344CB8AC3E}">
        <p14:creationId xmlns:p14="http://schemas.microsoft.com/office/powerpoint/2010/main" val="41245955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DB638A9-0782-469F-9D1E-B25D2783D5BD}" type="datetimeFigureOut">
              <a:rPr lang="en-US" smtClean="0"/>
              <a:t>12/31/2024</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EFA06DF-3B26-4193-8DBC-57A4F83C8883}"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4501240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DB638A9-0782-469F-9D1E-B25D2783D5BD}" type="datetimeFigureOut">
              <a:rPr lang="en-US" smtClean="0"/>
              <a:t>12/31/2024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EFA06DF-3B26-4193-8DBC-57A4F83C8883}" type="slidenum">
              <a:rPr lang="en-US" smtClean="0"/>
              <a:t>‹#›</a:t>
            </a:fld>
            <a:endParaRPr lang="en-US"/>
          </a:p>
        </p:txBody>
      </p:sp>
    </p:spTree>
    <p:extLst>
      <p:ext uri="{BB962C8B-B14F-4D97-AF65-F5344CB8AC3E}">
        <p14:creationId xmlns:p14="http://schemas.microsoft.com/office/powerpoint/2010/main" val="40505021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B638A9-0782-469F-9D1E-B25D2783D5BD}" type="datetimeFigureOut">
              <a:rPr lang="en-US" smtClean="0"/>
              <a:t>12/31/2024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EFA06DF-3B26-4193-8DBC-57A4F83C8883}" type="slidenum">
              <a:rPr lang="en-US" smtClean="0"/>
              <a:t>‹#›</a:t>
            </a:fld>
            <a:endParaRPr lang="en-US"/>
          </a:p>
        </p:txBody>
      </p:sp>
    </p:spTree>
    <p:extLst>
      <p:ext uri="{BB962C8B-B14F-4D97-AF65-F5344CB8AC3E}">
        <p14:creationId xmlns:p14="http://schemas.microsoft.com/office/powerpoint/2010/main" val="20991074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B638A9-0782-469F-9D1E-B25D2783D5BD}" type="datetimeFigureOut">
              <a:rPr lang="en-US" smtClean="0"/>
              <a:t>12/31/2024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EFA06DF-3B26-4193-8DBC-57A4F83C8883}" type="slidenum">
              <a:rPr lang="en-US" smtClean="0"/>
              <a:t>‹#›</a:t>
            </a:fld>
            <a:endParaRPr lang="en-US"/>
          </a:p>
        </p:txBody>
      </p:sp>
    </p:spTree>
    <p:extLst>
      <p:ext uri="{BB962C8B-B14F-4D97-AF65-F5344CB8AC3E}">
        <p14:creationId xmlns:p14="http://schemas.microsoft.com/office/powerpoint/2010/main" val="23987657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2DB638A9-0782-469F-9D1E-B25D2783D5BD}" type="datetimeFigureOut">
              <a:rPr lang="en-US" smtClean="0"/>
              <a:t>12/31/2024</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3EFA06DF-3B26-4193-8DBC-57A4F83C8883}" type="slidenum">
              <a:rPr lang="en-US" smtClean="0"/>
              <a:t>‹#›</a:t>
            </a:fld>
            <a:endParaRPr lang="en-US"/>
          </a:p>
        </p:txBody>
      </p:sp>
    </p:spTree>
    <p:extLst>
      <p:ext uri="{BB962C8B-B14F-4D97-AF65-F5344CB8AC3E}">
        <p14:creationId xmlns:p14="http://schemas.microsoft.com/office/powerpoint/2010/main" val="3307637252"/>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E12BE-891D-22AC-7F00-BA59112F00CA}"/>
              </a:ext>
            </a:extLst>
          </p:cNvPr>
          <p:cNvSpPr>
            <a:spLocks noGrp="1"/>
          </p:cNvSpPr>
          <p:nvPr>
            <p:ph type="ctrTitle"/>
          </p:nvPr>
        </p:nvSpPr>
        <p:spPr>
          <a:xfrm>
            <a:off x="901261" y="746727"/>
            <a:ext cx="10389477" cy="3509963"/>
          </a:xfrm>
        </p:spPr>
        <p:txBody>
          <a:bodyPr>
            <a:normAutofit/>
          </a:bodyPr>
          <a:lstStyle/>
          <a:p>
            <a:pPr marL="0" marR="0" algn="ctr">
              <a:lnSpc>
                <a:spcPct val="150000"/>
              </a:lnSpc>
              <a:spcBef>
                <a:spcPts val="0"/>
              </a:spcBef>
              <a:spcAft>
                <a:spcPts val="0"/>
              </a:spcAft>
              <a:tabLst>
                <a:tab pos="2865755" algn="ctr"/>
                <a:tab pos="5731510" algn="r"/>
              </a:tabLst>
            </a:pPr>
            <a:r>
              <a:rPr lang="en-US" sz="4400" b="1" dirty="0">
                <a:effectLst/>
                <a:latin typeface="Times New Roman" panose="02020603050405020304" pitchFamily="18" charset="0"/>
                <a:ea typeface="Calibri" panose="020F0502020204030204" pitchFamily="34" charset="0"/>
                <a:cs typeface="Mangal" panose="02040503050203030202" pitchFamily="18" charset="0"/>
              </a:rPr>
              <a:t>THE IMPACT OF EMOTIONAL INTELLIGENCE ON INTERPERSONAL RELATIONSHIPS</a:t>
            </a:r>
            <a:endParaRPr lang="en-US" dirty="0"/>
          </a:p>
        </p:txBody>
      </p:sp>
      <p:sp>
        <p:nvSpPr>
          <p:cNvPr id="3" name="Subtitle 2">
            <a:extLst>
              <a:ext uri="{FF2B5EF4-FFF2-40B4-BE49-F238E27FC236}">
                <a16:creationId xmlns:a16="http://schemas.microsoft.com/office/drawing/2014/main" id="{237E4B68-A03B-0266-A32F-A61CECFD18A8}"/>
              </a:ext>
            </a:extLst>
          </p:cNvPr>
          <p:cNvSpPr>
            <a:spLocks noGrp="1"/>
          </p:cNvSpPr>
          <p:nvPr>
            <p:ph type="subTitle" idx="1"/>
          </p:nvPr>
        </p:nvSpPr>
        <p:spPr>
          <a:xfrm>
            <a:off x="7252138" y="4256690"/>
            <a:ext cx="4508938" cy="2601310"/>
          </a:xfrm>
        </p:spPr>
        <p:txBody>
          <a:bodyPr>
            <a:normAutofit lnSpcReduction="10000"/>
          </a:bodyPr>
          <a:lstStyle/>
          <a:p>
            <a:pPr marL="0" marR="0" algn="r">
              <a:lnSpc>
                <a:spcPct val="160000"/>
              </a:lnSpc>
              <a:spcBef>
                <a:spcPts val="0"/>
              </a:spcBef>
              <a:spcAft>
                <a:spcPts val="0"/>
              </a:spcAft>
              <a:tabLst>
                <a:tab pos="2865755" algn="ctr"/>
                <a:tab pos="5731510" algn="r"/>
              </a:tabLst>
            </a:pPr>
            <a:r>
              <a:rPr lang="en-US" b="1" dirty="0">
                <a:effectLst/>
                <a:latin typeface="Times New Roman" panose="02020603050405020304" pitchFamily="18" charset="0"/>
                <a:ea typeface="Calibri" panose="020F0502020204030204" pitchFamily="34" charset="0"/>
                <a:cs typeface="Mangal" panose="02040503050203030202" pitchFamily="18" charset="0"/>
              </a:rPr>
              <a:t>Anupreet </a:t>
            </a:r>
            <a:endParaRPr lang="en-US" b="1"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60000"/>
              </a:lnSpc>
              <a:spcBef>
                <a:spcPts val="0"/>
              </a:spcBef>
              <a:spcAft>
                <a:spcPts val="0"/>
              </a:spcAft>
              <a:tabLst>
                <a:tab pos="2865755" algn="ctr"/>
                <a:tab pos="5731510" algn="r"/>
              </a:tabLst>
            </a:pPr>
            <a:r>
              <a:rPr lang="en-US" b="1" dirty="0">
                <a:effectLst/>
                <a:latin typeface="Times New Roman" panose="02020603050405020304" pitchFamily="18" charset="0"/>
                <a:ea typeface="Calibri" panose="020F0502020204030204" pitchFamily="34" charset="0"/>
                <a:cs typeface="Mangal" panose="02040503050203030202" pitchFamily="18" charset="0"/>
              </a:rPr>
              <a:t>Research Scholar</a:t>
            </a:r>
            <a:endParaRPr lang="en-US" b="1"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60000"/>
              </a:lnSpc>
              <a:spcBef>
                <a:spcPts val="0"/>
              </a:spcBef>
              <a:spcAft>
                <a:spcPts val="0"/>
              </a:spcAft>
              <a:tabLst>
                <a:tab pos="2865755" algn="ctr"/>
                <a:tab pos="5731510" algn="r"/>
              </a:tabLst>
            </a:pPr>
            <a:r>
              <a:rPr lang="en-US" b="1" dirty="0">
                <a:effectLst/>
                <a:latin typeface="Times New Roman" panose="02020603050405020304" pitchFamily="18" charset="0"/>
                <a:ea typeface="Calibri" panose="020F0502020204030204" pitchFamily="34" charset="0"/>
                <a:cs typeface="Mangal" panose="02040503050203030202" pitchFamily="18" charset="0"/>
              </a:rPr>
              <a:t> OSGU, Hisar, Haryana</a:t>
            </a:r>
            <a:endParaRPr lang="en-US" b="1"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60000"/>
              </a:lnSpc>
              <a:spcBef>
                <a:spcPts val="0"/>
              </a:spcBef>
              <a:spcAft>
                <a:spcPts val="0"/>
              </a:spcAft>
              <a:tabLst>
                <a:tab pos="2865755" algn="ctr"/>
                <a:tab pos="5731510" algn="r"/>
              </a:tabLst>
            </a:pPr>
            <a:r>
              <a:rPr lang="en-US" b="1" dirty="0">
                <a:effectLst/>
                <a:latin typeface="Times New Roman" panose="02020603050405020304" pitchFamily="18" charset="0"/>
                <a:ea typeface="Calibri" panose="020F0502020204030204" pitchFamily="34" charset="0"/>
                <a:cs typeface="Mangal" panose="02040503050203030202" pitchFamily="18" charset="0"/>
              </a:rPr>
              <a:t>Dr. Shobhna Poddar </a:t>
            </a:r>
            <a:endParaRPr lang="en-US" b="1"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60000"/>
              </a:lnSpc>
              <a:spcBef>
                <a:spcPts val="0"/>
              </a:spcBef>
              <a:spcAft>
                <a:spcPts val="0"/>
              </a:spcAft>
              <a:tabLst>
                <a:tab pos="2865755" algn="ctr"/>
                <a:tab pos="5731510" algn="r"/>
              </a:tabLst>
            </a:pPr>
            <a:r>
              <a:rPr lang="en-US" b="1" dirty="0">
                <a:effectLst/>
                <a:latin typeface="Times New Roman" panose="02020603050405020304" pitchFamily="18" charset="0"/>
                <a:ea typeface="Calibri" panose="020F0502020204030204" pitchFamily="34" charset="0"/>
                <a:cs typeface="Mangal" panose="02040503050203030202" pitchFamily="18" charset="0"/>
              </a:rPr>
              <a:t>Professor &amp; Dean </a:t>
            </a:r>
            <a:endParaRPr lang="en-US" b="1"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60000"/>
              </a:lnSpc>
              <a:spcBef>
                <a:spcPts val="0"/>
              </a:spcBef>
              <a:spcAft>
                <a:spcPts val="0"/>
              </a:spcAft>
              <a:tabLst>
                <a:tab pos="2865755" algn="ctr"/>
                <a:tab pos="5731510" algn="r"/>
              </a:tabLst>
            </a:pPr>
            <a:r>
              <a:rPr lang="en-US" b="1" dirty="0">
                <a:effectLst/>
                <a:latin typeface="Times New Roman" panose="02020603050405020304" pitchFamily="18" charset="0"/>
                <a:ea typeface="Calibri" panose="020F0502020204030204" pitchFamily="34" charset="0"/>
                <a:cs typeface="Mangal" panose="02040503050203030202" pitchFamily="18" charset="0"/>
              </a:rPr>
              <a:t>OSGU, Hisar, Haryana</a:t>
            </a:r>
            <a:endParaRPr lang="en-US" b="1"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val="1657974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F73630C-28C9-6F7D-94BF-E62CBEA014D4}"/>
              </a:ext>
            </a:extLst>
          </p:cNvPr>
          <p:cNvSpPr txBox="1"/>
          <p:nvPr/>
        </p:nvSpPr>
        <p:spPr>
          <a:xfrm>
            <a:off x="420413" y="1289624"/>
            <a:ext cx="11351173" cy="4202882"/>
          </a:xfrm>
          <a:prstGeom prst="rect">
            <a:avLst/>
          </a:prstGeom>
          <a:noFill/>
        </p:spPr>
        <p:txBody>
          <a:bodyPr wrap="square">
            <a:spAutoFit/>
          </a:bodyPr>
          <a:lstStyle/>
          <a:p>
            <a:pPr marL="0" marR="0" algn="just">
              <a:lnSpc>
                <a:spcPct val="150000"/>
              </a:lnSpc>
              <a:spcBef>
                <a:spcPts val="0"/>
              </a:spcBef>
              <a:spcAft>
                <a:spcPts val="0"/>
              </a:spcAft>
            </a:pPr>
            <a:r>
              <a:rPr lang="en-IN" sz="1800" dirty="0">
                <a:effectLst/>
                <a:latin typeface="Times New Roman" panose="02020603050405020304" pitchFamily="18" charset="0"/>
                <a:ea typeface="Times New Roman" panose="02020603050405020304" pitchFamily="18" charset="0"/>
                <a:cs typeface="Mangal" panose="02040503050203030202" pitchFamily="18" charset="0"/>
              </a:rPr>
              <a:t>EI plays a vital role in developing successful interpersonal connections, and also it impacts both personal and professional dynamics. This study investigates the ways that emotional intelligence (EI) supports improved empathy, communication, cooperation, and conflict resolution in social situations. It illustrates how people with high EI handle challenging social situations with more ease, flexibility, and comprehension by looking at the main elements of EI: self-awareness, self-regulation, motivation, empathy, and social skills. Based on psychological theories and actual research, the study shows how emotional intelligence (EI) helps people control their emotions and react to others' emotions in a positive way, which builds mutual respect and trust. It also covers how Emotional Intelligence (EI) improves the capacity to identify social cues, settle disputes amicably, and promote cooperative behaviour. The study indicates that emotional intelligence (EI) plays a crucial role in creating and preserving wholesome, fruitful relationships, with useful implications for social cohesion, organisational leadership, and personal growth.</a:t>
            </a:r>
            <a:r>
              <a:rPr lang="en-IN" sz="1800" dirty="0">
                <a:effectLst/>
                <a:latin typeface="Times New Roman" panose="02020603050405020304" pitchFamily="18" charset="0"/>
                <a:ea typeface="Calibri" panose="020F0502020204030204" pitchFamily="34" charset="0"/>
                <a:cs typeface="Mangal" panose="02040503050203030202" pitchFamily="18" charset="0"/>
              </a:rPr>
              <a:t>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9" name="TextBox 8">
            <a:extLst>
              <a:ext uri="{FF2B5EF4-FFF2-40B4-BE49-F238E27FC236}">
                <a16:creationId xmlns:a16="http://schemas.microsoft.com/office/drawing/2014/main" id="{A49D91A2-437B-D453-7023-38D0FF59ACD9}"/>
              </a:ext>
            </a:extLst>
          </p:cNvPr>
          <p:cNvSpPr txBox="1"/>
          <p:nvPr/>
        </p:nvSpPr>
        <p:spPr>
          <a:xfrm>
            <a:off x="420413" y="633364"/>
            <a:ext cx="11351173" cy="630942"/>
          </a:xfrm>
          <a:prstGeom prst="rect">
            <a:avLst/>
          </a:prstGeom>
          <a:noFill/>
        </p:spPr>
        <p:txBody>
          <a:bodyPr wrap="square">
            <a:spAutoFit/>
          </a:bodyPr>
          <a:lstStyle/>
          <a:p>
            <a:pPr algn="ctr"/>
            <a:r>
              <a:rPr lang="en-US" sz="3500" b="1" dirty="0">
                <a:latin typeface="Times New Roman" panose="02020603050405020304" pitchFamily="18" charset="0"/>
                <a:cs typeface="Times New Roman" panose="02020603050405020304" pitchFamily="18" charset="0"/>
              </a:rPr>
              <a:t>ABSTRACT</a:t>
            </a:r>
          </a:p>
        </p:txBody>
      </p:sp>
      <p:sp>
        <p:nvSpPr>
          <p:cNvPr id="11" name="TextBox 10">
            <a:extLst>
              <a:ext uri="{FF2B5EF4-FFF2-40B4-BE49-F238E27FC236}">
                <a16:creationId xmlns:a16="http://schemas.microsoft.com/office/drawing/2014/main" id="{60C2A7C7-080B-16CE-ABE5-7FB82BF3564B}"/>
              </a:ext>
            </a:extLst>
          </p:cNvPr>
          <p:cNvSpPr txBox="1"/>
          <p:nvPr/>
        </p:nvSpPr>
        <p:spPr>
          <a:xfrm>
            <a:off x="420413" y="5530441"/>
            <a:ext cx="11351173" cy="463397"/>
          </a:xfrm>
          <a:prstGeom prst="rect">
            <a:avLst/>
          </a:prstGeom>
          <a:noFill/>
        </p:spPr>
        <p:txBody>
          <a:bodyPr wrap="square">
            <a:spAutoFit/>
          </a:bodyPr>
          <a:lstStyle/>
          <a:p>
            <a:pPr marL="0" marR="0" algn="just">
              <a:lnSpc>
                <a:spcPct val="150000"/>
              </a:lnSpc>
              <a:spcBef>
                <a:spcPts val="0"/>
              </a:spcBef>
              <a:spcAft>
                <a:spcPts val="0"/>
              </a:spcAft>
            </a:pPr>
            <a:r>
              <a:rPr lang="en-IN" sz="1800" b="1" dirty="0">
                <a:effectLst/>
                <a:latin typeface="Times New Roman" panose="02020603050405020304" pitchFamily="18" charset="0"/>
                <a:ea typeface="Calibri" panose="020F0502020204030204" pitchFamily="34" charset="0"/>
                <a:cs typeface="Mangal" panose="02040503050203030202" pitchFamily="18" charset="0"/>
              </a:rPr>
              <a:t>Keywords</a:t>
            </a:r>
            <a:r>
              <a:rPr lang="en-IN" sz="1800" dirty="0">
                <a:effectLst/>
                <a:latin typeface="Times New Roman" panose="02020603050405020304" pitchFamily="18" charset="0"/>
                <a:ea typeface="Calibri" panose="020F0502020204030204" pitchFamily="34" charset="0"/>
                <a:cs typeface="Mangal" panose="02040503050203030202" pitchFamily="18" charset="0"/>
              </a:rPr>
              <a:t>: Emotional Intelligence, individual well-being, work/family conflict, Professional environment.</a:t>
            </a:r>
            <a:endParaRPr lang="en-US"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5614766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34B75BB-89DC-5971-81CC-AE98C09255D0}"/>
              </a:ext>
            </a:extLst>
          </p:cNvPr>
          <p:cNvSpPr txBox="1"/>
          <p:nvPr/>
        </p:nvSpPr>
        <p:spPr>
          <a:xfrm>
            <a:off x="0" y="2867436"/>
            <a:ext cx="12192000" cy="1123128"/>
          </a:xfrm>
          <a:prstGeom prst="rect">
            <a:avLst/>
          </a:prstGeom>
          <a:noFill/>
        </p:spPr>
        <p:txBody>
          <a:bodyPr wrap="square">
            <a:spAutoFit/>
          </a:bodyPr>
          <a:lstStyle/>
          <a:p>
            <a:pPr marL="0" marR="0" algn="ctr">
              <a:lnSpc>
                <a:spcPct val="150000"/>
              </a:lnSpc>
              <a:spcBef>
                <a:spcPts val="0"/>
              </a:spcBef>
              <a:spcAft>
                <a:spcPts val="0"/>
              </a:spcAft>
            </a:pPr>
            <a:r>
              <a:rPr lang="en-IN" sz="5000" b="1" i="1" dirty="0">
                <a:effectLst/>
                <a:latin typeface="Times New Roman" panose="02020603050405020304" pitchFamily="18" charset="0"/>
                <a:ea typeface="Calibri" panose="020F0502020204030204" pitchFamily="34" charset="0"/>
                <a:cs typeface="Mangal" panose="02040503050203030202" pitchFamily="18" charset="0"/>
              </a:rPr>
              <a:t>THANK YOU</a:t>
            </a:r>
            <a:endParaRPr lang="en-US" sz="5000" i="1"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245246823"/>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TotalTime>
  <Words>237</Words>
  <Application>Microsoft Office PowerPoint</Application>
  <PresentationFormat>Widescreen</PresentationFormat>
  <Paragraphs>11</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Century Gothic</vt:lpstr>
      <vt:lpstr>Times New Roman</vt:lpstr>
      <vt:lpstr>Wingdings 3</vt:lpstr>
      <vt:lpstr>Wisp</vt:lpstr>
      <vt:lpstr>THE IMPACT OF EMOTIONAL INTELLIGENCE ON INTERPERSONAL RELATIONSHIPS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IMPACT OF EMOTIONAL INTELLIGENCE ON INTERPERSONAL RELATIONSHIPS</dc:title>
  <dc:creator>intel</dc:creator>
  <cp:lastModifiedBy>intel</cp:lastModifiedBy>
  <cp:revision>1</cp:revision>
  <dcterms:created xsi:type="dcterms:W3CDTF">2024-12-31T12:00:15Z</dcterms:created>
  <dcterms:modified xsi:type="dcterms:W3CDTF">2024-12-31T12:01:49Z</dcterms:modified>
</cp:coreProperties>
</file>