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6.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7.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8.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9.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10.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11.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2.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3.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theme/theme14.xml" ContentType="application/vnd.openxmlformats-officedocument.theme+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theme/theme15.xml" ContentType="application/vnd.openxmlformats-officedocument.theme+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theme/theme16.xml" ContentType="application/vnd.openxmlformats-officedocument.theme+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theme/theme17.xml" ContentType="application/vnd.openxmlformats-officedocument.theme+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theme/theme18.xml" ContentType="application/vnd.openxmlformats-officedocument.theme+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theme/theme19.xml" ContentType="application/vnd.openxmlformats-officedocument.theme+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theme/theme20.xml" ContentType="application/vnd.openxmlformats-officedocument.theme+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theme/theme21.xml" ContentType="application/vnd.openxmlformats-officedocument.theme+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theme/theme22.xml" ContentType="application/vnd.openxmlformats-officedocument.theme+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theme/theme23.xml" ContentType="application/vnd.openxmlformats-officedocument.theme+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theme/theme24.xml" ContentType="application/vnd.openxmlformats-officedocument.theme+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theme/theme25.xml" ContentType="application/vnd.openxmlformats-officedocument.theme+xml"/>
  <Override PartName="/ppt/theme/theme26.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charts/chart3.xml" ContentType="application/vnd.openxmlformats-officedocument.drawingml.chart+xml"/>
  <Override PartName="/ppt/drawings/drawing2.xml" ContentType="application/vnd.openxmlformats-officedocument.drawingml.chartshapes+xml"/>
  <Override PartName="/ppt/charts/chart4.xml" ContentType="application/vnd.openxmlformats-officedocument.drawingml.chart+xml"/>
  <Override PartName="/ppt/drawings/drawing3.xml" ContentType="application/vnd.openxmlformats-officedocument.drawingml.chartshapes+xml"/>
  <Override PartName="/ppt/notesSlides/notesSlide2.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drawings/drawing4.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7" r:id="rId3"/>
    <p:sldMasterId id="2147483689" r:id="rId4"/>
    <p:sldMasterId id="2147483707" r:id="rId5"/>
    <p:sldMasterId id="2147483719" r:id="rId6"/>
    <p:sldMasterId id="2147483731" r:id="rId7"/>
    <p:sldMasterId id="2147483748" r:id="rId8"/>
    <p:sldMasterId id="2147483760" r:id="rId9"/>
    <p:sldMasterId id="2147483777" r:id="rId10"/>
    <p:sldMasterId id="2147483789" r:id="rId11"/>
    <p:sldMasterId id="2147483801" r:id="rId12"/>
    <p:sldMasterId id="2147483819" r:id="rId13"/>
    <p:sldMasterId id="2147483831" r:id="rId14"/>
    <p:sldMasterId id="2147483848" r:id="rId15"/>
    <p:sldMasterId id="2147483865" r:id="rId16"/>
    <p:sldMasterId id="2147483877" r:id="rId17"/>
    <p:sldMasterId id="2147483889" r:id="rId18"/>
    <p:sldMasterId id="2147483906" r:id="rId19"/>
    <p:sldMasterId id="2147483918" r:id="rId20"/>
    <p:sldMasterId id="2147483936" r:id="rId21"/>
    <p:sldMasterId id="2147483948" r:id="rId22"/>
    <p:sldMasterId id="2147483966" r:id="rId23"/>
    <p:sldMasterId id="2147483984" r:id="rId24"/>
    <p:sldMasterId id="2147483996" r:id="rId25"/>
  </p:sldMasterIdLst>
  <p:notesMasterIdLst>
    <p:notesMasterId r:id="rId64"/>
  </p:notesMasterIdLst>
  <p:sldIdLst>
    <p:sldId id="257" r:id="rId26"/>
    <p:sldId id="310" r:id="rId27"/>
    <p:sldId id="311" r:id="rId28"/>
    <p:sldId id="294" r:id="rId29"/>
    <p:sldId id="259" r:id="rId30"/>
    <p:sldId id="258" r:id="rId31"/>
    <p:sldId id="261" r:id="rId32"/>
    <p:sldId id="260" r:id="rId33"/>
    <p:sldId id="262" r:id="rId34"/>
    <p:sldId id="263" r:id="rId35"/>
    <p:sldId id="264" r:id="rId36"/>
    <p:sldId id="266" r:id="rId37"/>
    <p:sldId id="267" r:id="rId38"/>
    <p:sldId id="269" r:id="rId39"/>
    <p:sldId id="271" r:id="rId40"/>
    <p:sldId id="273" r:id="rId41"/>
    <p:sldId id="265" r:id="rId42"/>
    <p:sldId id="272" r:id="rId43"/>
    <p:sldId id="274" r:id="rId44"/>
    <p:sldId id="276" r:id="rId45"/>
    <p:sldId id="275" r:id="rId46"/>
    <p:sldId id="277" r:id="rId47"/>
    <p:sldId id="278" r:id="rId48"/>
    <p:sldId id="280" r:id="rId49"/>
    <p:sldId id="279" r:id="rId50"/>
    <p:sldId id="281" r:id="rId51"/>
    <p:sldId id="282" r:id="rId52"/>
    <p:sldId id="283" r:id="rId53"/>
    <p:sldId id="284" r:id="rId54"/>
    <p:sldId id="285" r:id="rId55"/>
    <p:sldId id="286" r:id="rId56"/>
    <p:sldId id="287" r:id="rId57"/>
    <p:sldId id="288" r:id="rId58"/>
    <p:sldId id="289" r:id="rId59"/>
    <p:sldId id="290" r:id="rId60"/>
    <p:sldId id="291" r:id="rId61"/>
    <p:sldId id="292" r:id="rId62"/>
    <p:sldId id="30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5" d="100"/>
          <a:sy n="55" d="100"/>
        </p:scale>
        <p:origin x="109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21.xml"/><Relationship Id="rId34" Type="http://schemas.openxmlformats.org/officeDocument/2006/relationships/slide" Target="slides/slide9.xml"/><Relationship Id="rId42" Type="http://schemas.openxmlformats.org/officeDocument/2006/relationships/slide" Target="slides/slide17.xml"/><Relationship Id="rId47" Type="http://schemas.openxmlformats.org/officeDocument/2006/relationships/slide" Target="slides/slide22.xml"/><Relationship Id="rId50" Type="http://schemas.openxmlformats.org/officeDocument/2006/relationships/slide" Target="slides/slide25.xml"/><Relationship Id="rId55" Type="http://schemas.openxmlformats.org/officeDocument/2006/relationships/slide" Target="slides/slide30.xml"/><Relationship Id="rId63" Type="http://schemas.openxmlformats.org/officeDocument/2006/relationships/slide" Target="slides/slide38.xml"/><Relationship Id="rId68"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4.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66"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36.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64"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2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slide" Target="slides/slide34.xml"/><Relationship Id="rId67" Type="http://schemas.openxmlformats.org/officeDocument/2006/relationships/theme" Target="theme/theme1.xml"/><Relationship Id="rId20" Type="http://schemas.openxmlformats.org/officeDocument/2006/relationships/slideMaster" Target="slideMasters/slideMaster20.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 Type="http://schemas.openxmlformats.org/officeDocument/2006/relationships/slideMaster" Target="slideMasters/slideMaster10.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4.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4.bin"/></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6.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5.7700531336022404E-2"/>
          <c:y val="9.2314318698328388E-2"/>
          <c:w val="0.83652787913705906"/>
          <c:h val="0.66886062319133366"/>
        </c:manualLayout>
      </c:layout>
      <c:bar3DChart>
        <c:barDir val="col"/>
        <c:grouping val="clustered"/>
        <c:varyColors val="0"/>
        <c:ser>
          <c:idx val="0"/>
          <c:order val="0"/>
          <c:tx>
            <c:strRef>
              <c:f>Sheet1!$A$3</c:f>
              <c:strCache>
                <c:ptCount val="1"/>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Sheet1!$B$3:$L$3</c:f>
              <c:numCache>
                <c:formatCode>General</c:formatCode>
                <c:ptCount val="11"/>
                <c:pt idx="0">
                  <c:v>0</c:v>
                </c:pt>
                <c:pt idx="1">
                  <c:v>0</c:v>
                </c:pt>
                <c:pt idx="2">
                  <c:v>0</c:v>
                </c:pt>
                <c:pt idx="3">
                  <c:v>0</c:v>
                </c:pt>
                <c:pt idx="4">
                  <c:v>0</c:v>
                </c:pt>
                <c:pt idx="5">
                  <c:v>0</c:v>
                </c:pt>
                <c:pt idx="6">
                  <c:v>0</c:v>
                </c:pt>
                <c:pt idx="7">
                  <c:v>0</c:v>
                </c:pt>
              </c:numCache>
            </c:numRef>
          </c:val>
          <c:extLst>
            <c:ext xmlns:c16="http://schemas.microsoft.com/office/drawing/2014/chart" uri="{C3380CC4-5D6E-409C-BE32-E72D297353CC}">
              <c16:uniqueId val="{00000000-EE70-4317-9FA8-5008FDEB2FEE}"/>
            </c:ext>
          </c:extLst>
        </c:ser>
        <c:ser>
          <c:idx val="1"/>
          <c:order val="1"/>
          <c:tx>
            <c:strRef>
              <c:f>Sheet1!$A$4</c:f>
              <c:strCache>
                <c:ptCount val="1"/>
                <c:pt idx="0">
                  <c:v>Feb-23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Sheet1!$B$4:$L$4</c:f>
              <c:numCache>
                <c:formatCode>General</c:formatCode>
                <c:ptCount val="11"/>
                <c:pt idx="0">
                  <c:v>36</c:v>
                </c:pt>
                <c:pt idx="1">
                  <c:v>0.5</c:v>
                </c:pt>
                <c:pt idx="2">
                  <c:v>29.8</c:v>
                </c:pt>
                <c:pt idx="3">
                  <c:v>8.5</c:v>
                </c:pt>
                <c:pt idx="4">
                  <c:v>100</c:v>
                </c:pt>
                <c:pt idx="5">
                  <c:v>38</c:v>
                </c:pt>
                <c:pt idx="6">
                  <c:v>510</c:v>
                </c:pt>
                <c:pt idx="7">
                  <c:v>7</c:v>
                </c:pt>
                <c:pt idx="8">
                  <c:v>126.5</c:v>
                </c:pt>
                <c:pt idx="9">
                  <c:v>14</c:v>
                </c:pt>
                <c:pt idx="10">
                  <c:v>14</c:v>
                </c:pt>
              </c:numCache>
            </c:numRef>
          </c:val>
          <c:extLst>
            <c:ext xmlns:c16="http://schemas.microsoft.com/office/drawing/2014/chart" uri="{C3380CC4-5D6E-409C-BE32-E72D297353CC}">
              <c16:uniqueId val="{00000001-EE70-4317-9FA8-5008FDEB2FEE}"/>
            </c:ext>
          </c:extLst>
        </c:ser>
        <c:ser>
          <c:idx val="2"/>
          <c:order val="2"/>
          <c:tx>
            <c:strRef>
              <c:f>Sheet1!$A$5</c:f>
              <c:strCache>
                <c:ptCount val="1"/>
                <c:pt idx="0">
                  <c:v>Mar-23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Sheet1!$B$5:$L$5</c:f>
              <c:numCache>
                <c:formatCode>General</c:formatCode>
                <c:ptCount val="11"/>
                <c:pt idx="0">
                  <c:v>26</c:v>
                </c:pt>
                <c:pt idx="1">
                  <c:v>1</c:v>
                </c:pt>
                <c:pt idx="2">
                  <c:v>33.9</c:v>
                </c:pt>
                <c:pt idx="3">
                  <c:v>10.6</c:v>
                </c:pt>
                <c:pt idx="4">
                  <c:v>100</c:v>
                </c:pt>
                <c:pt idx="5">
                  <c:v>28</c:v>
                </c:pt>
                <c:pt idx="6">
                  <c:v>502</c:v>
                </c:pt>
                <c:pt idx="7">
                  <c:v>18</c:v>
                </c:pt>
                <c:pt idx="8">
                  <c:v>150</c:v>
                </c:pt>
                <c:pt idx="9">
                  <c:v>17</c:v>
                </c:pt>
                <c:pt idx="10">
                  <c:v>14</c:v>
                </c:pt>
              </c:numCache>
            </c:numRef>
          </c:val>
          <c:extLst>
            <c:ext xmlns:c16="http://schemas.microsoft.com/office/drawing/2014/chart" uri="{C3380CC4-5D6E-409C-BE32-E72D297353CC}">
              <c16:uniqueId val="{00000002-EE70-4317-9FA8-5008FDEB2FEE}"/>
            </c:ext>
          </c:extLst>
        </c:ser>
        <c:ser>
          <c:idx val="3"/>
          <c:order val="3"/>
          <c:tx>
            <c:strRef>
              <c:f>Sheet1!$A$6</c:f>
              <c:strCache>
                <c:ptCount val="1"/>
                <c:pt idx="0">
                  <c:v>Apr-23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Sheet1!$B$6:$L$6</c:f>
              <c:numCache>
                <c:formatCode>General</c:formatCode>
                <c:ptCount val="11"/>
                <c:pt idx="0">
                  <c:v>23.5</c:v>
                </c:pt>
                <c:pt idx="1">
                  <c:v>0.1</c:v>
                </c:pt>
                <c:pt idx="2">
                  <c:v>36.9</c:v>
                </c:pt>
                <c:pt idx="3">
                  <c:v>13.7</c:v>
                </c:pt>
                <c:pt idx="4">
                  <c:v>100</c:v>
                </c:pt>
                <c:pt idx="5">
                  <c:v>25</c:v>
                </c:pt>
                <c:pt idx="6">
                  <c:v>422</c:v>
                </c:pt>
                <c:pt idx="7">
                  <c:v>25</c:v>
                </c:pt>
                <c:pt idx="8">
                  <c:v>117.4</c:v>
                </c:pt>
                <c:pt idx="9">
                  <c:v>19</c:v>
                </c:pt>
                <c:pt idx="10">
                  <c:v>11</c:v>
                </c:pt>
              </c:numCache>
            </c:numRef>
          </c:val>
          <c:extLst>
            <c:ext xmlns:c16="http://schemas.microsoft.com/office/drawing/2014/chart" uri="{C3380CC4-5D6E-409C-BE32-E72D297353CC}">
              <c16:uniqueId val="{00000003-EE70-4317-9FA8-5008FDEB2FEE}"/>
            </c:ext>
          </c:extLst>
        </c:ser>
        <c:ser>
          <c:idx val="4"/>
          <c:order val="4"/>
          <c:tx>
            <c:strRef>
              <c:f>Sheet1!$A$7</c:f>
              <c:strCache>
                <c:ptCount val="1"/>
                <c:pt idx="0">
                  <c:v>May-23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Sheet1!$B$7:$L$7</c:f>
              <c:numCache>
                <c:formatCode>General</c:formatCode>
                <c:ptCount val="11"/>
                <c:pt idx="0">
                  <c:v>46.1</c:v>
                </c:pt>
                <c:pt idx="1">
                  <c:v>0.2</c:v>
                </c:pt>
                <c:pt idx="2">
                  <c:v>37.5</c:v>
                </c:pt>
                <c:pt idx="3">
                  <c:v>17.399999999999999</c:v>
                </c:pt>
                <c:pt idx="4">
                  <c:v>100</c:v>
                </c:pt>
                <c:pt idx="5">
                  <c:v>18</c:v>
                </c:pt>
                <c:pt idx="6">
                  <c:v>335</c:v>
                </c:pt>
                <c:pt idx="7">
                  <c:v>5</c:v>
                </c:pt>
                <c:pt idx="8">
                  <c:v>175.6</c:v>
                </c:pt>
                <c:pt idx="9">
                  <c:v>20</c:v>
                </c:pt>
                <c:pt idx="10">
                  <c:v>11</c:v>
                </c:pt>
              </c:numCache>
            </c:numRef>
          </c:val>
          <c:extLst>
            <c:ext xmlns:c16="http://schemas.microsoft.com/office/drawing/2014/chart" uri="{C3380CC4-5D6E-409C-BE32-E72D297353CC}">
              <c16:uniqueId val="{00000004-EE70-4317-9FA8-5008FDEB2FEE}"/>
            </c:ext>
          </c:extLst>
        </c:ser>
        <c:ser>
          <c:idx val="5"/>
          <c:order val="5"/>
          <c:tx>
            <c:strRef>
              <c:f>Sheet1!$A$8</c:f>
              <c:strCache>
                <c:ptCount val="1"/>
                <c:pt idx="0">
                  <c:v>Jun-23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Sheet1!$B$8:$L$8</c:f>
              <c:numCache>
                <c:formatCode>General</c:formatCode>
                <c:ptCount val="11"/>
                <c:pt idx="0">
                  <c:v>48</c:v>
                </c:pt>
                <c:pt idx="1">
                  <c:v>0.5</c:v>
                </c:pt>
                <c:pt idx="2">
                  <c:v>37.800000000000004</c:v>
                </c:pt>
                <c:pt idx="3">
                  <c:v>20.9</c:v>
                </c:pt>
                <c:pt idx="4">
                  <c:v>100</c:v>
                </c:pt>
                <c:pt idx="5">
                  <c:v>46</c:v>
                </c:pt>
                <c:pt idx="6">
                  <c:v>335</c:v>
                </c:pt>
                <c:pt idx="7">
                  <c:v>1</c:v>
                </c:pt>
                <c:pt idx="8">
                  <c:v>408</c:v>
                </c:pt>
                <c:pt idx="9">
                  <c:v>21</c:v>
                </c:pt>
                <c:pt idx="10">
                  <c:v>9</c:v>
                </c:pt>
              </c:numCache>
            </c:numRef>
          </c:val>
          <c:extLst>
            <c:ext xmlns:c16="http://schemas.microsoft.com/office/drawing/2014/chart" uri="{C3380CC4-5D6E-409C-BE32-E72D297353CC}">
              <c16:uniqueId val="{00000005-EE70-4317-9FA8-5008FDEB2FEE}"/>
            </c:ext>
          </c:extLst>
        </c:ser>
        <c:ser>
          <c:idx val="6"/>
          <c:order val="6"/>
          <c:tx>
            <c:strRef>
              <c:f>Sheet1!$A$9</c:f>
              <c:strCache>
                <c:ptCount val="1"/>
                <c:pt idx="0">
                  <c:v>Jul-23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Sheet1!$B$9:$L$9</c:f>
              <c:numCache>
                <c:formatCode>General</c:formatCode>
                <c:ptCount val="11"/>
                <c:pt idx="0">
                  <c:v>80</c:v>
                </c:pt>
                <c:pt idx="1">
                  <c:v>1.5</c:v>
                </c:pt>
                <c:pt idx="2">
                  <c:v>39.5</c:v>
                </c:pt>
                <c:pt idx="3">
                  <c:v>23.8</c:v>
                </c:pt>
                <c:pt idx="4">
                  <c:v>100</c:v>
                </c:pt>
                <c:pt idx="5">
                  <c:v>52</c:v>
                </c:pt>
                <c:pt idx="6">
                  <c:v>403</c:v>
                </c:pt>
                <c:pt idx="7">
                  <c:v>19</c:v>
                </c:pt>
                <c:pt idx="8">
                  <c:v>463.5</c:v>
                </c:pt>
                <c:pt idx="9">
                  <c:v>22</c:v>
                </c:pt>
                <c:pt idx="10">
                  <c:v>9</c:v>
                </c:pt>
              </c:numCache>
            </c:numRef>
          </c:val>
          <c:extLst>
            <c:ext xmlns:c16="http://schemas.microsoft.com/office/drawing/2014/chart" uri="{C3380CC4-5D6E-409C-BE32-E72D297353CC}">
              <c16:uniqueId val="{00000006-EE70-4317-9FA8-5008FDEB2FEE}"/>
            </c:ext>
          </c:extLst>
        </c:ser>
        <c:ser>
          <c:idx val="7"/>
          <c:order val="7"/>
          <c:tx>
            <c:strRef>
              <c:f>Sheet1!$A$10</c:f>
              <c:strCache>
                <c:ptCount val="1"/>
                <c:pt idx="0">
                  <c:v>Aug-23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Sheet1!$B$10:$L$10</c:f>
              <c:numCache>
                <c:formatCode>General</c:formatCode>
                <c:ptCount val="11"/>
                <c:pt idx="0">
                  <c:v>64</c:v>
                </c:pt>
                <c:pt idx="1">
                  <c:v>0.5</c:v>
                </c:pt>
                <c:pt idx="2">
                  <c:v>38.6</c:v>
                </c:pt>
                <c:pt idx="3">
                  <c:v>23.7</c:v>
                </c:pt>
                <c:pt idx="4">
                  <c:v>100</c:v>
                </c:pt>
                <c:pt idx="5">
                  <c:v>54</c:v>
                </c:pt>
                <c:pt idx="6">
                  <c:v>493</c:v>
                </c:pt>
                <c:pt idx="7">
                  <c:v>3</c:v>
                </c:pt>
                <c:pt idx="8">
                  <c:v>502</c:v>
                </c:pt>
                <c:pt idx="9">
                  <c:v>22</c:v>
                </c:pt>
                <c:pt idx="10">
                  <c:v>9</c:v>
                </c:pt>
              </c:numCache>
            </c:numRef>
          </c:val>
          <c:extLst>
            <c:ext xmlns:c16="http://schemas.microsoft.com/office/drawing/2014/chart" uri="{C3380CC4-5D6E-409C-BE32-E72D297353CC}">
              <c16:uniqueId val="{00000007-EE70-4317-9FA8-5008FDEB2FEE}"/>
            </c:ext>
          </c:extLst>
        </c:ser>
        <c:ser>
          <c:idx val="8"/>
          <c:order val="8"/>
          <c:tx>
            <c:strRef>
              <c:f>Sheet1!$A$11</c:f>
              <c:strCache>
                <c:ptCount val="1"/>
                <c:pt idx="0">
                  <c:v>Sep-23</c:v>
                </c:pt>
              </c:strCache>
            </c:strRef>
          </c:tx>
          <c:invertIfNegative val="0"/>
          <c:cat>
            <c:strRef>
              <c:f>Sheet1!$B$1:$L$2</c:f>
              <c:strCache>
                <c:ptCount val="11"/>
                <c:pt idx="0">
                  <c:v>Rainfall (mm)</c:v>
                </c:pt>
                <c:pt idx="2">
                  <c:v>Temperature (⁰C)</c:v>
                </c:pt>
                <c:pt idx="4">
                  <c:v>Relative Humidity (%)</c:v>
                </c:pt>
                <c:pt idx="6">
                  <c:v>Sunshine (hours)</c:v>
                </c:pt>
                <c:pt idx="8">
                  <c:v>Total Rainfall
(mm)</c:v>
                </c:pt>
                <c:pt idx="9">
                  <c:v>Total
Rainy 
days</c:v>
                </c:pt>
                <c:pt idx="10">
                  <c:v>Total
sunny days</c:v>
                </c:pt>
              </c:strCache>
            </c:strRef>
          </c:cat>
          <c:val>
            <c:numRef>
              <c:f>Sheet1!$B$11:$L$11</c:f>
              <c:numCache>
                <c:formatCode>General</c:formatCode>
                <c:ptCount val="11"/>
                <c:pt idx="0">
                  <c:v>52.7</c:v>
                </c:pt>
                <c:pt idx="1">
                  <c:v>1.5</c:v>
                </c:pt>
                <c:pt idx="2">
                  <c:v>31.7</c:v>
                </c:pt>
                <c:pt idx="3">
                  <c:v>12.5</c:v>
                </c:pt>
                <c:pt idx="4">
                  <c:v>100</c:v>
                </c:pt>
                <c:pt idx="5">
                  <c:v>51</c:v>
                </c:pt>
                <c:pt idx="6">
                  <c:v>498</c:v>
                </c:pt>
                <c:pt idx="7">
                  <c:v>9</c:v>
                </c:pt>
                <c:pt idx="8">
                  <c:v>476</c:v>
                </c:pt>
                <c:pt idx="9">
                  <c:v>17</c:v>
                </c:pt>
                <c:pt idx="10">
                  <c:v>13</c:v>
                </c:pt>
              </c:numCache>
            </c:numRef>
          </c:val>
          <c:extLst>
            <c:ext xmlns:c16="http://schemas.microsoft.com/office/drawing/2014/chart" uri="{C3380CC4-5D6E-409C-BE32-E72D297353CC}">
              <c16:uniqueId val="{00000008-EE70-4317-9FA8-5008FDEB2FEE}"/>
            </c:ext>
          </c:extLst>
        </c:ser>
        <c:dLbls>
          <c:showLegendKey val="0"/>
          <c:showVal val="0"/>
          <c:showCatName val="0"/>
          <c:showSerName val="0"/>
          <c:showPercent val="0"/>
          <c:showBubbleSize val="0"/>
        </c:dLbls>
        <c:gapWidth val="150"/>
        <c:shape val="cylinder"/>
        <c:axId val="78357632"/>
        <c:axId val="78359168"/>
        <c:axId val="0"/>
      </c:bar3DChart>
      <c:catAx>
        <c:axId val="78357632"/>
        <c:scaling>
          <c:orientation val="minMax"/>
        </c:scaling>
        <c:delete val="0"/>
        <c:axPos val="b"/>
        <c:numFmt formatCode="General" sourceLinked="0"/>
        <c:majorTickMark val="out"/>
        <c:minorTickMark val="none"/>
        <c:tickLblPos val="nextTo"/>
        <c:txPr>
          <a:bodyPr/>
          <a:lstStyle/>
          <a:p>
            <a:pPr>
              <a:defRPr sz="1200"/>
            </a:pPr>
            <a:endParaRPr lang="en-US"/>
          </a:p>
        </c:txPr>
        <c:crossAx val="78359168"/>
        <c:crosses val="autoZero"/>
        <c:auto val="1"/>
        <c:lblAlgn val="ctr"/>
        <c:lblOffset val="100"/>
        <c:noMultiLvlLbl val="0"/>
      </c:catAx>
      <c:valAx>
        <c:axId val="78359168"/>
        <c:scaling>
          <c:orientation val="minMax"/>
        </c:scaling>
        <c:delete val="0"/>
        <c:axPos val="l"/>
        <c:majorGridlines/>
        <c:numFmt formatCode="General" sourceLinked="1"/>
        <c:majorTickMark val="out"/>
        <c:minorTickMark val="none"/>
        <c:tickLblPos val="nextTo"/>
        <c:crossAx val="78357632"/>
        <c:crosses val="autoZero"/>
        <c:crossBetween val="between"/>
      </c:valAx>
    </c:plotArea>
    <c:legend>
      <c:legendPos val="r"/>
      <c:legendEntry>
        <c:idx val="0"/>
        <c:delete val="1"/>
      </c:legendEntry>
      <c:layout>
        <c:manualLayout>
          <c:xMode val="edge"/>
          <c:yMode val="edge"/>
          <c:x val="0.89614854157381318"/>
          <c:y val="0.30959082483195388"/>
          <c:w val="9.4417496162036527E-2"/>
          <c:h val="0.38081814305698986"/>
        </c:manualLayout>
      </c:layout>
      <c:overlay val="0"/>
    </c:legend>
    <c:plotVisOnly val="1"/>
    <c:dispBlanksAs val="gap"/>
    <c:showDLblsOverMax val="0"/>
  </c:chart>
  <c:txPr>
    <a:bodyPr/>
    <a:lstStyle/>
    <a:p>
      <a:pPr>
        <a:defRPr>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15148254842128511"/>
          <c:y val="0.11015511473083046"/>
          <c:w val="0.84784670208906865"/>
          <c:h val="0.61149704286964135"/>
        </c:manualLayout>
      </c:layout>
      <c:barChart>
        <c:barDir val="col"/>
        <c:grouping val="stacked"/>
        <c:varyColors val="0"/>
        <c:ser>
          <c:idx val="0"/>
          <c:order val="0"/>
          <c:invertIfNegative val="0"/>
          <c:cat>
            <c:strRef>
              <c:f>Sheet1!$B$6:$B$15</c:f>
              <c:strCache>
                <c:ptCount val="10"/>
                <c:pt idx="0">
                  <c:v>S0D0</c:v>
                </c:pt>
                <c:pt idx="1">
                  <c:v>S1D1</c:v>
                </c:pt>
                <c:pt idx="2">
                  <c:v>S2D2</c:v>
                </c:pt>
                <c:pt idx="3">
                  <c:v>S3D3</c:v>
                </c:pt>
                <c:pt idx="4">
                  <c:v>S4D4</c:v>
                </c:pt>
                <c:pt idx="5">
                  <c:v>S5D5</c:v>
                </c:pt>
                <c:pt idx="6">
                  <c:v>S6D6</c:v>
                </c:pt>
                <c:pt idx="7">
                  <c:v>S7D7</c:v>
                </c:pt>
                <c:pt idx="8">
                  <c:v>S8D8</c:v>
                </c:pt>
                <c:pt idx="9">
                  <c:v>S9D9</c:v>
                </c:pt>
              </c:strCache>
            </c:strRef>
          </c:cat>
          <c:val>
            <c:numRef>
              <c:f>Sheet1!$C$6:$C$15</c:f>
              <c:numCache>
                <c:formatCode>General</c:formatCode>
                <c:ptCount val="10"/>
                <c:pt idx="0">
                  <c:v>0.33300000000000157</c:v>
                </c:pt>
                <c:pt idx="1">
                  <c:v>2.1669999999999998</c:v>
                </c:pt>
                <c:pt idx="2">
                  <c:v>3.1669999999999998</c:v>
                </c:pt>
                <c:pt idx="3">
                  <c:v>4.17</c:v>
                </c:pt>
                <c:pt idx="4">
                  <c:v>5.1669999999999945</c:v>
                </c:pt>
                <c:pt idx="5">
                  <c:v>8</c:v>
                </c:pt>
                <c:pt idx="6">
                  <c:v>7</c:v>
                </c:pt>
                <c:pt idx="7">
                  <c:v>6</c:v>
                </c:pt>
                <c:pt idx="8">
                  <c:v>0.66700000000000315</c:v>
                </c:pt>
                <c:pt idx="9">
                  <c:v>1</c:v>
                </c:pt>
              </c:numCache>
            </c:numRef>
          </c:val>
          <c:extLst>
            <c:ext xmlns:c16="http://schemas.microsoft.com/office/drawing/2014/chart" uri="{C3380CC4-5D6E-409C-BE32-E72D297353CC}">
              <c16:uniqueId val="{00000000-A1D0-406B-9170-00F2E09CDA8F}"/>
            </c:ext>
          </c:extLst>
        </c:ser>
        <c:dLbls>
          <c:showLegendKey val="0"/>
          <c:showVal val="0"/>
          <c:showCatName val="0"/>
          <c:showSerName val="0"/>
          <c:showPercent val="0"/>
          <c:showBubbleSize val="0"/>
        </c:dLbls>
        <c:gapWidth val="150"/>
        <c:overlap val="100"/>
        <c:axId val="78663040"/>
        <c:axId val="78689792"/>
      </c:barChart>
      <c:catAx>
        <c:axId val="78663040"/>
        <c:scaling>
          <c:orientation val="minMax"/>
        </c:scaling>
        <c:delete val="0"/>
        <c:axPos val="b"/>
        <c:title>
          <c:tx>
            <c:rich>
              <a:bodyPr/>
              <a:lstStyle/>
              <a:p>
                <a:pPr>
                  <a:defRPr sz="1200">
                    <a:latin typeface="Times New Roman" panose="02020603050405020304" pitchFamily="18" charset="0"/>
                    <a:cs typeface="Times New Roman" panose="02020603050405020304" pitchFamily="18" charset="0"/>
                  </a:defRPr>
                </a:pPr>
                <a:r>
                  <a:rPr lang="en-US" sz="1200" baseline="0">
                    <a:latin typeface="Times New Roman" panose="02020603050405020304" pitchFamily="18" charset="0"/>
                    <a:cs typeface="Times New Roman" panose="02020603050405020304" pitchFamily="18" charset="0"/>
                  </a:rPr>
                  <a:t>Sowing dates</a:t>
                </a:r>
                <a:endParaRPr lang="en-US" sz="1200">
                  <a:latin typeface="Times New Roman" panose="02020603050405020304" pitchFamily="18" charset="0"/>
                  <a:cs typeface="Times New Roman" panose="02020603050405020304" pitchFamily="18" charset="0"/>
                </a:endParaRPr>
              </a:p>
            </c:rich>
          </c:tx>
          <c:layout>
            <c:manualLayout>
              <c:xMode val="edge"/>
              <c:yMode val="edge"/>
              <c:x val="0.49336022021637538"/>
              <c:y val="0.82203044619422572"/>
            </c:manualLayout>
          </c:layout>
          <c:overlay val="0"/>
        </c:title>
        <c:numFmt formatCode="General" sourceLinked="0"/>
        <c:majorTickMark val="out"/>
        <c:minorTickMark val="none"/>
        <c:tickLblPos val="nextTo"/>
        <c:txPr>
          <a:bodyPr/>
          <a:lstStyle/>
          <a:p>
            <a:pPr>
              <a:defRPr sz="1000">
                <a:latin typeface="Times New Roman" panose="02020603050405020304" pitchFamily="18" charset="0"/>
                <a:cs typeface="Times New Roman" panose="02020603050405020304" pitchFamily="18" charset="0"/>
              </a:defRPr>
            </a:pPr>
            <a:endParaRPr lang="en-US"/>
          </a:p>
        </c:txPr>
        <c:crossAx val="78689792"/>
        <c:crosses val="autoZero"/>
        <c:auto val="1"/>
        <c:lblAlgn val="ctr"/>
        <c:lblOffset val="100"/>
        <c:noMultiLvlLbl val="0"/>
      </c:catAx>
      <c:valAx>
        <c:axId val="78689792"/>
        <c:scaling>
          <c:orientation val="minMax"/>
        </c:scaling>
        <c:delete val="0"/>
        <c:axPos val="l"/>
        <c:majorGridlines/>
        <c:title>
          <c:tx>
            <c:rich>
              <a:bodyPr rot="-5400000" vert="horz"/>
              <a:lstStyle/>
              <a:p>
                <a:pPr>
                  <a:defRPr sz="1200">
                    <a:latin typeface="Times New Roman" panose="02020603050405020304" pitchFamily="18" charset="0"/>
                    <a:cs typeface="Times New Roman" panose="02020603050405020304" pitchFamily="18" charset="0"/>
                  </a:defRPr>
                </a:pPr>
                <a:r>
                  <a:rPr lang="en-US" sz="1200">
                    <a:latin typeface="Times New Roman" panose="02020603050405020304" pitchFamily="18" charset="0"/>
                    <a:cs typeface="Times New Roman" panose="02020603050405020304" pitchFamily="18" charset="0"/>
                  </a:rPr>
                  <a:t>No.of cobs/plant</a:t>
                </a:r>
              </a:p>
              <a:p>
                <a:pPr>
                  <a:defRPr sz="1200">
                    <a:latin typeface="Times New Roman" panose="02020603050405020304" pitchFamily="18" charset="0"/>
                    <a:cs typeface="Times New Roman" panose="02020603050405020304" pitchFamily="18" charset="0"/>
                  </a:defRPr>
                </a:pPr>
                <a:endParaRPr lang="en-US" sz="1200">
                  <a:latin typeface="Times New Roman" panose="02020603050405020304" pitchFamily="18" charset="0"/>
                  <a:cs typeface="Times New Roman" panose="02020603050405020304" pitchFamily="18" charset="0"/>
                </a:endParaRPr>
              </a:p>
            </c:rich>
          </c:tx>
          <c:layout>
            <c:manualLayout>
              <c:xMode val="edge"/>
              <c:yMode val="edge"/>
              <c:x val="5.9972401823756009E-2"/>
              <c:y val="0.22762806649168837"/>
            </c:manualLayout>
          </c:layout>
          <c:overlay val="0"/>
        </c:title>
        <c:numFmt formatCode="General" sourceLinked="1"/>
        <c:majorTickMark val="out"/>
        <c:minorTickMark val="none"/>
        <c:tickLblPos val="nextTo"/>
        <c:crossAx val="78663040"/>
        <c:crosses val="autoZero"/>
        <c:crossBetween val="between"/>
      </c:valAx>
      <c:spPr>
        <a:solidFill>
          <a:schemeClr val="accent5">
            <a:lumMod val="20000"/>
            <a:lumOff val="80000"/>
          </a:schemeClr>
        </a:solidFill>
      </c:spPr>
    </c:plotArea>
    <c:plotVisOnly val="1"/>
    <c:dispBlanksAs val="gap"/>
    <c:showDLblsOverMax val="0"/>
  </c:chart>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302993788045644"/>
          <c:y val="0.16942519127784228"/>
          <c:w val="0.75353430425418588"/>
          <c:h val="0.55276721179083388"/>
        </c:manualLayout>
      </c:layout>
      <c:barChart>
        <c:barDir val="col"/>
        <c:grouping val="clustered"/>
        <c:varyColors val="0"/>
        <c:ser>
          <c:idx val="0"/>
          <c:order val="0"/>
          <c:tx>
            <c:strRef>
              <c:f>Sheet1!$B$2</c:f>
              <c:strCache>
                <c:ptCount val="1"/>
                <c:pt idx="0">
                  <c:v>No. of grains/row</c:v>
                </c:pt>
              </c:strCache>
            </c:strRef>
          </c:tx>
          <c:invertIfNegative val="0"/>
          <c:cat>
            <c:strRef>
              <c:f>Sheet1!$A$3:$A$12</c:f>
              <c:strCache>
                <c:ptCount val="10"/>
                <c:pt idx="0">
                  <c:v>S0D0</c:v>
                </c:pt>
                <c:pt idx="1">
                  <c:v>S1D1</c:v>
                </c:pt>
                <c:pt idx="2">
                  <c:v>S2D2</c:v>
                </c:pt>
                <c:pt idx="3">
                  <c:v>S3D3</c:v>
                </c:pt>
                <c:pt idx="4">
                  <c:v>S4D4</c:v>
                </c:pt>
                <c:pt idx="5">
                  <c:v>S5D5</c:v>
                </c:pt>
                <c:pt idx="6">
                  <c:v>S6D6</c:v>
                </c:pt>
                <c:pt idx="7">
                  <c:v>S7D7</c:v>
                </c:pt>
                <c:pt idx="8">
                  <c:v>S8D8</c:v>
                </c:pt>
                <c:pt idx="9">
                  <c:v>S9D9</c:v>
                </c:pt>
              </c:strCache>
            </c:strRef>
          </c:cat>
          <c:val>
            <c:numRef>
              <c:f>Sheet1!$B$3:$B$12</c:f>
              <c:numCache>
                <c:formatCode>0.00</c:formatCode>
                <c:ptCount val="10"/>
                <c:pt idx="0">
                  <c:v>6.8330000000000002</c:v>
                </c:pt>
                <c:pt idx="1">
                  <c:v>8.3330000000000002</c:v>
                </c:pt>
                <c:pt idx="2">
                  <c:v>10.167</c:v>
                </c:pt>
                <c:pt idx="3">
                  <c:v>13.5</c:v>
                </c:pt>
                <c:pt idx="4">
                  <c:v>17.899999999999999</c:v>
                </c:pt>
                <c:pt idx="5">
                  <c:v>31.27</c:v>
                </c:pt>
                <c:pt idx="6">
                  <c:v>26.167000000000005</c:v>
                </c:pt>
                <c:pt idx="7">
                  <c:v>23</c:v>
                </c:pt>
                <c:pt idx="8">
                  <c:v>21.5</c:v>
                </c:pt>
                <c:pt idx="9">
                  <c:v>19.2</c:v>
                </c:pt>
              </c:numCache>
            </c:numRef>
          </c:val>
          <c:extLst>
            <c:ext xmlns:c16="http://schemas.microsoft.com/office/drawing/2014/chart" uri="{C3380CC4-5D6E-409C-BE32-E72D297353CC}">
              <c16:uniqueId val="{00000000-6278-4073-9C83-7B5FB08BAFFA}"/>
            </c:ext>
          </c:extLst>
        </c:ser>
        <c:dLbls>
          <c:showLegendKey val="0"/>
          <c:showVal val="0"/>
          <c:showCatName val="0"/>
          <c:showSerName val="0"/>
          <c:showPercent val="0"/>
          <c:showBubbleSize val="0"/>
        </c:dLbls>
        <c:gapWidth val="150"/>
        <c:axId val="79933824"/>
        <c:axId val="79935360"/>
      </c:barChart>
      <c:catAx>
        <c:axId val="79933824"/>
        <c:scaling>
          <c:orientation val="minMax"/>
        </c:scaling>
        <c:delete val="0"/>
        <c:axPos val="b"/>
        <c:numFmt formatCode="General" sourceLinked="0"/>
        <c:majorTickMark val="out"/>
        <c:minorTickMark val="none"/>
        <c:tickLblPos val="nextTo"/>
        <c:txPr>
          <a:bodyPr/>
          <a:lstStyle/>
          <a:p>
            <a:pPr>
              <a:defRPr sz="1200">
                <a:latin typeface="Arial" pitchFamily="34" charset="0"/>
                <a:cs typeface="Arial" pitchFamily="34" charset="0"/>
              </a:defRPr>
            </a:pPr>
            <a:endParaRPr lang="en-US"/>
          </a:p>
        </c:txPr>
        <c:crossAx val="79935360"/>
        <c:crosses val="autoZero"/>
        <c:auto val="1"/>
        <c:lblAlgn val="ctr"/>
        <c:lblOffset val="100"/>
        <c:noMultiLvlLbl val="0"/>
      </c:catAx>
      <c:valAx>
        <c:axId val="79935360"/>
        <c:scaling>
          <c:orientation val="minMax"/>
        </c:scaling>
        <c:delete val="0"/>
        <c:axPos val="l"/>
        <c:majorGridlines/>
        <c:title>
          <c:tx>
            <c:rich>
              <a:bodyPr rot="-5400000" vert="horz"/>
              <a:lstStyle/>
              <a:p>
                <a:pPr>
                  <a:defRPr sz="1200">
                    <a:latin typeface="Times New Roman" panose="02020603050405020304" pitchFamily="18" charset="0"/>
                    <a:cs typeface="Times New Roman" panose="02020603050405020304" pitchFamily="18" charset="0"/>
                  </a:defRPr>
                </a:pPr>
                <a:r>
                  <a:rPr lang="en-US" sz="1200" dirty="0">
                    <a:latin typeface="Times New Roman" panose="02020603050405020304" pitchFamily="18" charset="0"/>
                    <a:cs typeface="Times New Roman" panose="02020603050405020304" pitchFamily="18" charset="0"/>
                  </a:rPr>
                  <a:t>Number of grains</a:t>
                </a:r>
              </a:p>
            </c:rich>
          </c:tx>
          <c:layout>
            <c:manualLayout>
              <c:xMode val="edge"/>
              <c:yMode val="edge"/>
              <c:x val="4.8603730080192413E-2"/>
              <c:y val="0.2936870583484758"/>
            </c:manualLayout>
          </c:layout>
          <c:overlay val="0"/>
        </c:title>
        <c:numFmt formatCode="0.00" sourceLinked="1"/>
        <c:majorTickMark val="out"/>
        <c:minorTickMark val="none"/>
        <c:tickLblPos val="nextTo"/>
        <c:txPr>
          <a:bodyPr/>
          <a:lstStyle/>
          <a:p>
            <a:pPr>
              <a:defRPr sz="1200">
                <a:latin typeface="Arial" pitchFamily="34" charset="0"/>
                <a:cs typeface="Arial" pitchFamily="34" charset="0"/>
              </a:defRPr>
            </a:pPr>
            <a:endParaRPr lang="en-US"/>
          </a:p>
        </c:txPr>
        <c:crossAx val="79933824"/>
        <c:crosses val="autoZero"/>
        <c:crossBetween val="between"/>
      </c:valAx>
    </c:plotArea>
    <c:plotVisOnly val="1"/>
    <c:dispBlanksAs val="gap"/>
    <c:showDLblsOverMax val="0"/>
  </c:chart>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616204268918757"/>
          <c:y val="0.10071624643361519"/>
          <c:w val="0.86386562277154999"/>
          <c:h val="0.6273761349206225"/>
        </c:manualLayout>
      </c:layout>
      <c:barChart>
        <c:barDir val="col"/>
        <c:grouping val="clustered"/>
        <c:varyColors val="0"/>
        <c:ser>
          <c:idx val="0"/>
          <c:order val="0"/>
          <c:tx>
            <c:strRef>
              <c:f>[Book1]Sheet1!$B$1</c:f>
              <c:strCache>
                <c:ptCount val="1"/>
                <c:pt idx="0">
                  <c:v>100 grains seed index</c:v>
                </c:pt>
              </c:strCache>
            </c:strRef>
          </c:tx>
          <c:invertIfNegative val="0"/>
          <c:dLbls>
            <c:spPr>
              <a:noFill/>
              <a:ln>
                <a:noFill/>
              </a:ln>
              <a:effectLst/>
            </c:spPr>
            <c:txPr>
              <a:bodyPr/>
              <a:lstStyle/>
              <a:p>
                <a:pPr>
                  <a:defRPr sz="1000">
                    <a:latin typeface="Arial" pitchFamily="34" charset="0"/>
                    <a:cs typeface="Arial"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[Book1]Sheet1!$A$2:$A$11</c:f>
              <c:strCache>
                <c:ptCount val="10"/>
                <c:pt idx="0">
                  <c:v>S0D0</c:v>
                </c:pt>
                <c:pt idx="1">
                  <c:v>S1D1</c:v>
                </c:pt>
                <c:pt idx="2">
                  <c:v>S2D2</c:v>
                </c:pt>
                <c:pt idx="3">
                  <c:v>S3D3</c:v>
                </c:pt>
                <c:pt idx="4">
                  <c:v>S4D4</c:v>
                </c:pt>
                <c:pt idx="5">
                  <c:v>S5D5</c:v>
                </c:pt>
                <c:pt idx="6">
                  <c:v>S6D6</c:v>
                </c:pt>
                <c:pt idx="7">
                  <c:v>S7D7</c:v>
                </c:pt>
                <c:pt idx="8">
                  <c:v>S8D8</c:v>
                </c:pt>
                <c:pt idx="9">
                  <c:v>S9D9</c:v>
                </c:pt>
              </c:strCache>
            </c:strRef>
          </c:cat>
          <c:val>
            <c:numRef>
              <c:f>[Book1]Sheet1!$B$2:$B$11</c:f>
              <c:numCache>
                <c:formatCode>0.00</c:formatCode>
                <c:ptCount val="10"/>
                <c:pt idx="0">
                  <c:v>18.279999999999987</c:v>
                </c:pt>
                <c:pt idx="1">
                  <c:v>21.832999999999988</c:v>
                </c:pt>
                <c:pt idx="2">
                  <c:v>25.733000000000001</c:v>
                </c:pt>
                <c:pt idx="3">
                  <c:v>30.067</c:v>
                </c:pt>
                <c:pt idx="4">
                  <c:v>34.133000000000003</c:v>
                </c:pt>
                <c:pt idx="5">
                  <c:v>47.5</c:v>
                </c:pt>
                <c:pt idx="6">
                  <c:v>41.333000000000006</c:v>
                </c:pt>
                <c:pt idx="7">
                  <c:v>37.516999999999996</c:v>
                </c:pt>
                <c:pt idx="8">
                  <c:v>14.167</c:v>
                </c:pt>
                <c:pt idx="9">
                  <c:v>10.167</c:v>
                </c:pt>
              </c:numCache>
            </c:numRef>
          </c:val>
          <c:extLst>
            <c:ext xmlns:c16="http://schemas.microsoft.com/office/drawing/2014/chart" uri="{C3380CC4-5D6E-409C-BE32-E72D297353CC}">
              <c16:uniqueId val="{00000000-3C0F-46F8-AFC0-8D43E3BB3A7D}"/>
            </c:ext>
          </c:extLst>
        </c:ser>
        <c:dLbls>
          <c:showLegendKey val="0"/>
          <c:showVal val="1"/>
          <c:showCatName val="0"/>
          <c:showSerName val="0"/>
          <c:showPercent val="0"/>
          <c:showBubbleSize val="0"/>
        </c:dLbls>
        <c:gapWidth val="150"/>
        <c:overlap val="-25"/>
        <c:axId val="81115392"/>
        <c:axId val="81121280"/>
      </c:barChart>
      <c:catAx>
        <c:axId val="81115392"/>
        <c:scaling>
          <c:orientation val="minMax"/>
        </c:scaling>
        <c:delete val="0"/>
        <c:axPos val="b"/>
        <c:numFmt formatCode="General" sourceLinked="0"/>
        <c:majorTickMark val="none"/>
        <c:minorTickMark val="none"/>
        <c:tickLblPos val="nextTo"/>
        <c:txPr>
          <a:bodyPr/>
          <a:lstStyle/>
          <a:p>
            <a:pPr>
              <a:defRPr sz="1000">
                <a:latin typeface="Arial" pitchFamily="34" charset="0"/>
                <a:cs typeface="Arial" pitchFamily="34" charset="0"/>
              </a:defRPr>
            </a:pPr>
            <a:endParaRPr lang="en-US"/>
          </a:p>
        </c:txPr>
        <c:crossAx val="81121280"/>
        <c:crosses val="autoZero"/>
        <c:auto val="1"/>
        <c:lblAlgn val="ctr"/>
        <c:lblOffset val="100"/>
        <c:noMultiLvlLbl val="0"/>
      </c:catAx>
      <c:valAx>
        <c:axId val="81121280"/>
        <c:scaling>
          <c:orientation val="minMax"/>
        </c:scaling>
        <c:delete val="1"/>
        <c:axPos val="l"/>
        <c:title>
          <c:tx>
            <c:rich>
              <a:bodyPr rot="-5400000" vert="horz"/>
              <a:lstStyle/>
              <a:p>
                <a:pPr>
                  <a:defRPr sz="1200">
                    <a:latin typeface="Times New Roman" panose="02020603050405020304" pitchFamily="18" charset="0"/>
                    <a:cs typeface="Times New Roman" panose="02020603050405020304" pitchFamily="18" charset="0"/>
                  </a:defRPr>
                </a:pPr>
                <a:r>
                  <a:rPr lang="en-US" sz="1200">
                    <a:latin typeface="Times New Roman" panose="02020603050405020304" pitchFamily="18" charset="0"/>
                    <a:cs typeface="Times New Roman" panose="02020603050405020304" pitchFamily="18" charset="0"/>
                  </a:rPr>
                  <a:t>Seed</a:t>
                </a:r>
                <a:r>
                  <a:rPr lang="en-US" sz="1200" baseline="0">
                    <a:latin typeface="Times New Roman" panose="02020603050405020304" pitchFamily="18" charset="0"/>
                    <a:cs typeface="Times New Roman" panose="02020603050405020304" pitchFamily="18" charset="0"/>
                  </a:rPr>
                  <a:t> </a:t>
                </a:r>
                <a:r>
                  <a:rPr lang="en-US" sz="1200">
                    <a:latin typeface="Times New Roman" panose="02020603050405020304" pitchFamily="18" charset="0"/>
                    <a:cs typeface="Times New Roman" panose="02020603050405020304" pitchFamily="18" charset="0"/>
                  </a:rPr>
                  <a:t>index</a:t>
                </a:r>
              </a:p>
            </c:rich>
          </c:tx>
          <c:layout>
            <c:manualLayout>
              <c:xMode val="edge"/>
              <c:yMode val="edge"/>
              <c:x val="3.2704695696821696E-2"/>
              <c:y val="0.31993303986607985"/>
            </c:manualLayout>
          </c:layout>
          <c:overlay val="0"/>
        </c:title>
        <c:numFmt formatCode="0.00" sourceLinked="1"/>
        <c:majorTickMark val="none"/>
        <c:minorTickMark val="none"/>
        <c:tickLblPos val="none"/>
        <c:crossAx val="81115392"/>
        <c:crosses val="autoZero"/>
        <c:crossBetween val="between"/>
      </c:valAx>
    </c:plotArea>
    <c:plotVisOnly val="1"/>
    <c:dispBlanksAs val="gap"/>
    <c:showDLblsOverMax val="0"/>
  </c:chart>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manualLayout>
          <c:layoutTarget val="inner"/>
          <c:xMode val="edge"/>
          <c:yMode val="edge"/>
          <c:x val="9.1387994334825445E-2"/>
          <c:y val="0.11879530721310486"/>
          <c:w val="0.88265321842903"/>
          <c:h val="0.67931464880959824"/>
        </c:manualLayout>
      </c:layout>
      <c:barChart>
        <c:barDir val="col"/>
        <c:grouping val="clustered"/>
        <c:varyColors val="0"/>
        <c:ser>
          <c:idx val="0"/>
          <c:order val="0"/>
          <c:invertIfNegative val="0"/>
          <c:dLbls>
            <c:dLbl>
              <c:idx val="1"/>
              <c:tx>
                <c:rich>
                  <a:bodyPr/>
                  <a:lstStyle/>
                  <a:p>
                    <a:r>
                      <a:rPr lang="en-US"/>
                      <a:t>3.26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E378-44FE-AE03-2CC34C85B6E7}"/>
                </c:ext>
              </c:extLst>
            </c:dLbl>
            <c:dLbl>
              <c:idx val="3"/>
              <c:tx>
                <c:rich>
                  <a:bodyPr/>
                  <a:lstStyle/>
                  <a:p>
                    <a:r>
                      <a:rPr lang="en-US"/>
                      <a:t>5.20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E378-44FE-AE03-2CC34C85B6E7}"/>
                </c:ext>
              </c:extLst>
            </c:dLbl>
            <c:dLbl>
              <c:idx val="5"/>
              <c:layout>
                <c:manualLayout>
                  <c:x val="0"/>
                  <c:y val="1.311888311211362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378-44FE-AE03-2CC34C85B6E7}"/>
                </c:ext>
              </c:extLst>
            </c:dLbl>
            <c:dLbl>
              <c:idx val="6"/>
              <c:tx>
                <c:rich>
                  <a:bodyPr/>
                  <a:lstStyle/>
                  <a:p>
                    <a:r>
                      <a:rPr lang="en-US"/>
                      <a:t>8.16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E378-44FE-AE03-2CC34C85B6E7}"/>
                </c:ext>
              </c:extLst>
            </c:dLbl>
            <c:dLbl>
              <c:idx val="7"/>
              <c:tx>
                <c:rich>
                  <a:bodyPr/>
                  <a:lstStyle/>
                  <a:p>
                    <a:r>
                      <a:rPr lang="en-US"/>
                      <a:t>7.03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E378-44FE-AE03-2CC34C85B6E7}"/>
                </c:ext>
              </c:extLst>
            </c:dLbl>
            <c:dLbl>
              <c:idx val="9"/>
              <c:tx>
                <c:rich>
                  <a:bodyPr/>
                  <a:lstStyle/>
                  <a:p>
                    <a:r>
                      <a:rPr lang="en-US"/>
                      <a:t>1.48</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E378-44FE-AE03-2CC34C85B6E7}"/>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Sheet1!$B$6:$B$15</c:f>
              <c:strCache>
                <c:ptCount val="10"/>
                <c:pt idx="0">
                  <c:v>S0D0</c:v>
                </c:pt>
                <c:pt idx="1">
                  <c:v>S1D1</c:v>
                </c:pt>
                <c:pt idx="2">
                  <c:v>S2D2</c:v>
                </c:pt>
                <c:pt idx="3">
                  <c:v>S3D3</c:v>
                </c:pt>
                <c:pt idx="4">
                  <c:v>S4D4</c:v>
                </c:pt>
                <c:pt idx="5">
                  <c:v>S5D5</c:v>
                </c:pt>
                <c:pt idx="6">
                  <c:v>S6D6</c:v>
                </c:pt>
                <c:pt idx="7">
                  <c:v>S7D7</c:v>
                </c:pt>
                <c:pt idx="8">
                  <c:v>S8D8</c:v>
                </c:pt>
                <c:pt idx="9">
                  <c:v>S9D9</c:v>
                </c:pt>
              </c:strCache>
            </c:strRef>
          </c:cat>
          <c:val>
            <c:numRef>
              <c:f>Sheet1!$C$6:$C$15</c:f>
              <c:numCache>
                <c:formatCode>General</c:formatCode>
                <c:ptCount val="10"/>
                <c:pt idx="0">
                  <c:v>0.53</c:v>
                </c:pt>
                <c:pt idx="1">
                  <c:v>3.2669999999999999</c:v>
                </c:pt>
                <c:pt idx="2">
                  <c:v>4.34</c:v>
                </c:pt>
                <c:pt idx="3">
                  <c:v>5.2030000000000003</c:v>
                </c:pt>
                <c:pt idx="4">
                  <c:v>6.18</c:v>
                </c:pt>
                <c:pt idx="5">
                  <c:v>9.31</c:v>
                </c:pt>
                <c:pt idx="6">
                  <c:v>8.1670000000000016</c:v>
                </c:pt>
                <c:pt idx="7">
                  <c:v>7.0330000000000004</c:v>
                </c:pt>
                <c:pt idx="8">
                  <c:v>2.0099999999999998</c:v>
                </c:pt>
                <c:pt idx="9">
                  <c:v>1.4829999999999968</c:v>
                </c:pt>
              </c:numCache>
            </c:numRef>
          </c:val>
          <c:extLst>
            <c:ext xmlns:c16="http://schemas.microsoft.com/office/drawing/2014/chart" uri="{C3380CC4-5D6E-409C-BE32-E72D297353CC}">
              <c16:uniqueId val="{00000006-E378-44FE-AE03-2CC34C85B6E7}"/>
            </c:ext>
          </c:extLst>
        </c:ser>
        <c:dLbls>
          <c:showLegendKey val="0"/>
          <c:showVal val="1"/>
          <c:showCatName val="0"/>
          <c:showSerName val="0"/>
          <c:showPercent val="0"/>
          <c:showBubbleSize val="0"/>
        </c:dLbls>
        <c:gapWidth val="150"/>
        <c:overlap val="-25"/>
        <c:axId val="81063936"/>
        <c:axId val="81065856"/>
      </c:barChart>
      <c:catAx>
        <c:axId val="81063936"/>
        <c:scaling>
          <c:orientation val="minMax"/>
        </c:scaling>
        <c:delete val="0"/>
        <c:axPos val="b"/>
        <c:title>
          <c:tx>
            <c:rich>
              <a:bodyPr/>
              <a:lstStyle/>
              <a:p>
                <a:pPr>
                  <a:defRPr sz="1200"/>
                </a:pPr>
                <a:r>
                  <a:rPr lang="en-US" sz="1200" baseline="0">
                    <a:latin typeface="Times New Roman" pitchFamily="18" charset="0"/>
                    <a:cs typeface="Times New Roman" pitchFamily="18" charset="0"/>
                  </a:rPr>
                  <a:t>Sowing dates</a:t>
                </a:r>
                <a:endParaRPr lang="en-US" sz="1200">
                  <a:latin typeface="Times New Roman" pitchFamily="18" charset="0"/>
                  <a:cs typeface="Times New Roman" pitchFamily="18" charset="0"/>
                </a:endParaRPr>
              </a:p>
            </c:rich>
          </c:tx>
          <c:layout>
            <c:manualLayout>
              <c:xMode val="edge"/>
              <c:yMode val="edge"/>
              <c:x val="0.44651866001957008"/>
              <c:y val="0.87469879518072502"/>
            </c:manualLayout>
          </c:layout>
          <c:overlay val="0"/>
        </c:title>
        <c:numFmt formatCode="General" sourceLinked="0"/>
        <c:majorTickMark val="none"/>
        <c:minorTickMark val="none"/>
        <c:tickLblPos val="nextTo"/>
        <c:txPr>
          <a:bodyPr/>
          <a:lstStyle/>
          <a:p>
            <a:pPr>
              <a:defRPr>
                <a:latin typeface="Arial" pitchFamily="34" charset="0"/>
                <a:cs typeface="Arial" pitchFamily="34" charset="0"/>
              </a:defRPr>
            </a:pPr>
            <a:endParaRPr lang="en-US"/>
          </a:p>
        </c:txPr>
        <c:crossAx val="81065856"/>
        <c:crosses val="autoZero"/>
        <c:auto val="1"/>
        <c:lblAlgn val="ctr"/>
        <c:lblOffset val="100"/>
        <c:noMultiLvlLbl val="0"/>
      </c:catAx>
      <c:valAx>
        <c:axId val="81065856"/>
        <c:scaling>
          <c:orientation val="minMax"/>
        </c:scaling>
        <c:delete val="1"/>
        <c:axPos val="l"/>
        <c:title>
          <c:tx>
            <c:rich>
              <a:bodyPr rot="-5400000" vert="horz"/>
              <a:lstStyle/>
              <a:p>
                <a:pPr>
                  <a:defRPr sz="1200"/>
                </a:pPr>
                <a:r>
                  <a:rPr lang="en-US" sz="1200" baseline="0">
                    <a:latin typeface="Times New Roman" pitchFamily="18" charset="0"/>
                    <a:cs typeface="Times New Roman" pitchFamily="18" charset="0"/>
                  </a:rPr>
                  <a:t>Grain yield (kg/plot)</a:t>
                </a:r>
              </a:p>
            </c:rich>
          </c:tx>
          <c:layout>
            <c:manualLayout>
              <c:xMode val="edge"/>
              <c:yMode val="edge"/>
              <c:x val="2.641233588577855E-2"/>
              <c:y val="0.30508187850268198"/>
            </c:manualLayout>
          </c:layout>
          <c:overlay val="0"/>
        </c:title>
        <c:numFmt formatCode="General" sourceLinked="1"/>
        <c:majorTickMark val="none"/>
        <c:minorTickMark val="none"/>
        <c:tickLblPos val="nextTo"/>
        <c:crossAx val="81063936"/>
        <c:crosses val="autoZero"/>
        <c:crossBetween val="between"/>
      </c:valAx>
      <c:spPr>
        <a:solidFill>
          <a:schemeClr val="accent5">
            <a:lumMod val="20000"/>
            <a:lumOff val="80000"/>
          </a:schemeClr>
        </a:solidFill>
        <a:ln>
          <a:solidFill>
            <a:srgbClr val="0070C0"/>
          </a:solidFill>
        </a:ln>
        <a:effectLst>
          <a:outerShdw blurRad="50800" dist="38100" dir="2700000" algn="tl" rotWithShape="0">
            <a:prstClr val="black">
              <a:alpha val="40000"/>
            </a:prstClr>
          </a:outerShdw>
        </a:effectLst>
      </c:spPr>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031763390687275"/>
          <c:y val="0.10279732732523479"/>
          <c:w val="0.8235384465830663"/>
          <c:h val="0.61126930079685959"/>
        </c:manualLayout>
      </c:layout>
      <c:barChart>
        <c:barDir val="col"/>
        <c:grouping val="clustered"/>
        <c:varyColors val="0"/>
        <c:ser>
          <c:idx val="0"/>
          <c:order val="0"/>
          <c:tx>
            <c:strRef>
              <c:f>Sheet1!$B$2</c:f>
              <c:strCache>
                <c:ptCount val="1"/>
                <c:pt idx="0">
                  <c:v>Yield of maize/Ha</c:v>
                </c:pt>
              </c:strCache>
            </c:strRef>
          </c:tx>
          <c:invertIfNegative val="0"/>
          <c:cat>
            <c:strRef>
              <c:f>Sheet1!$A$3:$A$12</c:f>
              <c:strCache>
                <c:ptCount val="10"/>
                <c:pt idx="0">
                  <c:v>S0D0</c:v>
                </c:pt>
                <c:pt idx="1">
                  <c:v>S1D1</c:v>
                </c:pt>
                <c:pt idx="2">
                  <c:v>S2D2</c:v>
                </c:pt>
                <c:pt idx="3">
                  <c:v>S3D3</c:v>
                </c:pt>
                <c:pt idx="4">
                  <c:v>S4D4</c:v>
                </c:pt>
                <c:pt idx="5">
                  <c:v>S5D5</c:v>
                </c:pt>
                <c:pt idx="6">
                  <c:v>S6D6</c:v>
                </c:pt>
                <c:pt idx="7">
                  <c:v>S7D7</c:v>
                </c:pt>
                <c:pt idx="8">
                  <c:v>S8D8</c:v>
                </c:pt>
                <c:pt idx="9">
                  <c:v>S9D9</c:v>
                </c:pt>
              </c:strCache>
            </c:strRef>
          </c:cat>
          <c:val>
            <c:numRef>
              <c:f>Sheet1!$B$3:$B$12</c:f>
              <c:numCache>
                <c:formatCode>General</c:formatCode>
                <c:ptCount val="10"/>
                <c:pt idx="0">
                  <c:v>0.88700000000000045</c:v>
                </c:pt>
                <c:pt idx="1">
                  <c:v>10.167</c:v>
                </c:pt>
                <c:pt idx="2" formatCode="0.00">
                  <c:v>12</c:v>
                </c:pt>
                <c:pt idx="3">
                  <c:v>14.183</c:v>
                </c:pt>
                <c:pt idx="4">
                  <c:v>16.187000000000001</c:v>
                </c:pt>
                <c:pt idx="5">
                  <c:v>23.867000000000001</c:v>
                </c:pt>
                <c:pt idx="6">
                  <c:v>21.196999999999999</c:v>
                </c:pt>
                <c:pt idx="7">
                  <c:v>19.45</c:v>
                </c:pt>
                <c:pt idx="8">
                  <c:v>17.417000000000005</c:v>
                </c:pt>
                <c:pt idx="9">
                  <c:v>13.117000000000001</c:v>
                </c:pt>
              </c:numCache>
            </c:numRef>
          </c:val>
          <c:extLst>
            <c:ext xmlns:c16="http://schemas.microsoft.com/office/drawing/2014/chart" uri="{C3380CC4-5D6E-409C-BE32-E72D297353CC}">
              <c16:uniqueId val="{00000000-0DF5-4AC5-98DA-7E987F9EBDD5}"/>
            </c:ext>
          </c:extLst>
        </c:ser>
        <c:dLbls>
          <c:showLegendKey val="0"/>
          <c:showVal val="0"/>
          <c:showCatName val="0"/>
          <c:showSerName val="0"/>
          <c:showPercent val="0"/>
          <c:showBubbleSize val="0"/>
        </c:dLbls>
        <c:gapWidth val="150"/>
        <c:axId val="78489088"/>
        <c:axId val="78490624"/>
      </c:barChart>
      <c:catAx>
        <c:axId val="78489088"/>
        <c:scaling>
          <c:orientation val="minMax"/>
        </c:scaling>
        <c:delete val="0"/>
        <c:axPos val="b"/>
        <c:numFmt formatCode="General" sourceLinked="1"/>
        <c:majorTickMark val="out"/>
        <c:minorTickMark val="none"/>
        <c:tickLblPos val="nextTo"/>
        <c:txPr>
          <a:bodyPr/>
          <a:lstStyle/>
          <a:p>
            <a:pPr>
              <a:defRPr sz="1000">
                <a:latin typeface="Arial" pitchFamily="34" charset="0"/>
                <a:cs typeface="Arial" pitchFamily="34" charset="0"/>
              </a:defRPr>
            </a:pPr>
            <a:endParaRPr lang="en-US"/>
          </a:p>
        </c:txPr>
        <c:crossAx val="78490624"/>
        <c:crosses val="autoZero"/>
        <c:auto val="1"/>
        <c:lblAlgn val="ctr"/>
        <c:lblOffset val="100"/>
        <c:noMultiLvlLbl val="0"/>
      </c:catAx>
      <c:valAx>
        <c:axId val="78490624"/>
        <c:scaling>
          <c:orientation val="minMax"/>
        </c:scaling>
        <c:delete val="0"/>
        <c:axPos val="l"/>
        <c:majorGridlines/>
        <c:title>
          <c:tx>
            <c:rich>
              <a:bodyPr rot="-5400000" vert="horz"/>
              <a:lstStyle/>
              <a:p>
                <a:pPr>
                  <a:defRPr sz="1200"/>
                </a:pPr>
                <a:r>
                  <a:rPr lang="en-US" sz="1200" dirty="0">
                    <a:latin typeface="Arial Narrow" pitchFamily="34" charset="0"/>
                  </a:rPr>
                  <a:t>Yield</a:t>
                </a:r>
                <a:r>
                  <a:rPr lang="en-US" sz="1200" baseline="0" dirty="0">
                    <a:latin typeface="Arial Narrow" pitchFamily="34" charset="0"/>
                  </a:rPr>
                  <a:t> (</a:t>
                </a:r>
                <a:r>
                  <a:rPr lang="en-US" sz="1200" baseline="0" dirty="0" err="1">
                    <a:latin typeface="Arial Narrow" pitchFamily="34" charset="0"/>
                  </a:rPr>
                  <a:t>qtl</a:t>
                </a:r>
                <a:r>
                  <a:rPr lang="en-US" sz="1200" baseline="0" dirty="0">
                    <a:latin typeface="Arial Narrow" pitchFamily="34" charset="0"/>
                  </a:rPr>
                  <a:t>/ha)</a:t>
                </a:r>
                <a:endParaRPr lang="en-US" sz="1200" dirty="0">
                  <a:latin typeface="Arial Narrow" pitchFamily="34" charset="0"/>
                </a:endParaRPr>
              </a:p>
            </c:rich>
          </c:tx>
          <c:layout>
            <c:manualLayout>
              <c:xMode val="edge"/>
              <c:yMode val="edge"/>
              <c:x val="4.5885144356955385E-2"/>
              <c:y val="0.40312980728525627"/>
            </c:manualLayout>
          </c:layout>
          <c:overlay val="0"/>
        </c:title>
        <c:numFmt formatCode="General" sourceLinked="1"/>
        <c:majorTickMark val="out"/>
        <c:minorTickMark val="none"/>
        <c:tickLblPos val="nextTo"/>
        <c:txPr>
          <a:bodyPr/>
          <a:lstStyle/>
          <a:p>
            <a:pPr>
              <a:defRPr sz="1050">
                <a:latin typeface="Arial" pitchFamily="34" charset="0"/>
                <a:cs typeface="Arial" pitchFamily="34" charset="0"/>
              </a:defRPr>
            </a:pPr>
            <a:endParaRPr lang="en-US"/>
          </a:p>
        </c:txPr>
        <c:crossAx val="78489088"/>
        <c:crosses val="autoZero"/>
        <c:crossBetween val="between"/>
      </c:valAx>
    </c:plotArea>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0.16901</cdr:x>
      <cdr:y>0.64486</cdr:y>
    </cdr:from>
    <cdr:to>
      <cdr:x>0.23918</cdr:x>
      <cdr:y>0.68632</cdr:y>
    </cdr:to>
    <cdr:sp macro="" textlink="">
      <cdr:nvSpPr>
        <cdr:cNvPr id="2" name="TextBox 1"/>
        <cdr:cNvSpPr txBox="1"/>
      </cdr:nvSpPr>
      <cdr:spPr>
        <a:xfrm xmlns:a="http://schemas.openxmlformats.org/drawingml/2006/main">
          <a:off x="1188073" y="2303348"/>
          <a:ext cx="493257" cy="148089"/>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0.33</a:t>
          </a:r>
        </a:p>
      </cdr:txBody>
    </cdr:sp>
  </cdr:relSizeAnchor>
  <cdr:relSizeAnchor xmlns:cdr="http://schemas.openxmlformats.org/drawingml/2006/chartDrawing">
    <cdr:from>
      <cdr:x>0.24703</cdr:x>
      <cdr:y>0.51899</cdr:y>
    </cdr:from>
    <cdr:to>
      <cdr:x>0.32773</cdr:x>
      <cdr:y>0.56289</cdr:y>
    </cdr:to>
    <cdr:sp macro="" textlink="">
      <cdr:nvSpPr>
        <cdr:cNvPr id="3" name="TextBox 2"/>
        <cdr:cNvSpPr txBox="1"/>
      </cdr:nvSpPr>
      <cdr:spPr>
        <a:xfrm xmlns:a="http://schemas.openxmlformats.org/drawingml/2006/main">
          <a:off x="1736476" y="1853778"/>
          <a:ext cx="567276" cy="156805"/>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2.16</a:t>
          </a:r>
        </a:p>
      </cdr:txBody>
    </cdr:sp>
  </cdr:relSizeAnchor>
  <cdr:relSizeAnchor xmlns:cdr="http://schemas.openxmlformats.org/drawingml/2006/chartDrawing">
    <cdr:from>
      <cdr:x>0.33585</cdr:x>
      <cdr:y>0.45137</cdr:y>
    </cdr:from>
    <cdr:to>
      <cdr:x>0.40778</cdr:x>
      <cdr:y>0.49528</cdr:y>
    </cdr:to>
    <cdr:sp macro="" textlink="">
      <cdr:nvSpPr>
        <cdr:cNvPr id="4" name="TextBox 3"/>
        <cdr:cNvSpPr txBox="1"/>
      </cdr:nvSpPr>
      <cdr:spPr>
        <a:xfrm xmlns:a="http://schemas.openxmlformats.org/drawingml/2006/main">
          <a:off x="2360867" y="1612251"/>
          <a:ext cx="505628" cy="156842"/>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3.16</a:t>
          </a:r>
        </a:p>
      </cdr:txBody>
    </cdr:sp>
  </cdr:relSizeAnchor>
  <cdr:relSizeAnchor xmlns:cdr="http://schemas.openxmlformats.org/drawingml/2006/chartDrawing">
    <cdr:from>
      <cdr:x>0.35614</cdr:x>
      <cdr:y>0.32439</cdr:y>
    </cdr:from>
    <cdr:to>
      <cdr:x>0.52456</cdr:x>
      <cdr:y>0.55854</cdr:y>
    </cdr:to>
    <cdr:sp macro="" textlink="">
      <cdr:nvSpPr>
        <cdr:cNvPr id="5" name="TextBox 4"/>
        <cdr:cNvSpPr txBox="1"/>
      </cdr:nvSpPr>
      <cdr:spPr>
        <a:xfrm xmlns:a="http://schemas.openxmlformats.org/drawingml/2006/main">
          <a:off x="1933576" y="1266825"/>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0.41927</cdr:x>
      <cdr:y>0.38906</cdr:y>
    </cdr:from>
    <cdr:to>
      <cdr:x>0.48944</cdr:x>
      <cdr:y>0.43052</cdr:y>
    </cdr:to>
    <cdr:sp macro="" textlink="">
      <cdr:nvSpPr>
        <cdr:cNvPr id="6" name="TextBox 5"/>
        <cdr:cNvSpPr txBox="1"/>
      </cdr:nvSpPr>
      <cdr:spPr>
        <a:xfrm xmlns:a="http://schemas.openxmlformats.org/drawingml/2006/main">
          <a:off x="2947215" y="1389688"/>
          <a:ext cx="493256" cy="148089"/>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4.17</a:t>
          </a:r>
        </a:p>
      </cdr:txBody>
    </cdr:sp>
  </cdr:relSizeAnchor>
  <cdr:relSizeAnchor xmlns:cdr="http://schemas.openxmlformats.org/drawingml/2006/chartDrawing">
    <cdr:from>
      <cdr:x>0.50825</cdr:x>
      <cdr:y>0.30961</cdr:y>
    </cdr:from>
    <cdr:to>
      <cdr:x>0.58194</cdr:x>
      <cdr:y>0.36083</cdr:y>
    </cdr:to>
    <cdr:sp macro="" textlink="">
      <cdr:nvSpPr>
        <cdr:cNvPr id="7" name="TextBox 6"/>
        <cdr:cNvSpPr txBox="1"/>
      </cdr:nvSpPr>
      <cdr:spPr>
        <a:xfrm xmlns:a="http://schemas.openxmlformats.org/drawingml/2006/main">
          <a:off x="3572703" y="1105897"/>
          <a:ext cx="518000" cy="182951"/>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5.16</a:t>
          </a:r>
        </a:p>
      </cdr:txBody>
    </cdr:sp>
  </cdr:relSizeAnchor>
  <cdr:relSizeAnchor xmlns:cdr="http://schemas.openxmlformats.org/drawingml/2006/chartDrawing">
    <cdr:from>
      <cdr:x>0.58991</cdr:x>
      <cdr:y>0.11054</cdr:y>
    </cdr:from>
    <cdr:to>
      <cdr:x>0.66535</cdr:x>
      <cdr:y>0.15445</cdr:y>
    </cdr:to>
    <cdr:sp macro="" textlink="">
      <cdr:nvSpPr>
        <cdr:cNvPr id="8" name="TextBox 7"/>
        <cdr:cNvSpPr txBox="1"/>
      </cdr:nvSpPr>
      <cdr:spPr>
        <a:xfrm xmlns:a="http://schemas.openxmlformats.org/drawingml/2006/main">
          <a:off x="4146735" y="394833"/>
          <a:ext cx="530301" cy="15684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8.00</a:t>
          </a:r>
        </a:p>
      </cdr:txBody>
    </cdr:sp>
  </cdr:relSizeAnchor>
  <cdr:relSizeAnchor xmlns:cdr="http://schemas.openxmlformats.org/drawingml/2006/chartDrawing">
    <cdr:from>
      <cdr:x>0.67524</cdr:x>
      <cdr:y>0.17952</cdr:y>
    </cdr:from>
    <cdr:to>
      <cdr:x>0.75244</cdr:x>
      <cdr:y>0.23562</cdr:y>
    </cdr:to>
    <cdr:sp macro="" textlink="">
      <cdr:nvSpPr>
        <cdr:cNvPr id="9" name="TextBox 8"/>
        <cdr:cNvSpPr txBox="1"/>
      </cdr:nvSpPr>
      <cdr:spPr>
        <a:xfrm xmlns:a="http://schemas.openxmlformats.org/drawingml/2006/main">
          <a:off x="4746594" y="641222"/>
          <a:ext cx="542673" cy="200382"/>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7.00</a:t>
          </a:r>
        </a:p>
      </cdr:txBody>
    </cdr:sp>
  </cdr:relSizeAnchor>
  <cdr:relSizeAnchor xmlns:cdr="http://schemas.openxmlformats.org/drawingml/2006/chartDrawing">
    <cdr:from>
      <cdr:x>0.7617</cdr:x>
      <cdr:y>0.24824</cdr:y>
    </cdr:from>
    <cdr:to>
      <cdr:x>0.83928</cdr:x>
      <cdr:y>0.29702</cdr:y>
    </cdr:to>
    <cdr:sp macro="" textlink="">
      <cdr:nvSpPr>
        <cdr:cNvPr id="10" name="TextBox 9"/>
        <cdr:cNvSpPr txBox="1"/>
      </cdr:nvSpPr>
      <cdr:spPr>
        <a:xfrm xmlns:a="http://schemas.openxmlformats.org/drawingml/2006/main">
          <a:off x="5354297" y="886695"/>
          <a:ext cx="545414" cy="174236"/>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6.0</a:t>
          </a:r>
          <a:r>
            <a:rPr lang="en-US" sz="900" dirty="0"/>
            <a:t>0</a:t>
          </a:r>
        </a:p>
      </cdr:txBody>
    </cdr:sp>
  </cdr:relSizeAnchor>
  <cdr:relSizeAnchor xmlns:cdr="http://schemas.openxmlformats.org/drawingml/2006/chartDrawing">
    <cdr:from>
      <cdr:x>0.84186</cdr:x>
      <cdr:y>0.60134</cdr:y>
    </cdr:from>
    <cdr:to>
      <cdr:x>0.90393</cdr:x>
      <cdr:y>0.66476</cdr:y>
    </cdr:to>
    <cdr:sp macro="" textlink="">
      <cdr:nvSpPr>
        <cdr:cNvPr id="11" name="TextBox 10"/>
        <cdr:cNvSpPr txBox="1"/>
      </cdr:nvSpPr>
      <cdr:spPr>
        <a:xfrm xmlns:a="http://schemas.openxmlformats.org/drawingml/2006/main">
          <a:off x="5917784" y="2147912"/>
          <a:ext cx="436318" cy="226529"/>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0.66</a:t>
          </a:r>
        </a:p>
      </cdr:txBody>
    </cdr:sp>
  </cdr:relSizeAnchor>
  <cdr:relSizeAnchor xmlns:cdr="http://schemas.openxmlformats.org/drawingml/2006/chartDrawing">
    <cdr:from>
      <cdr:x>0.92414</cdr:x>
      <cdr:y>0.59675</cdr:y>
    </cdr:from>
    <cdr:to>
      <cdr:x>1</cdr:x>
      <cdr:y>0.64553</cdr:y>
    </cdr:to>
    <cdr:sp macro="" textlink="">
      <cdr:nvSpPr>
        <cdr:cNvPr id="12" name="TextBox 11"/>
        <cdr:cNvSpPr txBox="1"/>
      </cdr:nvSpPr>
      <cdr:spPr>
        <a:xfrm xmlns:a="http://schemas.openxmlformats.org/drawingml/2006/main">
          <a:off x="6496196" y="2131524"/>
          <a:ext cx="533254" cy="174236"/>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dirty="0">
              <a:latin typeface="Arial" pitchFamily="34" charset="0"/>
              <a:cs typeface="Arial" pitchFamily="34" charset="0"/>
            </a:rPr>
            <a:t>1.00</a:t>
          </a:r>
        </a:p>
      </cdr:txBody>
    </cdr:sp>
  </cdr:relSizeAnchor>
</c:userShapes>
</file>

<file path=ppt/drawings/drawing2.xml><?xml version="1.0" encoding="utf-8"?>
<c:userShapes xmlns:c="http://schemas.openxmlformats.org/drawingml/2006/chart">
  <cdr:relSizeAnchor xmlns:cdr="http://schemas.openxmlformats.org/drawingml/2006/chartDrawing">
    <cdr:from>
      <cdr:x>0.28302</cdr:x>
      <cdr:y>0.84396</cdr:y>
    </cdr:from>
    <cdr:to>
      <cdr:x>0.81846</cdr:x>
      <cdr:y>0.91836</cdr:y>
    </cdr:to>
    <cdr:sp macro="" textlink="">
      <cdr:nvSpPr>
        <cdr:cNvPr id="2" name="TextBox 1"/>
        <cdr:cNvSpPr txBox="1"/>
      </cdr:nvSpPr>
      <cdr:spPr>
        <a:xfrm xmlns:a="http://schemas.openxmlformats.org/drawingml/2006/main">
          <a:off x="2286000" y="3657600"/>
          <a:ext cx="4324855" cy="32244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ctr"/>
          <a:r>
            <a:rPr lang="en-US" sz="1200" b="1" dirty="0">
              <a:latin typeface="Times New Roman" pitchFamily="18" charset="0"/>
              <a:cs typeface="Times New Roman" pitchFamily="18" charset="0"/>
            </a:rPr>
            <a:t>Sowing</a:t>
          </a:r>
          <a:r>
            <a:rPr lang="en-US" sz="1000" b="1" baseline="0" dirty="0">
              <a:latin typeface="Times New Roman" pitchFamily="18" charset="0"/>
              <a:cs typeface="Times New Roman" pitchFamily="18" charset="0"/>
            </a:rPr>
            <a:t> Dates</a:t>
          </a:r>
          <a:endParaRPr lang="en-US" sz="1000" b="1" dirty="0">
            <a:latin typeface="Times New Roman" pitchFamily="18" charset="0"/>
            <a:cs typeface="Times New Roman" pitchFamily="18" charset="0"/>
          </a:endParaRPr>
        </a:p>
      </cdr:txBody>
    </cdr:sp>
  </cdr:relSizeAnchor>
  <cdr:relSizeAnchor xmlns:cdr="http://schemas.openxmlformats.org/drawingml/2006/chartDrawing">
    <cdr:from>
      <cdr:x>0.16981</cdr:x>
      <cdr:y>0.54505</cdr:y>
    </cdr:from>
    <cdr:to>
      <cdr:x>0.2515</cdr:x>
      <cdr:y>0.59104</cdr:y>
    </cdr:to>
    <cdr:sp macro="" textlink="">
      <cdr:nvSpPr>
        <cdr:cNvPr id="3" name="TextBox 2"/>
        <cdr:cNvSpPr txBox="1"/>
      </cdr:nvSpPr>
      <cdr:spPr>
        <a:xfrm xmlns:a="http://schemas.openxmlformats.org/drawingml/2006/main" flipH="1">
          <a:off x="1371600" y="2362200"/>
          <a:ext cx="659826" cy="199272"/>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dirty="0">
              <a:latin typeface="Arial" pitchFamily="34" charset="0"/>
              <a:cs typeface="Arial" pitchFamily="34" charset="0"/>
            </a:rPr>
            <a:t>6.83</a:t>
          </a:r>
        </a:p>
      </cdr:txBody>
    </cdr:sp>
  </cdr:relSizeAnchor>
  <cdr:relSizeAnchor xmlns:cdr="http://schemas.openxmlformats.org/drawingml/2006/chartDrawing">
    <cdr:from>
      <cdr:x>0.09765</cdr:x>
      <cdr:y>0.57817</cdr:y>
    </cdr:from>
    <cdr:to>
      <cdr:x>0.15821</cdr:x>
      <cdr:y>0.60882</cdr:y>
    </cdr:to>
    <cdr:sp macro="" textlink="">
      <cdr:nvSpPr>
        <cdr:cNvPr id="4" name="TextBox 3"/>
        <cdr:cNvSpPr txBox="1"/>
      </cdr:nvSpPr>
      <cdr:spPr>
        <a:xfrm xmlns:a="http://schemas.openxmlformats.org/drawingml/2006/main">
          <a:off x="774753" y="2593826"/>
          <a:ext cx="480502" cy="137504"/>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en-US" sz="800"/>
        </a:p>
      </cdr:txBody>
    </cdr:sp>
  </cdr:relSizeAnchor>
  <cdr:relSizeAnchor xmlns:cdr="http://schemas.openxmlformats.org/drawingml/2006/chartDrawing">
    <cdr:from>
      <cdr:x>0.25472</cdr:x>
      <cdr:y>0.52747</cdr:y>
    </cdr:from>
    <cdr:to>
      <cdr:x>0.32937</cdr:x>
      <cdr:y>0.56387</cdr:y>
    </cdr:to>
    <cdr:sp macro="" textlink="">
      <cdr:nvSpPr>
        <cdr:cNvPr id="5" name="TextBox 4"/>
        <cdr:cNvSpPr txBox="1"/>
      </cdr:nvSpPr>
      <cdr:spPr>
        <a:xfrm xmlns:a="http://schemas.openxmlformats.org/drawingml/2006/main">
          <a:off x="2057400" y="2286000"/>
          <a:ext cx="602963" cy="15775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8.33</a:t>
          </a:r>
        </a:p>
      </cdr:txBody>
    </cdr:sp>
  </cdr:relSizeAnchor>
  <cdr:relSizeAnchor xmlns:cdr="http://schemas.openxmlformats.org/drawingml/2006/chartDrawing">
    <cdr:from>
      <cdr:x>0.32075</cdr:x>
      <cdr:y>0.50989</cdr:y>
    </cdr:from>
    <cdr:to>
      <cdr:x>0.40948</cdr:x>
      <cdr:y>0.55012</cdr:y>
    </cdr:to>
    <cdr:sp macro="" textlink="">
      <cdr:nvSpPr>
        <cdr:cNvPr id="6" name="TextBox 5"/>
        <cdr:cNvSpPr txBox="1"/>
      </cdr:nvSpPr>
      <cdr:spPr>
        <a:xfrm xmlns:a="http://schemas.openxmlformats.org/drawingml/2006/main">
          <a:off x="2590800" y="2209800"/>
          <a:ext cx="716690" cy="174352"/>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10.16</a:t>
          </a:r>
        </a:p>
      </cdr:txBody>
    </cdr:sp>
  </cdr:relSizeAnchor>
  <cdr:relSizeAnchor xmlns:cdr="http://schemas.openxmlformats.org/drawingml/2006/chartDrawing">
    <cdr:from>
      <cdr:x>0.39623</cdr:x>
      <cdr:y>0.45714</cdr:y>
    </cdr:from>
    <cdr:to>
      <cdr:x>0.48778</cdr:x>
      <cdr:y>0.49545</cdr:y>
    </cdr:to>
    <cdr:sp macro="" textlink="">
      <cdr:nvSpPr>
        <cdr:cNvPr id="7" name="TextBox 6"/>
        <cdr:cNvSpPr txBox="1"/>
      </cdr:nvSpPr>
      <cdr:spPr>
        <a:xfrm xmlns:a="http://schemas.openxmlformats.org/drawingml/2006/main">
          <a:off x="3200400" y="1981200"/>
          <a:ext cx="739467" cy="16603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13.50</a:t>
          </a:r>
        </a:p>
      </cdr:txBody>
    </cdr:sp>
  </cdr:relSizeAnchor>
  <cdr:relSizeAnchor xmlns:cdr="http://schemas.openxmlformats.org/drawingml/2006/chartDrawing">
    <cdr:from>
      <cdr:x>0.4717</cdr:x>
      <cdr:y>0.38681</cdr:y>
    </cdr:from>
    <cdr:to>
      <cdr:x>0.56607</cdr:x>
      <cdr:y>0.4213</cdr:y>
    </cdr:to>
    <cdr:sp macro="" textlink="">
      <cdr:nvSpPr>
        <cdr:cNvPr id="8" name="TextBox 7"/>
        <cdr:cNvSpPr txBox="1"/>
      </cdr:nvSpPr>
      <cdr:spPr>
        <a:xfrm xmlns:a="http://schemas.openxmlformats.org/drawingml/2006/main">
          <a:off x="3810000" y="1676400"/>
          <a:ext cx="762245" cy="149475"/>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17.90</a:t>
          </a:r>
        </a:p>
      </cdr:txBody>
    </cdr:sp>
  </cdr:relSizeAnchor>
  <cdr:relSizeAnchor xmlns:cdr="http://schemas.openxmlformats.org/drawingml/2006/chartDrawing">
    <cdr:from>
      <cdr:x>0.32075</cdr:x>
      <cdr:y>0.50989</cdr:y>
    </cdr:from>
    <cdr:to>
      <cdr:x>0.45596</cdr:x>
      <cdr:y>0.54054</cdr:y>
    </cdr:to>
    <cdr:sp macro="" textlink="">
      <cdr:nvSpPr>
        <cdr:cNvPr id="9" name="TextBox 8"/>
        <cdr:cNvSpPr txBox="1"/>
      </cdr:nvSpPr>
      <cdr:spPr>
        <a:xfrm xmlns:a="http://schemas.openxmlformats.org/drawingml/2006/main">
          <a:off x="2590800" y="2209800"/>
          <a:ext cx="1092118" cy="132833"/>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0.38732</cdr:x>
      <cdr:y>0.15517</cdr:y>
    </cdr:from>
    <cdr:to>
      <cdr:x>0.54507</cdr:x>
      <cdr:y>0.19349</cdr:y>
    </cdr:to>
    <cdr:sp macro="" textlink="">
      <cdr:nvSpPr>
        <cdr:cNvPr id="10" name="TextBox 9"/>
        <cdr:cNvSpPr txBox="1"/>
      </cdr:nvSpPr>
      <cdr:spPr>
        <a:xfrm xmlns:a="http://schemas.openxmlformats.org/drawingml/2006/main">
          <a:off x="2619375" y="771525"/>
          <a:ext cx="1066800" cy="19050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0.54717</cdr:x>
      <cdr:y>0.17582</cdr:y>
    </cdr:from>
    <cdr:to>
      <cdr:x>0.65844</cdr:x>
      <cdr:y>0.21413</cdr:y>
    </cdr:to>
    <cdr:sp macro="" textlink="">
      <cdr:nvSpPr>
        <cdr:cNvPr id="11" name="TextBox 10"/>
        <cdr:cNvSpPr txBox="1"/>
      </cdr:nvSpPr>
      <cdr:spPr>
        <a:xfrm xmlns:a="http://schemas.openxmlformats.org/drawingml/2006/main">
          <a:off x="4419600" y="762000"/>
          <a:ext cx="898750" cy="16603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31.27</a:t>
          </a:r>
        </a:p>
      </cdr:txBody>
    </cdr:sp>
  </cdr:relSizeAnchor>
  <cdr:relSizeAnchor xmlns:cdr="http://schemas.openxmlformats.org/drawingml/2006/chartDrawing">
    <cdr:from>
      <cdr:x>0.62264</cdr:x>
      <cdr:y>0.24615</cdr:y>
    </cdr:from>
    <cdr:to>
      <cdr:x>0.72687</cdr:x>
      <cdr:y>0.27897</cdr:y>
    </cdr:to>
    <cdr:sp macro="" textlink="">
      <cdr:nvSpPr>
        <cdr:cNvPr id="12" name="TextBox 11"/>
        <cdr:cNvSpPr txBox="1"/>
      </cdr:nvSpPr>
      <cdr:spPr>
        <a:xfrm xmlns:a="http://schemas.openxmlformats.org/drawingml/2006/main">
          <a:off x="5029200" y="1066800"/>
          <a:ext cx="841886" cy="142238"/>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26.16</a:t>
          </a:r>
        </a:p>
      </cdr:txBody>
    </cdr:sp>
  </cdr:relSizeAnchor>
  <cdr:relSizeAnchor xmlns:cdr="http://schemas.openxmlformats.org/drawingml/2006/chartDrawing">
    <cdr:from>
      <cdr:x>0.69811</cdr:x>
      <cdr:y>0.28132</cdr:y>
    </cdr:from>
    <cdr:to>
      <cdr:x>0.78121</cdr:x>
      <cdr:y>0.32332</cdr:y>
    </cdr:to>
    <cdr:sp macro="" textlink="">
      <cdr:nvSpPr>
        <cdr:cNvPr id="13" name="TextBox 12"/>
        <cdr:cNvSpPr txBox="1"/>
      </cdr:nvSpPr>
      <cdr:spPr>
        <a:xfrm xmlns:a="http://schemas.openxmlformats.org/drawingml/2006/main">
          <a:off x="5638800" y="1219200"/>
          <a:ext cx="671215" cy="18202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23.00</a:t>
          </a:r>
        </a:p>
      </cdr:txBody>
    </cdr:sp>
  </cdr:relSizeAnchor>
  <cdr:relSizeAnchor xmlns:cdr="http://schemas.openxmlformats.org/drawingml/2006/chartDrawing">
    <cdr:from>
      <cdr:x>0.77359</cdr:x>
      <cdr:y>0.31648</cdr:y>
    </cdr:from>
    <cdr:to>
      <cdr:x>0.86373</cdr:x>
      <cdr:y>0.36392</cdr:y>
    </cdr:to>
    <cdr:sp macro="" textlink="">
      <cdr:nvSpPr>
        <cdr:cNvPr id="14" name="TextBox 13"/>
        <cdr:cNvSpPr txBox="1"/>
      </cdr:nvSpPr>
      <cdr:spPr>
        <a:xfrm xmlns:a="http://schemas.openxmlformats.org/drawingml/2006/main">
          <a:off x="6248400" y="1371600"/>
          <a:ext cx="728079" cy="205599"/>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21.50</a:t>
          </a:r>
        </a:p>
      </cdr:txBody>
    </cdr:sp>
  </cdr:relSizeAnchor>
  <cdr:relSizeAnchor xmlns:cdr="http://schemas.openxmlformats.org/drawingml/2006/chartDrawing">
    <cdr:from>
      <cdr:x>0.84906</cdr:x>
      <cdr:y>0.35165</cdr:y>
    </cdr:from>
    <cdr:to>
      <cdr:x>0.9392</cdr:x>
      <cdr:y>0.39516</cdr:y>
    </cdr:to>
    <cdr:sp macro="" textlink="">
      <cdr:nvSpPr>
        <cdr:cNvPr id="15" name="TextBox 14"/>
        <cdr:cNvSpPr txBox="1"/>
      </cdr:nvSpPr>
      <cdr:spPr>
        <a:xfrm xmlns:a="http://schemas.openxmlformats.org/drawingml/2006/main">
          <a:off x="6858000" y="1524000"/>
          <a:ext cx="728079" cy="188567"/>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100" dirty="0">
              <a:latin typeface="Arial" pitchFamily="34" charset="0"/>
              <a:cs typeface="Arial" pitchFamily="34" charset="0"/>
            </a:rPr>
            <a:t>19.20</a:t>
          </a:r>
        </a:p>
      </cdr:txBody>
    </cdr:sp>
  </cdr:relSizeAnchor>
</c:userShapes>
</file>

<file path=ppt/drawings/drawing3.xml><?xml version="1.0" encoding="utf-8"?>
<c:userShapes xmlns:c="http://schemas.openxmlformats.org/drawingml/2006/chart">
  <cdr:relSizeAnchor xmlns:cdr="http://schemas.openxmlformats.org/drawingml/2006/chartDrawing">
    <cdr:from>
      <cdr:x>0.42991</cdr:x>
      <cdr:y>0.84746</cdr:y>
    </cdr:from>
    <cdr:to>
      <cdr:x>0.57817</cdr:x>
      <cdr:y>0.91839</cdr:y>
    </cdr:to>
    <cdr:sp macro="" textlink="">
      <cdr:nvSpPr>
        <cdr:cNvPr id="2" name="TextBox 1"/>
        <cdr:cNvSpPr txBox="1"/>
      </cdr:nvSpPr>
      <cdr:spPr>
        <a:xfrm xmlns:a="http://schemas.openxmlformats.org/drawingml/2006/main">
          <a:off x="3505199" y="3809999"/>
          <a:ext cx="1208823" cy="318887"/>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r"/>
          <a:r>
            <a:rPr lang="en-US" sz="1200" b="1" dirty="0">
              <a:latin typeface="Times New Roman" pitchFamily="18" charset="0"/>
              <a:cs typeface="Times New Roman" pitchFamily="18" charset="0"/>
            </a:rPr>
            <a:t>Sowing</a:t>
          </a:r>
          <a:r>
            <a:rPr lang="en-US" sz="1000" b="1" dirty="0">
              <a:latin typeface="Times New Roman" pitchFamily="18" charset="0"/>
              <a:cs typeface="Times New Roman" pitchFamily="18" charset="0"/>
            </a:rPr>
            <a:t> Dates</a:t>
          </a:r>
        </a:p>
      </cdr:txBody>
    </cdr:sp>
  </cdr:relSizeAnchor>
</c:userShapes>
</file>

<file path=ppt/drawings/drawing4.xml><?xml version="1.0" encoding="utf-8"?>
<c:userShapes xmlns:c="http://schemas.openxmlformats.org/drawingml/2006/chart">
  <cdr:relSizeAnchor xmlns:cdr="http://schemas.openxmlformats.org/drawingml/2006/chartDrawing">
    <cdr:from>
      <cdr:x>0.12963</cdr:x>
      <cdr:y>0.62712</cdr:y>
    </cdr:from>
    <cdr:to>
      <cdr:x>0.20904</cdr:x>
      <cdr:y>0.68513</cdr:y>
    </cdr:to>
    <cdr:sp macro="" textlink="">
      <cdr:nvSpPr>
        <cdr:cNvPr id="3" name="TextBox 2"/>
        <cdr:cNvSpPr txBox="1"/>
      </cdr:nvSpPr>
      <cdr:spPr>
        <a:xfrm xmlns:a="http://schemas.openxmlformats.org/drawingml/2006/main">
          <a:off x="1066800" y="2819400"/>
          <a:ext cx="653513" cy="260801"/>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0.88</a:t>
          </a:r>
        </a:p>
      </cdr:txBody>
    </cdr:sp>
  </cdr:relSizeAnchor>
  <cdr:relSizeAnchor xmlns:cdr="http://schemas.openxmlformats.org/drawingml/2006/chartDrawing">
    <cdr:from>
      <cdr:x>0.21296</cdr:x>
      <cdr:y>0.44068</cdr:y>
    </cdr:from>
    <cdr:to>
      <cdr:x>0.30249</cdr:x>
      <cdr:y>0.49868</cdr:y>
    </cdr:to>
    <cdr:sp macro="" textlink="">
      <cdr:nvSpPr>
        <cdr:cNvPr id="4" name="TextBox 3"/>
        <cdr:cNvSpPr txBox="1"/>
      </cdr:nvSpPr>
      <cdr:spPr>
        <a:xfrm xmlns:a="http://schemas.openxmlformats.org/drawingml/2006/main">
          <a:off x="1752600" y="1981200"/>
          <a:ext cx="736796" cy="260756"/>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10.16</a:t>
          </a:r>
        </a:p>
      </cdr:txBody>
    </cdr:sp>
  </cdr:relSizeAnchor>
  <cdr:relSizeAnchor xmlns:cdr="http://schemas.openxmlformats.org/drawingml/2006/chartDrawing">
    <cdr:from>
      <cdr:x>0.2963</cdr:x>
      <cdr:y>0.40678</cdr:y>
    </cdr:from>
    <cdr:to>
      <cdr:x>0.38087</cdr:x>
      <cdr:y>0.46203</cdr:y>
    </cdr:to>
    <cdr:sp macro="" textlink="">
      <cdr:nvSpPr>
        <cdr:cNvPr id="5" name="TextBox 4"/>
        <cdr:cNvSpPr txBox="1"/>
      </cdr:nvSpPr>
      <cdr:spPr>
        <a:xfrm xmlns:a="http://schemas.openxmlformats.org/drawingml/2006/main">
          <a:off x="2438400" y="1828800"/>
          <a:ext cx="695977" cy="24839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12.00</a:t>
          </a:r>
        </a:p>
      </cdr:txBody>
    </cdr:sp>
  </cdr:relSizeAnchor>
  <cdr:relSizeAnchor xmlns:cdr="http://schemas.openxmlformats.org/drawingml/2006/chartDrawing">
    <cdr:from>
      <cdr:x>0.37963</cdr:x>
      <cdr:y>0.35593</cdr:y>
    </cdr:from>
    <cdr:to>
      <cdr:x>0.47371</cdr:x>
      <cdr:y>0.41118</cdr:y>
    </cdr:to>
    <cdr:sp macro="" textlink="">
      <cdr:nvSpPr>
        <cdr:cNvPr id="6" name="TextBox 5"/>
        <cdr:cNvSpPr txBox="1"/>
      </cdr:nvSpPr>
      <cdr:spPr>
        <a:xfrm xmlns:a="http://schemas.openxmlformats.org/drawingml/2006/main">
          <a:off x="3124200" y="1600200"/>
          <a:ext cx="774241" cy="24839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14.18</a:t>
          </a:r>
        </a:p>
      </cdr:txBody>
    </cdr:sp>
  </cdr:relSizeAnchor>
  <cdr:relSizeAnchor xmlns:cdr="http://schemas.openxmlformats.org/drawingml/2006/chartDrawing">
    <cdr:from>
      <cdr:x>0.46296</cdr:x>
      <cdr:y>0.32203</cdr:y>
    </cdr:from>
    <cdr:to>
      <cdr:x>0.55534</cdr:x>
      <cdr:y>0.36899</cdr:y>
    </cdr:to>
    <cdr:sp macro="" textlink="">
      <cdr:nvSpPr>
        <cdr:cNvPr id="7" name="TextBox 6"/>
        <cdr:cNvSpPr txBox="1"/>
      </cdr:nvSpPr>
      <cdr:spPr>
        <a:xfrm xmlns:a="http://schemas.openxmlformats.org/drawingml/2006/main">
          <a:off x="3810000" y="1447800"/>
          <a:ext cx="760250" cy="211122"/>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16.18</a:t>
          </a:r>
        </a:p>
      </cdr:txBody>
    </cdr:sp>
  </cdr:relSizeAnchor>
  <cdr:relSizeAnchor xmlns:cdr="http://schemas.openxmlformats.org/drawingml/2006/chartDrawing">
    <cdr:from>
      <cdr:x>0.5463</cdr:x>
      <cdr:y>0.16949</cdr:y>
    </cdr:from>
    <cdr:to>
      <cdr:x>0.63545</cdr:x>
      <cdr:y>0.21484</cdr:y>
    </cdr:to>
    <cdr:sp macro="" textlink="">
      <cdr:nvSpPr>
        <cdr:cNvPr id="8" name="TextBox 7"/>
        <cdr:cNvSpPr txBox="1"/>
      </cdr:nvSpPr>
      <cdr:spPr>
        <a:xfrm xmlns:a="http://schemas.openxmlformats.org/drawingml/2006/main">
          <a:off x="4495800" y="762000"/>
          <a:ext cx="733668" cy="203884"/>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23.86</a:t>
          </a:r>
        </a:p>
      </cdr:txBody>
    </cdr:sp>
  </cdr:relSizeAnchor>
  <cdr:relSizeAnchor xmlns:cdr="http://schemas.openxmlformats.org/drawingml/2006/chartDrawing">
    <cdr:from>
      <cdr:x>0.12747</cdr:x>
      <cdr:y>0.96684</cdr:y>
    </cdr:from>
    <cdr:to>
      <cdr:x>0.63733</cdr:x>
      <cdr:y>1</cdr:y>
    </cdr:to>
    <cdr:sp macro="" textlink="">
      <cdr:nvSpPr>
        <cdr:cNvPr id="9" name="TextBox 8"/>
        <cdr:cNvSpPr txBox="1"/>
      </cdr:nvSpPr>
      <cdr:spPr>
        <a:xfrm xmlns:a="http://schemas.openxmlformats.org/drawingml/2006/main">
          <a:off x="800100" y="3554731"/>
          <a:ext cx="3200400" cy="121919"/>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0.62963</cdr:x>
      <cdr:y>0.20339</cdr:y>
    </cdr:from>
    <cdr:to>
      <cdr:x>0.72978</cdr:x>
      <cdr:y>0.24618</cdr:y>
    </cdr:to>
    <cdr:sp macro="" textlink="">
      <cdr:nvSpPr>
        <cdr:cNvPr id="10" name="TextBox 9"/>
        <cdr:cNvSpPr txBox="1"/>
      </cdr:nvSpPr>
      <cdr:spPr>
        <a:xfrm xmlns:a="http://schemas.openxmlformats.org/drawingml/2006/main">
          <a:off x="5181600" y="914400"/>
          <a:ext cx="824194" cy="192375"/>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21.19</a:t>
          </a:r>
        </a:p>
      </cdr:txBody>
    </cdr:sp>
  </cdr:relSizeAnchor>
  <cdr:relSizeAnchor xmlns:cdr="http://schemas.openxmlformats.org/drawingml/2006/chartDrawing">
    <cdr:from>
      <cdr:x>0.58574</cdr:x>
      <cdr:y>0.30405</cdr:y>
    </cdr:from>
    <cdr:to>
      <cdr:x>0.6692</cdr:x>
      <cdr:y>0.34459</cdr:y>
    </cdr:to>
    <cdr:sp macro="" textlink="">
      <cdr:nvSpPr>
        <cdr:cNvPr id="11" name="TextBox 10"/>
        <cdr:cNvSpPr txBox="1"/>
      </cdr:nvSpPr>
      <cdr:spPr>
        <a:xfrm xmlns:a="http://schemas.openxmlformats.org/drawingml/2006/main">
          <a:off x="3676650" y="1285875"/>
          <a:ext cx="523875" cy="17145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0.71088</cdr:x>
      <cdr:y>0.24875</cdr:y>
    </cdr:from>
    <cdr:to>
      <cdr:x>0.80344</cdr:x>
      <cdr:y>0.29718</cdr:y>
    </cdr:to>
    <cdr:sp macro="" textlink="">
      <cdr:nvSpPr>
        <cdr:cNvPr id="12" name="TextBox 11"/>
        <cdr:cNvSpPr txBox="1"/>
      </cdr:nvSpPr>
      <cdr:spPr>
        <a:xfrm xmlns:a="http://schemas.openxmlformats.org/drawingml/2006/main">
          <a:off x="6175294" y="803208"/>
          <a:ext cx="804050" cy="156379"/>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a:latin typeface="Arial" pitchFamily="34" charset="0"/>
              <a:cs typeface="Arial" pitchFamily="34" charset="0"/>
            </a:rPr>
            <a:t>19.45</a:t>
          </a:r>
        </a:p>
      </cdr:txBody>
    </cdr:sp>
  </cdr:relSizeAnchor>
  <cdr:relSizeAnchor xmlns:cdr="http://schemas.openxmlformats.org/drawingml/2006/chartDrawing">
    <cdr:from>
      <cdr:x>0.64036</cdr:x>
      <cdr:y>0.3536</cdr:y>
    </cdr:from>
    <cdr:to>
      <cdr:x>0.74355</cdr:x>
      <cdr:y>0.41216</cdr:y>
    </cdr:to>
    <cdr:sp macro="" textlink="">
      <cdr:nvSpPr>
        <cdr:cNvPr id="13" name="TextBox 12"/>
        <cdr:cNvSpPr txBox="1"/>
      </cdr:nvSpPr>
      <cdr:spPr>
        <a:xfrm xmlns:a="http://schemas.openxmlformats.org/drawingml/2006/main">
          <a:off x="4019550" y="1495425"/>
          <a:ext cx="647700" cy="247649"/>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0.78918</cdr:x>
      <cdr:y>0.28695</cdr:y>
    </cdr:from>
    <cdr:to>
      <cdr:x>0.88933</cdr:x>
      <cdr:y>0.3383</cdr:y>
    </cdr:to>
    <cdr:sp macro="" textlink="">
      <cdr:nvSpPr>
        <cdr:cNvPr id="14" name="TextBox 13"/>
        <cdr:cNvSpPr txBox="1"/>
      </cdr:nvSpPr>
      <cdr:spPr>
        <a:xfrm xmlns:a="http://schemas.openxmlformats.org/drawingml/2006/main">
          <a:off x="6855470" y="926554"/>
          <a:ext cx="869983" cy="165808"/>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17.41</a:t>
          </a:r>
        </a:p>
      </cdr:txBody>
    </cdr:sp>
  </cdr:relSizeAnchor>
  <cdr:relSizeAnchor xmlns:cdr="http://schemas.openxmlformats.org/drawingml/2006/chartDrawing">
    <cdr:from>
      <cdr:x>0.87037</cdr:x>
      <cdr:y>0.38983</cdr:y>
    </cdr:from>
    <cdr:to>
      <cdr:x>0.96901</cdr:x>
      <cdr:y>0.43713</cdr:y>
    </cdr:to>
    <cdr:sp macro="" textlink="">
      <cdr:nvSpPr>
        <cdr:cNvPr id="15" name="TextBox 14"/>
        <cdr:cNvSpPr txBox="1"/>
      </cdr:nvSpPr>
      <cdr:spPr>
        <a:xfrm xmlns:a="http://schemas.openxmlformats.org/drawingml/2006/main">
          <a:off x="7162800" y="1752600"/>
          <a:ext cx="811768" cy="212652"/>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000" dirty="0">
              <a:latin typeface="Arial" pitchFamily="34" charset="0"/>
              <a:cs typeface="Arial" pitchFamily="34" charset="0"/>
            </a:rPr>
            <a:t>13.11</a:t>
          </a:r>
        </a:p>
      </cdr:txBody>
    </cdr:sp>
  </cdr:relSizeAnchor>
  <cdr:relSizeAnchor xmlns:cdr="http://schemas.openxmlformats.org/drawingml/2006/chartDrawing">
    <cdr:from>
      <cdr:x>0.35949</cdr:x>
      <cdr:y>0.81225</cdr:y>
    </cdr:from>
    <cdr:to>
      <cdr:x>0.79119</cdr:x>
      <cdr:y>0.87108</cdr:y>
    </cdr:to>
    <cdr:sp macro="" textlink="">
      <cdr:nvSpPr>
        <cdr:cNvPr id="16" name="TextBox 15"/>
        <cdr:cNvSpPr txBox="1"/>
      </cdr:nvSpPr>
      <cdr:spPr>
        <a:xfrm xmlns:a="http://schemas.openxmlformats.org/drawingml/2006/main">
          <a:off x="2568087" y="3117866"/>
          <a:ext cx="3083956" cy="22582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ctr"/>
          <a:r>
            <a:rPr lang="en-US" sz="1200" b="1" dirty="0">
              <a:latin typeface="Times New Roman" pitchFamily="18" charset="0"/>
              <a:cs typeface="Times New Roman" pitchFamily="18" charset="0"/>
            </a:rPr>
            <a:t>Sowing dates</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375618-C6C8-4FEB-9A65-C3ADC4A95A83}" type="datetimeFigureOut">
              <a:rPr lang="en-IN" smtClean="0"/>
              <a:t>30-09-2024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19C003-F03C-4199-9332-D8068AD878DA}" type="slidenum">
              <a:rPr lang="en-IN" smtClean="0"/>
              <a:t>‹#›</a:t>
            </a:fld>
            <a:endParaRPr lang="en-IN"/>
          </a:p>
        </p:txBody>
      </p:sp>
    </p:spTree>
    <p:extLst>
      <p:ext uri="{BB962C8B-B14F-4D97-AF65-F5344CB8AC3E}">
        <p14:creationId xmlns:p14="http://schemas.microsoft.com/office/powerpoint/2010/main" val="2459969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F19C003-F03C-4199-9332-D8068AD878DA}" type="slidenum">
              <a:rPr lang="en-IN" smtClean="0"/>
              <a:t>13</a:t>
            </a:fld>
            <a:endParaRPr lang="en-IN"/>
          </a:p>
        </p:txBody>
      </p:sp>
    </p:spTree>
    <p:extLst>
      <p:ext uri="{BB962C8B-B14F-4D97-AF65-F5344CB8AC3E}">
        <p14:creationId xmlns:p14="http://schemas.microsoft.com/office/powerpoint/2010/main" val="46427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F19C003-F03C-4199-9332-D8068AD878DA}" type="slidenum">
              <a:rPr lang="en-IN" smtClean="0"/>
              <a:t>32</a:t>
            </a:fld>
            <a:endParaRPr lang="en-IN"/>
          </a:p>
        </p:txBody>
      </p:sp>
    </p:spTree>
    <p:extLst>
      <p:ext uri="{BB962C8B-B14F-4D97-AF65-F5344CB8AC3E}">
        <p14:creationId xmlns:p14="http://schemas.microsoft.com/office/powerpoint/2010/main" val="1911896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21.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23.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7.png"/><Relationship Id="rId1" Type="http://schemas.openxmlformats.org/officeDocument/2006/relationships/slideMaster" Target="../slideMasters/slideMaster24.xml"/><Relationship Id="rId5" Type="http://schemas.microsoft.com/office/2007/relationships/hdphoto" Target="../media/hdphoto1.wdp"/><Relationship Id="rId4" Type="http://schemas.openxmlformats.org/officeDocument/2006/relationships/image" Target="../media/image26.png"/></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7.png"/><Relationship Id="rId1" Type="http://schemas.openxmlformats.org/officeDocument/2006/relationships/slideMaster" Target="../slideMasters/slideMaster24.xml"/><Relationship Id="rId5" Type="http://schemas.microsoft.com/office/2007/relationships/hdphoto" Target="../media/hdphoto1.wdp"/><Relationship Id="rId4" Type="http://schemas.openxmlformats.org/officeDocument/2006/relationships/image" Target="../media/image26.png"/></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7.png"/><Relationship Id="rId1" Type="http://schemas.openxmlformats.org/officeDocument/2006/relationships/slideMaster" Target="../slideMasters/slideMaster24.xml"/><Relationship Id="rId5" Type="http://schemas.microsoft.com/office/2007/relationships/hdphoto" Target="../media/hdphoto1.wdp"/><Relationship Id="rId4" Type="http://schemas.openxmlformats.org/officeDocument/2006/relationships/image" Target="../media/image25.png"/></Relationships>
</file>

<file path=ppt/slideLayouts/_rels/slideLayout3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7.png"/><Relationship Id="rId1" Type="http://schemas.openxmlformats.org/officeDocument/2006/relationships/slideMaster" Target="../slideMasters/slideMaster24.xml"/><Relationship Id="rId5" Type="http://schemas.microsoft.com/office/2007/relationships/hdphoto" Target="../media/hdphoto1.wdp"/><Relationship Id="rId4" Type="http://schemas.openxmlformats.org/officeDocument/2006/relationships/image" Target="../media/image25.png"/></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1873B-3CFA-440A-1C84-97A5D2F9734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D2AA85AD-289C-792A-2CDB-0674B5D85C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B3A8A541-57C9-62E3-842F-0490C2B51093}"/>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a:extLst>
              <a:ext uri="{FF2B5EF4-FFF2-40B4-BE49-F238E27FC236}">
                <a16:creationId xmlns:a16="http://schemas.microsoft.com/office/drawing/2014/main" id="{8A42ABBE-742A-79B4-D561-F8FCFCD9122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788B63B-FC9E-1096-486B-43345C03AD6B}"/>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712141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40F60-05A0-18DF-6623-5EAF8E42813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D2B90831-60FB-B4AE-3AFB-53CD881E26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6DBCD4B-B60C-427C-7EB4-F04EEF85F778}"/>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a:extLst>
              <a:ext uri="{FF2B5EF4-FFF2-40B4-BE49-F238E27FC236}">
                <a16:creationId xmlns:a16="http://schemas.microsoft.com/office/drawing/2014/main" id="{2B0C785C-5822-F048-6B1C-87093CCB71D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9245CC8-A7CF-4A39-6C16-81F0F9F778A1}"/>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07767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2D591-FC92-2B3D-EB88-01815F65BD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B046BAF1-ECC6-37C9-7E9B-7AB18F74C7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F03923-CF50-4027-5DFB-3ED09B2AE430}"/>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a:extLst>
              <a:ext uri="{FF2B5EF4-FFF2-40B4-BE49-F238E27FC236}">
                <a16:creationId xmlns:a16="http://schemas.microsoft.com/office/drawing/2014/main" id="{3EE7AAFF-1BB7-D8B8-EA7E-9AD5A5DC319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7EE02C9-8409-6042-5FE8-5C8EEEC45DBD}"/>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084848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23CD1-2957-7E25-81B4-813890A7CD2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A023B561-7F84-86A8-FEE1-CE19B09BABD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94019D26-1CFF-0545-80E3-8AC514A421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018513A4-9079-39FA-24E0-E56484587524}"/>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a:extLst>
              <a:ext uri="{FF2B5EF4-FFF2-40B4-BE49-F238E27FC236}">
                <a16:creationId xmlns:a16="http://schemas.microsoft.com/office/drawing/2014/main" id="{1B774D18-507F-BD5A-571D-CAC9371FDBD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C11F9B6-5C61-25EB-6E77-3605332E91AE}"/>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12273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C8DD9-8A3C-DC16-9408-7442F6211545}"/>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14CC6602-48B9-7177-FB3C-6F052CBF63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CF3188-4130-18C3-75DD-0660B33FA58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0CF53B3C-8D12-07FF-BA4F-046493F904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BA6B4E-57B5-05A5-97B1-C6C2C139837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43E70BCD-B401-834E-4A1F-04715CD3E73B}"/>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a:extLst>
              <a:ext uri="{FF2B5EF4-FFF2-40B4-BE49-F238E27FC236}">
                <a16:creationId xmlns:a16="http://schemas.microsoft.com/office/drawing/2014/main" id="{7C66FAAB-9F86-FC5E-35C1-FF4B0314F5A5}"/>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A4B9932-C984-C856-E112-B69106A52D7B}"/>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8944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0E0ED-F8C2-7F36-887F-F9D7D214294A}"/>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A3458ED2-6E6D-9C81-EEAF-F582510A8BC4}"/>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a:extLst>
              <a:ext uri="{FF2B5EF4-FFF2-40B4-BE49-F238E27FC236}">
                <a16:creationId xmlns:a16="http://schemas.microsoft.com/office/drawing/2014/main" id="{C8436D65-A40B-14B3-4AB9-FEEF32146485}"/>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3896AB07-73C0-E2E2-7F2C-1705A444992A}"/>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55867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D93F50-F093-2D77-8628-72188A0048C8}"/>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a:extLst>
              <a:ext uri="{FF2B5EF4-FFF2-40B4-BE49-F238E27FC236}">
                <a16:creationId xmlns:a16="http://schemas.microsoft.com/office/drawing/2014/main" id="{457E5E08-F073-5741-F5B8-B788DAC386F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45D92A87-1497-E5E2-65E7-441BB9C9E1B6}"/>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5100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7D27-484D-382D-AE3D-EB72982805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A018281F-C70A-485D-E1B7-94309D2B7E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E89D1744-0EDD-C122-6BCE-0A32923728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AE653F-CFAB-5ED9-42D9-D8DC0BA25C70}"/>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a:extLst>
              <a:ext uri="{FF2B5EF4-FFF2-40B4-BE49-F238E27FC236}">
                <a16:creationId xmlns:a16="http://schemas.microsoft.com/office/drawing/2014/main" id="{826AD036-255A-8E82-BAB8-2F9A43731A6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36F47EB-3429-D40A-D11E-773E37DD315F}"/>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56833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D28DB-5544-9CBE-3E96-2FAFFCB56C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B32366E-33CA-88EC-B22D-6DABE5E06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063E7C42-A80C-2F5D-0D41-2F8B9B8E7B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095AD1-4177-EC1B-E7D6-49DC671FD092}"/>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a:extLst>
              <a:ext uri="{FF2B5EF4-FFF2-40B4-BE49-F238E27FC236}">
                <a16:creationId xmlns:a16="http://schemas.microsoft.com/office/drawing/2014/main" id="{A22A90B6-B752-2284-E1AD-4C0B75BF7BA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0E22951-EDFD-9876-6577-D256E1649184}"/>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7187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DECE0-FBCC-C5FB-83C1-A0B08DFBF4A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91CDF1F-F19C-0D24-41A0-B397C7D7F0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D04D0E4-5606-16E8-E730-85628680D88F}"/>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a:extLst>
              <a:ext uri="{FF2B5EF4-FFF2-40B4-BE49-F238E27FC236}">
                <a16:creationId xmlns:a16="http://schemas.microsoft.com/office/drawing/2014/main" id="{3EC7A035-8461-9DF6-0B76-03E6CA1F2C8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50A0D5F-0AEC-0F1B-59F3-004B4739ECB8}"/>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9727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B1CE31-ACA1-A425-3885-C4E90FCB9B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CDFFE2F-EEBC-049E-1D34-709226C852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36A109C-C176-6177-62A8-67B142A92FB0}"/>
              </a:ext>
            </a:extLst>
          </p:cNvPr>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a:extLst>
              <a:ext uri="{FF2B5EF4-FFF2-40B4-BE49-F238E27FC236}">
                <a16:creationId xmlns:a16="http://schemas.microsoft.com/office/drawing/2014/main" id="{100DCA2E-09EC-F04F-E39D-AC6B5C4EEAE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E10FF88-9D4D-B17C-16F2-11EA59E10323}"/>
              </a:ext>
            </a:extLst>
          </p:cNvPr>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239873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32955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16743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11690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24550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847270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619065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8816190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048418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773741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440976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9171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590507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196507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2009423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1306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967060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10515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061321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88952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558527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0230078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26771393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822472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7144399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98293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4926325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781457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C483D514-6F46-4BAF-8307-29E343398AE1}"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9293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799359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063781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2586045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96011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64576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4009470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67428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15530300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504651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65857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995901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3944706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463426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6487803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301954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73974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91348448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558300" y="5956137"/>
            <a:ext cx="1052508"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7559320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53803505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76962946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893181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8523612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080967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326486201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0173982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77471955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774923" y="5951811"/>
            <a:ext cx="7896279" cy="365125"/>
          </a:xfrm>
        </p:spPr>
        <p:txBody>
          <a:bodyPr/>
          <a:lstStyle/>
          <a:p>
            <a:endParaRPr lang="en-IN"/>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5800193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IN"/>
          </a:p>
        </p:txBody>
      </p:sp>
      <p:sp>
        <p:nvSpPr>
          <p:cNvPr id="6" name="Slide Number Placeholder 5"/>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6806534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6603799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IN"/>
          </a:p>
        </p:txBody>
      </p:sp>
      <p:sp>
        <p:nvSpPr>
          <p:cNvPr id="6" name="Slide Number Placeholder 5"/>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21389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804672" y="6227064"/>
            <a:ext cx="10588752" cy="320040"/>
          </a:xfrm>
        </p:spPr>
        <p:txBody>
          <a:bodyPr/>
          <a:lstStyle/>
          <a:p>
            <a:endParaRPr lang="en-IN"/>
          </a:p>
        </p:txBody>
      </p:sp>
      <p:sp>
        <p:nvSpPr>
          <p:cNvPr id="7" name="Slide Number Placeholder 6"/>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016488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a:xfrm>
            <a:off x="804672" y="6227064"/>
            <a:ext cx="10588752" cy="320040"/>
          </a:xfrm>
        </p:spPr>
        <p:txBody>
          <a:bodyPr/>
          <a:lstStyle/>
          <a:p>
            <a:endParaRPr lang="en-IN"/>
          </a:p>
        </p:txBody>
      </p:sp>
      <p:sp>
        <p:nvSpPr>
          <p:cNvPr id="9" name="Slide Number Placeholder 8"/>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1321510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595031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a:xfrm>
            <a:off x="804672" y="6227064"/>
            <a:ext cx="10588752" cy="320040"/>
          </a:xfrm>
        </p:spPr>
        <p:txBody>
          <a:bodyPr/>
          <a:lstStyle/>
          <a:p>
            <a:endParaRPr lang="en-IN"/>
          </a:p>
        </p:txBody>
      </p:sp>
      <p:sp>
        <p:nvSpPr>
          <p:cNvPr id="4" name="Slide Number Placeholder 3"/>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365875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8965132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804672" y="6227064"/>
            <a:ext cx="5942203" cy="320040"/>
          </a:xfrm>
        </p:spPr>
        <p:txBody>
          <a:bodyPr/>
          <a:lstStyle/>
          <a:p>
            <a:endParaRPr lang="en-IN"/>
          </a:p>
        </p:txBody>
      </p:sp>
      <p:sp>
        <p:nvSpPr>
          <p:cNvPr id="7" name="Slide Number Placeholder 6"/>
          <p:cNvSpPr>
            <a:spLocks noGrp="1"/>
          </p:cNvSpPr>
          <p:nvPr>
            <p:ph type="sldNum" sz="quarter" idx="12"/>
          </p:nvPr>
        </p:nvSpPr>
        <p:spPr>
          <a:xfrm>
            <a:off x="5828377"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8738315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11158866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804672" y="6227064"/>
            <a:ext cx="10588752" cy="320040"/>
          </a:xfrm>
        </p:spPr>
        <p:txBody>
          <a:bodyPr/>
          <a:lstStyle/>
          <a:p>
            <a:endParaRPr lang="en-IN"/>
          </a:p>
        </p:txBody>
      </p:sp>
      <p:sp>
        <p:nvSpPr>
          <p:cNvPr id="6" name="Slide Number Placeholder 5"/>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0682280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41253399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5171499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0468674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9224975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2381328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138954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4104688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81396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05423522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2373309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9376842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8461955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1000344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7006955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5246746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3622409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483D514-6F46-4BAF-8307-29E343398AE1}"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048443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2304065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321027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5298744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0950113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25710683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4865463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1675139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420637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8957937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2023852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8611609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8537972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487133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979741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5201960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4233498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5753727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09696028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8214427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4228243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2788394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33713861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4674131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22007533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3026215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376288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C483D514-6F46-4BAF-8307-29E343398AE1}" type="slidenum">
              <a:rPr lang="en-IN" smtClean="0"/>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4236817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103085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4406530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843574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7922887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1139848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25409933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230127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5647400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121077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2513808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974152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88670308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38436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86474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567911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3583307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8688270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3562823652"/>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9977932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0027586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0092022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16171647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10187757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98775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0709822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6571476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3226722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5657092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2151133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4200684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1072362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29575925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93465701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32281190"/>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77217675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5279839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2135584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6987796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483D514-6F46-4BAF-8307-29E343398AE1}"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55870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28348873"/>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3219266"/>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49424293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09731658"/>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64793814"/>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17734891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0529520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011716282"/>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1407927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31726222"/>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26881057"/>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580971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82711146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3416845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8619371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0707361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1924011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9531618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09990551"/>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04851552"/>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5743716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9625842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2922574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29095842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4893120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13341746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796901333"/>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68884366"/>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1450124"/>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6169614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78827631"/>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7884189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4661335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23216748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770724439"/>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9822567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1037390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20627710"/>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33262691"/>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7638428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48629870"/>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057911692"/>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36355"/>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00508945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307073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4436850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1581599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065476556"/>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4866154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003842414"/>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844819180"/>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8506156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366647410"/>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IN"/>
          </a:p>
        </p:txBody>
      </p:sp>
      <p:sp>
        <p:nvSpPr>
          <p:cNvPr id="6" name="Slide Number Placeholder 5"/>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5254392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31015603"/>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IN"/>
          </a:p>
        </p:txBody>
      </p:sp>
      <p:sp>
        <p:nvSpPr>
          <p:cNvPr id="6" name="Slide Number Placeholder 5"/>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052302954"/>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804672" y="6227064"/>
            <a:ext cx="10588752" cy="320040"/>
          </a:xfrm>
        </p:spPr>
        <p:txBody>
          <a:bodyPr/>
          <a:lstStyle/>
          <a:p>
            <a:endParaRPr lang="en-IN"/>
          </a:p>
        </p:txBody>
      </p:sp>
      <p:sp>
        <p:nvSpPr>
          <p:cNvPr id="7" name="Slide Number Placeholder 6"/>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82158959"/>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a:xfrm>
            <a:off x="804672" y="6227064"/>
            <a:ext cx="10588752" cy="320040"/>
          </a:xfrm>
        </p:spPr>
        <p:txBody>
          <a:bodyPr/>
          <a:lstStyle/>
          <a:p>
            <a:endParaRPr lang="en-IN"/>
          </a:p>
        </p:txBody>
      </p:sp>
      <p:sp>
        <p:nvSpPr>
          <p:cNvPr id="9" name="Slide Number Placeholder 8"/>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6693286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8598897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a:xfrm>
            <a:off x="804672" y="6227064"/>
            <a:ext cx="10588752" cy="320040"/>
          </a:xfrm>
        </p:spPr>
        <p:txBody>
          <a:bodyPr/>
          <a:lstStyle/>
          <a:p>
            <a:endParaRPr lang="en-IN"/>
          </a:p>
        </p:txBody>
      </p:sp>
      <p:sp>
        <p:nvSpPr>
          <p:cNvPr id="4" name="Slide Number Placeholder 3"/>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462947260"/>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01459713"/>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a:xfrm>
            <a:off x="804672" y="6227064"/>
            <a:ext cx="5942203" cy="320040"/>
          </a:xfrm>
        </p:spPr>
        <p:txBody>
          <a:bodyPr/>
          <a:lstStyle/>
          <a:p>
            <a:endParaRPr lang="en-IN"/>
          </a:p>
        </p:txBody>
      </p:sp>
      <p:sp>
        <p:nvSpPr>
          <p:cNvPr id="7" name="Slide Number Placeholder 6"/>
          <p:cNvSpPr>
            <a:spLocks noGrp="1"/>
          </p:cNvSpPr>
          <p:nvPr>
            <p:ph type="sldNum" sz="quarter" idx="12"/>
          </p:nvPr>
        </p:nvSpPr>
        <p:spPr>
          <a:xfrm>
            <a:off x="5828377"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27251505"/>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9909127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804672" y="6227064"/>
            <a:ext cx="10588752" cy="320040"/>
          </a:xfrm>
        </p:spPr>
        <p:txBody>
          <a:bodyPr/>
          <a:lstStyle/>
          <a:p>
            <a:endParaRPr lang="en-IN"/>
          </a:p>
        </p:txBody>
      </p:sp>
      <p:sp>
        <p:nvSpPr>
          <p:cNvPr id="6" name="Slide Number Placeholder 5"/>
          <p:cNvSpPr>
            <a:spLocks noGrp="1"/>
          </p:cNvSpPr>
          <p:nvPr>
            <p:ph type="sldNum" sz="quarter" idx="12"/>
          </p:nvPr>
        </p:nvSpPr>
        <p:spPr>
          <a:xfrm>
            <a:off x="10469880" y="320040"/>
            <a:ext cx="914400" cy="32004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368038131"/>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3135425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17541582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329358294"/>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38638510"/>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58523135"/>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5878571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846554995"/>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32669708"/>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61861393"/>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1324969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483D514-6F46-4BAF-8307-29E343398AE1}"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34285037"/>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734849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75249103"/>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4707001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266794974"/>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99344949"/>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6996471"/>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23157538"/>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2993756"/>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24057900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264397702"/>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1745846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17032174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08862196"/>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7415392"/>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00666608"/>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6601628"/>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167960600"/>
      </p:ext>
    </p:extLst>
  </p:cSld>
  <p:clrMapOvr>
    <a:overrideClrMapping bg1="dk1" tx1="lt1" bg2="dk2" tx2="lt2" accent1="accent1" accent2="accent2" accent3="accent3" accent4="accent4" accent5="accent5" accent6="accent6" hlink="hlink" folHlink="folHlink"/>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36448023"/>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77790878"/>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17344193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35244599"/>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139456104"/>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88850701"/>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81603950"/>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26626881"/>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826874816"/>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78001422"/>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2916505"/>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82324689"/>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00933985"/>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425232101"/>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416891063"/>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23819477"/>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F9BA1A76-EB6F-4C94-8242-06BCCFFF85AF}" type="datetimeFigureOut">
              <a:rPr lang="en-IN" smtClean="0"/>
              <a:t>30-09-2024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016006932"/>
      </p:ext>
    </p:extLst>
  </p:cSld>
  <p:clrMapOvr>
    <a:overrideClrMapping bg1="lt1" tx1="dk1" bg2="lt2" tx2="dk2" accent1="accent1" accent2="accent2" accent3="accent3" accent4="accent4" accent5="accent5" accent6="accent6" hlink="hlink" folHlink="folHlink"/>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730702255"/>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564732500"/>
      </p:ext>
    </p:extLst>
  </p:cSld>
  <p:clrMapOvr>
    <a:overrideClrMapping bg1="lt1" tx1="dk1" bg2="lt2" tx2="dk2" accent1="accent1" accent2="accent2" accent3="accent3" accent4="accent4" accent5="accent5" accent6="accent6" hlink="hlink" folHlink="folHlink"/>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58143893"/>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13109965"/>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250944977"/>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22624921"/>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9BA1A76-EB6F-4C94-8242-06BCCFFF85AF}" type="datetimeFigureOut">
              <a:rPr lang="en-IN" smtClean="0"/>
              <a:t>30-09-2024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483D514-6F46-4BAF-8307-29E343398AE1}"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92050196"/>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483D514-6F46-4BAF-8307-29E343398AE1}"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87054992"/>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95022979"/>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72304293"/>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53625698"/>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38013786"/>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946243175"/>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58736741"/>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54502506"/>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70433863"/>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6884621"/>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93108984"/>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05630771"/>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832223530"/>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837440356"/>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798444819"/>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493198426"/>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028908834"/>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23050714"/>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793077485"/>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005120460"/>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IN"/>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C483D514-6F46-4BAF-8307-29E343398AE1}" type="slidenum">
              <a:rPr lang="en-IN" smtClean="0"/>
              <a:t>‹#›</a:t>
            </a:fld>
            <a:endParaRPr lang="en-IN"/>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31456246"/>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46055159"/>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00062840"/>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129139488"/>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78571412"/>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053166939"/>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540766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971092424"/>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51798773"/>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468477045"/>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645275803"/>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82680625"/>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00829690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319270362"/>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41660395"/>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30933065"/>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862037939"/>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C483D514-6F46-4BAF-8307-29E343398AE1}" type="slidenum">
              <a:rPr lang="en-IN" smtClean="0"/>
              <a:t>‹#›</a:t>
            </a:fld>
            <a:endParaRPr lang="en-IN"/>
          </a:p>
        </p:txBody>
      </p:sp>
    </p:spTree>
    <p:extLst>
      <p:ext uri="{BB962C8B-B14F-4D97-AF65-F5344CB8AC3E}">
        <p14:creationId xmlns:p14="http://schemas.microsoft.com/office/powerpoint/2010/main" val="3728539296"/>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826801750"/>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a:xfrm>
            <a:off x="2182708" y="6272784"/>
            <a:ext cx="6327648" cy="365125"/>
          </a:xfrm>
        </p:spPr>
        <p:txBody>
          <a:bodyPr/>
          <a:lstStyle/>
          <a:p>
            <a:endParaRPr lang="en-IN"/>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C483D514-6F46-4BAF-8307-29E343398AE1}" type="slidenum">
              <a:rPr lang="en-IN" smtClean="0"/>
              <a:t>‹#›</a:t>
            </a:fld>
            <a:endParaRPr lang="en-IN"/>
          </a:p>
        </p:txBody>
      </p:sp>
    </p:spTree>
    <p:extLst>
      <p:ext uri="{BB962C8B-B14F-4D97-AF65-F5344CB8AC3E}">
        <p14:creationId xmlns:p14="http://schemas.microsoft.com/office/powerpoint/2010/main" val="3933166224"/>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95830621"/>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40542664"/>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968569044"/>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96401094"/>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255663896"/>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44203042"/>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036712429"/>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4274055819"/>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681498046"/>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87632133"/>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790041987"/>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521837366"/>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BA1A76-EB6F-4C94-8242-06BCCFFF85AF}" type="datetimeFigureOut">
              <a:rPr lang="en-IN" smtClean="0"/>
              <a:t>30-09-2024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1541614776"/>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BA1A76-EB6F-4C94-8242-06BCCFFF85AF}" type="datetimeFigureOut">
              <a:rPr lang="en-IN" smtClean="0"/>
              <a:t>30-09-2024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26437694"/>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1A76-EB6F-4C94-8242-06BCCFFF85AF}" type="datetimeFigureOut">
              <a:rPr lang="en-IN" smtClean="0"/>
              <a:t>30-09-2024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540283820"/>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2398233665"/>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83D514-6F46-4BAF-8307-29E343398AE1}" type="slidenum">
              <a:rPr lang="en-IN" smtClean="0"/>
              <a:t>‹#›</a:t>
            </a:fld>
            <a:endParaRPr lang="en-IN"/>
          </a:p>
        </p:txBody>
      </p:sp>
      <p:sp>
        <p:nvSpPr>
          <p:cNvPr id="5" name="Date Placeholder 4"/>
          <p:cNvSpPr>
            <a:spLocks noGrp="1"/>
          </p:cNvSpPr>
          <p:nvPr>
            <p:ph type="dt" sz="half" idx="10"/>
          </p:nvPr>
        </p:nvSpPr>
        <p:spPr/>
        <p:txBody>
          <a:bodyPr/>
          <a:lstStyle/>
          <a:p>
            <a:fld id="{F9BA1A76-EB6F-4C94-8242-06BCCFFF85AF}" type="datetimeFigureOut">
              <a:rPr lang="en-IN" smtClean="0"/>
              <a:t>30-09-2024</a:t>
            </a:fld>
            <a:endParaRPr lang="en-IN"/>
          </a:p>
        </p:txBody>
      </p:sp>
    </p:spTree>
    <p:extLst>
      <p:ext uri="{BB962C8B-B14F-4D97-AF65-F5344CB8AC3E}">
        <p14:creationId xmlns:p14="http://schemas.microsoft.com/office/powerpoint/2010/main" val="3342017848"/>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81089166"/>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4047455"/>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670110164"/>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87179859"/>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3351877107"/>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631689684"/>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BA1A76-EB6F-4C94-8242-06BCCFFF85AF}" type="datetimeFigureOut">
              <a:rPr lang="en-IN" smtClean="0"/>
              <a:t>30-09-2024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83D514-6F46-4BAF-8307-29E343398AE1}" type="slidenum">
              <a:rPr lang="en-IN" smtClean="0"/>
              <a:t>‹#›</a:t>
            </a:fld>
            <a:endParaRPr lang="en-IN"/>
          </a:p>
        </p:txBody>
      </p:sp>
    </p:spTree>
    <p:extLst>
      <p:ext uri="{BB962C8B-B14F-4D97-AF65-F5344CB8AC3E}">
        <p14:creationId xmlns:p14="http://schemas.microsoft.com/office/powerpoint/2010/main" val="730663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theme" Target="../theme/theme4.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image" Target="../media/image5.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pn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5.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6.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theme" Target="../theme/theme7.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1.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8.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17" Type="http://schemas.openxmlformats.org/officeDocument/2006/relationships/theme" Target="../theme/theme9.xml"/><Relationship Id="rId2" Type="http://schemas.openxmlformats.org/officeDocument/2006/relationships/slideLayout" Target="../slideLayouts/slideLayout106.xml"/><Relationship Id="rId16" Type="http://schemas.openxmlformats.org/officeDocument/2006/relationships/slideLayout" Target="../slideLayouts/slideLayout120.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slideLayout" Target="../slideLayouts/slideLayout11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image" Target="../media/image8.jpg"/><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theme" Target="../theme/theme10.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9.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theme" Target="../theme/theme11.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18" Type="http://schemas.openxmlformats.org/officeDocument/2006/relationships/theme" Target="../theme/theme12.xml"/><Relationship Id="rId3" Type="http://schemas.openxmlformats.org/officeDocument/2006/relationships/slideLayout" Target="../slideLayouts/slideLayout145.xml"/><Relationship Id="rId21" Type="http://schemas.openxmlformats.org/officeDocument/2006/relationships/image" Target="../media/image12.png"/><Relationship Id="rId7" Type="http://schemas.openxmlformats.org/officeDocument/2006/relationships/slideLayout" Target="../slideLayouts/slideLayout149.xml"/><Relationship Id="rId12" Type="http://schemas.openxmlformats.org/officeDocument/2006/relationships/slideLayout" Target="../slideLayouts/slideLayout154.xml"/><Relationship Id="rId17" Type="http://schemas.openxmlformats.org/officeDocument/2006/relationships/slideLayout" Target="../slideLayouts/slideLayout159.xml"/><Relationship Id="rId2" Type="http://schemas.openxmlformats.org/officeDocument/2006/relationships/slideLayout" Target="../slideLayouts/slideLayout144.xml"/><Relationship Id="rId16" Type="http://schemas.openxmlformats.org/officeDocument/2006/relationships/slideLayout" Target="../slideLayouts/slideLayout158.xml"/><Relationship Id="rId20" Type="http://schemas.openxmlformats.org/officeDocument/2006/relationships/image" Target="../media/image11.png"/><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slideLayout" Target="../slideLayouts/slideLayout157.xml"/><Relationship Id="rId10" Type="http://schemas.openxmlformats.org/officeDocument/2006/relationships/slideLayout" Target="../slideLayouts/slideLayout152.xml"/><Relationship Id="rId19" Type="http://schemas.openxmlformats.org/officeDocument/2006/relationships/image" Target="../media/image10.png"/><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 Id="rId22" Type="http://schemas.openxmlformats.org/officeDocument/2006/relationships/image" Target="../media/image13.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67.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theme" Target="../theme/theme13.xml"/><Relationship Id="rId2" Type="http://schemas.openxmlformats.org/officeDocument/2006/relationships/slideLayout" Target="../slideLayouts/slideLayout161.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78.xml"/><Relationship Id="rId13" Type="http://schemas.openxmlformats.org/officeDocument/2006/relationships/slideLayout" Target="../slideLayouts/slideLayout183.xml"/><Relationship Id="rId3" Type="http://schemas.openxmlformats.org/officeDocument/2006/relationships/slideLayout" Target="../slideLayouts/slideLayout173.xml"/><Relationship Id="rId7" Type="http://schemas.openxmlformats.org/officeDocument/2006/relationships/slideLayout" Target="../slideLayouts/slideLayout177.xml"/><Relationship Id="rId12" Type="http://schemas.openxmlformats.org/officeDocument/2006/relationships/slideLayout" Target="../slideLayouts/slideLayout182.xml"/><Relationship Id="rId17" Type="http://schemas.openxmlformats.org/officeDocument/2006/relationships/theme" Target="../theme/theme14.xml"/><Relationship Id="rId2" Type="http://schemas.openxmlformats.org/officeDocument/2006/relationships/slideLayout" Target="../slideLayouts/slideLayout172.xml"/><Relationship Id="rId16" Type="http://schemas.openxmlformats.org/officeDocument/2006/relationships/slideLayout" Target="../slideLayouts/slideLayout186.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5" Type="http://schemas.openxmlformats.org/officeDocument/2006/relationships/slideLayout" Target="../slideLayouts/slideLayout175.xml"/><Relationship Id="rId15" Type="http://schemas.openxmlformats.org/officeDocument/2006/relationships/slideLayout" Target="../slideLayouts/slideLayout185.xml"/><Relationship Id="rId10" Type="http://schemas.openxmlformats.org/officeDocument/2006/relationships/slideLayout" Target="../slideLayouts/slideLayout180.xml"/><Relationship Id="rId4" Type="http://schemas.openxmlformats.org/officeDocument/2006/relationships/slideLayout" Target="../slideLayouts/slideLayout174.xml"/><Relationship Id="rId9" Type="http://schemas.openxmlformats.org/officeDocument/2006/relationships/slideLayout" Target="../slideLayouts/slideLayout179.xml"/><Relationship Id="rId14" Type="http://schemas.openxmlformats.org/officeDocument/2006/relationships/slideLayout" Target="../slideLayouts/slideLayout18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94.xml"/><Relationship Id="rId13" Type="http://schemas.openxmlformats.org/officeDocument/2006/relationships/slideLayout" Target="../slideLayouts/slideLayout199.xml"/><Relationship Id="rId3" Type="http://schemas.openxmlformats.org/officeDocument/2006/relationships/slideLayout" Target="../slideLayouts/slideLayout189.xml"/><Relationship Id="rId7" Type="http://schemas.openxmlformats.org/officeDocument/2006/relationships/slideLayout" Target="../slideLayouts/slideLayout193.xml"/><Relationship Id="rId12" Type="http://schemas.openxmlformats.org/officeDocument/2006/relationships/slideLayout" Target="../slideLayouts/slideLayout198.xml"/><Relationship Id="rId17" Type="http://schemas.openxmlformats.org/officeDocument/2006/relationships/theme" Target="../theme/theme15.xml"/><Relationship Id="rId2" Type="http://schemas.openxmlformats.org/officeDocument/2006/relationships/slideLayout" Target="../slideLayouts/slideLayout188.xml"/><Relationship Id="rId16" Type="http://schemas.openxmlformats.org/officeDocument/2006/relationships/slideLayout" Target="../slideLayouts/slideLayout202.xml"/><Relationship Id="rId1" Type="http://schemas.openxmlformats.org/officeDocument/2006/relationships/slideLayout" Target="../slideLayouts/slideLayout187.xml"/><Relationship Id="rId6" Type="http://schemas.openxmlformats.org/officeDocument/2006/relationships/slideLayout" Target="../slideLayouts/slideLayout192.xml"/><Relationship Id="rId11" Type="http://schemas.openxmlformats.org/officeDocument/2006/relationships/slideLayout" Target="../slideLayouts/slideLayout197.xml"/><Relationship Id="rId5" Type="http://schemas.openxmlformats.org/officeDocument/2006/relationships/slideLayout" Target="../slideLayouts/slideLayout191.xml"/><Relationship Id="rId15" Type="http://schemas.openxmlformats.org/officeDocument/2006/relationships/slideLayout" Target="../slideLayouts/slideLayout201.xml"/><Relationship Id="rId10" Type="http://schemas.openxmlformats.org/officeDocument/2006/relationships/slideLayout" Target="../slideLayouts/slideLayout196.xml"/><Relationship Id="rId4" Type="http://schemas.openxmlformats.org/officeDocument/2006/relationships/slideLayout" Target="../slideLayouts/slideLayout190.xml"/><Relationship Id="rId9" Type="http://schemas.openxmlformats.org/officeDocument/2006/relationships/slideLayout" Target="../slideLayouts/slideLayout195.xml"/><Relationship Id="rId14" Type="http://schemas.openxmlformats.org/officeDocument/2006/relationships/slideLayout" Target="../slideLayouts/slideLayout200.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0.xml"/><Relationship Id="rId3" Type="http://schemas.openxmlformats.org/officeDocument/2006/relationships/slideLayout" Target="../slideLayouts/slideLayout205.xml"/><Relationship Id="rId7" Type="http://schemas.openxmlformats.org/officeDocument/2006/relationships/slideLayout" Target="../slideLayouts/slideLayout209.xml"/><Relationship Id="rId12" Type="http://schemas.openxmlformats.org/officeDocument/2006/relationships/theme" Target="../theme/theme16.xml"/><Relationship Id="rId2" Type="http://schemas.openxmlformats.org/officeDocument/2006/relationships/slideLayout" Target="../slideLayouts/slideLayout204.xml"/><Relationship Id="rId1" Type="http://schemas.openxmlformats.org/officeDocument/2006/relationships/slideLayout" Target="../slideLayouts/slideLayout203.xml"/><Relationship Id="rId6" Type="http://schemas.openxmlformats.org/officeDocument/2006/relationships/slideLayout" Target="../slideLayouts/slideLayout208.xml"/><Relationship Id="rId11" Type="http://schemas.openxmlformats.org/officeDocument/2006/relationships/slideLayout" Target="../slideLayouts/slideLayout213.xml"/><Relationship Id="rId5" Type="http://schemas.openxmlformats.org/officeDocument/2006/relationships/slideLayout" Target="../slideLayouts/slideLayout207.xml"/><Relationship Id="rId10" Type="http://schemas.openxmlformats.org/officeDocument/2006/relationships/slideLayout" Target="../slideLayouts/slideLayout212.xml"/><Relationship Id="rId4" Type="http://schemas.openxmlformats.org/officeDocument/2006/relationships/slideLayout" Target="../slideLayouts/slideLayout206.xml"/><Relationship Id="rId9" Type="http://schemas.openxmlformats.org/officeDocument/2006/relationships/slideLayout" Target="../slideLayouts/slideLayout21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1.xml"/><Relationship Id="rId3" Type="http://schemas.openxmlformats.org/officeDocument/2006/relationships/slideLayout" Target="../slideLayouts/slideLayout216.xml"/><Relationship Id="rId7" Type="http://schemas.openxmlformats.org/officeDocument/2006/relationships/slideLayout" Target="../slideLayouts/slideLayout220.xml"/><Relationship Id="rId12" Type="http://schemas.openxmlformats.org/officeDocument/2006/relationships/theme" Target="../theme/theme17.xml"/><Relationship Id="rId2" Type="http://schemas.openxmlformats.org/officeDocument/2006/relationships/slideLayout" Target="../slideLayouts/slideLayout215.xml"/><Relationship Id="rId1" Type="http://schemas.openxmlformats.org/officeDocument/2006/relationships/slideLayout" Target="../slideLayouts/slideLayout214.xml"/><Relationship Id="rId6" Type="http://schemas.openxmlformats.org/officeDocument/2006/relationships/slideLayout" Target="../slideLayouts/slideLayout219.xml"/><Relationship Id="rId11" Type="http://schemas.openxmlformats.org/officeDocument/2006/relationships/slideLayout" Target="../slideLayouts/slideLayout224.xml"/><Relationship Id="rId5" Type="http://schemas.openxmlformats.org/officeDocument/2006/relationships/slideLayout" Target="../slideLayouts/slideLayout218.xml"/><Relationship Id="rId10" Type="http://schemas.openxmlformats.org/officeDocument/2006/relationships/slideLayout" Target="../slideLayouts/slideLayout223.xml"/><Relationship Id="rId4" Type="http://schemas.openxmlformats.org/officeDocument/2006/relationships/slideLayout" Target="../slideLayouts/slideLayout217.xml"/><Relationship Id="rId9" Type="http://schemas.openxmlformats.org/officeDocument/2006/relationships/slideLayout" Target="../slideLayouts/slideLayout22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32.xml"/><Relationship Id="rId13" Type="http://schemas.openxmlformats.org/officeDocument/2006/relationships/slideLayout" Target="../slideLayouts/slideLayout237.xml"/><Relationship Id="rId3" Type="http://schemas.openxmlformats.org/officeDocument/2006/relationships/slideLayout" Target="../slideLayouts/slideLayout227.xml"/><Relationship Id="rId7" Type="http://schemas.openxmlformats.org/officeDocument/2006/relationships/slideLayout" Target="../slideLayouts/slideLayout231.xml"/><Relationship Id="rId12" Type="http://schemas.openxmlformats.org/officeDocument/2006/relationships/slideLayout" Target="../slideLayouts/slideLayout236.xml"/><Relationship Id="rId17" Type="http://schemas.openxmlformats.org/officeDocument/2006/relationships/theme" Target="../theme/theme18.xml"/><Relationship Id="rId2" Type="http://schemas.openxmlformats.org/officeDocument/2006/relationships/slideLayout" Target="../slideLayouts/slideLayout226.xml"/><Relationship Id="rId16" Type="http://schemas.openxmlformats.org/officeDocument/2006/relationships/slideLayout" Target="../slideLayouts/slideLayout240.xml"/><Relationship Id="rId1" Type="http://schemas.openxmlformats.org/officeDocument/2006/relationships/slideLayout" Target="../slideLayouts/slideLayout225.xml"/><Relationship Id="rId6" Type="http://schemas.openxmlformats.org/officeDocument/2006/relationships/slideLayout" Target="../slideLayouts/slideLayout230.xml"/><Relationship Id="rId11" Type="http://schemas.openxmlformats.org/officeDocument/2006/relationships/slideLayout" Target="../slideLayouts/slideLayout235.xml"/><Relationship Id="rId5" Type="http://schemas.openxmlformats.org/officeDocument/2006/relationships/slideLayout" Target="../slideLayouts/slideLayout229.xml"/><Relationship Id="rId15" Type="http://schemas.openxmlformats.org/officeDocument/2006/relationships/slideLayout" Target="../slideLayouts/slideLayout239.xml"/><Relationship Id="rId10" Type="http://schemas.openxmlformats.org/officeDocument/2006/relationships/slideLayout" Target="../slideLayouts/slideLayout234.xml"/><Relationship Id="rId4" Type="http://schemas.openxmlformats.org/officeDocument/2006/relationships/slideLayout" Target="../slideLayouts/slideLayout228.xml"/><Relationship Id="rId9" Type="http://schemas.openxmlformats.org/officeDocument/2006/relationships/slideLayout" Target="../slideLayouts/slideLayout233.xml"/><Relationship Id="rId14" Type="http://schemas.openxmlformats.org/officeDocument/2006/relationships/slideLayout" Target="../slideLayouts/slideLayout23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48.xml"/><Relationship Id="rId3" Type="http://schemas.openxmlformats.org/officeDocument/2006/relationships/slideLayout" Target="../slideLayouts/slideLayout243.xml"/><Relationship Id="rId7" Type="http://schemas.openxmlformats.org/officeDocument/2006/relationships/slideLayout" Target="../slideLayouts/slideLayout247.xml"/><Relationship Id="rId12" Type="http://schemas.openxmlformats.org/officeDocument/2006/relationships/theme" Target="../theme/theme19.xml"/><Relationship Id="rId2" Type="http://schemas.openxmlformats.org/officeDocument/2006/relationships/slideLayout" Target="../slideLayouts/slideLayout242.xml"/><Relationship Id="rId1" Type="http://schemas.openxmlformats.org/officeDocument/2006/relationships/slideLayout" Target="../slideLayouts/slideLayout241.xml"/><Relationship Id="rId6" Type="http://schemas.openxmlformats.org/officeDocument/2006/relationships/slideLayout" Target="../slideLayouts/slideLayout246.xml"/><Relationship Id="rId11" Type="http://schemas.openxmlformats.org/officeDocument/2006/relationships/slideLayout" Target="../slideLayouts/slideLayout251.xml"/><Relationship Id="rId5" Type="http://schemas.openxmlformats.org/officeDocument/2006/relationships/slideLayout" Target="../slideLayouts/slideLayout245.xml"/><Relationship Id="rId10" Type="http://schemas.openxmlformats.org/officeDocument/2006/relationships/slideLayout" Target="../slideLayouts/slideLayout250.xml"/><Relationship Id="rId4" Type="http://schemas.openxmlformats.org/officeDocument/2006/relationships/slideLayout" Target="../slideLayouts/slideLayout244.xml"/><Relationship Id="rId9" Type="http://schemas.openxmlformats.org/officeDocument/2006/relationships/slideLayout" Target="../slideLayouts/slideLayout24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9.xml"/><Relationship Id="rId13" Type="http://schemas.openxmlformats.org/officeDocument/2006/relationships/slideLayout" Target="../slideLayouts/slideLayout264.xml"/><Relationship Id="rId18" Type="http://schemas.openxmlformats.org/officeDocument/2006/relationships/theme" Target="../theme/theme20.xml"/><Relationship Id="rId3" Type="http://schemas.openxmlformats.org/officeDocument/2006/relationships/slideLayout" Target="../slideLayouts/slideLayout254.xml"/><Relationship Id="rId7" Type="http://schemas.openxmlformats.org/officeDocument/2006/relationships/slideLayout" Target="../slideLayouts/slideLayout258.xml"/><Relationship Id="rId12" Type="http://schemas.openxmlformats.org/officeDocument/2006/relationships/slideLayout" Target="../slideLayouts/slideLayout263.xml"/><Relationship Id="rId17" Type="http://schemas.openxmlformats.org/officeDocument/2006/relationships/slideLayout" Target="../slideLayouts/slideLayout268.xml"/><Relationship Id="rId2" Type="http://schemas.openxmlformats.org/officeDocument/2006/relationships/slideLayout" Target="../slideLayouts/slideLayout253.xml"/><Relationship Id="rId16" Type="http://schemas.openxmlformats.org/officeDocument/2006/relationships/slideLayout" Target="../slideLayouts/slideLayout267.xml"/><Relationship Id="rId1" Type="http://schemas.openxmlformats.org/officeDocument/2006/relationships/slideLayout" Target="../slideLayouts/slideLayout252.xml"/><Relationship Id="rId6" Type="http://schemas.openxmlformats.org/officeDocument/2006/relationships/slideLayout" Target="../slideLayouts/slideLayout257.xml"/><Relationship Id="rId11" Type="http://schemas.openxmlformats.org/officeDocument/2006/relationships/slideLayout" Target="../slideLayouts/slideLayout262.xml"/><Relationship Id="rId5" Type="http://schemas.openxmlformats.org/officeDocument/2006/relationships/slideLayout" Target="../slideLayouts/slideLayout256.xml"/><Relationship Id="rId15" Type="http://schemas.openxmlformats.org/officeDocument/2006/relationships/slideLayout" Target="../slideLayouts/slideLayout266.xml"/><Relationship Id="rId10" Type="http://schemas.openxmlformats.org/officeDocument/2006/relationships/slideLayout" Target="../slideLayouts/slideLayout261.xml"/><Relationship Id="rId4" Type="http://schemas.openxmlformats.org/officeDocument/2006/relationships/slideLayout" Target="../slideLayouts/slideLayout255.xml"/><Relationship Id="rId9" Type="http://schemas.openxmlformats.org/officeDocument/2006/relationships/slideLayout" Target="../slideLayouts/slideLayout260.xml"/><Relationship Id="rId14" Type="http://schemas.openxmlformats.org/officeDocument/2006/relationships/slideLayout" Target="../slideLayouts/slideLayout265.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6.xml"/><Relationship Id="rId3" Type="http://schemas.openxmlformats.org/officeDocument/2006/relationships/slideLayout" Target="../slideLayouts/slideLayout271.xml"/><Relationship Id="rId7" Type="http://schemas.openxmlformats.org/officeDocument/2006/relationships/slideLayout" Target="../slideLayouts/slideLayout275.xml"/><Relationship Id="rId12" Type="http://schemas.openxmlformats.org/officeDocument/2006/relationships/theme" Target="../theme/theme21.xml"/><Relationship Id="rId2" Type="http://schemas.openxmlformats.org/officeDocument/2006/relationships/slideLayout" Target="../slideLayouts/slideLayout270.xml"/><Relationship Id="rId1" Type="http://schemas.openxmlformats.org/officeDocument/2006/relationships/slideLayout" Target="../slideLayouts/slideLayout269.xml"/><Relationship Id="rId6" Type="http://schemas.openxmlformats.org/officeDocument/2006/relationships/slideLayout" Target="../slideLayouts/slideLayout274.xml"/><Relationship Id="rId11" Type="http://schemas.openxmlformats.org/officeDocument/2006/relationships/slideLayout" Target="../slideLayouts/slideLayout279.xml"/><Relationship Id="rId5" Type="http://schemas.openxmlformats.org/officeDocument/2006/relationships/slideLayout" Target="../slideLayouts/slideLayout273.xml"/><Relationship Id="rId10" Type="http://schemas.openxmlformats.org/officeDocument/2006/relationships/slideLayout" Target="../slideLayouts/slideLayout278.xml"/><Relationship Id="rId4" Type="http://schemas.openxmlformats.org/officeDocument/2006/relationships/slideLayout" Target="../slideLayouts/slideLayout272.xml"/><Relationship Id="rId9" Type="http://schemas.openxmlformats.org/officeDocument/2006/relationships/slideLayout" Target="../slideLayouts/slideLayout277.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87.xml"/><Relationship Id="rId13" Type="http://schemas.openxmlformats.org/officeDocument/2006/relationships/slideLayout" Target="../slideLayouts/slideLayout292.xml"/><Relationship Id="rId18" Type="http://schemas.openxmlformats.org/officeDocument/2006/relationships/theme" Target="../theme/theme22.xml"/><Relationship Id="rId3" Type="http://schemas.openxmlformats.org/officeDocument/2006/relationships/slideLayout" Target="../slideLayouts/slideLayout282.xml"/><Relationship Id="rId7" Type="http://schemas.openxmlformats.org/officeDocument/2006/relationships/slideLayout" Target="../slideLayouts/slideLayout286.xml"/><Relationship Id="rId12" Type="http://schemas.openxmlformats.org/officeDocument/2006/relationships/slideLayout" Target="../slideLayouts/slideLayout291.xml"/><Relationship Id="rId17" Type="http://schemas.openxmlformats.org/officeDocument/2006/relationships/slideLayout" Target="../slideLayouts/slideLayout296.xml"/><Relationship Id="rId2" Type="http://schemas.openxmlformats.org/officeDocument/2006/relationships/slideLayout" Target="../slideLayouts/slideLayout281.xml"/><Relationship Id="rId16" Type="http://schemas.openxmlformats.org/officeDocument/2006/relationships/slideLayout" Target="../slideLayouts/slideLayout295.xml"/><Relationship Id="rId1" Type="http://schemas.openxmlformats.org/officeDocument/2006/relationships/slideLayout" Target="../slideLayouts/slideLayout280.xml"/><Relationship Id="rId6" Type="http://schemas.openxmlformats.org/officeDocument/2006/relationships/slideLayout" Target="../slideLayouts/slideLayout285.xml"/><Relationship Id="rId11" Type="http://schemas.openxmlformats.org/officeDocument/2006/relationships/slideLayout" Target="../slideLayouts/slideLayout290.xml"/><Relationship Id="rId5" Type="http://schemas.openxmlformats.org/officeDocument/2006/relationships/slideLayout" Target="../slideLayouts/slideLayout284.xml"/><Relationship Id="rId15" Type="http://schemas.openxmlformats.org/officeDocument/2006/relationships/slideLayout" Target="../slideLayouts/slideLayout294.xml"/><Relationship Id="rId10" Type="http://schemas.openxmlformats.org/officeDocument/2006/relationships/slideLayout" Target="../slideLayouts/slideLayout289.xml"/><Relationship Id="rId4" Type="http://schemas.openxmlformats.org/officeDocument/2006/relationships/slideLayout" Target="../slideLayouts/slideLayout283.xml"/><Relationship Id="rId9" Type="http://schemas.openxmlformats.org/officeDocument/2006/relationships/slideLayout" Target="../slideLayouts/slideLayout288.xml"/><Relationship Id="rId14" Type="http://schemas.openxmlformats.org/officeDocument/2006/relationships/slideLayout" Target="../slideLayouts/slideLayout293.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4.xml"/><Relationship Id="rId13" Type="http://schemas.openxmlformats.org/officeDocument/2006/relationships/slideLayout" Target="../slideLayouts/slideLayout309.xml"/><Relationship Id="rId18" Type="http://schemas.openxmlformats.org/officeDocument/2006/relationships/theme" Target="../theme/theme23.xml"/><Relationship Id="rId3" Type="http://schemas.openxmlformats.org/officeDocument/2006/relationships/slideLayout" Target="../slideLayouts/slideLayout299.xml"/><Relationship Id="rId7" Type="http://schemas.openxmlformats.org/officeDocument/2006/relationships/slideLayout" Target="../slideLayouts/slideLayout303.xml"/><Relationship Id="rId12" Type="http://schemas.openxmlformats.org/officeDocument/2006/relationships/slideLayout" Target="../slideLayouts/slideLayout308.xml"/><Relationship Id="rId17" Type="http://schemas.openxmlformats.org/officeDocument/2006/relationships/slideLayout" Target="../slideLayouts/slideLayout313.xml"/><Relationship Id="rId2" Type="http://schemas.openxmlformats.org/officeDocument/2006/relationships/slideLayout" Target="../slideLayouts/slideLayout298.xml"/><Relationship Id="rId16" Type="http://schemas.openxmlformats.org/officeDocument/2006/relationships/slideLayout" Target="../slideLayouts/slideLayout312.xml"/><Relationship Id="rId1" Type="http://schemas.openxmlformats.org/officeDocument/2006/relationships/slideLayout" Target="../slideLayouts/slideLayout297.xml"/><Relationship Id="rId6" Type="http://schemas.openxmlformats.org/officeDocument/2006/relationships/slideLayout" Target="../slideLayouts/slideLayout302.xml"/><Relationship Id="rId11" Type="http://schemas.openxmlformats.org/officeDocument/2006/relationships/slideLayout" Target="../slideLayouts/slideLayout307.xml"/><Relationship Id="rId5" Type="http://schemas.openxmlformats.org/officeDocument/2006/relationships/slideLayout" Target="../slideLayouts/slideLayout301.xml"/><Relationship Id="rId15" Type="http://schemas.openxmlformats.org/officeDocument/2006/relationships/slideLayout" Target="../slideLayouts/slideLayout311.xml"/><Relationship Id="rId10" Type="http://schemas.openxmlformats.org/officeDocument/2006/relationships/slideLayout" Target="../slideLayouts/slideLayout306.xml"/><Relationship Id="rId19" Type="http://schemas.openxmlformats.org/officeDocument/2006/relationships/image" Target="../media/image23.jpg"/><Relationship Id="rId4" Type="http://schemas.openxmlformats.org/officeDocument/2006/relationships/slideLayout" Target="../slideLayouts/slideLayout300.xml"/><Relationship Id="rId9" Type="http://schemas.openxmlformats.org/officeDocument/2006/relationships/slideLayout" Target="../slideLayouts/slideLayout305.xml"/><Relationship Id="rId14" Type="http://schemas.openxmlformats.org/officeDocument/2006/relationships/slideLayout" Target="../slideLayouts/slideLayout310.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1.xml"/><Relationship Id="rId13" Type="http://schemas.openxmlformats.org/officeDocument/2006/relationships/image" Target="../media/image25.png"/><Relationship Id="rId3" Type="http://schemas.openxmlformats.org/officeDocument/2006/relationships/slideLayout" Target="../slideLayouts/slideLayout316.xml"/><Relationship Id="rId7" Type="http://schemas.openxmlformats.org/officeDocument/2006/relationships/slideLayout" Target="../slideLayouts/slideLayout320.xml"/><Relationship Id="rId12" Type="http://schemas.openxmlformats.org/officeDocument/2006/relationships/theme" Target="../theme/theme24.xml"/><Relationship Id="rId2" Type="http://schemas.openxmlformats.org/officeDocument/2006/relationships/slideLayout" Target="../slideLayouts/slideLayout315.xml"/><Relationship Id="rId1" Type="http://schemas.openxmlformats.org/officeDocument/2006/relationships/slideLayout" Target="../slideLayouts/slideLayout314.xml"/><Relationship Id="rId6" Type="http://schemas.openxmlformats.org/officeDocument/2006/relationships/slideLayout" Target="../slideLayouts/slideLayout319.xml"/><Relationship Id="rId11" Type="http://schemas.openxmlformats.org/officeDocument/2006/relationships/slideLayout" Target="../slideLayouts/slideLayout324.xml"/><Relationship Id="rId5" Type="http://schemas.openxmlformats.org/officeDocument/2006/relationships/slideLayout" Target="../slideLayouts/slideLayout318.xml"/><Relationship Id="rId15" Type="http://schemas.openxmlformats.org/officeDocument/2006/relationships/image" Target="../media/image26.png"/><Relationship Id="rId10" Type="http://schemas.openxmlformats.org/officeDocument/2006/relationships/slideLayout" Target="../slideLayouts/slideLayout323.xml"/><Relationship Id="rId4" Type="http://schemas.openxmlformats.org/officeDocument/2006/relationships/slideLayout" Target="../slideLayouts/slideLayout317.xml"/><Relationship Id="rId9" Type="http://schemas.openxmlformats.org/officeDocument/2006/relationships/slideLayout" Target="../slideLayouts/slideLayout322.xml"/><Relationship Id="rId14" Type="http://schemas.microsoft.com/office/2007/relationships/hdphoto" Target="../media/hdphoto1.wdp"/></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2.xml"/><Relationship Id="rId13" Type="http://schemas.openxmlformats.org/officeDocument/2006/relationships/slideLayout" Target="../slideLayouts/slideLayout337.xml"/><Relationship Id="rId3" Type="http://schemas.openxmlformats.org/officeDocument/2006/relationships/slideLayout" Target="../slideLayouts/slideLayout327.xml"/><Relationship Id="rId7" Type="http://schemas.openxmlformats.org/officeDocument/2006/relationships/slideLayout" Target="../slideLayouts/slideLayout331.xml"/><Relationship Id="rId12" Type="http://schemas.openxmlformats.org/officeDocument/2006/relationships/slideLayout" Target="../slideLayouts/slideLayout336.xml"/><Relationship Id="rId17" Type="http://schemas.openxmlformats.org/officeDocument/2006/relationships/theme" Target="../theme/theme25.xml"/><Relationship Id="rId2" Type="http://schemas.openxmlformats.org/officeDocument/2006/relationships/slideLayout" Target="../slideLayouts/slideLayout326.xml"/><Relationship Id="rId16" Type="http://schemas.openxmlformats.org/officeDocument/2006/relationships/slideLayout" Target="../slideLayouts/slideLayout340.xml"/><Relationship Id="rId1" Type="http://schemas.openxmlformats.org/officeDocument/2006/relationships/slideLayout" Target="../slideLayouts/slideLayout325.xml"/><Relationship Id="rId6" Type="http://schemas.openxmlformats.org/officeDocument/2006/relationships/slideLayout" Target="../slideLayouts/slideLayout330.xml"/><Relationship Id="rId11" Type="http://schemas.openxmlformats.org/officeDocument/2006/relationships/slideLayout" Target="../slideLayouts/slideLayout335.xml"/><Relationship Id="rId5" Type="http://schemas.openxmlformats.org/officeDocument/2006/relationships/slideLayout" Target="../slideLayouts/slideLayout329.xml"/><Relationship Id="rId15" Type="http://schemas.openxmlformats.org/officeDocument/2006/relationships/slideLayout" Target="../slideLayouts/slideLayout339.xml"/><Relationship Id="rId10" Type="http://schemas.openxmlformats.org/officeDocument/2006/relationships/slideLayout" Target="../slideLayouts/slideLayout334.xml"/><Relationship Id="rId4" Type="http://schemas.openxmlformats.org/officeDocument/2006/relationships/slideLayout" Target="../slideLayouts/slideLayout328.xml"/><Relationship Id="rId9" Type="http://schemas.openxmlformats.org/officeDocument/2006/relationships/slideLayout" Target="../slideLayouts/slideLayout333.xml"/><Relationship Id="rId14" Type="http://schemas.openxmlformats.org/officeDocument/2006/relationships/slideLayout" Target="../slideLayouts/slideLayout3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D1751D-F4DC-AF3C-1314-9ED3427BCE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8EC0D42-CD3D-62BF-110B-6A1A598CC4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E55C7DE-3103-AB95-D045-12C71674C5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a:extLst>
              <a:ext uri="{FF2B5EF4-FFF2-40B4-BE49-F238E27FC236}">
                <a16:creationId xmlns:a16="http://schemas.microsoft.com/office/drawing/2014/main" id="{7B78828A-2496-A4C0-FA6A-8020980DC3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5FB12167-B682-F368-65A9-DA136C697A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538055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428932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483D514-6F46-4BAF-8307-29E343398AE1}"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932480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420462809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IN"/>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C483D514-6F46-4BAF-8307-29E343398AE1}" type="slidenum">
              <a:rPr lang="en-IN" smtClean="0"/>
              <a:t>‹#›</a:t>
            </a:fld>
            <a:endParaRPr lang="en-IN"/>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591407966"/>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393714691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574042596"/>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4244826088"/>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370814727"/>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C483D514-6F46-4BAF-8307-29E343398AE1}" type="slidenum">
              <a:rPr lang="en-IN" smtClean="0"/>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260912"/>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483D514-6F46-4BAF-8307-29E343398AE1}"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1291884"/>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744676467"/>
      </p:ext>
    </p:extLst>
  </p:cSld>
  <p:clrMap bg1="dk1" tx1="lt1" bg2="dk2" tx2="lt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 id="214748381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842405457"/>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3558362128"/>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3997951478"/>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 id="2147483860" r:id="rId12"/>
    <p:sldLayoutId id="2147483861" r:id="rId13"/>
    <p:sldLayoutId id="2147483862" r:id="rId14"/>
    <p:sldLayoutId id="2147483863" r:id="rId15"/>
    <p:sldLayoutId id="214748386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483D514-6F46-4BAF-8307-29E343398AE1}"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0245695"/>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540994723"/>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482756264"/>
      </p:ext>
    </p:extLst>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 id="2147483901" r:id="rId12"/>
    <p:sldLayoutId id="2147483902" r:id="rId13"/>
    <p:sldLayoutId id="2147483903" r:id="rId14"/>
    <p:sldLayoutId id="2147483904" r:id="rId15"/>
    <p:sldLayoutId id="214748390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IN"/>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483D514-6F46-4BAF-8307-29E343398AE1}" type="slidenum">
              <a:rPr lang="en-IN" smtClean="0"/>
              <a:t>‹#›</a:t>
            </a:fld>
            <a:endParaRPr lang="en-IN"/>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1929288"/>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942230497"/>
      </p:ext>
    </p:extLst>
  </p:cSld>
  <p:clrMap bg1="dk1" tx1="lt1" bg2="dk2" tx2="lt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 id="2147483930" r:id="rId12"/>
    <p:sldLayoutId id="2147483931" r:id="rId13"/>
    <p:sldLayoutId id="2147483932" r:id="rId14"/>
    <p:sldLayoutId id="2147483933" r:id="rId15"/>
    <p:sldLayoutId id="2147483934" r:id="rId16"/>
    <p:sldLayoutId id="214748393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76921423"/>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016418414"/>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61" r:id="rId13"/>
    <p:sldLayoutId id="2147483962" r:id="rId14"/>
    <p:sldLayoutId id="2147483963" r:id="rId15"/>
    <p:sldLayoutId id="2147483964" r:id="rId16"/>
    <p:sldLayoutId id="214748396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IN"/>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146153607"/>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 id="2147483979" r:id="rId13"/>
    <p:sldLayoutId id="2147483980" r:id="rId14"/>
    <p:sldLayoutId id="2147483981" r:id="rId15"/>
    <p:sldLayoutId id="2147483982" r:id="rId16"/>
    <p:sldLayoutId id="2147483983"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IN"/>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3727341513"/>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9BA1A76-EB6F-4C94-8242-06BCCFFF85AF}" type="datetimeFigureOut">
              <a:rPr lang="en-IN" smtClean="0"/>
              <a:t>30-09-2024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83D514-6F46-4BAF-8307-29E343398AE1}" type="slidenum">
              <a:rPr lang="en-IN" smtClean="0"/>
              <a:t>‹#›</a:t>
            </a:fld>
            <a:endParaRPr lang="en-IN"/>
          </a:p>
        </p:txBody>
      </p:sp>
    </p:spTree>
    <p:extLst>
      <p:ext uri="{BB962C8B-B14F-4D97-AF65-F5344CB8AC3E}">
        <p14:creationId xmlns:p14="http://schemas.microsoft.com/office/powerpoint/2010/main" val="2203727294"/>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 id="2147484011" r:id="rId15"/>
    <p:sldLayoutId id="21474840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0.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49.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66.xml"/><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9.xml"/></Relationships>
</file>

<file path=ppt/slides/_rels/slide2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1.xml"/></Relationships>
</file>

<file path=ppt/slides/_rels/slide2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3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9.xml"/></Relationships>
</file>

<file path=ppt/slides/_rels/slide3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xml"/><Relationship Id="rId1" Type="http://schemas.openxmlformats.org/officeDocument/2006/relationships/slideLayout" Target="../slideLayouts/slideLayout24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5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75.xml"/></Relationships>
</file>

<file path=ppt/slides/_rels/slide35.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8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7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A2F54D-1217-3EA7-ED04-7D30F61FAA54}"/>
              </a:ext>
            </a:extLst>
          </p:cNvPr>
          <p:cNvSpPr txBox="1"/>
          <p:nvPr/>
        </p:nvSpPr>
        <p:spPr>
          <a:xfrm>
            <a:off x="567159" y="445994"/>
            <a:ext cx="10265366" cy="6232475"/>
          </a:xfrm>
          <a:prstGeom prst="rect">
            <a:avLst/>
          </a:prstGeom>
          <a:noFill/>
        </p:spPr>
        <p:txBody>
          <a:bodyPr wrap="square">
            <a:spAutoFit/>
          </a:bodyPr>
          <a:lstStyle/>
          <a:p>
            <a:endParaRPr lang="en-US" sz="2000" dirty="0">
              <a:latin typeface="Times New Roman" panose="02020603050405020304" pitchFamily="18" charset="0"/>
              <a:cs typeface="Times New Roman" panose="02020603050405020304" pitchFamily="18" charset="0"/>
            </a:endParaRPr>
          </a:p>
          <a:p>
            <a:pPr>
              <a:lnSpc>
                <a:spcPct val="150000"/>
              </a:lnSpc>
            </a:pPr>
            <a:r>
              <a:rPr lang="en-US" sz="2000" b="1" dirty="0">
                <a:latin typeface="Times New Roman" panose="02020603050405020304" pitchFamily="18" charset="0"/>
                <a:cs typeface="Times New Roman" panose="02020603050405020304" pitchFamily="18" charset="0"/>
              </a:rPr>
              <a:t>TITLE 	:     </a:t>
            </a:r>
            <a:r>
              <a:rPr lang="en-US" sz="2000" dirty="0">
                <a:solidFill>
                  <a:srgbClr val="0070C0"/>
                </a:solidFill>
                <a:latin typeface="Times New Roman" panose="02020603050405020304" pitchFamily="18" charset="0"/>
                <a:cs typeface="Times New Roman" panose="02020603050405020304" pitchFamily="18" charset="0"/>
              </a:rPr>
              <a:t>Effects of different sowing dates on yield performance of hybrid Maize 			      (</a:t>
            </a:r>
            <a:r>
              <a:rPr lang="en-US" sz="2000" i="1" dirty="0" err="1">
                <a:solidFill>
                  <a:srgbClr val="0070C0"/>
                </a:solidFill>
                <a:latin typeface="Times New Roman" panose="02020603050405020304" pitchFamily="18" charset="0"/>
                <a:cs typeface="Times New Roman" panose="02020603050405020304" pitchFamily="18" charset="0"/>
              </a:rPr>
              <a:t>Zea</a:t>
            </a:r>
            <a:r>
              <a:rPr lang="en-US" sz="2000" i="1" dirty="0">
                <a:solidFill>
                  <a:srgbClr val="0070C0"/>
                </a:solidFill>
                <a:latin typeface="Times New Roman" panose="02020603050405020304" pitchFamily="18" charset="0"/>
                <a:cs typeface="Times New Roman" panose="02020603050405020304" pitchFamily="18" charset="0"/>
              </a:rPr>
              <a:t> mays </a:t>
            </a:r>
            <a:r>
              <a:rPr lang="en-US" sz="2000" dirty="0">
                <a:solidFill>
                  <a:srgbClr val="0070C0"/>
                </a:solidFill>
                <a:latin typeface="Times New Roman" panose="02020603050405020304" pitchFamily="18" charset="0"/>
                <a:cs typeface="Times New Roman" panose="02020603050405020304" pitchFamily="18" charset="0"/>
              </a:rPr>
              <a:t>L.) under </a:t>
            </a:r>
            <a:r>
              <a:rPr lang="en-US" sz="2000" dirty="0" err="1">
                <a:solidFill>
                  <a:srgbClr val="0070C0"/>
                </a:solidFill>
                <a:latin typeface="Times New Roman" panose="02020603050405020304" pitchFamily="18" charset="0"/>
                <a:cs typeface="Times New Roman" panose="02020603050405020304" pitchFamily="18" charset="0"/>
              </a:rPr>
              <a:t>Namsai</a:t>
            </a:r>
            <a:r>
              <a:rPr lang="en-US" sz="2000" dirty="0">
                <a:solidFill>
                  <a:srgbClr val="0070C0"/>
                </a:solidFill>
                <a:latin typeface="Times New Roman" panose="02020603050405020304" pitchFamily="18" charset="0"/>
                <a:cs typeface="Times New Roman" panose="02020603050405020304" pitchFamily="18" charset="0"/>
              </a:rPr>
              <a:t> condition.</a:t>
            </a:r>
          </a:p>
          <a:p>
            <a:endParaRPr lang="en-US" sz="1800" dirty="0">
              <a:solidFill>
                <a:schemeClr val="tx1"/>
              </a:solidFill>
              <a:latin typeface="Times New Roman" panose="02020603050405020304" pitchFamily="18" charset="0"/>
              <a:cs typeface="Times New Roman" panose="02020603050405020304" pitchFamily="18" charset="0"/>
            </a:endParaRPr>
          </a:p>
          <a:p>
            <a:endParaRPr lang="en-US" sz="1800" dirty="0">
              <a:solidFill>
                <a:schemeClr val="tx1"/>
              </a:solidFill>
              <a:latin typeface="Times New Roman" panose="02020603050405020304" pitchFamily="18" charset="0"/>
              <a:cs typeface="Times New Roman" panose="02020603050405020304" pitchFamily="18" charset="0"/>
            </a:endParaRPr>
          </a:p>
          <a:p>
            <a:endParaRPr lang="en-US" sz="1800" dirty="0">
              <a:solidFill>
                <a:schemeClr val="tx1"/>
              </a:solidFill>
              <a:latin typeface="Times New Roman" panose="02020603050405020304" pitchFamily="18" charset="0"/>
              <a:cs typeface="Times New Roman" panose="02020603050405020304" pitchFamily="18" charset="0"/>
            </a:endParaRPr>
          </a:p>
          <a:p>
            <a:pPr>
              <a:spcBef>
                <a:spcPts val="0"/>
              </a:spcBef>
              <a:spcAft>
                <a:spcPts val="600"/>
              </a:spcAft>
            </a:pPr>
            <a:r>
              <a:rPr lang="en-US" sz="1800" dirty="0">
                <a:solidFill>
                  <a:schemeClr val="tx1"/>
                </a:solidFill>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Author:  </a:t>
            </a:r>
          </a:p>
          <a:p>
            <a:pPr>
              <a:spcBef>
                <a:spcPts val="0"/>
              </a:spcBef>
            </a:pPr>
            <a:r>
              <a:rPr lang="en-US" sz="2000" dirty="0">
                <a:solidFill>
                  <a:schemeClr val="tx1"/>
                </a:solidFill>
                <a:latin typeface="Times New Roman" panose="02020603050405020304" pitchFamily="18" charset="0"/>
                <a:cs typeface="Times New Roman" panose="02020603050405020304" pitchFamily="18" charset="0"/>
              </a:rPr>
              <a:t>					   	Mr. </a:t>
            </a:r>
            <a:r>
              <a:rPr lang="en-US" sz="2000" dirty="0" err="1">
                <a:solidFill>
                  <a:schemeClr val="tx1"/>
                </a:solidFill>
                <a:latin typeface="Times New Roman" panose="02020603050405020304" pitchFamily="18" charset="0"/>
                <a:cs typeface="Times New Roman" panose="02020603050405020304" pitchFamily="18" charset="0"/>
              </a:rPr>
              <a:t>Tarian</a:t>
            </a:r>
            <a:r>
              <a:rPr lang="en-US" sz="2000" dirty="0">
                <a:solidFill>
                  <a:schemeClr val="tx1"/>
                </a:solidFill>
                <a:latin typeface="Times New Roman" panose="02020603050405020304" pitchFamily="18" charset="0"/>
                <a:cs typeface="Times New Roman" panose="02020603050405020304" pitchFamily="18" charset="0"/>
              </a:rPr>
              <a:t> Nabam </a:t>
            </a:r>
            <a:r>
              <a:rPr lang="en-US" sz="2000" dirty="0" err="1">
                <a:solidFill>
                  <a:schemeClr val="tx1"/>
                </a:solidFill>
                <a:latin typeface="Times New Roman" panose="02020603050405020304" pitchFamily="18" charset="0"/>
                <a:cs typeface="Times New Roman" panose="02020603050405020304" pitchFamily="18" charset="0"/>
              </a:rPr>
              <a:t>Katung</a:t>
            </a:r>
            <a:r>
              <a:rPr lang="en-US" sz="2000" dirty="0">
                <a:solidFill>
                  <a:schemeClr val="tx1"/>
                </a:solidFill>
                <a:latin typeface="Times New Roman" panose="02020603050405020304" pitchFamily="18" charset="0"/>
                <a:cs typeface="Times New Roman" panose="02020603050405020304" pitchFamily="18" charset="0"/>
              </a:rPr>
              <a:t>,</a:t>
            </a:r>
          </a:p>
          <a:p>
            <a:r>
              <a:rPr lang="en-US" sz="2000" dirty="0">
                <a:solidFill>
                  <a:schemeClr val="tx1"/>
                </a:solidFill>
                <a:latin typeface="Times New Roman" panose="02020603050405020304" pitchFamily="18" charset="0"/>
                <a:cs typeface="Times New Roman" panose="02020603050405020304" pitchFamily="18" charset="0"/>
              </a:rPr>
              <a:t>  						         PhD Scholar</a:t>
            </a:r>
          </a:p>
          <a:p>
            <a:r>
              <a:rPr lang="en-US" sz="2000" dirty="0">
                <a:solidFill>
                  <a:schemeClr val="tx1"/>
                </a:solidFill>
                <a:latin typeface="Times New Roman" panose="02020603050405020304" pitchFamily="18" charset="0"/>
                <a:cs typeface="Times New Roman" panose="02020603050405020304" pitchFamily="18" charset="0"/>
              </a:rPr>
              <a:t>						Department of Agriculture</a:t>
            </a:r>
          </a:p>
          <a:p>
            <a:r>
              <a:rPr lang="en-US" sz="2000" dirty="0">
                <a:solidFill>
                  <a:schemeClr val="tx1"/>
                </a:solidFill>
                <a:latin typeface="Times New Roman" panose="02020603050405020304" pitchFamily="18" charset="0"/>
                <a:cs typeface="Times New Roman" panose="02020603050405020304" pitchFamily="18" charset="0"/>
              </a:rPr>
              <a:t>						    Himalayan University</a:t>
            </a:r>
          </a:p>
          <a:p>
            <a:r>
              <a:rPr lang="en-US" sz="2000" dirty="0">
                <a:solidFill>
                  <a:schemeClr val="tx1"/>
                </a:solidFill>
                <a:latin typeface="Times New Roman" panose="02020603050405020304" pitchFamily="18" charset="0"/>
                <a:cs typeface="Times New Roman" panose="02020603050405020304" pitchFamily="18" charset="0"/>
              </a:rPr>
              <a:t>						            Itanagar</a:t>
            </a:r>
          </a:p>
          <a:p>
            <a:r>
              <a:rPr lang="en-US" sz="2000" dirty="0">
                <a:latin typeface="Times New Roman" panose="02020603050405020304" pitchFamily="18" charset="0"/>
                <a:cs typeface="Times New Roman" panose="02020603050405020304" pitchFamily="18" charset="0"/>
              </a:rPr>
              <a:t>Co-Author</a:t>
            </a:r>
          </a:p>
          <a:p>
            <a:r>
              <a:rPr lang="en-US" sz="2000" dirty="0">
                <a:solidFill>
                  <a:schemeClr val="tx1"/>
                </a:solidFill>
                <a:latin typeface="Times New Roman" panose="02020603050405020304" pitchFamily="18" charset="0"/>
                <a:cs typeface="Times New Roman" panose="02020603050405020304" pitchFamily="18" charset="0"/>
              </a:rPr>
              <a:t>Dr. </a:t>
            </a:r>
            <a:r>
              <a:rPr lang="en-US" sz="2000" dirty="0" err="1">
                <a:solidFill>
                  <a:schemeClr val="tx1"/>
                </a:solidFill>
                <a:latin typeface="Times New Roman" panose="02020603050405020304" pitchFamily="18" charset="0"/>
                <a:cs typeface="Times New Roman" panose="02020603050405020304" pitchFamily="18" charset="0"/>
              </a:rPr>
              <a:t>Sonbeer</a:t>
            </a:r>
            <a:r>
              <a:rPr lang="en-US" sz="2000" dirty="0">
                <a:solidFill>
                  <a:schemeClr val="tx1"/>
                </a:solidFill>
                <a:latin typeface="Times New Roman" panose="02020603050405020304" pitchFamily="18" charset="0"/>
                <a:cs typeface="Times New Roman" panose="02020603050405020304" pitchFamily="18" charset="0"/>
              </a:rPr>
              <a:t> Chack</a:t>
            </a:r>
          </a:p>
          <a:p>
            <a:r>
              <a:rPr lang="en-US" sz="2000" dirty="0">
                <a:latin typeface="Times New Roman" panose="02020603050405020304" pitchFamily="18" charset="0"/>
                <a:cs typeface="Times New Roman" panose="02020603050405020304" pitchFamily="18" charset="0"/>
              </a:rPr>
              <a:t>Assistant Professor</a:t>
            </a:r>
          </a:p>
          <a:p>
            <a:r>
              <a:rPr lang="en-US" sz="2000" dirty="0">
                <a:solidFill>
                  <a:schemeClr val="tx1"/>
                </a:solidFill>
                <a:latin typeface="Times New Roman" panose="02020603050405020304" pitchFamily="18" charset="0"/>
                <a:cs typeface="Times New Roman" panose="02020603050405020304" pitchFamily="18" charset="0"/>
              </a:rPr>
              <a:t>Department of Agriculture</a:t>
            </a:r>
          </a:p>
          <a:p>
            <a:r>
              <a:rPr lang="en-US" sz="2000" dirty="0">
                <a:latin typeface="Times New Roman" panose="02020603050405020304" pitchFamily="18" charset="0"/>
                <a:cs typeface="Times New Roman" panose="02020603050405020304" pitchFamily="18" charset="0"/>
              </a:rPr>
              <a:t>Himalayan University</a:t>
            </a:r>
          </a:p>
          <a:p>
            <a:r>
              <a:rPr lang="en-US" sz="2000" dirty="0">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Itanagar</a:t>
            </a:r>
          </a:p>
          <a:p>
            <a:endParaRPr lang="en-US"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9745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75A1DE-4892-1359-03F1-041333A447EF}"/>
              </a:ext>
            </a:extLst>
          </p:cNvPr>
          <p:cNvSpPr txBox="1"/>
          <p:nvPr/>
        </p:nvSpPr>
        <p:spPr>
          <a:xfrm>
            <a:off x="439839" y="-2419196"/>
            <a:ext cx="11632556" cy="9075818"/>
          </a:xfrm>
          <a:prstGeom prst="rect">
            <a:avLst/>
          </a:prstGeom>
          <a:noFill/>
        </p:spPr>
        <p:txBody>
          <a:bodyPr wrap="square">
            <a:spAutoFit/>
          </a:bodyPr>
          <a:lstStyle/>
          <a:p>
            <a:pPr marL="914400" algn="ctr">
              <a:lnSpc>
                <a:spcPct val="150000"/>
              </a:lnSpc>
              <a:spcAft>
                <a:spcPts val="1000"/>
              </a:spcAft>
            </a:pPr>
            <a:endParaRPr lang="en-US" sz="2400" b="1" dirty="0">
              <a:effectLst/>
              <a:latin typeface="Arial" panose="020B0604020202020204" pitchFamily="34" charset="0"/>
              <a:ea typeface="Calibri" panose="020F0502020204030204" pitchFamily="34" charset="0"/>
              <a:cs typeface="Times New Roman" panose="02020603050405020304" pitchFamily="18" charset="0"/>
            </a:endParaRPr>
          </a:p>
          <a:p>
            <a:pPr marL="914400" algn="ctr">
              <a:lnSpc>
                <a:spcPct val="150000"/>
              </a:lnSpc>
              <a:spcAft>
                <a:spcPts val="1000"/>
              </a:spcAft>
            </a:pPr>
            <a:endParaRPr lang="en-US" sz="2400" b="1" dirty="0">
              <a:latin typeface="Arial" panose="020B0604020202020204" pitchFamily="34" charset="0"/>
              <a:ea typeface="Calibri" panose="020F0502020204030204" pitchFamily="34" charset="0"/>
              <a:cs typeface="Times New Roman" panose="02020603050405020304" pitchFamily="18" charset="0"/>
            </a:endParaRPr>
          </a:p>
          <a:p>
            <a:pPr marL="914400" algn="ctr">
              <a:lnSpc>
                <a:spcPct val="150000"/>
              </a:lnSpc>
              <a:spcAft>
                <a:spcPts val="1000"/>
              </a:spcAft>
            </a:pPr>
            <a:endParaRPr lang="en-US" sz="2400" b="1" dirty="0">
              <a:effectLst/>
              <a:latin typeface="Arial" panose="020B0604020202020204" pitchFamily="34" charset="0"/>
              <a:ea typeface="Calibri" panose="020F0502020204030204" pitchFamily="34" charset="0"/>
              <a:cs typeface="Times New Roman" panose="02020603050405020304" pitchFamily="18" charset="0"/>
            </a:endParaRPr>
          </a:p>
          <a:p>
            <a:pPr marL="914400" algn="ctr">
              <a:lnSpc>
                <a:spcPct val="150000"/>
              </a:lnSpc>
              <a:spcAft>
                <a:spcPts val="1000"/>
              </a:spcAft>
            </a:pPr>
            <a:endParaRPr lang="en-US" sz="2400" b="1" dirty="0">
              <a:latin typeface="Arial" panose="020B0604020202020204" pitchFamily="34" charset="0"/>
              <a:ea typeface="Calibri" panose="020F0502020204030204" pitchFamily="34" charset="0"/>
              <a:cs typeface="Times New Roman" panose="02020603050405020304" pitchFamily="18" charset="0"/>
            </a:endParaRPr>
          </a:p>
          <a:p>
            <a:pPr marL="914400" algn="ctr">
              <a:lnSpc>
                <a:spcPct val="150000"/>
              </a:lnSpc>
              <a:spcAft>
                <a:spcPts val="1000"/>
              </a:spcAft>
            </a:pPr>
            <a:r>
              <a:rPr lang="en-US" sz="2400" b="1" dirty="0">
                <a:solidFill>
                  <a:schemeClr val="accent4">
                    <a:lumMod val="75000"/>
                  </a:schemeClr>
                </a:solidFill>
                <a:effectLst/>
                <a:latin typeface="Arial" panose="020B0604020202020204" pitchFamily="34" charset="0"/>
                <a:ea typeface="Calibri" panose="020F0502020204030204" pitchFamily="34" charset="0"/>
                <a:cs typeface="Times New Roman" panose="02020603050405020304" pitchFamily="18" charset="0"/>
              </a:rPr>
              <a:t>Abstract</a:t>
            </a:r>
            <a:endParaRPr lang="en-IN" sz="1600" dirty="0">
              <a:solidFill>
                <a:schemeClr val="accent4">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914400"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The study on “effects of different sowing dates on yield performance of hybrid maize (Nem-33) under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condition” was conducted in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US" dirty="0">
                <a:latin typeface="Times New Roman" panose="02020603050405020304" pitchFamily="18" charset="0"/>
                <a:ea typeface="Calibri" panose="020F0502020204030204" pitchFamily="34" charset="0"/>
                <a:cs typeface="Times New Roman" panose="02020603050405020304" pitchFamily="18" charset="0"/>
              </a:rPr>
              <a:t> of Arunachal Pradesh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during the period 10</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February to 11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September 2023 in a randomized block design-RBD method. First Sowing dates was started from 10</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February followed by 20</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February, 2</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March, 12</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March, 22</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March, 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April, 11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April, 21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April, 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May and 11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May respectively at 10 days interval.  The yield parameters like number of cobs per plant, number of grains per cob,100 grain seed index, grain yield per plot and grain yield per hectare have been observed and evaluated. On evaluation it was noted that maize sown on 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April gave maximum number of 8.00 cobs per plant, maximum number of 31.27 grains per cob, highest seed index of 41.33 and highest grain yield of 23.867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qtl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/ha when compared to all other sowing dates. Thus, sowing on 1</a:t>
            </a:r>
            <a:r>
              <a:rPr lang="en-US" sz="1800" baseline="30000" dirty="0">
                <a:effectLst/>
                <a:latin typeface="Times New Roman" panose="02020603050405020304" pitchFamily="18" charset="0"/>
                <a:ea typeface="Calibri" panose="020F0502020204030204" pitchFamily="34" charset="0"/>
                <a:cs typeface="Times New Roman" panose="02020603050405020304" pitchFamily="18" charset="0"/>
              </a:rPr>
              <a:t>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April has paramount effect on production of hybrid Maize (Nem-33) in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condition. Further study may be needed to investigate precise sowing dates of local maize in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region.</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a:lnSpc>
                <a:spcPct val="150000"/>
              </a:lnSpc>
              <a:spcAft>
                <a:spcPts val="10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Keywords:</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maize, yield, sowing dates.</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78266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E7748B-6816-32C1-BEB0-2763DE405295}"/>
              </a:ext>
            </a:extLst>
          </p:cNvPr>
          <p:cNvSpPr txBox="1"/>
          <p:nvPr/>
        </p:nvSpPr>
        <p:spPr>
          <a:xfrm>
            <a:off x="717630" y="213126"/>
            <a:ext cx="9641712" cy="6053517"/>
          </a:xfrm>
          <a:prstGeom prst="rect">
            <a:avLst/>
          </a:prstGeom>
          <a:noFill/>
        </p:spPr>
        <p:txBody>
          <a:bodyPr wrap="square">
            <a:spAutoFit/>
          </a:bodyPr>
          <a:lstStyle/>
          <a:p>
            <a:pPr algn="ctr">
              <a:lnSpc>
                <a:spcPct val="107000"/>
              </a:lnSpc>
              <a:spcAft>
                <a:spcPts val="800"/>
              </a:spcAft>
            </a:pPr>
            <a:r>
              <a:rPr lang="en-IN" sz="1800" kern="100" dirty="0">
                <a:solidFill>
                  <a:schemeClr val="accent2"/>
                </a:solidFill>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IN" sz="1600" kern="1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Maize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Zea</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mays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L., 2n= 20) belongs to the family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Poaceae</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and is one of the most important cereal crops of the world after the wheat and rice as food for human beings and feed for poultry, piggery and farm animals. Several industries both in rural and urban areas rely on maize and maize by-products such as for starch milling, cornmeal, flour, snack making etc.</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Nutritionally maize is rich in carbohydrate (70-80%), protein (6-13%), fat (4%) and oil (2-6%). It has a very high yield potential and because of which it is called as “</a:t>
            </a: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Queen of cereals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actual period of maize cultivation is hardly mobilized among the farmers of the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district of Arunachal Pradesh. The growers are concerned about the yield response of the maize to sowing dates and the maize production is temporal to fulfil value addition products, food security and revenue generation of the people of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region. Moreover, previous researchers in different parts of the world also stated that sowing dates is effective in increasing the yield of maize. Keeping in view of the farming community concern of the region a field investigation was conducted at finding out suitable time for sowing hybrid maize in the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Namsai</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district of Arunachal Pradesh.</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9216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A02F6B-2596-F0DB-7900-09718011E139}"/>
              </a:ext>
            </a:extLst>
          </p:cNvPr>
          <p:cNvSpPr txBox="1"/>
          <p:nvPr/>
        </p:nvSpPr>
        <p:spPr>
          <a:xfrm>
            <a:off x="3048965" y="1441575"/>
            <a:ext cx="6094070" cy="461665"/>
          </a:xfrm>
          <a:prstGeom prst="rect">
            <a:avLst/>
          </a:prstGeom>
          <a:solidFill>
            <a:schemeClr val="accent4">
              <a:lumMod val="40000"/>
              <a:lumOff val="60000"/>
            </a:schemeClr>
          </a:solidFill>
        </p:spPr>
        <p:txBody>
          <a:bodyPr wrap="square">
            <a:spAutoFit/>
          </a:bodyPr>
          <a:lstStyle/>
          <a:p>
            <a:pPr algn="ctr"/>
            <a:r>
              <a:rPr lang="en-US" sz="2400" dirty="0">
                <a:latin typeface="Times New Roman" panose="02020603050405020304" pitchFamily="18" charset="0"/>
                <a:cs typeface="Times New Roman" panose="02020603050405020304" pitchFamily="18" charset="0"/>
              </a:rPr>
              <a:t>OBJECTIVES</a:t>
            </a:r>
            <a:endParaRPr lang="en-IN" sz="2400" dirty="0"/>
          </a:p>
        </p:txBody>
      </p:sp>
      <p:sp>
        <p:nvSpPr>
          <p:cNvPr id="5" name="TextBox 4">
            <a:extLst>
              <a:ext uri="{FF2B5EF4-FFF2-40B4-BE49-F238E27FC236}">
                <a16:creationId xmlns:a16="http://schemas.microsoft.com/office/drawing/2014/main" id="{78E9798E-13BF-46A7-CF5B-CBE69E936104}"/>
              </a:ext>
            </a:extLst>
          </p:cNvPr>
          <p:cNvSpPr txBox="1"/>
          <p:nvPr/>
        </p:nvSpPr>
        <p:spPr>
          <a:xfrm>
            <a:off x="2095018" y="2598003"/>
            <a:ext cx="8805440" cy="1200329"/>
          </a:xfrm>
          <a:prstGeom prst="rect">
            <a:avLst/>
          </a:prstGeom>
          <a:noFill/>
        </p:spPr>
        <p:txBody>
          <a:bodyPr wrap="square">
            <a:spAutoFit/>
          </a:bodyPr>
          <a:lstStyle/>
          <a:p>
            <a:pPr algn="just">
              <a:spcBef>
                <a:spcPts val="1200"/>
              </a:spcBef>
              <a:spcAft>
                <a:spcPts val="1200"/>
              </a:spcAft>
            </a:pPr>
            <a:r>
              <a:rPr lang="en-US" sz="2400" dirty="0">
                <a:latin typeface="Times New Roman" pitchFamily="18" charset="0"/>
                <a:cs typeface="Times New Roman" pitchFamily="18" charset="0"/>
              </a:rPr>
              <a:t>To evaluate effects of different sowing dates on  yield performance of hybrid  Maize and to suggest precise sowing date of hybrid maize under </a:t>
            </a:r>
            <a:r>
              <a:rPr lang="en-US" sz="2400" dirty="0" err="1">
                <a:latin typeface="Times New Roman" pitchFamily="18" charset="0"/>
                <a:cs typeface="Times New Roman" pitchFamily="18" charset="0"/>
              </a:rPr>
              <a:t>Namsai</a:t>
            </a:r>
            <a:r>
              <a:rPr lang="en-US" sz="2400" dirty="0">
                <a:latin typeface="Times New Roman" pitchFamily="18" charset="0"/>
                <a:cs typeface="Times New Roman" pitchFamily="18" charset="0"/>
              </a:rPr>
              <a:t> condition of Arunachal Pradesh.</a:t>
            </a:r>
          </a:p>
        </p:txBody>
      </p:sp>
    </p:spTree>
    <p:extLst>
      <p:ext uri="{BB962C8B-B14F-4D97-AF65-F5344CB8AC3E}">
        <p14:creationId xmlns:p14="http://schemas.microsoft.com/office/powerpoint/2010/main" val="2325074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6B21E7-ABA9-7F30-C2E9-CB5C49736E55}"/>
              </a:ext>
            </a:extLst>
          </p:cNvPr>
          <p:cNvSpPr txBox="1"/>
          <p:nvPr/>
        </p:nvSpPr>
        <p:spPr>
          <a:xfrm>
            <a:off x="1122744" y="437668"/>
            <a:ext cx="10475089" cy="5844164"/>
          </a:xfrm>
          <a:prstGeom prst="rect">
            <a:avLst/>
          </a:prstGeom>
          <a:solidFill>
            <a:schemeClr val="accent3">
              <a:lumMod val="20000"/>
              <a:lumOff val="80000"/>
            </a:schemeClr>
          </a:solid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a:ln>
                <a:noFill/>
              </a:ln>
              <a:solidFill>
                <a:schemeClr val="tx1"/>
              </a:solidFill>
              <a:effectLst/>
              <a:latin typeface="Arial" pitchFamily="34" charset="0"/>
              <a:ea typeface="Calibri"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solidFill>
                  <a:schemeClr val="accent6">
                    <a:lumMod val="50000"/>
                  </a:schemeClr>
                </a:solidFill>
                <a:effectLst/>
                <a:latin typeface="Arial" pitchFamily="34" charset="0"/>
                <a:ea typeface="Calibri" pitchFamily="34" charset="0"/>
                <a:cs typeface="Arial" pitchFamily="34" charset="0"/>
              </a:rPr>
              <a:t>METHODOLOGY</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Experimental Site </a:t>
            </a:r>
            <a:r>
              <a:rPr kumimoji="0" lang="en-US" sz="180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endParaRPr kumimoji="0" 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 research experiment on the title </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Effects of different sowing dates on yield </a:t>
            </a:r>
            <a:r>
              <a:rPr lang="en-US" dirty="0">
                <a:solidFill>
                  <a:srgbClr val="000000"/>
                </a:solidFill>
                <a:latin typeface="Times New Roman" pitchFamily="18" charset="0"/>
                <a:ea typeface="Calibri" pitchFamily="34" charset="0"/>
                <a:cs typeface="Times New Roman" pitchFamily="18" charset="0"/>
              </a:rPr>
              <a:t>performance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of hybrid maize</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under </a:t>
            </a:r>
            <a:r>
              <a:rPr kumimoji="0" lang="en-US" sz="1800" b="0" i="0" u="none" strike="noStrike" cap="none" normalizeH="0" baseline="0" dirty="0" err="1">
                <a:ln>
                  <a:noFill/>
                </a:ln>
                <a:solidFill>
                  <a:srgbClr val="000000"/>
                </a:solidFill>
                <a:effectLst/>
                <a:latin typeface="Times New Roman" pitchFamily="18" charset="0"/>
                <a:ea typeface="Calibri" pitchFamily="34" charset="0"/>
                <a:cs typeface="Times New Roman" pitchFamily="18" charset="0"/>
              </a:rPr>
              <a:t>Namsai</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condition, Arunachal Pradesh was carried out </a:t>
            </a:r>
            <a:r>
              <a:rPr kumimoji="0" lang="en-US" sz="1800" b="0" i="0" u="none" strike="noStrike" cap="none" normalizeH="0" baseline="0" dirty="0" err="1">
                <a:ln>
                  <a:noFill/>
                </a:ln>
                <a:solidFill>
                  <a:srgbClr val="000000"/>
                </a:solidFill>
                <a:effectLst/>
                <a:latin typeface="Times New Roman" pitchFamily="18" charset="0"/>
                <a:ea typeface="Calibri" pitchFamily="34" charset="0"/>
                <a:cs typeface="Times New Roman" pitchFamily="18" charset="0"/>
              </a:rPr>
              <a:t>Namsai</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from February to September 2023.</a:t>
            </a: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site was situated at geo-coordinates of 27⁰30´ to 27⁰55´N and 95⁰45’ to 96⁰20’ E with elevation of 157 m above mean sea level. </a:t>
            </a: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details of the weather parameters prevailed during the entire experimental period for </a:t>
            </a:r>
            <a:r>
              <a:rPr kumimoji="0" lang="en-US" sz="1800" b="0" i="0" u="none" strike="noStrike" cap="none" normalizeH="0" baseline="0" dirty="0" err="1">
                <a:ln>
                  <a:noFill/>
                </a:ln>
                <a:solidFill>
                  <a:srgbClr val="000000"/>
                </a:solidFill>
                <a:effectLst/>
                <a:latin typeface="Times New Roman" pitchFamily="18" charset="0"/>
                <a:ea typeface="Calibri" pitchFamily="34" charset="0"/>
                <a:cs typeface="Times New Roman" pitchFamily="18" charset="0"/>
              </a:rPr>
              <a:t>Namsai</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is presented in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Table 1</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and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Figure 1. </a:t>
            </a: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experiment was laid out in randomized block design (RBD) with three replications and ten treatment having plot size of 2 m x 1.5 m each. Maize hybrid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Nem-33</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was sown at 10 days interval started from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10</a:t>
            </a:r>
            <a:r>
              <a:rPr kumimoji="0" lang="en-US" sz="1800" b="1" i="0" u="none" strike="noStrike" cap="none" normalizeH="0" baseline="30000" dirty="0">
                <a:ln>
                  <a:noFill/>
                </a:ln>
                <a:solidFill>
                  <a:srgbClr val="000000"/>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February and lasted up to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11</a:t>
            </a:r>
            <a:r>
              <a:rPr kumimoji="0" lang="en-US" sz="1800" b="1" i="0" u="none" strike="noStrike" cap="none" normalizeH="0" baseline="30000" dirty="0">
                <a:ln>
                  <a:noFill/>
                </a:ln>
                <a:solidFill>
                  <a:srgbClr val="000000"/>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May 2023. The field experiment was completed by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13</a:t>
            </a:r>
            <a:r>
              <a:rPr kumimoji="0" lang="en-US" sz="1800" b="0" i="0" u="none" strike="noStrike" cap="none" normalizeH="0" baseline="30000" dirty="0">
                <a:ln>
                  <a:noFill/>
                </a:ln>
                <a:solidFill>
                  <a:srgbClr val="000000"/>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September 2023.</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623787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AEF7431-86EF-5871-22C9-CEB88660A6A2}"/>
              </a:ext>
            </a:extLst>
          </p:cNvPr>
          <p:cNvGraphicFramePr>
            <a:graphicFrameLocks noGrp="1"/>
          </p:cNvGraphicFramePr>
          <p:nvPr>
            <p:extLst>
              <p:ext uri="{D42A27DB-BD31-4B8C-83A1-F6EECF244321}">
                <p14:modId xmlns:p14="http://schemas.microsoft.com/office/powerpoint/2010/main" val="3074850436"/>
              </p:ext>
            </p:extLst>
          </p:nvPr>
        </p:nvGraphicFramePr>
        <p:xfrm>
          <a:off x="1017125" y="1226916"/>
          <a:ext cx="10442412" cy="5358563"/>
        </p:xfrm>
        <a:graphic>
          <a:graphicData uri="http://schemas.openxmlformats.org/drawingml/2006/table">
            <a:tbl>
              <a:tblPr/>
              <a:tblGrid>
                <a:gridCol w="1030720">
                  <a:extLst>
                    <a:ext uri="{9D8B030D-6E8A-4147-A177-3AD203B41FA5}">
                      <a16:colId xmlns:a16="http://schemas.microsoft.com/office/drawing/2014/main" val="3337003087"/>
                    </a:ext>
                  </a:extLst>
                </a:gridCol>
                <a:gridCol w="883564">
                  <a:extLst>
                    <a:ext uri="{9D8B030D-6E8A-4147-A177-3AD203B41FA5}">
                      <a16:colId xmlns:a16="http://schemas.microsoft.com/office/drawing/2014/main" val="3642017409"/>
                    </a:ext>
                  </a:extLst>
                </a:gridCol>
                <a:gridCol w="936427">
                  <a:extLst>
                    <a:ext uri="{9D8B030D-6E8A-4147-A177-3AD203B41FA5}">
                      <a16:colId xmlns:a16="http://schemas.microsoft.com/office/drawing/2014/main" val="3536663991"/>
                    </a:ext>
                  </a:extLst>
                </a:gridCol>
                <a:gridCol w="895192">
                  <a:extLst>
                    <a:ext uri="{9D8B030D-6E8A-4147-A177-3AD203B41FA5}">
                      <a16:colId xmlns:a16="http://schemas.microsoft.com/office/drawing/2014/main" val="1391008708"/>
                    </a:ext>
                  </a:extLst>
                </a:gridCol>
                <a:gridCol w="813811">
                  <a:extLst>
                    <a:ext uri="{9D8B030D-6E8A-4147-A177-3AD203B41FA5}">
                      <a16:colId xmlns:a16="http://schemas.microsoft.com/office/drawing/2014/main" val="174437813"/>
                    </a:ext>
                  </a:extLst>
                </a:gridCol>
                <a:gridCol w="860315">
                  <a:extLst>
                    <a:ext uri="{9D8B030D-6E8A-4147-A177-3AD203B41FA5}">
                      <a16:colId xmlns:a16="http://schemas.microsoft.com/office/drawing/2014/main" val="1802477050"/>
                    </a:ext>
                  </a:extLst>
                </a:gridCol>
                <a:gridCol w="953322">
                  <a:extLst>
                    <a:ext uri="{9D8B030D-6E8A-4147-A177-3AD203B41FA5}">
                      <a16:colId xmlns:a16="http://schemas.microsoft.com/office/drawing/2014/main" val="1275694552"/>
                    </a:ext>
                  </a:extLst>
                </a:gridCol>
                <a:gridCol w="837063">
                  <a:extLst>
                    <a:ext uri="{9D8B030D-6E8A-4147-A177-3AD203B41FA5}">
                      <a16:colId xmlns:a16="http://schemas.microsoft.com/office/drawing/2014/main" val="1358694674"/>
                    </a:ext>
                  </a:extLst>
                </a:gridCol>
                <a:gridCol w="825439">
                  <a:extLst>
                    <a:ext uri="{9D8B030D-6E8A-4147-A177-3AD203B41FA5}">
                      <a16:colId xmlns:a16="http://schemas.microsoft.com/office/drawing/2014/main" val="1111317657"/>
                    </a:ext>
                  </a:extLst>
                </a:gridCol>
                <a:gridCol w="837063">
                  <a:extLst>
                    <a:ext uri="{9D8B030D-6E8A-4147-A177-3AD203B41FA5}">
                      <a16:colId xmlns:a16="http://schemas.microsoft.com/office/drawing/2014/main" val="3706242227"/>
                    </a:ext>
                  </a:extLst>
                </a:gridCol>
                <a:gridCol w="744057">
                  <a:extLst>
                    <a:ext uri="{9D8B030D-6E8A-4147-A177-3AD203B41FA5}">
                      <a16:colId xmlns:a16="http://schemas.microsoft.com/office/drawing/2014/main" val="82468622"/>
                    </a:ext>
                  </a:extLst>
                </a:gridCol>
                <a:gridCol w="825439">
                  <a:extLst>
                    <a:ext uri="{9D8B030D-6E8A-4147-A177-3AD203B41FA5}">
                      <a16:colId xmlns:a16="http://schemas.microsoft.com/office/drawing/2014/main" val="1754165816"/>
                    </a:ext>
                  </a:extLst>
                </a:gridCol>
              </a:tblGrid>
              <a:tr h="414319">
                <a:tc rowSpan="2">
                  <a:txBody>
                    <a:bodyPr/>
                    <a:lstStyle/>
                    <a:p>
                      <a:pPr algn="ctr" fontAlgn="ctr"/>
                      <a:r>
                        <a:rPr lang="en-US" sz="1600" b="1" i="0" u="none" strike="noStrike" dirty="0">
                          <a:solidFill>
                            <a:srgbClr val="000000"/>
                          </a:solidFill>
                          <a:latin typeface="Times New Roman"/>
                        </a:rPr>
                        <a:t>Month</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Rainfall (mm)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Temperature (⁰C)</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ctr"/>
                      <a:r>
                        <a:rPr lang="en-US" sz="1600" b="1" i="0" u="none" strike="noStrike">
                          <a:solidFill>
                            <a:srgbClr val="000000"/>
                          </a:solidFill>
                          <a:latin typeface="Times New Roman" panose="02020603050405020304" pitchFamily="18" charset="0"/>
                          <a:cs typeface="Times New Roman" panose="02020603050405020304" pitchFamily="18" charset="0"/>
                        </a:rPr>
                        <a:t>Relative Humidity (%)</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fontAlgn="ctr"/>
                      <a:r>
                        <a:rPr lang="en-US" sz="1600" b="1" i="0" u="none" strike="noStrike">
                          <a:solidFill>
                            <a:srgbClr val="000000"/>
                          </a:solidFill>
                          <a:latin typeface="Times New Roman" panose="02020603050405020304" pitchFamily="18" charset="0"/>
                          <a:cs typeface="Times New Roman" panose="02020603050405020304" pitchFamily="18" charset="0"/>
                        </a:rPr>
                        <a:t>Sunshine (hours)</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rowSpan="2">
                  <a:txBody>
                    <a:bodyPr/>
                    <a:lstStyle/>
                    <a:p>
                      <a:pPr algn="ctr" fontAlgn="ctr"/>
                      <a:r>
                        <a:rPr lang="en-US" sz="1600" b="1" i="0" u="none" strike="noStrike">
                          <a:solidFill>
                            <a:srgbClr val="000000"/>
                          </a:solidFill>
                          <a:latin typeface="Times New Roman" panose="02020603050405020304" pitchFamily="18" charset="0"/>
                          <a:cs typeface="Times New Roman" panose="02020603050405020304" pitchFamily="18" charset="0"/>
                        </a:rPr>
                        <a:t>Total Rainfall</a:t>
                      </a:r>
                      <a:br>
                        <a:rPr lang="en-US" sz="1600" b="1" i="0" u="none" strike="noStrike">
                          <a:solidFill>
                            <a:srgbClr val="000000"/>
                          </a:solidFill>
                          <a:latin typeface="Times New Roman" panose="02020603050405020304" pitchFamily="18" charset="0"/>
                          <a:cs typeface="Times New Roman" panose="02020603050405020304" pitchFamily="18" charset="0"/>
                        </a:rPr>
                      </a:br>
                      <a:r>
                        <a:rPr lang="en-US" sz="1600" b="1" i="0" u="none" strike="noStrike">
                          <a:solidFill>
                            <a:srgbClr val="000000"/>
                          </a:solidFill>
                          <a:latin typeface="Times New Roman" panose="02020603050405020304" pitchFamily="18" charset="0"/>
                          <a:cs typeface="Times New Roman" panose="02020603050405020304" pitchFamily="18" charset="0"/>
                        </a:rPr>
                        <a:t>(mm)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US" sz="1600" b="1" i="0" u="none" strike="noStrike">
                          <a:solidFill>
                            <a:srgbClr val="000000"/>
                          </a:solidFill>
                          <a:latin typeface="Times New Roman" panose="02020603050405020304" pitchFamily="18" charset="0"/>
                          <a:cs typeface="Times New Roman" panose="02020603050405020304" pitchFamily="18" charset="0"/>
                        </a:rPr>
                        <a:t>Total</a:t>
                      </a:r>
                      <a:br>
                        <a:rPr lang="en-US" sz="1600" b="1" i="0" u="none" strike="noStrike">
                          <a:solidFill>
                            <a:srgbClr val="000000"/>
                          </a:solidFill>
                          <a:latin typeface="Times New Roman" panose="02020603050405020304" pitchFamily="18" charset="0"/>
                          <a:cs typeface="Times New Roman" panose="02020603050405020304" pitchFamily="18" charset="0"/>
                        </a:rPr>
                      </a:br>
                      <a:r>
                        <a:rPr lang="en-US" sz="1600" b="1" i="0" u="none" strike="noStrike">
                          <a:solidFill>
                            <a:srgbClr val="000000"/>
                          </a:solidFill>
                          <a:latin typeface="Times New Roman" panose="02020603050405020304" pitchFamily="18" charset="0"/>
                          <a:cs typeface="Times New Roman" panose="02020603050405020304" pitchFamily="18" charset="0"/>
                        </a:rPr>
                        <a:t>Rainy </a:t>
                      </a:r>
                      <a:br>
                        <a:rPr lang="en-US" sz="1600" b="1" i="0" u="none" strike="noStrike">
                          <a:solidFill>
                            <a:srgbClr val="000000"/>
                          </a:solidFill>
                          <a:latin typeface="Times New Roman" panose="02020603050405020304" pitchFamily="18" charset="0"/>
                          <a:cs typeface="Times New Roman" panose="02020603050405020304" pitchFamily="18" charset="0"/>
                        </a:rPr>
                      </a:br>
                      <a:r>
                        <a:rPr lang="en-US" sz="1600" b="1" i="0" u="none" strike="noStrike">
                          <a:solidFill>
                            <a:srgbClr val="000000"/>
                          </a:solidFill>
                          <a:latin typeface="Times New Roman" panose="02020603050405020304" pitchFamily="18" charset="0"/>
                          <a:cs typeface="Times New Roman" panose="02020603050405020304" pitchFamily="18" charset="0"/>
                        </a:rPr>
                        <a:t>days</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t"/>
                      <a:r>
                        <a:rPr lang="en-US" sz="1600" b="1" i="0" u="none" strike="noStrike">
                          <a:solidFill>
                            <a:srgbClr val="000000"/>
                          </a:solidFill>
                          <a:latin typeface="Times New Roman" panose="02020603050405020304" pitchFamily="18" charset="0"/>
                          <a:cs typeface="Times New Roman" panose="02020603050405020304" pitchFamily="18" charset="0"/>
                        </a:rPr>
                        <a:t>Total</a:t>
                      </a:r>
                      <a:br>
                        <a:rPr lang="en-US" sz="1600" b="1" i="0" u="none" strike="noStrike">
                          <a:solidFill>
                            <a:srgbClr val="000000"/>
                          </a:solidFill>
                          <a:latin typeface="Times New Roman" panose="02020603050405020304" pitchFamily="18" charset="0"/>
                          <a:cs typeface="Times New Roman" panose="02020603050405020304" pitchFamily="18" charset="0"/>
                        </a:rPr>
                      </a:br>
                      <a:r>
                        <a:rPr lang="en-US" sz="1600" b="1" i="0" u="none" strike="noStrike">
                          <a:solidFill>
                            <a:srgbClr val="000000"/>
                          </a:solidFill>
                          <a:latin typeface="Times New Roman" panose="02020603050405020304" pitchFamily="18" charset="0"/>
                          <a:cs typeface="Times New Roman" panose="02020603050405020304" pitchFamily="18" charset="0"/>
                        </a:rPr>
                        <a:t>sunny days</a:t>
                      </a:r>
                    </a:p>
                  </a:txBody>
                  <a:tcPr marL="7045" marR="7045" marT="704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9665386"/>
                  </a:ext>
                </a:extLst>
              </a:tr>
              <a:tr h="1027574">
                <a:tc vMerge="1">
                  <a:txBody>
                    <a:bodyPr/>
                    <a:lstStyle/>
                    <a:p>
                      <a:endParaRPr lang="en-US"/>
                    </a:p>
                  </a:txBody>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Maximum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Minimum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Maximum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Minimum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Maximum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Minimum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Maximum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1" i="0" u="none" strike="noStrike" dirty="0">
                          <a:solidFill>
                            <a:srgbClr val="000000"/>
                          </a:solidFill>
                          <a:latin typeface="Times New Roman" panose="02020603050405020304" pitchFamily="18" charset="0"/>
                          <a:cs typeface="Times New Roman" panose="02020603050405020304" pitchFamily="18" charset="0"/>
                        </a:rPr>
                        <a:t>Minimum</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994090140"/>
                  </a:ext>
                </a:extLst>
              </a:tr>
              <a:tr h="479533">
                <a:tc>
                  <a:txBody>
                    <a:bodyPr/>
                    <a:lstStyle/>
                    <a:p>
                      <a:pPr algn="ctr" fontAlgn="ctr"/>
                      <a:r>
                        <a:rPr lang="en-US" sz="1600" b="0" i="0" u="none" strike="noStrike" dirty="0">
                          <a:solidFill>
                            <a:srgbClr val="000000"/>
                          </a:solidFill>
                          <a:latin typeface="Times New Roman"/>
                        </a:rPr>
                        <a:t>Feb-23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36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0.5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29.8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8.5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38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510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126.5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4509299"/>
                  </a:ext>
                </a:extLst>
              </a:tr>
              <a:tr h="479533">
                <a:tc>
                  <a:txBody>
                    <a:bodyPr/>
                    <a:lstStyle/>
                    <a:p>
                      <a:pPr algn="ctr" fontAlgn="ctr"/>
                      <a:r>
                        <a:rPr lang="en-US" sz="1600" b="0" i="0" u="none" strike="noStrike" dirty="0">
                          <a:solidFill>
                            <a:srgbClr val="000000"/>
                          </a:solidFill>
                          <a:latin typeface="Times New Roman"/>
                        </a:rPr>
                        <a:t>Mar-23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33.9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10.6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28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502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150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5511881"/>
                  </a:ext>
                </a:extLst>
              </a:tr>
              <a:tr h="479533">
                <a:tc>
                  <a:txBody>
                    <a:bodyPr/>
                    <a:lstStyle/>
                    <a:p>
                      <a:pPr algn="ctr" fontAlgn="ctr"/>
                      <a:r>
                        <a:rPr lang="en-US" sz="1600" b="0" i="0" u="none" strike="noStrike" dirty="0">
                          <a:solidFill>
                            <a:srgbClr val="000000"/>
                          </a:solidFill>
                          <a:latin typeface="Times New Roman"/>
                        </a:rPr>
                        <a:t>Apr-23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23.5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0.1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36.9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13.7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25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422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25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117.4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3202164564"/>
                  </a:ext>
                </a:extLst>
              </a:tr>
              <a:tr h="479533">
                <a:tc>
                  <a:txBody>
                    <a:bodyPr/>
                    <a:lstStyle/>
                    <a:p>
                      <a:pPr algn="ctr" fontAlgn="ctr"/>
                      <a:r>
                        <a:rPr lang="en-US" sz="1600" b="0" i="0" u="none" strike="noStrike" dirty="0">
                          <a:solidFill>
                            <a:srgbClr val="000000"/>
                          </a:solidFill>
                          <a:latin typeface="Times New Roman"/>
                        </a:rPr>
                        <a:t>May-23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46.1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0.2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37.5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17.4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335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175.6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2230577"/>
                  </a:ext>
                </a:extLst>
              </a:tr>
              <a:tr h="479533">
                <a:tc>
                  <a:txBody>
                    <a:bodyPr/>
                    <a:lstStyle/>
                    <a:p>
                      <a:pPr algn="ctr" fontAlgn="ctr"/>
                      <a:r>
                        <a:rPr lang="en-US" sz="1600" b="0" i="0" u="none" strike="noStrike" dirty="0">
                          <a:solidFill>
                            <a:srgbClr val="000000"/>
                          </a:solidFill>
                          <a:latin typeface="Times New Roman"/>
                        </a:rPr>
                        <a:t>Jun-23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0.5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37.8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20.9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335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408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3017357"/>
                  </a:ext>
                </a:extLst>
              </a:tr>
              <a:tr h="479533">
                <a:tc>
                  <a:txBody>
                    <a:bodyPr/>
                    <a:lstStyle/>
                    <a:p>
                      <a:pPr algn="ctr" fontAlgn="ctr"/>
                      <a:r>
                        <a:rPr lang="en-US" sz="1600" b="0" i="0" u="none" strike="noStrike" dirty="0">
                          <a:solidFill>
                            <a:srgbClr val="000000"/>
                          </a:solidFill>
                          <a:latin typeface="Times New Roman"/>
                        </a:rPr>
                        <a:t>Jul-23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80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39.5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23.8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52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403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463.5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22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0462943"/>
                  </a:ext>
                </a:extLst>
              </a:tr>
              <a:tr h="479533">
                <a:tc>
                  <a:txBody>
                    <a:bodyPr/>
                    <a:lstStyle/>
                    <a:p>
                      <a:pPr algn="ctr" fontAlgn="ctr"/>
                      <a:r>
                        <a:rPr lang="en-US" sz="1600" b="0" i="0" u="none" strike="noStrike" dirty="0">
                          <a:solidFill>
                            <a:srgbClr val="000000"/>
                          </a:solidFill>
                          <a:latin typeface="Times New Roman"/>
                        </a:rPr>
                        <a:t>Aug-23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64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0.5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38.6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23.7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54</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493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502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22</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6642066"/>
                  </a:ext>
                </a:extLst>
              </a:tr>
              <a:tr h="479533">
                <a:tc>
                  <a:txBody>
                    <a:bodyPr/>
                    <a:lstStyle/>
                    <a:p>
                      <a:pPr algn="ctr" fontAlgn="ctr"/>
                      <a:r>
                        <a:rPr lang="en-US" sz="1600" b="0" i="0" u="none" strike="noStrike" dirty="0">
                          <a:solidFill>
                            <a:srgbClr val="000000"/>
                          </a:solidFill>
                          <a:latin typeface="Times New Roman"/>
                        </a:rPr>
                        <a:t>Sep-23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52.7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31.7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12.5</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100</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51</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498</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a:solidFill>
                            <a:srgbClr val="000000"/>
                          </a:solidFill>
                          <a:latin typeface="Times New Roman" panose="02020603050405020304" pitchFamily="18" charset="0"/>
                          <a:cs typeface="Times New Roman" panose="02020603050405020304" pitchFamily="18" charset="0"/>
                        </a:rPr>
                        <a:t>9</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476</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17</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00"/>
                          </a:solidFill>
                          <a:latin typeface="Times New Roman" panose="02020603050405020304" pitchFamily="18" charset="0"/>
                          <a:cs typeface="Times New Roman" panose="02020603050405020304" pitchFamily="18" charset="0"/>
                        </a:rPr>
                        <a:t>13</a:t>
                      </a:r>
                    </a:p>
                  </a:txBody>
                  <a:tcPr marL="7045" marR="7045" marT="70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5728004"/>
                  </a:ext>
                </a:extLst>
              </a:tr>
            </a:tbl>
          </a:graphicData>
        </a:graphic>
      </p:graphicFrame>
      <p:sp>
        <p:nvSpPr>
          <p:cNvPr id="3" name="TextBox 2">
            <a:extLst>
              <a:ext uri="{FF2B5EF4-FFF2-40B4-BE49-F238E27FC236}">
                <a16:creationId xmlns:a16="http://schemas.microsoft.com/office/drawing/2014/main" id="{5BF22B70-31D3-3A58-97A2-593B1FAE9C8B}"/>
              </a:ext>
            </a:extLst>
          </p:cNvPr>
          <p:cNvSpPr txBox="1"/>
          <p:nvPr/>
        </p:nvSpPr>
        <p:spPr>
          <a:xfrm>
            <a:off x="2696901" y="682906"/>
            <a:ext cx="7558269" cy="338554"/>
          </a:xfrm>
          <a:prstGeom prst="rect">
            <a:avLst/>
          </a:prstGeom>
          <a:solidFill>
            <a:schemeClr val="accent2">
              <a:lumMod val="20000"/>
              <a:lumOff val="80000"/>
            </a:schemeClr>
          </a:solidFill>
        </p:spPr>
        <p:txBody>
          <a:bodyPr wrap="square" rtlCol="0">
            <a:spAutoFit/>
          </a:bodyPr>
          <a:lstStyle/>
          <a:p>
            <a:pPr algn="ctr"/>
            <a:r>
              <a:rPr lang="en-IN" sz="1600" dirty="0">
                <a:solidFill>
                  <a:srgbClr val="00B050"/>
                </a:solidFill>
                <a:latin typeface="Times New Roman" panose="02020603050405020304" pitchFamily="18" charset="0"/>
                <a:cs typeface="Times New Roman" panose="02020603050405020304" pitchFamily="18" charset="0"/>
              </a:rPr>
              <a:t>Table 1 : Weather  data of the experimental period</a:t>
            </a:r>
          </a:p>
        </p:txBody>
      </p:sp>
    </p:spTree>
    <p:extLst>
      <p:ext uri="{BB962C8B-B14F-4D97-AF65-F5344CB8AC3E}">
        <p14:creationId xmlns:p14="http://schemas.microsoft.com/office/powerpoint/2010/main" val="1011080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FB1F903B-94D3-8C58-E2E4-C9803A6B5354}"/>
              </a:ext>
            </a:extLst>
          </p:cNvPr>
          <p:cNvGraphicFramePr/>
          <p:nvPr>
            <p:extLst>
              <p:ext uri="{D42A27DB-BD31-4B8C-83A1-F6EECF244321}">
                <p14:modId xmlns:p14="http://schemas.microsoft.com/office/powerpoint/2010/main" val="1148451180"/>
              </p:ext>
            </p:extLst>
          </p:nvPr>
        </p:nvGraphicFramePr>
        <p:xfrm>
          <a:off x="717630" y="405115"/>
          <a:ext cx="10382492" cy="5034986"/>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EAD0E27C-7353-E812-1842-F2A9AA38A687}"/>
              </a:ext>
            </a:extLst>
          </p:cNvPr>
          <p:cNvSpPr txBox="1"/>
          <p:nvPr/>
        </p:nvSpPr>
        <p:spPr>
          <a:xfrm>
            <a:off x="1091878" y="4942390"/>
            <a:ext cx="9306046" cy="369332"/>
          </a:xfrm>
          <a:prstGeom prst="rect">
            <a:avLst/>
          </a:prstGeom>
          <a:noFill/>
        </p:spPr>
        <p:txBody>
          <a:bodyPr wrap="square" rtlCol="0">
            <a:spAutoFit/>
          </a:bodyPr>
          <a:lstStyle/>
          <a:p>
            <a:pPr algn="ctr"/>
            <a:r>
              <a:rPr lang="en-IN" dirty="0">
                <a:latin typeface="Times New Roman" panose="02020603050405020304" pitchFamily="18" charset="0"/>
                <a:cs typeface="Times New Roman" panose="02020603050405020304" pitchFamily="18" charset="0"/>
              </a:rPr>
              <a:t>Fig 1: Graphical representation of weather data of the experimental period</a:t>
            </a:r>
          </a:p>
        </p:txBody>
      </p:sp>
    </p:spTree>
    <p:extLst>
      <p:ext uri="{BB962C8B-B14F-4D97-AF65-F5344CB8AC3E}">
        <p14:creationId xmlns:p14="http://schemas.microsoft.com/office/powerpoint/2010/main" val="2565489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BCB306-D52D-8FB8-C659-FC528C648BC3}"/>
              </a:ext>
            </a:extLst>
          </p:cNvPr>
          <p:cNvSpPr txBox="1"/>
          <p:nvPr/>
        </p:nvSpPr>
        <p:spPr>
          <a:xfrm>
            <a:off x="1632031" y="621594"/>
            <a:ext cx="10428789" cy="5972597"/>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chemeClr val="accent6">
                    <a:lumMod val="50000"/>
                  </a:schemeClr>
                </a:solidFill>
                <a:effectLst/>
                <a:latin typeface="Times New Roman" pitchFamily="18" charset="0"/>
                <a:ea typeface="Calibri" pitchFamily="34" charset="0"/>
                <a:cs typeface="Times New Roman" pitchFamily="18" charset="0"/>
              </a:rPr>
              <a:t>Experimental designs and layout</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t>
            </a:r>
            <a:endParaRPr kumimoji="0" lang="en-US" sz="1600" i="0" u="none" strike="noStrike" cap="none" normalizeH="0" baseline="0" dirty="0">
              <a:ln>
                <a:noFill/>
              </a:ln>
              <a:solidFill>
                <a:schemeClr val="tx1"/>
              </a:solidFill>
              <a:effectLst/>
              <a:latin typeface="Times New Roman" pitchFamily="18" charset="0"/>
              <a:cs typeface="Times New Roman" pitchFamily="18" charset="0"/>
            </a:endParaRP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design chosen for the experiment was the randomized block design (RBD) with three replications and ten treatments including control. The different sowing dates and design of the experiment are presented in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Table 2</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and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Figure 2</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details of technical program and layout of the experimental design is given below.</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Name of crop		:	Maize</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Variety			:	Nem-33</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Design			:	RBD</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Number of replications	:	   3</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Number of treatments	 :	  10</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Experimental area		:	90 m²</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Plot size			:	1.5 m x 2 m</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Spacing			:	60 cm x 40 cm</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Seed rate			:	20 kg/ha</a:t>
            </a:r>
            <a:endParaRPr lang="en-IN" dirty="0"/>
          </a:p>
        </p:txBody>
      </p:sp>
    </p:spTree>
    <p:extLst>
      <p:ext uri="{BB962C8B-B14F-4D97-AF65-F5344CB8AC3E}">
        <p14:creationId xmlns:p14="http://schemas.microsoft.com/office/powerpoint/2010/main" val="261774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08DB86-F989-D356-0468-7B88918AD28E}"/>
              </a:ext>
            </a:extLst>
          </p:cNvPr>
          <p:cNvSpPr txBox="1"/>
          <p:nvPr/>
        </p:nvSpPr>
        <p:spPr>
          <a:xfrm>
            <a:off x="1715948" y="261356"/>
            <a:ext cx="8110958" cy="369332"/>
          </a:xfrm>
          <a:prstGeom prst="rect">
            <a:avLst/>
          </a:prstGeom>
          <a:noFill/>
        </p:spPr>
        <p:txBody>
          <a:bodyPr wrap="square">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Table 2 :	 Details</a:t>
            </a:r>
            <a:r>
              <a:rPr kumimoji="0" lang="en-US" sz="1800" b="1" i="0" u="none" strike="noStrike" cap="none" normalizeH="0" dirty="0">
                <a:ln>
                  <a:noFill/>
                </a:ln>
                <a:solidFill>
                  <a:srgbClr val="000000"/>
                </a:solidFill>
                <a:effectLst/>
                <a:latin typeface="Times New Roman" pitchFamily="18" charset="0"/>
                <a:ea typeface="Calibri" pitchFamily="34" charset="0"/>
                <a:cs typeface="Times New Roman" pitchFamily="18" charset="0"/>
              </a:rPr>
              <a:t> of d</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ifferent sowing dates of  </a:t>
            </a:r>
            <a:r>
              <a:rPr lang="en-US" sz="1800" b="1" dirty="0">
                <a:solidFill>
                  <a:srgbClr val="000000"/>
                </a:solidFill>
                <a:latin typeface="Times New Roman" pitchFamily="18" charset="0"/>
                <a:ea typeface="Calibri" pitchFamily="34" charset="0"/>
                <a:cs typeface="Times New Roman" pitchFamily="18" charset="0"/>
              </a:rPr>
              <a:t>Hybrid M</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aize</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p:txBody>
      </p:sp>
      <p:graphicFrame>
        <p:nvGraphicFramePr>
          <p:cNvPr id="4" name="Table 3">
            <a:extLst>
              <a:ext uri="{FF2B5EF4-FFF2-40B4-BE49-F238E27FC236}">
                <a16:creationId xmlns:a16="http://schemas.microsoft.com/office/drawing/2014/main" id="{6653E863-03B2-D10F-D715-B7FD9E6A5AB0}"/>
              </a:ext>
            </a:extLst>
          </p:cNvPr>
          <p:cNvGraphicFramePr>
            <a:graphicFrameLocks noGrp="1"/>
          </p:cNvGraphicFramePr>
          <p:nvPr>
            <p:extLst>
              <p:ext uri="{D42A27DB-BD31-4B8C-83A1-F6EECF244321}">
                <p14:modId xmlns:p14="http://schemas.microsoft.com/office/powerpoint/2010/main" val="649290627"/>
              </p:ext>
            </p:extLst>
          </p:nvPr>
        </p:nvGraphicFramePr>
        <p:xfrm>
          <a:off x="1192192" y="763930"/>
          <a:ext cx="9803757" cy="4793569"/>
        </p:xfrm>
        <a:graphic>
          <a:graphicData uri="http://schemas.openxmlformats.org/drawingml/2006/table">
            <a:tbl>
              <a:tblPr/>
              <a:tblGrid>
                <a:gridCol w="4868980">
                  <a:extLst>
                    <a:ext uri="{9D8B030D-6E8A-4147-A177-3AD203B41FA5}">
                      <a16:colId xmlns:a16="http://schemas.microsoft.com/office/drawing/2014/main" val="2196954539"/>
                    </a:ext>
                  </a:extLst>
                </a:gridCol>
                <a:gridCol w="4934777">
                  <a:extLst>
                    <a:ext uri="{9D8B030D-6E8A-4147-A177-3AD203B41FA5}">
                      <a16:colId xmlns:a16="http://schemas.microsoft.com/office/drawing/2014/main" val="2953539861"/>
                    </a:ext>
                  </a:extLst>
                </a:gridCol>
              </a:tblGrid>
              <a:tr h="435779">
                <a:tc>
                  <a:txBody>
                    <a:bodyPr/>
                    <a:lstStyle/>
                    <a:p>
                      <a:pPr marL="0" marR="0" algn="ctr">
                        <a:lnSpc>
                          <a:spcPct val="100000"/>
                        </a:lnSpc>
                        <a:spcBef>
                          <a:spcPts val="600"/>
                        </a:spcBef>
                        <a:spcAft>
                          <a:spcPts val="0"/>
                        </a:spcAft>
                      </a:pPr>
                      <a:r>
                        <a:rPr lang="en-US" sz="1600" b="1" dirty="0">
                          <a:solidFill>
                            <a:srgbClr val="000000"/>
                          </a:solidFill>
                          <a:latin typeface="Times New Roman"/>
                          <a:ea typeface="Calibri"/>
                          <a:cs typeface="Times New Roman"/>
                        </a:rPr>
                        <a:t>Treatments</a:t>
                      </a:r>
                      <a:endParaRPr lang="en-US"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b="1" dirty="0">
                          <a:solidFill>
                            <a:srgbClr val="000000"/>
                          </a:solidFill>
                          <a:latin typeface="Times New Roman"/>
                          <a:ea typeface="Calibri"/>
                          <a:cs typeface="Times New Roman"/>
                        </a:rPr>
                        <a:t>Sowing dates</a:t>
                      </a:r>
                      <a:endParaRPr lang="en-US" sz="16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1491118"/>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0</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0</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10</a:t>
                      </a:r>
                      <a:r>
                        <a:rPr lang="en-US" sz="1600" baseline="30000" dirty="0">
                          <a:solidFill>
                            <a:srgbClr val="000000"/>
                          </a:solidFill>
                          <a:latin typeface="Times New Roman"/>
                          <a:ea typeface="Calibri"/>
                          <a:cs typeface="Times New Roman"/>
                        </a:rPr>
                        <a:t>th</a:t>
                      </a:r>
                      <a:r>
                        <a:rPr lang="en-US" sz="1600" dirty="0">
                          <a:solidFill>
                            <a:srgbClr val="000000"/>
                          </a:solidFill>
                          <a:latin typeface="Times New Roman"/>
                          <a:ea typeface="Calibri"/>
                          <a:cs typeface="Times New Roman"/>
                        </a:rPr>
                        <a:t> February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1848438"/>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1</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1</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20</a:t>
                      </a:r>
                      <a:r>
                        <a:rPr lang="en-US" sz="1600" baseline="30000" dirty="0">
                          <a:solidFill>
                            <a:srgbClr val="000000"/>
                          </a:solidFill>
                          <a:latin typeface="Times New Roman"/>
                          <a:ea typeface="Calibri"/>
                          <a:cs typeface="Times New Roman"/>
                        </a:rPr>
                        <a:t>th</a:t>
                      </a:r>
                      <a:r>
                        <a:rPr lang="en-US" sz="1600" dirty="0">
                          <a:solidFill>
                            <a:srgbClr val="000000"/>
                          </a:solidFill>
                          <a:latin typeface="Times New Roman"/>
                          <a:ea typeface="Calibri"/>
                          <a:cs typeface="Times New Roman"/>
                        </a:rPr>
                        <a:t> February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5314098"/>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2</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2</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2</a:t>
                      </a:r>
                      <a:r>
                        <a:rPr lang="en-US" sz="1600" baseline="30000" dirty="0">
                          <a:solidFill>
                            <a:srgbClr val="000000"/>
                          </a:solidFill>
                          <a:latin typeface="Times New Roman"/>
                          <a:ea typeface="Calibri"/>
                          <a:cs typeface="Times New Roman"/>
                        </a:rPr>
                        <a:t>nd</a:t>
                      </a:r>
                      <a:r>
                        <a:rPr lang="en-US" sz="1600" dirty="0">
                          <a:solidFill>
                            <a:srgbClr val="000000"/>
                          </a:solidFill>
                          <a:latin typeface="Times New Roman"/>
                          <a:ea typeface="Calibri"/>
                          <a:cs typeface="Times New Roman"/>
                        </a:rPr>
                        <a:t> March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8032430"/>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3</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12</a:t>
                      </a:r>
                      <a:r>
                        <a:rPr lang="en-US" sz="1600" baseline="30000" dirty="0">
                          <a:solidFill>
                            <a:srgbClr val="000000"/>
                          </a:solidFill>
                          <a:latin typeface="Times New Roman"/>
                          <a:ea typeface="Calibri"/>
                          <a:cs typeface="Times New Roman"/>
                        </a:rPr>
                        <a:t>th </a:t>
                      </a:r>
                      <a:r>
                        <a:rPr lang="en-US" sz="1600" dirty="0">
                          <a:solidFill>
                            <a:srgbClr val="000000"/>
                          </a:solidFill>
                          <a:latin typeface="Times New Roman"/>
                          <a:ea typeface="Calibri"/>
                          <a:cs typeface="Times New Roman"/>
                        </a:rPr>
                        <a:t>March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3331272"/>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4</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4</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22</a:t>
                      </a:r>
                      <a:r>
                        <a:rPr lang="en-US" sz="1600" baseline="30000" dirty="0">
                          <a:solidFill>
                            <a:srgbClr val="000000"/>
                          </a:solidFill>
                          <a:latin typeface="Times New Roman"/>
                          <a:ea typeface="Calibri"/>
                          <a:cs typeface="Times New Roman"/>
                        </a:rPr>
                        <a:t>nd</a:t>
                      </a:r>
                      <a:r>
                        <a:rPr lang="en-US" sz="1600" dirty="0">
                          <a:solidFill>
                            <a:srgbClr val="000000"/>
                          </a:solidFill>
                          <a:latin typeface="Times New Roman"/>
                          <a:ea typeface="Calibri"/>
                          <a:cs typeface="Times New Roman"/>
                        </a:rPr>
                        <a:t> March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8058491"/>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5</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5</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1</a:t>
                      </a:r>
                      <a:r>
                        <a:rPr lang="en-US" sz="1600" baseline="30000" dirty="0">
                          <a:solidFill>
                            <a:srgbClr val="000000"/>
                          </a:solidFill>
                          <a:latin typeface="Times New Roman"/>
                          <a:ea typeface="Calibri"/>
                          <a:cs typeface="Times New Roman"/>
                        </a:rPr>
                        <a:t>st</a:t>
                      </a:r>
                      <a:r>
                        <a:rPr lang="en-US" sz="1600" dirty="0">
                          <a:solidFill>
                            <a:srgbClr val="000000"/>
                          </a:solidFill>
                          <a:latin typeface="Times New Roman"/>
                          <a:ea typeface="Calibri"/>
                          <a:cs typeface="Times New Roman"/>
                        </a:rPr>
                        <a:t> April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8077304"/>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6</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6</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11</a:t>
                      </a:r>
                      <a:r>
                        <a:rPr lang="en-US" sz="1600" baseline="30000" dirty="0">
                          <a:solidFill>
                            <a:srgbClr val="000000"/>
                          </a:solidFill>
                          <a:latin typeface="Times New Roman"/>
                          <a:ea typeface="Calibri"/>
                          <a:cs typeface="Times New Roman"/>
                        </a:rPr>
                        <a:t>th</a:t>
                      </a:r>
                      <a:r>
                        <a:rPr lang="en-US" sz="1600" dirty="0">
                          <a:solidFill>
                            <a:srgbClr val="000000"/>
                          </a:solidFill>
                          <a:latin typeface="Times New Roman"/>
                          <a:ea typeface="Calibri"/>
                          <a:cs typeface="Times New Roman"/>
                        </a:rPr>
                        <a:t> April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7267664"/>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7</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7</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21</a:t>
                      </a:r>
                      <a:r>
                        <a:rPr lang="en-US" sz="1600" baseline="30000" dirty="0">
                          <a:solidFill>
                            <a:srgbClr val="000000"/>
                          </a:solidFill>
                          <a:latin typeface="Times New Roman"/>
                          <a:ea typeface="Calibri"/>
                          <a:cs typeface="Times New Roman"/>
                        </a:rPr>
                        <a:t>st</a:t>
                      </a:r>
                      <a:r>
                        <a:rPr lang="en-US" sz="1600" dirty="0">
                          <a:solidFill>
                            <a:srgbClr val="000000"/>
                          </a:solidFill>
                          <a:latin typeface="Times New Roman"/>
                          <a:ea typeface="Calibri"/>
                          <a:cs typeface="Times New Roman"/>
                        </a:rPr>
                        <a:t> April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1007074"/>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8</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8</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1</a:t>
                      </a:r>
                      <a:r>
                        <a:rPr lang="en-US" sz="1600" baseline="30000" dirty="0">
                          <a:solidFill>
                            <a:srgbClr val="000000"/>
                          </a:solidFill>
                          <a:latin typeface="Times New Roman"/>
                          <a:ea typeface="Calibri"/>
                          <a:cs typeface="Times New Roman"/>
                        </a:rPr>
                        <a:t>st</a:t>
                      </a:r>
                      <a:r>
                        <a:rPr lang="en-US" sz="1600" dirty="0">
                          <a:solidFill>
                            <a:srgbClr val="000000"/>
                          </a:solidFill>
                          <a:latin typeface="Times New Roman"/>
                          <a:ea typeface="Calibri"/>
                          <a:cs typeface="Times New Roman"/>
                        </a:rPr>
                        <a:t> May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5691415"/>
                  </a:ext>
                </a:extLst>
              </a:tr>
              <a:tr h="435779">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S</a:t>
                      </a:r>
                      <a:r>
                        <a:rPr lang="en-US" sz="1600" baseline="-25000" dirty="0">
                          <a:solidFill>
                            <a:srgbClr val="000000"/>
                          </a:solidFill>
                          <a:latin typeface="Times New Roman"/>
                          <a:ea typeface="Calibri"/>
                          <a:cs typeface="Times New Roman"/>
                        </a:rPr>
                        <a:t>9</a:t>
                      </a:r>
                      <a:r>
                        <a:rPr lang="en-US" sz="1600" dirty="0">
                          <a:solidFill>
                            <a:srgbClr val="000000"/>
                          </a:solidFill>
                          <a:latin typeface="Times New Roman"/>
                          <a:ea typeface="Calibri"/>
                          <a:cs typeface="Times New Roman"/>
                        </a:rPr>
                        <a:t>D</a:t>
                      </a:r>
                      <a:r>
                        <a:rPr lang="en-US" sz="1600" baseline="-25000" dirty="0">
                          <a:solidFill>
                            <a:srgbClr val="000000"/>
                          </a:solidFill>
                          <a:latin typeface="Times New Roman"/>
                          <a:ea typeface="Calibri"/>
                          <a:cs typeface="Times New Roman"/>
                        </a:rPr>
                        <a:t>9</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600"/>
                        </a:spcBef>
                        <a:spcAft>
                          <a:spcPts val="0"/>
                        </a:spcAft>
                      </a:pPr>
                      <a:r>
                        <a:rPr lang="en-US" sz="1600" dirty="0">
                          <a:solidFill>
                            <a:srgbClr val="000000"/>
                          </a:solidFill>
                          <a:latin typeface="Times New Roman"/>
                          <a:ea typeface="Calibri"/>
                          <a:cs typeface="Times New Roman"/>
                        </a:rPr>
                        <a:t>11</a:t>
                      </a:r>
                      <a:r>
                        <a:rPr lang="en-US" sz="1600" baseline="30000" dirty="0">
                          <a:solidFill>
                            <a:srgbClr val="000000"/>
                          </a:solidFill>
                          <a:latin typeface="Times New Roman"/>
                          <a:ea typeface="Calibri"/>
                          <a:cs typeface="Times New Roman"/>
                        </a:rPr>
                        <a:t>th </a:t>
                      </a:r>
                      <a:r>
                        <a:rPr lang="en-US" sz="1600" dirty="0">
                          <a:solidFill>
                            <a:srgbClr val="000000"/>
                          </a:solidFill>
                          <a:latin typeface="Times New Roman"/>
                          <a:ea typeface="Calibri"/>
                          <a:cs typeface="Times New Roman"/>
                        </a:rPr>
                        <a:t>May 2023</a:t>
                      </a:r>
                      <a:endParaRPr lang="en-US"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0138116"/>
                  </a:ext>
                </a:extLst>
              </a:tr>
            </a:tbl>
          </a:graphicData>
        </a:graphic>
      </p:graphicFrame>
      <p:sp>
        <p:nvSpPr>
          <p:cNvPr id="6" name="TextBox 5">
            <a:extLst>
              <a:ext uri="{FF2B5EF4-FFF2-40B4-BE49-F238E27FC236}">
                <a16:creationId xmlns:a16="http://schemas.microsoft.com/office/drawing/2014/main" id="{6168CDDE-C94C-4FF6-DE71-9BF028F0816D}"/>
              </a:ext>
            </a:extLst>
          </p:cNvPr>
          <p:cNvSpPr txBox="1"/>
          <p:nvPr/>
        </p:nvSpPr>
        <p:spPr>
          <a:xfrm>
            <a:off x="2724392" y="5724738"/>
            <a:ext cx="6094070" cy="369332"/>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Legend</a:t>
            </a:r>
            <a:r>
              <a:rPr lang="en-US" sz="1800" b="1" dirty="0">
                <a:solidFill>
                  <a:srgbClr val="000000"/>
                </a:solidFill>
                <a:latin typeface="Times New Roman" pitchFamily="18" charset="0"/>
                <a:ea typeface="Calibri" pitchFamily="34" charset="0"/>
                <a:cs typeface="Times New Roman" pitchFamily="18" charset="0"/>
              </a:rPr>
              <a:t>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SD</a:t>
            </a:r>
            <a:r>
              <a:rPr kumimoji="0" lang="en-US" sz="1800" b="1" i="0" u="none" strike="noStrike" cap="none" normalizeH="0" dirty="0">
                <a:ln>
                  <a:noFill/>
                </a:ln>
                <a:solidFill>
                  <a:srgbClr val="000000"/>
                </a:solidFill>
                <a:effectLst/>
                <a:latin typeface="Times New Roman" pitchFamily="18" charset="0"/>
                <a:ea typeface="Calibri" pitchFamily="34" charset="0"/>
                <a:cs typeface="Times New Roman" pitchFamily="18" charset="0"/>
              </a:rPr>
              <a:t>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t>
            </a:r>
            <a:r>
              <a:rPr lang="en-US" sz="1800" b="1" dirty="0">
                <a:solidFill>
                  <a:srgbClr val="000000"/>
                </a:solidFill>
                <a:latin typeface="Times New Roman" pitchFamily="18" charset="0"/>
                <a:ea typeface="Calibri" pitchFamily="34" charset="0"/>
                <a:cs typeface="Times New Roman" pitchFamily="18" charset="0"/>
              </a:rPr>
              <a:t>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Sowing dates</a:t>
            </a:r>
            <a:endParaRPr kumimoji="0" lang="en-US" sz="1800" b="1" i="0" u="none" strike="noStrike" cap="none" normalizeH="0" baseline="0" dirty="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55488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C89FFB0-041B-6D1D-13C6-6700EA84219B}"/>
              </a:ext>
            </a:extLst>
          </p:cNvPr>
          <p:cNvGraphicFramePr>
            <a:graphicFrameLocks noGrp="1"/>
          </p:cNvGraphicFramePr>
          <p:nvPr>
            <p:extLst>
              <p:ext uri="{D42A27DB-BD31-4B8C-83A1-F6EECF244321}">
                <p14:modId xmlns:p14="http://schemas.microsoft.com/office/powerpoint/2010/main" val="2884658391"/>
              </p:ext>
            </p:extLst>
          </p:nvPr>
        </p:nvGraphicFramePr>
        <p:xfrm>
          <a:off x="1081266" y="425089"/>
          <a:ext cx="6939990" cy="5506333"/>
        </p:xfrm>
        <a:graphic>
          <a:graphicData uri="http://schemas.openxmlformats.org/drawingml/2006/table">
            <a:tbl>
              <a:tblPr firstRow="1" firstCol="1" bandRow="1">
                <a:tableStyleId>{5940675A-B579-460E-94D1-54222C63F5DA}</a:tableStyleId>
              </a:tblPr>
              <a:tblGrid>
                <a:gridCol w="2198846">
                  <a:extLst>
                    <a:ext uri="{9D8B030D-6E8A-4147-A177-3AD203B41FA5}">
                      <a16:colId xmlns:a16="http://schemas.microsoft.com/office/drawing/2014/main" val="404971130"/>
                    </a:ext>
                  </a:extLst>
                </a:gridCol>
                <a:gridCol w="2427814">
                  <a:extLst>
                    <a:ext uri="{9D8B030D-6E8A-4147-A177-3AD203B41FA5}">
                      <a16:colId xmlns:a16="http://schemas.microsoft.com/office/drawing/2014/main" val="1621384950"/>
                    </a:ext>
                  </a:extLst>
                </a:gridCol>
                <a:gridCol w="2313330">
                  <a:extLst>
                    <a:ext uri="{9D8B030D-6E8A-4147-A177-3AD203B41FA5}">
                      <a16:colId xmlns:a16="http://schemas.microsoft.com/office/drawing/2014/main" val="1051757749"/>
                    </a:ext>
                  </a:extLst>
                </a:gridCol>
              </a:tblGrid>
              <a:tr h="462822">
                <a:tc>
                  <a:txBody>
                    <a:bodyPr/>
                    <a:lstStyle/>
                    <a:p>
                      <a:pPr marL="0" marR="0" algn="ctr">
                        <a:lnSpc>
                          <a:spcPct val="115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R1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R2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R3</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376673679"/>
                  </a:ext>
                </a:extLst>
              </a:tr>
              <a:tr h="477902">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0</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9</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9</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6</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6</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146979777"/>
                  </a:ext>
                </a:extLst>
              </a:tr>
              <a:tr h="544200">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1</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8</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8</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7</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7</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212219823"/>
                  </a:ext>
                </a:extLst>
              </a:tr>
              <a:tr h="595278">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2</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7</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7</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8</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8</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854036644"/>
                  </a:ext>
                </a:extLst>
              </a:tr>
              <a:tr h="575085">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3</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3</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6</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6</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9</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9</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976243899"/>
                  </a:ext>
                </a:extLst>
              </a:tr>
              <a:tr h="462822">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4</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5</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5</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0</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581978503"/>
                  </a:ext>
                </a:extLst>
              </a:tr>
              <a:tr h="536936">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5</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5</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4</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4</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1</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244814520"/>
                  </a:ext>
                </a:extLst>
              </a:tr>
              <a:tr h="462822">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6</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6</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3</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3</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2</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91102501"/>
                  </a:ext>
                </a:extLst>
              </a:tr>
              <a:tr h="462822">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7</a:t>
                      </a:r>
                      <a:r>
                        <a:rPr lang="en-US" sz="1600">
                          <a:effectLst/>
                          <a:latin typeface="Times New Roman" panose="02020603050405020304" pitchFamily="18" charset="0"/>
                          <a:cs typeface="Times New Roman" panose="02020603050405020304" pitchFamily="18" charset="0"/>
                        </a:rPr>
                        <a:t>D7</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2</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2</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3</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3</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141456963"/>
                  </a:ext>
                </a:extLst>
              </a:tr>
              <a:tr h="462822">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8</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8</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a:effectLst/>
                          <a:latin typeface="Times New Roman" panose="02020603050405020304" pitchFamily="18" charset="0"/>
                          <a:cs typeface="Times New Roman" panose="02020603050405020304" pitchFamily="18" charset="0"/>
                        </a:rPr>
                        <a:t>S</a:t>
                      </a:r>
                      <a:r>
                        <a:rPr lang="en-US" sz="1600" baseline="-25000">
                          <a:effectLst/>
                          <a:latin typeface="Times New Roman" panose="02020603050405020304" pitchFamily="18" charset="0"/>
                          <a:cs typeface="Times New Roman" panose="02020603050405020304" pitchFamily="18" charset="0"/>
                        </a:rPr>
                        <a:t>1</a:t>
                      </a:r>
                      <a:r>
                        <a:rPr lang="en-US" sz="1600">
                          <a:effectLst/>
                          <a:latin typeface="Times New Roman" panose="02020603050405020304" pitchFamily="18" charset="0"/>
                          <a:cs typeface="Times New Roman" panose="02020603050405020304" pitchFamily="18" charset="0"/>
                        </a:rPr>
                        <a:t>D</a:t>
                      </a:r>
                      <a:r>
                        <a:rPr lang="en-US" sz="1600" baseline="-2500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4</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4</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65096090"/>
                  </a:ext>
                </a:extLst>
              </a:tr>
              <a:tr h="462822">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9</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9</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0</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1000"/>
                        </a:spcAft>
                      </a:pPr>
                      <a:r>
                        <a:rPr lang="en-US" sz="1600" dirty="0">
                          <a:effectLst/>
                          <a:latin typeface="Times New Roman" panose="02020603050405020304" pitchFamily="18" charset="0"/>
                          <a:cs typeface="Times New Roman" panose="02020603050405020304" pitchFamily="18" charset="0"/>
                        </a:rPr>
                        <a:t>S</a:t>
                      </a:r>
                      <a:r>
                        <a:rPr lang="en-US" sz="1600" baseline="-25000" dirty="0">
                          <a:effectLst/>
                          <a:latin typeface="Times New Roman" panose="02020603050405020304" pitchFamily="18" charset="0"/>
                          <a:cs typeface="Times New Roman" panose="02020603050405020304" pitchFamily="18" charset="0"/>
                        </a:rPr>
                        <a:t>5</a:t>
                      </a:r>
                      <a:r>
                        <a:rPr lang="en-US" sz="1600" dirty="0">
                          <a:effectLst/>
                          <a:latin typeface="Times New Roman" panose="02020603050405020304" pitchFamily="18" charset="0"/>
                          <a:cs typeface="Times New Roman" panose="02020603050405020304" pitchFamily="18" charset="0"/>
                        </a:rPr>
                        <a:t>D</a:t>
                      </a:r>
                      <a:r>
                        <a:rPr lang="en-US" sz="1600" baseline="-25000" dirty="0">
                          <a:effectLst/>
                          <a:latin typeface="Times New Roman" panose="02020603050405020304" pitchFamily="18" charset="0"/>
                          <a:cs typeface="Times New Roman" panose="02020603050405020304" pitchFamily="18" charset="0"/>
                        </a:rPr>
                        <a:t>5</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094522246"/>
                  </a:ext>
                </a:extLst>
              </a:tr>
            </a:tbl>
          </a:graphicData>
        </a:graphic>
      </p:graphicFrame>
      <p:pic>
        <p:nvPicPr>
          <p:cNvPr id="3" name="Picture 2" descr="basic-compass-rose.jpg">
            <a:extLst>
              <a:ext uri="{FF2B5EF4-FFF2-40B4-BE49-F238E27FC236}">
                <a16:creationId xmlns:a16="http://schemas.microsoft.com/office/drawing/2014/main" id="{2C284537-FE51-A33E-2090-C399CE7B7F48}"/>
              </a:ext>
            </a:extLst>
          </p:cNvPr>
          <p:cNvPicPr/>
          <p:nvPr/>
        </p:nvPicPr>
        <p:blipFill>
          <a:blip r:embed="rId2"/>
          <a:srcRect/>
          <a:stretch>
            <a:fillRect/>
          </a:stretch>
        </p:blipFill>
        <p:spPr bwMode="auto">
          <a:xfrm>
            <a:off x="9275661" y="511899"/>
            <a:ext cx="1600200" cy="1402306"/>
          </a:xfrm>
          <a:prstGeom prst="rect">
            <a:avLst/>
          </a:prstGeom>
          <a:noFill/>
          <a:ln w="9525">
            <a:noFill/>
            <a:miter lim="800000"/>
            <a:headEnd/>
            <a:tailEnd/>
          </a:ln>
        </p:spPr>
      </p:pic>
      <p:sp>
        <p:nvSpPr>
          <p:cNvPr id="5" name="TextBox 4">
            <a:extLst>
              <a:ext uri="{FF2B5EF4-FFF2-40B4-BE49-F238E27FC236}">
                <a16:creationId xmlns:a16="http://schemas.microsoft.com/office/drawing/2014/main" id="{52FB6376-4D44-2780-F241-4C7E5FD9B47C}"/>
              </a:ext>
            </a:extLst>
          </p:cNvPr>
          <p:cNvSpPr txBox="1"/>
          <p:nvPr/>
        </p:nvSpPr>
        <p:spPr>
          <a:xfrm>
            <a:off x="8229600" y="2139019"/>
            <a:ext cx="3692323" cy="4203908"/>
          </a:xfrm>
          <a:prstGeom prst="rect">
            <a:avLst/>
          </a:prstGeom>
          <a:noFill/>
        </p:spPr>
        <p:txBody>
          <a:bodyPr wrap="square">
            <a:spAutoFit/>
          </a:bodyPr>
          <a:lstStyle/>
          <a:p>
            <a:pPr algn="ctr">
              <a:lnSpc>
                <a:spcPct val="115000"/>
              </a:lnSpc>
            </a:pPr>
            <a:r>
              <a:rPr lang="en-US" sz="1400" b="1" dirty="0">
                <a:latin typeface="Times New Roman" panose="02020603050405020304" pitchFamily="18" charset="0"/>
                <a:ea typeface="Calibri" panose="020F0502020204030204" pitchFamily="34" charset="0"/>
                <a:cs typeface="Times New Roman" panose="02020603050405020304" pitchFamily="18" charset="0"/>
              </a:rPr>
              <a:t>Treatment details:</a:t>
            </a: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pPr>
            <a:r>
              <a:rPr lang="en-US" sz="1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en-US" sz="1400" dirty="0">
                <a:latin typeface="Times New Roman" panose="02020603050405020304" pitchFamily="18" charset="0"/>
                <a:ea typeface="Calibri" panose="020F0502020204030204" pitchFamily="34" charset="0"/>
                <a:cs typeface="Times New Roman" panose="02020603050405020304" pitchFamily="18" charset="0"/>
              </a:rPr>
              <a:t>:  Control, 10</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sz="1400" dirty="0">
                <a:latin typeface="Times New Roman" panose="02020603050405020304" pitchFamily="18" charset="0"/>
                <a:ea typeface="Calibri" panose="020F0502020204030204" pitchFamily="34" charset="0"/>
                <a:cs typeface="Times New Roman" panose="02020603050405020304" pitchFamily="18" charset="0"/>
              </a:rPr>
              <a:t> Feb’2023</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1</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1</a:t>
            </a:r>
            <a:r>
              <a:rPr lang="en-US" sz="1400" dirty="0">
                <a:latin typeface="Times New Roman" panose="02020603050405020304" pitchFamily="18" charset="0"/>
                <a:ea typeface="Calibri" panose="020F0502020204030204" pitchFamily="34" charset="0"/>
                <a:cs typeface="Times New Roman" panose="02020603050405020304" pitchFamily="18" charset="0"/>
              </a:rPr>
              <a:t>:   20</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sz="1400" dirty="0">
                <a:latin typeface="Times New Roman" panose="02020603050405020304" pitchFamily="18" charset="0"/>
                <a:ea typeface="Calibri" panose="020F0502020204030204" pitchFamily="34" charset="0"/>
                <a:cs typeface="Times New Roman" panose="02020603050405020304" pitchFamily="18" charset="0"/>
              </a:rPr>
              <a:t> Feb2023+NPK@ 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en-US" sz="1400" dirty="0">
                <a:latin typeface="Times New Roman" panose="02020603050405020304" pitchFamily="18" charset="0"/>
                <a:ea typeface="Calibri" panose="020F0502020204030204" pitchFamily="34" charset="0"/>
                <a:cs typeface="Times New Roman" panose="02020603050405020304" pitchFamily="18" charset="0"/>
              </a:rPr>
              <a:t>:  2</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nd</a:t>
            </a:r>
            <a:r>
              <a:rPr lang="en-US" sz="1400" dirty="0">
                <a:latin typeface="Times New Roman" panose="02020603050405020304" pitchFamily="18" charset="0"/>
                <a:ea typeface="Calibri" panose="020F0502020204030204" pitchFamily="34" charset="0"/>
                <a:cs typeface="Times New Roman" panose="02020603050405020304" pitchFamily="18" charset="0"/>
              </a:rPr>
              <a:t> March2023+NPK@ 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3</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3</a:t>
            </a:r>
            <a:r>
              <a:rPr lang="en-US" sz="1400" dirty="0">
                <a:latin typeface="Times New Roman" panose="02020603050405020304" pitchFamily="18" charset="0"/>
                <a:ea typeface="Calibri" panose="020F0502020204030204" pitchFamily="34" charset="0"/>
                <a:cs typeface="Times New Roman" panose="02020603050405020304" pitchFamily="18" charset="0"/>
              </a:rPr>
              <a:t>:  12</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sz="1400" dirty="0">
                <a:latin typeface="Times New Roman" panose="02020603050405020304" pitchFamily="18" charset="0"/>
                <a:ea typeface="Calibri" panose="020F0502020204030204" pitchFamily="34" charset="0"/>
                <a:cs typeface="Times New Roman" panose="02020603050405020304" pitchFamily="18" charset="0"/>
              </a:rPr>
              <a:t> March’2023+NPK@ 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4</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4</a:t>
            </a:r>
            <a:r>
              <a:rPr lang="en-US" sz="1400" dirty="0">
                <a:latin typeface="Times New Roman" panose="02020603050405020304" pitchFamily="18" charset="0"/>
                <a:ea typeface="Calibri" panose="020F0502020204030204" pitchFamily="34" charset="0"/>
                <a:cs typeface="Times New Roman" panose="02020603050405020304" pitchFamily="18" charset="0"/>
              </a:rPr>
              <a:t>:  22</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nd</a:t>
            </a:r>
            <a:r>
              <a:rPr lang="en-US" sz="1400" dirty="0">
                <a:latin typeface="Times New Roman" panose="02020603050405020304" pitchFamily="18" charset="0"/>
                <a:ea typeface="Calibri" panose="020F0502020204030204" pitchFamily="34" charset="0"/>
                <a:cs typeface="Times New Roman" panose="02020603050405020304" pitchFamily="18" charset="0"/>
              </a:rPr>
              <a:t>  March 2023+NPK@RD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5</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5</a:t>
            </a:r>
            <a:r>
              <a:rPr lang="en-US" sz="1400" dirty="0">
                <a:latin typeface="Times New Roman" panose="02020603050405020304" pitchFamily="18" charset="0"/>
                <a:ea typeface="Calibri" panose="020F0502020204030204" pitchFamily="34" charset="0"/>
                <a:cs typeface="Times New Roman" panose="02020603050405020304" pitchFamily="18" charset="0"/>
              </a:rPr>
              <a:t>:  1</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st</a:t>
            </a:r>
            <a:r>
              <a:rPr lang="en-US" sz="1400" dirty="0">
                <a:latin typeface="Times New Roman" panose="02020603050405020304" pitchFamily="18" charset="0"/>
                <a:ea typeface="Calibri" panose="020F0502020204030204" pitchFamily="34" charset="0"/>
                <a:cs typeface="Times New Roman" panose="02020603050405020304" pitchFamily="18" charset="0"/>
              </a:rPr>
              <a:t> April’2023+NPK@RD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6</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6</a:t>
            </a:r>
            <a:r>
              <a:rPr lang="en-US" sz="1400" dirty="0">
                <a:latin typeface="Times New Roman" panose="02020603050405020304" pitchFamily="18" charset="0"/>
                <a:ea typeface="Calibri" panose="020F0502020204030204" pitchFamily="34" charset="0"/>
                <a:cs typeface="Times New Roman" panose="02020603050405020304" pitchFamily="18" charset="0"/>
              </a:rPr>
              <a:t>:  11</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sz="1400" dirty="0">
                <a:latin typeface="Times New Roman" panose="02020603050405020304" pitchFamily="18" charset="0"/>
                <a:ea typeface="Calibri" panose="020F0502020204030204" pitchFamily="34" charset="0"/>
                <a:cs typeface="Times New Roman" panose="02020603050405020304" pitchFamily="18" charset="0"/>
              </a:rPr>
              <a:t> April’2023+NPK@RD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7</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7</a:t>
            </a:r>
            <a:r>
              <a:rPr lang="en-US" sz="1400" dirty="0">
                <a:latin typeface="Times New Roman" panose="02020603050405020304" pitchFamily="18" charset="0"/>
                <a:ea typeface="Calibri" panose="020F0502020204030204" pitchFamily="34" charset="0"/>
                <a:cs typeface="Times New Roman" panose="02020603050405020304" pitchFamily="18" charset="0"/>
              </a:rPr>
              <a:t>:  21</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st</a:t>
            </a:r>
            <a:r>
              <a:rPr lang="en-US" sz="1400" dirty="0">
                <a:latin typeface="Times New Roman" panose="02020603050405020304" pitchFamily="18" charset="0"/>
                <a:ea typeface="Calibri" panose="020F0502020204030204" pitchFamily="34" charset="0"/>
                <a:cs typeface="Times New Roman" panose="02020603050405020304" pitchFamily="18" charset="0"/>
              </a:rPr>
              <a:t>  April’2023+NPK@ 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8</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8</a:t>
            </a:r>
            <a:r>
              <a:rPr lang="en-US" sz="1400" dirty="0">
                <a:latin typeface="Times New Roman" panose="02020603050405020304" pitchFamily="18" charset="0"/>
                <a:ea typeface="Calibri" panose="020F0502020204030204" pitchFamily="34" charset="0"/>
                <a:cs typeface="Times New Roman" panose="02020603050405020304" pitchFamily="18" charset="0"/>
              </a:rPr>
              <a:t>:  1</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st</a:t>
            </a:r>
            <a:r>
              <a:rPr lang="en-US" sz="1400" dirty="0">
                <a:latin typeface="Times New Roman" panose="02020603050405020304" pitchFamily="18" charset="0"/>
                <a:ea typeface="Calibri" panose="020F0502020204030204" pitchFamily="34" charset="0"/>
                <a:cs typeface="Times New Roman" panose="02020603050405020304" pitchFamily="18" charset="0"/>
              </a:rPr>
              <a:t> May’2023+NPK@ RD</a:t>
            </a:r>
          </a:p>
          <a:p>
            <a:pPr>
              <a:lnSpc>
                <a:spcPct val="115000"/>
              </a:lnSpc>
              <a:spcAft>
                <a:spcPts val="10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S</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9</a:t>
            </a:r>
            <a:r>
              <a:rPr lang="en-US" sz="1400" dirty="0">
                <a:latin typeface="Times New Roman" panose="02020603050405020304" pitchFamily="18" charset="0"/>
                <a:ea typeface="Calibri" panose="020F0502020204030204" pitchFamily="34" charset="0"/>
                <a:cs typeface="Times New Roman" panose="02020603050405020304" pitchFamily="18" charset="0"/>
              </a:rPr>
              <a:t>D</a:t>
            </a:r>
            <a:r>
              <a:rPr lang="en-US" sz="1400" baseline="-25000" dirty="0">
                <a:latin typeface="Times New Roman" panose="02020603050405020304" pitchFamily="18" charset="0"/>
                <a:ea typeface="Calibri" panose="020F0502020204030204" pitchFamily="34" charset="0"/>
                <a:cs typeface="Times New Roman" panose="02020603050405020304" pitchFamily="18" charset="0"/>
              </a:rPr>
              <a:t>9</a:t>
            </a:r>
            <a:r>
              <a:rPr lang="en-US" sz="1400" dirty="0">
                <a:latin typeface="Times New Roman" panose="02020603050405020304" pitchFamily="18" charset="0"/>
                <a:ea typeface="Calibri" panose="020F0502020204030204" pitchFamily="34" charset="0"/>
                <a:cs typeface="Times New Roman" panose="02020603050405020304" pitchFamily="18" charset="0"/>
              </a:rPr>
              <a:t>: 11</a:t>
            </a:r>
            <a:r>
              <a:rPr lang="en-US" sz="14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sz="1400" dirty="0">
                <a:latin typeface="Times New Roman" panose="02020603050405020304" pitchFamily="18" charset="0"/>
                <a:ea typeface="Calibri" panose="020F0502020204030204" pitchFamily="34" charset="0"/>
                <a:cs typeface="Times New Roman" panose="02020603050405020304" pitchFamily="18" charset="0"/>
              </a:rPr>
              <a:t> May 2023 +NPK@ RD</a:t>
            </a:r>
            <a:endParaRPr lang="en-IN" sz="1400" dirty="0"/>
          </a:p>
        </p:txBody>
      </p:sp>
      <p:sp>
        <p:nvSpPr>
          <p:cNvPr id="6" name="TextBox 5">
            <a:extLst>
              <a:ext uri="{FF2B5EF4-FFF2-40B4-BE49-F238E27FC236}">
                <a16:creationId xmlns:a16="http://schemas.microsoft.com/office/drawing/2014/main" id="{A0B7BDCB-27CF-525C-A4C9-9EF523784ACF}"/>
              </a:ext>
            </a:extLst>
          </p:cNvPr>
          <p:cNvSpPr txBox="1"/>
          <p:nvPr/>
        </p:nvSpPr>
        <p:spPr>
          <a:xfrm>
            <a:off x="1921398" y="6063579"/>
            <a:ext cx="4953964" cy="3693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1800" b="1" dirty="0">
                <a:latin typeface="Times New Roman" panose="02020603050405020304" pitchFamily="18" charset="0"/>
                <a:ea typeface="Calibri" panose="020F0502020204030204" pitchFamily="34" charset="0"/>
                <a:cs typeface="Times New Roman" panose="02020603050405020304" pitchFamily="18" charset="0"/>
              </a:rPr>
              <a:t>Fig.2 : </a:t>
            </a:r>
            <a:r>
              <a:rPr kumimoji="0" lang="en-US" sz="18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Treatment with Symbols:</a:t>
            </a:r>
            <a:endParaRPr kumimoji="0" lang="en-US" sz="18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523282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A5302E-F2A3-6A95-094C-CA79048C8F3B}"/>
              </a:ext>
            </a:extLst>
          </p:cNvPr>
          <p:cNvSpPr txBox="1"/>
          <p:nvPr/>
        </p:nvSpPr>
        <p:spPr>
          <a:xfrm>
            <a:off x="1088021" y="522539"/>
            <a:ext cx="10278318" cy="4156715"/>
          </a:xfrm>
          <a:prstGeom prst="rect">
            <a:avLst/>
          </a:prstGeom>
          <a:noFill/>
        </p:spPr>
        <p:txBody>
          <a:bodyPr wrap="square">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Land Preparation	</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land was ploughed using tractor mounted with rotovator and with hired </a:t>
            </a:r>
            <a:r>
              <a:rPr kumimoji="0" lang="en-US" b="0" i="0" u="none" strike="noStrike" cap="none" normalizeH="0" baseline="0" dirty="0" err="1">
                <a:ln>
                  <a:noFill/>
                </a:ln>
                <a:solidFill>
                  <a:srgbClr val="000000"/>
                </a:solidFill>
                <a:effectLst/>
                <a:latin typeface="Times New Roman" pitchFamily="18" charset="0"/>
                <a:ea typeface="Calibri" pitchFamily="34" charset="0"/>
                <a:cs typeface="Times New Roman" pitchFamily="18" charset="0"/>
              </a:rPr>
              <a:t>labourers</a:t>
            </a:r>
            <a:r>
              <a:rPr kumimoji="0" lang="en-US"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30 sub-plots of size 1.5 m x 2m each were well prepared and were raised 30 cm above to avoid water logging as maize being very sensitive to excessive water. 100 cm space was allowed between the sub-plots for easy movement and inter-culture operations like weeding, watering etc., maintaining randomized block design (RBD) chosen for the field experiment</a:t>
            </a:r>
            <a:endPar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endParaRP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Fencing was provided </a:t>
            </a: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(Plate 2) </a:t>
            </a:r>
            <a:r>
              <a:rPr kumimoji="0" lang="en-US"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using local materials around the experimental plots to protect the crop from the possible damage by animals. All the stubbles, weeds, gravels </a:t>
            </a:r>
            <a:r>
              <a:rPr kumimoji="0" lang="en-US" b="0" i="0" u="none" strike="noStrike" cap="none" normalizeH="0" baseline="0" dirty="0" err="1">
                <a:ln>
                  <a:noFill/>
                </a:ln>
                <a:solidFill>
                  <a:srgbClr val="000000"/>
                </a:solidFill>
                <a:effectLst/>
                <a:latin typeface="Times New Roman" pitchFamily="18" charset="0"/>
                <a:ea typeface="Calibri" pitchFamily="34" charset="0"/>
                <a:cs typeface="Times New Roman" pitchFamily="18" charset="0"/>
              </a:rPr>
              <a:t>etc</a:t>
            </a:r>
            <a:r>
              <a:rPr kumimoji="0" lang="en-US"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were removed off and soils broken into pieces.  </a:t>
            </a:r>
            <a:endParaRPr lang="en-IN" dirty="0"/>
          </a:p>
        </p:txBody>
      </p:sp>
    </p:spTree>
    <p:extLst>
      <p:ext uri="{BB962C8B-B14F-4D97-AF65-F5344CB8AC3E}">
        <p14:creationId xmlns:p14="http://schemas.microsoft.com/office/powerpoint/2010/main" val="794163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AA90E2-F50D-CC50-6B62-A3775618C68F}"/>
              </a:ext>
            </a:extLst>
          </p:cNvPr>
          <p:cNvSpPr txBox="1"/>
          <p:nvPr/>
        </p:nvSpPr>
        <p:spPr>
          <a:xfrm>
            <a:off x="856527" y="870044"/>
            <a:ext cx="10880202" cy="3510385"/>
          </a:xfrm>
          <a:prstGeom prst="rect">
            <a:avLst/>
          </a:prstGeom>
          <a:noFill/>
        </p:spPr>
        <p:txBody>
          <a:bodyPr wrap="square">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000000"/>
                </a:solidFill>
                <a:effectLst/>
                <a:latin typeface="Times New Roman" panose="02020603050405020304" pitchFamily="18" charset="0"/>
                <a:ea typeface="Calibri" pitchFamily="34" charset="0"/>
                <a:cs typeface="Times New Roman" pitchFamily="18" charset="0"/>
              </a:rPr>
              <a:t> Seed </a:t>
            </a:r>
            <a:r>
              <a:rPr lang="en-US" sz="2400" b="1" dirty="0">
                <a:solidFill>
                  <a:srgbClr val="000000"/>
                </a:solidFill>
                <a:latin typeface="Times New Roman" panose="02020603050405020304" pitchFamily="18" charset="0"/>
                <a:ea typeface="Calibri" pitchFamily="34" charset="0"/>
                <a:cs typeface="Times New Roman" pitchFamily="18" charset="0"/>
              </a:rPr>
              <a:t>S</a:t>
            </a:r>
            <a:r>
              <a:rPr kumimoji="0" lang="en-US" sz="2400" b="1" i="0" u="none" strike="noStrike" cap="none" normalizeH="0" baseline="0" dirty="0">
                <a:ln>
                  <a:noFill/>
                </a:ln>
                <a:solidFill>
                  <a:srgbClr val="000000"/>
                </a:solidFill>
                <a:effectLst/>
                <a:latin typeface="Times New Roman" panose="02020603050405020304" pitchFamily="18" charset="0"/>
                <a:ea typeface="Calibri" pitchFamily="34" charset="0"/>
                <a:cs typeface="Times New Roman" pitchFamily="18" charset="0"/>
              </a:rPr>
              <a:t>owing</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rgbClr val="000000"/>
              </a:solidFill>
              <a:effectLst/>
              <a:latin typeface="Times New Roman" panose="02020603050405020304" pitchFamily="18" charset="0"/>
              <a:ea typeface="Calibri" pitchFamily="34" charset="0"/>
              <a:cs typeface="Times New Roman" pitchFamily="18" charset="0"/>
            </a:endParaRPr>
          </a:p>
          <a:p>
            <a:pPr marL="342900" marR="0" lvl="0" indent="-342900" algn="just" defTabSz="914400" rtl="0" eaLnBrk="1" fontAlgn="base" latinLnBrk="0" hangingPunct="1">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Fertilizers (NPK) were applied @ 120:60:40 kg/ha. Full dose of Phosphorus and Potassium and half dose of Nitrogen was applied immediately before sowing seeds</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and remain half of nitrogen was applied in two split doses one at knee high stage and other at tasseling stage. </a:t>
            </a:r>
          </a:p>
          <a:p>
            <a:pPr marL="342900" marR="0" lvl="0" indent="-342900" algn="just" defTabSz="914400" rtl="0" eaLnBrk="1" fontAlgn="base" latinLnBrk="0" hangingPunct="1">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Line sowing of 12 seeds</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was done in each sub-plot maintaining planting distance of 60 cm between the rows and 40 cm between the plants at every 10 days interval starting from 10</a:t>
            </a:r>
            <a:r>
              <a:rPr kumimoji="0" lang="en-US" sz="1800" b="0" i="0" u="none" strike="noStrike" cap="none" normalizeH="0" baseline="30000" dirty="0">
                <a:ln>
                  <a:noFill/>
                </a:ln>
                <a:solidFill>
                  <a:srgbClr val="000000"/>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February 2023 to 11</a:t>
            </a:r>
            <a:r>
              <a:rPr kumimoji="0" lang="en-US" sz="1800" b="0" i="0" u="none" strike="noStrike" cap="none" normalizeH="0" baseline="30000" dirty="0">
                <a:ln>
                  <a:noFill/>
                </a:ln>
                <a:solidFill>
                  <a:srgbClr val="000000"/>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May 2023. However no nutrients were applied to control treatment (S0D0) which was sown on 10</a:t>
            </a:r>
            <a:r>
              <a:rPr kumimoji="0" lang="en-US" sz="1800" b="0" i="0" u="none" strike="noStrike" cap="none" normalizeH="0" baseline="30000" dirty="0">
                <a:ln>
                  <a:noFill/>
                </a:ln>
                <a:solidFill>
                  <a:srgbClr val="000000"/>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February.</a:t>
            </a:r>
            <a:endParaRPr lang="en-IN" dirty="0"/>
          </a:p>
        </p:txBody>
      </p:sp>
    </p:spTree>
    <p:extLst>
      <p:ext uri="{BB962C8B-B14F-4D97-AF65-F5344CB8AC3E}">
        <p14:creationId xmlns:p14="http://schemas.microsoft.com/office/powerpoint/2010/main" val="134430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4F059-168B-729C-DFE2-B4565AC067C3}"/>
              </a:ext>
            </a:extLst>
          </p:cNvPr>
          <p:cNvSpPr txBox="1"/>
          <p:nvPr/>
        </p:nvSpPr>
        <p:spPr>
          <a:xfrm>
            <a:off x="891251" y="419821"/>
            <a:ext cx="10602409" cy="6909584"/>
          </a:xfrm>
          <a:prstGeom prst="rect">
            <a:avLst/>
          </a:prstGeom>
          <a:noFill/>
        </p:spPr>
        <p:txBody>
          <a:bodyPr wrap="square">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b="1" dirty="0">
                <a:solidFill>
                  <a:srgbClr val="000000"/>
                </a:solidFill>
                <a:latin typeface="Times New Roman" pitchFamily="18" charset="0"/>
                <a:ea typeface="Calibri" pitchFamily="34" charset="0"/>
                <a:cs typeface="Times New Roman" pitchFamily="18" charset="0"/>
              </a:rPr>
              <a:t> </a:t>
            </a: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Weed Management</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endParaRPr>
          </a:p>
          <a:p>
            <a:pPr marL="285750" marR="0" lvl="0" indent="-28575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As pre-plant application one round of glyphosate 50 EC @ 15ml per water was sprayed 1 week before sowing of seeds to kill the germinated weeds as glyphosate non-selective broad spectrum herbicide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Plate 3</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 three rounds of manual weeding were done one each at 30 DAS, 60 DAS and 90 DAS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(Plate </a:t>
            </a:r>
            <a:r>
              <a:rPr lang="en-US" b="1" dirty="0">
                <a:solidFill>
                  <a:srgbClr val="000000"/>
                </a:solidFill>
                <a:latin typeface="Times New Roman" pitchFamily="18" charset="0"/>
                <a:ea typeface="Calibri" pitchFamily="34" charset="0"/>
                <a:cs typeface="Times New Roman" pitchFamily="18" charset="0"/>
              </a:rPr>
              <a:t>4</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to keep the weeds under control which otherwise would cause 50-60 per cent of yield reduction.</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endParaRPr>
          </a:p>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Water Management</a:t>
            </a: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Experimental site being flat land with no drainage provision to drain out excess water especially during rainy days. The drainage problem was further compounded by the clayey loam nature of soil having high water retentive capacity. However to evade the problem of water logging the seed beds were raised 30 cm from the ground. </a:t>
            </a:r>
          </a:p>
          <a:p>
            <a:pPr marL="285750" marR="0" lvl="0" indent="-285750" algn="just" defTabSz="914400" rtl="0" eaLnBrk="0" fontAlgn="base" latinLnBrk="0" hangingPunct="0">
              <a:lnSpc>
                <a:spcPct val="150000"/>
              </a:lnSpc>
              <a:spcBef>
                <a:spcPts val="600"/>
              </a:spcBef>
              <a:spcAft>
                <a:spcPts val="60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During extreme hot dry day irrigation was provided to the crops by bringing water from the nearby dug out ponds especially at tasseling and silking stages.</a:t>
            </a:r>
            <a:endPar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endParaRPr>
          </a:p>
          <a:p>
            <a:pPr marL="285750" marR="0" lvl="0" indent="-28575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a:t>
            </a: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4090456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1008927" y="563493"/>
            <a:ext cx="10174146" cy="5501526"/>
          </a:xfrm>
          <a:prstGeom prst="rect">
            <a:avLst/>
          </a:prstGeom>
          <a:noFill/>
          <a:ln w="9525">
            <a:noFill/>
            <a:miter lim="800000"/>
            <a:headEnd/>
            <a:tailEnd/>
          </a:ln>
          <a:effectLst/>
        </p:spPr>
        <p:txBody>
          <a:bodyPr vert="horz" wrap="square" lIns="914112" tIns="628452" rIns="914112" bIns="114264"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Tagging</a:t>
            </a: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Five plants were randomly selected from each treatment of the three replications and were tagged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(Plate 5).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The number of cobs</a:t>
            </a:r>
            <a:r>
              <a:rPr kumimoji="0" lang="en-US" sz="1800" b="0" i="0" u="none" strike="noStrike" cap="none" normalizeH="0" dirty="0">
                <a:ln>
                  <a:noFill/>
                </a:ln>
                <a:solidFill>
                  <a:srgbClr val="000000"/>
                </a:solidFill>
                <a:effectLst/>
                <a:latin typeface="Times New Roman" pitchFamily="18" charset="0"/>
                <a:ea typeface="Calibri" pitchFamily="34" charset="0"/>
                <a:cs typeface="Times New Roman" pitchFamily="18" charset="0"/>
              </a:rPr>
              <a:t> per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plant</a:t>
            </a:r>
            <a:r>
              <a:rPr lang="en-US" dirty="0">
                <a:solidFill>
                  <a:srgbClr val="000000"/>
                </a:solidFill>
                <a:latin typeface="Times New Roman" pitchFamily="18" charset="0"/>
                <a:ea typeface="Calibri" pitchFamily="34" charset="0"/>
                <a:cs typeface="Times New Roman" pitchFamily="18" charset="0"/>
              </a:rPr>
              <a:t> was recorded </a:t>
            </a:r>
            <a:r>
              <a:rPr kumimoji="0" lang="en-US" sz="1800"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(Plate6).</a:t>
            </a:r>
            <a:r>
              <a:rPr lang="en-US" b="1" dirty="0">
                <a:solidFill>
                  <a:srgbClr val="000000"/>
                </a:solidFill>
                <a:latin typeface="Times New Roman" pitchFamily="18" charset="0"/>
                <a:ea typeface="Calibri" pitchFamily="34" charset="0"/>
                <a:cs typeface="Times New Roman" pitchFamily="18" charset="0"/>
              </a:rPr>
              <a:t>                                          </a:t>
            </a:r>
            <a:br>
              <a:rPr lang="en-US" b="1" dirty="0">
                <a:solidFill>
                  <a:srgbClr val="000000"/>
                </a:solidFill>
                <a:latin typeface="Times New Roman" pitchFamily="18" charset="0"/>
                <a:ea typeface="Calibri" pitchFamily="34" charset="0"/>
                <a:cs typeface="Times New Roman" pitchFamily="18" charset="0"/>
              </a:rPr>
            </a:br>
            <a:r>
              <a:rPr lang="en-US" b="1" dirty="0">
                <a:solidFill>
                  <a:srgbClr val="000000"/>
                </a:solidFill>
                <a:latin typeface="Times New Roman" pitchFamily="18" charset="0"/>
                <a:ea typeface="Calibri" pitchFamily="34" charset="0"/>
                <a:cs typeface="Times New Roman" pitchFamily="18" charset="0"/>
              </a:rPr>
              <a:t>                                                </a:t>
            </a:r>
          </a:p>
          <a:p>
            <a:pPr indent="457200" algn="just" fontAlgn="base">
              <a:spcBef>
                <a:spcPct val="0"/>
              </a:spcBef>
              <a:spcAft>
                <a:spcPct val="0"/>
              </a:spcAft>
            </a:pPr>
            <a:r>
              <a:rPr lang="en-US" b="1" dirty="0">
                <a:solidFill>
                  <a:srgbClr val="000000"/>
                </a:solidFill>
                <a:latin typeface="Times New Roman" pitchFamily="18" charset="0"/>
                <a:ea typeface="Calibri" pitchFamily="34" charset="0"/>
                <a:cs typeface="Times New Roman" pitchFamily="18" charset="0"/>
              </a:rPr>
              <a:t> Harvesting</a:t>
            </a:r>
            <a:endParaRPr lang="en-US" dirty="0">
              <a:latin typeface="Times New Roman" pitchFamily="18" charset="0"/>
              <a:cs typeface="Times New Roman" pitchFamily="18" charset="0"/>
            </a:endParaRPr>
          </a:p>
          <a:p>
            <a:pPr marL="285750" indent="-285750" algn="just" eaLnBrk="0" fontAlgn="base" hangingPunct="0">
              <a:lnSpc>
                <a:spcPct val="150000"/>
              </a:lnSpc>
              <a:spcBef>
                <a:spcPts val="600"/>
              </a:spcBef>
              <a:spcAft>
                <a:spcPts val="600"/>
              </a:spcAft>
              <a:buFont typeface="Arial" panose="020B0604020202020204" pitchFamily="34" charset="0"/>
              <a:buChar char="•"/>
            </a:pPr>
            <a:r>
              <a:rPr lang="en-US" dirty="0">
                <a:solidFill>
                  <a:srgbClr val="000000"/>
                </a:solidFill>
                <a:latin typeface="Times New Roman" pitchFamily="18" charset="0"/>
                <a:ea typeface="Calibri" pitchFamily="34" charset="0"/>
                <a:cs typeface="Times New Roman" pitchFamily="18" charset="0"/>
              </a:rPr>
              <a:t>Harvesting of cobs was done from the each tagged plants when the plants attained fully maturity and started drying. The number of grains of the harvested cobs was counted and weighed using electronic weighing balance to determine the fresh weight of grains and then dried in the shade </a:t>
            </a:r>
            <a:r>
              <a:rPr lang="en-US" b="1" dirty="0">
                <a:solidFill>
                  <a:srgbClr val="000000"/>
                </a:solidFill>
                <a:latin typeface="Times New Roman" pitchFamily="18" charset="0"/>
                <a:ea typeface="Calibri" pitchFamily="34" charset="0"/>
                <a:cs typeface="Times New Roman" pitchFamily="18" charset="0"/>
              </a:rPr>
              <a:t> </a:t>
            </a:r>
            <a:r>
              <a:rPr lang="en-US" dirty="0">
                <a:solidFill>
                  <a:srgbClr val="000000"/>
                </a:solidFill>
                <a:latin typeface="Times New Roman" pitchFamily="18" charset="0"/>
                <a:ea typeface="Calibri" pitchFamily="34" charset="0"/>
                <a:cs typeface="Times New Roman" pitchFamily="18" charset="0"/>
              </a:rPr>
              <a:t>to bring down the moisture level. </a:t>
            </a:r>
          </a:p>
          <a:p>
            <a:pPr marL="285750" indent="-285750" algn="just" eaLnBrk="0" fontAlgn="base" hangingPunct="0">
              <a:lnSpc>
                <a:spcPct val="150000"/>
              </a:lnSpc>
              <a:spcBef>
                <a:spcPts val="600"/>
              </a:spcBef>
              <a:spcAft>
                <a:spcPts val="600"/>
              </a:spcAft>
              <a:buFont typeface="Arial" panose="020B0604020202020204" pitchFamily="34" charset="0"/>
              <a:buChar char="•"/>
            </a:pPr>
            <a:r>
              <a:rPr lang="en-US" dirty="0">
                <a:solidFill>
                  <a:srgbClr val="000000"/>
                </a:solidFill>
                <a:latin typeface="Times New Roman" pitchFamily="18" charset="0"/>
                <a:ea typeface="Calibri" pitchFamily="34" charset="0"/>
                <a:cs typeface="Times New Roman" pitchFamily="18" charset="0"/>
              </a:rPr>
              <a:t>After shade drying the again weighed </a:t>
            </a:r>
            <a:r>
              <a:rPr lang="en-US" b="1" dirty="0">
                <a:solidFill>
                  <a:srgbClr val="000000"/>
                </a:solidFill>
                <a:latin typeface="Times New Roman" pitchFamily="18" charset="0"/>
                <a:ea typeface="Calibri" pitchFamily="34" charset="0"/>
                <a:cs typeface="Times New Roman" pitchFamily="18" charset="0"/>
              </a:rPr>
              <a:t>(Plate 7a, 7b) </a:t>
            </a:r>
            <a:r>
              <a:rPr lang="en-US" dirty="0">
                <a:solidFill>
                  <a:srgbClr val="000000"/>
                </a:solidFill>
                <a:latin typeface="Times New Roman" pitchFamily="18" charset="0"/>
                <a:ea typeface="Calibri" pitchFamily="34" charset="0"/>
                <a:cs typeface="Times New Roman" pitchFamily="18" charset="0"/>
              </a:rPr>
              <a:t>and counted the number of seeds per cob </a:t>
            </a:r>
            <a:r>
              <a:rPr lang="en-US" b="1" dirty="0">
                <a:solidFill>
                  <a:srgbClr val="000000"/>
                </a:solidFill>
                <a:latin typeface="Times New Roman" pitchFamily="18" charset="0"/>
                <a:ea typeface="Calibri" pitchFamily="34" charset="0"/>
                <a:cs typeface="Times New Roman" pitchFamily="18" charset="0"/>
              </a:rPr>
              <a:t>(Plate 8) </a:t>
            </a:r>
            <a:r>
              <a:rPr lang="en-US" dirty="0">
                <a:solidFill>
                  <a:srgbClr val="000000"/>
                </a:solidFill>
                <a:latin typeface="Times New Roman" pitchFamily="18" charset="0"/>
                <a:ea typeface="Calibri" pitchFamily="34" charset="0"/>
                <a:cs typeface="Times New Roman" pitchFamily="18" charset="0"/>
              </a:rPr>
              <a:t>and averaged. Then weight of 100 grain seeds was recorded </a:t>
            </a:r>
            <a:r>
              <a:rPr lang="en-US" b="1" dirty="0">
                <a:solidFill>
                  <a:srgbClr val="000000"/>
                </a:solidFill>
                <a:latin typeface="Times New Roman" pitchFamily="18" charset="0"/>
                <a:ea typeface="Calibri" pitchFamily="34" charset="0"/>
                <a:cs typeface="Times New Roman" pitchFamily="18" charset="0"/>
              </a:rPr>
              <a:t>(Plate 9).</a:t>
            </a:r>
            <a:endParaRPr lang="en-US"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391CE750-377F-4E12-8C42-979B4D777FCC}" type="slidenum">
              <a:rPr lang="en-US" smtClean="0"/>
              <a:pPr/>
              <a:t>14</a:t>
            </a:fld>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1331089" y="154788"/>
            <a:ext cx="10208870" cy="2754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fontAlgn="base">
              <a:spcBef>
                <a:spcPct val="0"/>
              </a:spcBef>
              <a:spcAft>
                <a:spcPct val="0"/>
              </a:spcAft>
            </a:pPr>
            <a:endParaRPr lang="en-US" sz="2000" b="1" dirty="0">
              <a:solidFill>
                <a:srgbClr val="000000"/>
              </a:solidFill>
              <a:ea typeface="Calibri" pitchFamily="34" charset="0"/>
              <a:cs typeface="Times New Roman" pitchFamily="18" charset="0"/>
            </a:endParaRPr>
          </a:p>
          <a:p>
            <a:pPr indent="457200" fontAlgn="base">
              <a:spcBef>
                <a:spcPct val="0"/>
              </a:spcBef>
              <a:spcAft>
                <a:spcPct val="0"/>
              </a:spcAft>
            </a:pPr>
            <a:r>
              <a:rPr lang="en-US" b="1" dirty="0">
                <a:solidFill>
                  <a:srgbClr val="000000"/>
                </a:solidFill>
                <a:latin typeface="Times New Roman" pitchFamily="18" charset="0"/>
                <a:ea typeface="Calibri" pitchFamily="34" charset="0"/>
                <a:cs typeface="Times New Roman" pitchFamily="18" charset="0"/>
              </a:rPr>
              <a:t>                                              Yield Parameters</a:t>
            </a:r>
          </a:p>
          <a:p>
            <a:pPr indent="457200" fontAlgn="base">
              <a:spcBef>
                <a:spcPct val="0"/>
              </a:spcBef>
              <a:spcAft>
                <a:spcPct val="0"/>
              </a:spcAft>
            </a:pPr>
            <a:endParaRPr lang="en-US" dirty="0">
              <a:latin typeface="Times New Roman" pitchFamily="18" charset="0"/>
              <a:cs typeface="Times New Roman" pitchFamily="18" charset="0"/>
            </a:endParaRPr>
          </a:p>
          <a:p>
            <a:pPr marL="285750" indent="-285750" algn="just" eaLnBrk="0" fontAlgn="base" hangingPunct="0">
              <a:lnSpc>
                <a:spcPct val="150000"/>
              </a:lnSpc>
              <a:spcBef>
                <a:spcPct val="0"/>
              </a:spcBef>
              <a:spcAft>
                <a:spcPct val="0"/>
              </a:spcAft>
              <a:buFont typeface="Arial" panose="020B0604020202020204" pitchFamily="34" charset="0"/>
              <a:buChar char="•"/>
            </a:pPr>
            <a:r>
              <a:rPr lang="en-US" dirty="0">
                <a:solidFill>
                  <a:srgbClr val="000000"/>
                </a:solidFill>
                <a:latin typeface="Times New Roman" pitchFamily="18" charset="0"/>
                <a:ea typeface="Calibri" pitchFamily="34" charset="0"/>
                <a:cs typeface="Times New Roman" pitchFamily="18" charset="0"/>
              </a:rPr>
              <a:t>Yields of the randomly selected and tagged plants such as number of cobs/plant, number of grains/cob, 100 grains seed index, grain yield ( kg/plot) and grain yield (</a:t>
            </a:r>
            <a:r>
              <a:rPr lang="en-US" dirty="0" err="1">
                <a:solidFill>
                  <a:srgbClr val="000000"/>
                </a:solidFill>
                <a:latin typeface="Times New Roman" pitchFamily="18" charset="0"/>
                <a:ea typeface="Calibri" pitchFamily="34" charset="0"/>
                <a:cs typeface="Times New Roman" pitchFamily="18" charset="0"/>
              </a:rPr>
              <a:t>qtl</a:t>
            </a:r>
            <a:r>
              <a:rPr lang="en-US" dirty="0">
                <a:solidFill>
                  <a:srgbClr val="000000"/>
                </a:solidFill>
                <a:latin typeface="Times New Roman" pitchFamily="18" charset="0"/>
                <a:ea typeface="Calibri" pitchFamily="34" charset="0"/>
                <a:cs typeface="Times New Roman" pitchFamily="18" charset="0"/>
              </a:rPr>
              <a:t>/ha)  were recorded which were later subjected to statistical analysis using grapes RBD software.</a:t>
            </a:r>
          </a:p>
          <a:p>
            <a:pPr indent="457200" algn="just" eaLnBrk="0" fontAlgn="base" hangingPunct="0">
              <a:spcBef>
                <a:spcPct val="0"/>
              </a:spcBef>
              <a:spcAft>
                <a:spcPct val="0"/>
              </a:spcAft>
            </a:pPr>
            <a:endParaRPr lang="en-US" dirty="0">
              <a:latin typeface="Times New Roman" pitchFamily="18" charset="0"/>
              <a:cs typeface="Times New Roman" pitchFamily="18" charset="0"/>
            </a:endParaRPr>
          </a:p>
          <a:p>
            <a:pPr indent="457200" algn="just" eaLnBrk="0" fontAlgn="base" hangingPunct="0">
              <a:spcBef>
                <a:spcPct val="0"/>
              </a:spcBef>
              <a:spcAft>
                <a:spcPct val="0"/>
              </a:spcAft>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endParaRPr lang="en-US" dirty="0"/>
          </a:p>
        </p:txBody>
      </p:sp>
      <p:sp>
        <p:nvSpPr>
          <p:cNvPr id="6" name="TextBox 5">
            <a:extLst>
              <a:ext uri="{FF2B5EF4-FFF2-40B4-BE49-F238E27FC236}">
                <a16:creationId xmlns:a16="http://schemas.microsoft.com/office/drawing/2014/main" id="{2A723549-F8CE-0AA9-02D3-38010D7F2481}"/>
              </a:ext>
            </a:extLst>
          </p:cNvPr>
          <p:cNvSpPr txBox="1"/>
          <p:nvPr/>
        </p:nvSpPr>
        <p:spPr>
          <a:xfrm>
            <a:off x="1331089" y="2430467"/>
            <a:ext cx="10208870" cy="3094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dirty="0">
                <a:latin typeface="Arial" pitchFamily="34" charset="0"/>
                <a:cs typeface="Arial" pitchFamily="34" charset="0"/>
              </a:rPr>
              <a:t> </a:t>
            </a: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Number of cobs</a:t>
            </a:r>
            <a:r>
              <a:rPr kumimoji="0" lang="en-US" b="1" i="0" u="none" strike="noStrike" cap="none" normalizeH="0" dirty="0">
                <a:ln>
                  <a:noFill/>
                </a:ln>
                <a:solidFill>
                  <a:srgbClr val="000000"/>
                </a:solidFill>
                <a:effectLst/>
                <a:latin typeface="Times New Roman" pitchFamily="18" charset="0"/>
                <a:ea typeface="Calibri" pitchFamily="34" charset="0"/>
                <a:cs typeface="Times New Roman" pitchFamily="18" charset="0"/>
              </a:rPr>
              <a:t> per </a:t>
            </a: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plant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Arial" pitchFamily="34" charset="0"/>
              <a:cs typeface="Arial" pitchFamily="34" charset="0"/>
            </a:endParaRP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Number of cobs each tagged plant for all the treatments were counted at maturity and harvested and averaged which were then subjected to statistical analysis.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Number of grains</a:t>
            </a:r>
            <a:r>
              <a:rPr kumimoji="0" lang="en-US" b="1" i="0" u="none" strike="noStrike" cap="none" normalizeH="0" dirty="0">
                <a:ln>
                  <a:noFill/>
                </a:ln>
                <a:solidFill>
                  <a:srgbClr val="000000"/>
                </a:solidFill>
                <a:effectLst/>
                <a:latin typeface="Times New Roman" pitchFamily="18" charset="0"/>
                <a:ea typeface="Calibri" pitchFamily="34" charset="0"/>
                <a:cs typeface="Times New Roman" pitchFamily="18" charset="0"/>
              </a:rPr>
              <a:t> per </a:t>
            </a:r>
            <a:r>
              <a:rPr lang="en-US" b="1" dirty="0">
                <a:solidFill>
                  <a:srgbClr val="000000"/>
                </a:solidFill>
                <a:latin typeface="Times New Roman" pitchFamily="18" charset="0"/>
                <a:ea typeface="Calibri" pitchFamily="34" charset="0"/>
                <a:cs typeface="Times New Roman" pitchFamily="18" charset="0"/>
              </a:rPr>
              <a:t>c</a:t>
            </a:r>
            <a:r>
              <a:rPr kumimoji="0" lang="en-US" b="1"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ob</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Arial" pitchFamily="34" charset="0"/>
              <a:cs typeface="Arial" pitchFamily="34" charset="0"/>
            </a:endParaRP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Number of grains from each harvested cob of all the treatments were counted manually and recorded for statistical analysis.</a:t>
            </a:r>
            <a:endParaRPr lang="en-I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FDF0D2-0AAC-5C01-160A-DD13B0BE6404}"/>
              </a:ext>
            </a:extLst>
          </p:cNvPr>
          <p:cNvSpPr txBox="1"/>
          <p:nvPr/>
        </p:nvSpPr>
        <p:spPr>
          <a:xfrm>
            <a:off x="1342663" y="515861"/>
            <a:ext cx="10266744" cy="1155894"/>
          </a:xfrm>
          <a:prstGeom prst="rect">
            <a:avLst/>
          </a:prstGeom>
          <a:noFill/>
        </p:spPr>
        <p:txBody>
          <a:bodyPr wrap="square">
            <a:spAutoFit/>
          </a:bodyPr>
          <a:lstStyle/>
          <a:p>
            <a:pPr lvl="0" fontAlgn="base">
              <a:spcBef>
                <a:spcPct val="0"/>
              </a:spcBef>
              <a:spcAft>
                <a:spcPct val="0"/>
              </a:spcAft>
            </a:pPr>
            <a:r>
              <a:rPr lang="en-US" b="1" dirty="0">
                <a:solidFill>
                  <a:srgbClr val="000000"/>
                </a:solidFill>
                <a:latin typeface="Times New Roman" pitchFamily="18" charset="0"/>
                <a:ea typeface="Calibri" pitchFamily="34" charset="0"/>
                <a:cs typeface="Times New Roman" pitchFamily="18" charset="0"/>
              </a:rPr>
              <a:t> Seed Index</a:t>
            </a:r>
            <a:endParaRPr lang="en-US" dirty="0">
              <a:solidFill>
                <a:srgbClr val="000000"/>
              </a:solidFill>
              <a:latin typeface="Times New Roman" pitchFamily="18" charset="0"/>
              <a:ea typeface="Calibri" pitchFamily="34" charset="0"/>
              <a:cs typeface="Times New Roman" pitchFamily="18" charset="0"/>
            </a:endParaRPr>
          </a:p>
          <a:p>
            <a:pPr marL="285750" lvl="0" indent="-285750" algn="just" fontAlgn="base">
              <a:lnSpc>
                <a:spcPct val="150000"/>
              </a:lnSpc>
              <a:spcBef>
                <a:spcPct val="0"/>
              </a:spcBef>
              <a:spcAft>
                <a:spcPct val="0"/>
              </a:spcAft>
              <a:buFont typeface="Arial" panose="020B0604020202020204" pitchFamily="34" charset="0"/>
              <a:buChar char="•"/>
            </a:pPr>
            <a:r>
              <a:rPr lang="en-US" sz="1800" dirty="0">
                <a:solidFill>
                  <a:srgbClr val="000000"/>
                </a:solidFill>
                <a:latin typeface="Times New Roman" pitchFamily="18" charset="0"/>
                <a:ea typeface="Calibri" pitchFamily="34" charset="0"/>
                <a:cs typeface="Times New Roman" pitchFamily="18" charset="0"/>
              </a:rPr>
              <a:t>100 grains from  each treatment were counted and measured and statistically analyzed for finding seed index.</a:t>
            </a:r>
            <a:endParaRPr lang="en-IN" dirty="0"/>
          </a:p>
        </p:txBody>
      </p:sp>
      <p:sp>
        <p:nvSpPr>
          <p:cNvPr id="5" name="TextBox 4">
            <a:extLst>
              <a:ext uri="{FF2B5EF4-FFF2-40B4-BE49-F238E27FC236}">
                <a16:creationId xmlns:a16="http://schemas.microsoft.com/office/drawing/2014/main" id="{4999B842-BA8A-B487-FE62-77294A3A1890}"/>
              </a:ext>
            </a:extLst>
          </p:cNvPr>
          <p:cNvSpPr txBox="1"/>
          <p:nvPr/>
        </p:nvSpPr>
        <p:spPr>
          <a:xfrm>
            <a:off x="1192193" y="1839027"/>
            <a:ext cx="9977377" cy="1427570"/>
          </a:xfrm>
          <a:prstGeom prst="rect">
            <a:avLst/>
          </a:prstGeom>
          <a:noFill/>
        </p:spPr>
        <p:txBody>
          <a:bodyPr wrap="square">
            <a:spAutoFit/>
          </a:bodyPr>
          <a:lstStyle/>
          <a:p>
            <a:pPr lvl="0" eaLnBrk="0" fontAlgn="base" hangingPunct="0">
              <a:spcBef>
                <a:spcPct val="0"/>
              </a:spcBef>
              <a:spcAft>
                <a:spcPct val="0"/>
              </a:spcAft>
            </a:pPr>
            <a:r>
              <a:rPr lang="en-US" b="1" dirty="0">
                <a:solidFill>
                  <a:srgbClr val="000000"/>
                </a:solidFill>
                <a:latin typeface="Times New Roman" pitchFamily="18" charset="0"/>
                <a:ea typeface="Calibri" pitchFamily="34" charset="0"/>
                <a:cs typeface="Times New Roman" pitchFamily="18" charset="0"/>
              </a:rPr>
              <a:t>Grains yield per plot (kg)</a:t>
            </a:r>
          </a:p>
          <a:p>
            <a:pPr lvl="0" eaLnBrk="0" fontAlgn="base" hangingPunct="0">
              <a:spcBef>
                <a:spcPct val="0"/>
              </a:spcBef>
              <a:spcAft>
                <a:spcPct val="0"/>
              </a:spcAft>
            </a:pPr>
            <a:endParaRPr lang="en-US" dirty="0">
              <a:latin typeface="Times New Roman" pitchFamily="18" charset="0"/>
              <a:cs typeface="Times New Roman" pitchFamily="18" charset="0"/>
            </a:endParaRPr>
          </a:p>
          <a:p>
            <a:pPr marL="285750" lvl="0" indent="-285750" algn="just" eaLnBrk="0" fontAlgn="base" hangingPunct="0">
              <a:lnSpc>
                <a:spcPct val="150000"/>
              </a:lnSpc>
              <a:spcBef>
                <a:spcPct val="0"/>
              </a:spcBef>
              <a:spcAft>
                <a:spcPct val="0"/>
              </a:spcAft>
              <a:buFont typeface="Arial" panose="020B0604020202020204" pitchFamily="34" charset="0"/>
              <a:buChar char="•"/>
            </a:pPr>
            <a:r>
              <a:rPr lang="en-US" sz="1800" dirty="0">
                <a:solidFill>
                  <a:srgbClr val="000000"/>
                </a:solidFill>
                <a:latin typeface="Times New Roman" pitchFamily="18" charset="0"/>
                <a:ea typeface="Calibri" pitchFamily="34" charset="0"/>
                <a:cs typeface="Times New Roman" pitchFamily="18" charset="0"/>
              </a:rPr>
              <a:t>Grains yield of each treatment was recorded with digital electronic weighing balance of whole three replications</a:t>
            </a:r>
            <a:r>
              <a:rPr lang="en-US" dirty="0">
                <a:solidFill>
                  <a:srgbClr val="000000"/>
                </a:solidFill>
                <a:latin typeface="Times New Roman" pitchFamily="18" charset="0"/>
                <a:ea typeface="Calibri" pitchFamily="34" charset="0"/>
                <a:cs typeface="Times New Roman" pitchFamily="18" charset="0"/>
              </a:rPr>
              <a:t> and took the average yield of each replication.</a:t>
            </a:r>
            <a:endParaRPr lang="en-US" dirty="0">
              <a:latin typeface="Times New Roman" pitchFamily="18" charset="0"/>
              <a:cs typeface="Times New Roman" pitchFamily="18" charset="0"/>
            </a:endParaRPr>
          </a:p>
        </p:txBody>
      </p:sp>
      <p:sp>
        <p:nvSpPr>
          <p:cNvPr id="6" name="TextBox 5">
            <a:extLst>
              <a:ext uri="{FF2B5EF4-FFF2-40B4-BE49-F238E27FC236}">
                <a16:creationId xmlns:a16="http://schemas.microsoft.com/office/drawing/2014/main" id="{BCD15FC0-F6E0-651D-396C-F8E60CDBA28E}"/>
              </a:ext>
            </a:extLst>
          </p:cNvPr>
          <p:cNvSpPr txBox="1"/>
          <p:nvPr/>
        </p:nvSpPr>
        <p:spPr>
          <a:xfrm>
            <a:off x="1342663" y="3784922"/>
            <a:ext cx="9688010" cy="1200329"/>
          </a:xfrm>
          <a:prstGeom prst="rect">
            <a:avLst/>
          </a:prstGeom>
          <a:noFill/>
        </p:spPr>
        <p:txBody>
          <a:bodyPr wrap="square" rtlCol="0">
            <a:spAutoFit/>
          </a:bodyPr>
          <a:lstStyle/>
          <a:p>
            <a:r>
              <a:rPr lang="en-IN" b="1" dirty="0">
                <a:latin typeface="Times New Roman" panose="02020603050405020304" pitchFamily="18" charset="0"/>
                <a:cs typeface="Times New Roman" panose="02020603050405020304" pitchFamily="18" charset="0"/>
              </a:rPr>
              <a:t>Grains yield (</a:t>
            </a:r>
            <a:r>
              <a:rPr lang="en-IN" b="1" dirty="0" err="1">
                <a:latin typeface="Times New Roman" panose="02020603050405020304" pitchFamily="18" charset="0"/>
                <a:cs typeface="Times New Roman" panose="02020603050405020304" pitchFamily="18" charset="0"/>
              </a:rPr>
              <a:t>qtl</a:t>
            </a:r>
            <a:r>
              <a:rPr lang="en-IN" b="1" dirty="0">
                <a:latin typeface="Times New Roman" panose="02020603050405020304" pitchFamily="18" charset="0"/>
                <a:cs typeface="Times New Roman" panose="02020603050405020304" pitchFamily="18" charset="0"/>
              </a:rPr>
              <a:t>/ha).</a:t>
            </a:r>
          </a:p>
          <a:p>
            <a:endParaRPr lang="en-IN" dirty="0"/>
          </a:p>
          <a:p>
            <a:r>
              <a:rPr lang="en-IN" dirty="0">
                <a:latin typeface="Times New Roman" panose="02020603050405020304" pitchFamily="18" charset="0"/>
                <a:cs typeface="Times New Roman" panose="02020603050405020304" pitchFamily="18" charset="0"/>
              </a:rPr>
              <a:t>Finally the grain yield was converted into quintals per hectare and statistically </a:t>
            </a:r>
            <a:r>
              <a:rPr lang="en-IN" dirty="0" err="1">
                <a:latin typeface="Times New Roman" panose="02020603050405020304" pitchFamily="18" charset="0"/>
                <a:cs typeface="Times New Roman" panose="02020603050405020304" pitchFamily="18" charset="0"/>
              </a:rPr>
              <a:t>analyzed</a:t>
            </a:r>
            <a:r>
              <a:rPr lang="en-IN" dirty="0">
                <a:latin typeface="Times New Roman" panose="02020603050405020304" pitchFamily="18" charset="0"/>
                <a:cs typeface="Times New Roman" panose="02020603050405020304" pitchFamily="18" charset="0"/>
              </a:rPr>
              <a:t> using Grape RBD software.</a:t>
            </a:r>
          </a:p>
        </p:txBody>
      </p:sp>
    </p:spTree>
    <p:extLst>
      <p:ext uri="{BB962C8B-B14F-4D97-AF65-F5344CB8AC3E}">
        <p14:creationId xmlns:p14="http://schemas.microsoft.com/office/powerpoint/2010/main" val="24639907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Desktop\Field photos\IMG-20230311-WA0006.jpg">
            <a:extLst>
              <a:ext uri="{FF2B5EF4-FFF2-40B4-BE49-F238E27FC236}">
                <a16:creationId xmlns:a16="http://schemas.microsoft.com/office/drawing/2014/main" id="{8A18B544-5AAD-7FFA-E063-E82D228F7D4A}"/>
              </a:ext>
            </a:extLst>
          </p:cNvPr>
          <p:cNvPicPr/>
          <p:nvPr/>
        </p:nvPicPr>
        <p:blipFill>
          <a:blip r:embed="rId2" cstate="print"/>
          <a:stretch>
            <a:fillRect/>
          </a:stretch>
        </p:blipFill>
        <p:spPr bwMode="auto">
          <a:xfrm>
            <a:off x="771647" y="995423"/>
            <a:ext cx="5200890" cy="44794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descr="H:\IMG20230219131542.jpg">
            <a:extLst>
              <a:ext uri="{FF2B5EF4-FFF2-40B4-BE49-F238E27FC236}">
                <a16:creationId xmlns:a16="http://schemas.microsoft.com/office/drawing/2014/main" id="{FC0FE949-5CB4-CAD1-82D0-C2B8ED85A0CD}"/>
              </a:ext>
            </a:extLst>
          </p:cNvPr>
          <p:cNvPicPr/>
          <p:nvPr/>
        </p:nvPicPr>
        <p:blipFill>
          <a:blip r:embed="rId3" cstate="print"/>
          <a:srcRect/>
          <a:stretch>
            <a:fillRect/>
          </a:stretch>
        </p:blipFill>
        <p:spPr bwMode="auto">
          <a:xfrm>
            <a:off x="6310132" y="1024359"/>
            <a:ext cx="5368724" cy="44504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63F830B8-CF83-CC66-3F8E-2643ED45944C}"/>
              </a:ext>
            </a:extLst>
          </p:cNvPr>
          <p:cNvSpPr txBox="1"/>
          <p:nvPr/>
        </p:nvSpPr>
        <p:spPr>
          <a:xfrm>
            <a:off x="1267430" y="5798917"/>
            <a:ext cx="4581644" cy="369332"/>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Plate 1 :  Preparation of land in RBD</a:t>
            </a:r>
          </a:p>
        </p:txBody>
      </p:sp>
      <p:sp>
        <p:nvSpPr>
          <p:cNvPr id="5" name="TextBox 4">
            <a:extLst>
              <a:ext uri="{FF2B5EF4-FFF2-40B4-BE49-F238E27FC236}">
                <a16:creationId xmlns:a16="http://schemas.microsoft.com/office/drawing/2014/main" id="{EC6FEC79-519F-88C2-FFFF-496333955BE2}"/>
              </a:ext>
            </a:extLst>
          </p:cNvPr>
          <p:cNvSpPr txBox="1"/>
          <p:nvPr/>
        </p:nvSpPr>
        <p:spPr>
          <a:xfrm>
            <a:off x="6963137" y="5787342"/>
            <a:ext cx="4062714" cy="369332"/>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Plate 2 :   Fencing erection</a:t>
            </a:r>
          </a:p>
        </p:txBody>
      </p:sp>
    </p:spTree>
    <p:extLst>
      <p:ext uri="{BB962C8B-B14F-4D97-AF65-F5344CB8AC3E}">
        <p14:creationId xmlns:p14="http://schemas.microsoft.com/office/powerpoint/2010/main" val="2311915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Desktop\Field photos\IMG-20230311-WA0008.jpg">
            <a:extLst>
              <a:ext uri="{FF2B5EF4-FFF2-40B4-BE49-F238E27FC236}">
                <a16:creationId xmlns:a16="http://schemas.microsoft.com/office/drawing/2014/main" id="{7D3ED06B-831D-1E10-3CC6-D7DD3BC112F7}"/>
              </a:ext>
            </a:extLst>
          </p:cNvPr>
          <p:cNvPicPr/>
          <p:nvPr/>
        </p:nvPicPr>
        <p:blipFill>
          <a:blip r:embed="rId2" cstate="print"/>
          <a:srcRect/>
          <a:stretch>
            <a:fillRect/>
          </a:stretch>
        </p:blipFill>
        <p:spPr bwMode="auto">
          <a:xfrm>
            <a:off x="567159" y="220883"/>
            <a:ext cx="5301206" cy="2638064"/>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FC4AFA41-EEA9-F987-036A-264912B13D05}"/>
              </a:ext>
            </a:extLst>
          </p:cNvPr>
          <p:cNvSpPr txBox="1"/>
          <p:nvPr/>
        </p:nvSpPr>
        <p:spPr>
          <a:xfrm>
            <a:off x="830619" y="3021391"/>
            <a:ext cx="4624916" cy="369332"/>
          </a:xfrm>
          <a:prstGeom prst="rect">
            <a:avLst/>
          </a:prstGeom>
          <a:noFill/>
        </p:spPr>
        <p:txBody>
          <a:bodyPr wrap="square" rtlCol="0">
            <a:spAutoFit/>
          </a:bodyPr>
          <a:lstStyle/>
          <a:p>
            <a:pPr algn="ctr"/>
            <a:r>
              <a:rPr lang="en-US" sz="1800" dirty="0">
                <a:latin typeface="Times New Roman" panose="02020603050405020304" pitchFamily="18" charset="0"/>
                <a:cs typeface="Times New Roman" panose="02020603050405020304" pitchFamily="18" charset="0"/>
              </a:rPr>
              <a:t>Plate 3: Soil sterilization before sowing</a:t>
            </a:r>
          </a:p>
        </p:txBody>
      </p:sp>
      <p:pic>
        <p:nvPicPr>
          <p:cNvPr id="4" name="Picture 3" descr="C:\Users\USER\Desktop\Field photos\IMG_20230519_164657.jpg">
            <a:extLst>
              <a:ext uri="{FF2B5EF4-FFF2-40B4-BE49-F238E27FC236}">
                <a16:creationId xmlns:a16="http://schemas.microsoft.com/office/drawing/2014/main" id="{39611A0F-07F6-A83D-DD02-0A35568712C2}"/>
              </a:ext>
            </a:extLst>
          </p:cNvPr>
          <p:cNvPicPr/>
          <p:nvPr/>
        </p:nvPicPr>
        <p:blipFill>
          <a:blip r:embed="rId3" cstate="print"/>
          <a:srcRect/>
          <a:stretch>
            <a:fillRect/>
          </a:stretch>
        </p:blipFill>
        <p:spPr bwMode="auto">
          <a:xfrm>
            <a:off x="6096001" y="220883"/>
            <a:ext cx="5528840" cy="2638064"/>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A5387464-C76D-42DA-12E5-9A1FCB9E116F}"/>
              </a:ext>
            </a:extLst>
          </p:cNvPr>
          <p:cNvSpPr txBox="1"/>
          <p:nvPr/>
        </p:nvSpPr>
        <p:spPr>
          <a:xfrm>
            <a:off x="6736466" y="3021390"/>
            <a:ext cx="3632521" cy="369332"/>
          </a:xfrm>
          <a:prstGeom prst="rect">
            <a:avLst/>
          </a:prstGeom>
          <a:noFill/>
        </p:spPr>
        <p:txBody>
          <a:bodyPr wrap="square" rtlCol="0">
            <a:spAutoFit/>
          </a:bodyPr>
          <a:lstStyle/>
          <a:p>
            <a:r>
              <a:rPr kumimoji="0" lang="en-US" sz="180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Plate 4: Plot wise weeding</a:t>
            </a:r>
            <a:endParaRPr lang="en-IN" dirty="0"/>
          </a:p>
        </p:txBody>
      </p:sp>
      <p:pic>
        <p:nvPicPr>
          <p:cNvPr id="7" name="Picture 6" descr="C:\Users\USER\Desktop\Field photos\IMG_20230517_145252.jpg">
            <a:extLst>
              <a:ext uri="{FF2B5EF4-FFF2-40B4-BE49-F238E27FC236}">
                <a16:creationId xmlns:a16="http://schemas.microsoft.com/office/drawing/2014/main" id="{0F5E77D7-1646-0286-B2AB-5DCEAB7E1E5E}"/>
              </a:ext>
            </a:extLst>
          </p:cNvPr>
          <p:cNvPicPr/>
          <p:nvPr/>
        </p:nvPicPr>
        <p:blipFill>
          <a:blip r:embed="rId4" cstate="print"/>
          <a:srcRect/>
          <a:stretch>
            <a:fillRect/>
          </a:stretch>
        </p:blipFill>
        <p:spPr bwMode="auto">
          <a:xfrm>
            <a:off x="2851231" y="3947628"/>
            <a:ext cx="5208607" cy="2130003"/>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5F06C688-565C-AE14-296E-8AA69A2BC529}"/>
              </a:ext>
            </a:extLst>
          </p:cNvPr>
          <p:cNvSpPr txBox="1"/>
          <p:nvPr/>
        </p:nvSpPr>
        <p:spPr>
          <a:xfrm>
            <a:off x="3024851" y="6265204"/>
            <a:ext cx="5034987" cy="369332"/>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Plate 5 :   Tagging of selected plants</a:t>
            </a:r>
            <a:endParaRPr lang="en-IN" dirty="0"/>
          </a:p>
        </p:txBody>
      </p:sp>
    </p:spTree>
    <p:extLst>
      <p:ext uri="{BB962C8B-B14F-4D97-AF65-F5344CB8AC3E}">
        <p14:creationId xmlns:p14="http://schemas.microsoft.com/office/powerpoint/2010/main" val="1012557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Desktop\Field photos\IMG-20231008-WA0021.jpg">
            <a:extLst>
              <a:ext uri="{FF2B5EF4-FFF2-40B4-BE49-F238E27FC236}">
                <a16:creationId xmlns:a16="http://schemas.microsoft.com/office/drawing/2014/main" id="{A71506A1-F619-D500-9D5E-7A0A43B173BE}"/>
              </a:ext>
            </a:extLst>
          </p:cNvPr>
          <p:cNvPicPr/>
          <p:nvPr/>
        </p:nvPicPr>
        <p:blipFill>
          <a:blip r:embed="rId2" cstate="print"/>
          <a:srcRect/>
          <a:stretch>
            <a:fillRect/>
          </a:stretch>
        </p:blipFill>
        <p:spPr bwMode="auto">
          <a:xfrm>
            <a:off x="692551" y="370388"/>
            <a:ext cx="5152664" cy="26158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0B8529FC-FA1E-02CB-0C23-E5C8E2EBECB0}"/>
              </a:ext>
            </a:extLst>
          </p:cNvPr>
          <p:cNvSpPr txBox="1"/>
          <p:nvPr/>
        </p:nvSpPr>
        <p:spPr>
          <a:xfrm>
            <a:off x="692551" y="3126473"/>
            <a:ext cx="5152664" cy="369332"/>
          </a:xfrm>
          <a:prstGeom prst="rect">
            <a:avLst/>
          </a:prstGeom>
          <a:noFill/>
        </p:spPr>
        <p:txBody>
          <a:bodyPr wrap="square" rtlCol="0">
            <a:spAutoFit/>
          </a:bodyPr>
          <a:lstStyle/>
          <a:p>
            <a:pPr algn="ctr"/>
            <a:r>
              <a:rPr lang="en-US" sz="1800" dirty="0">
                <a:latin typeface="Times New Roman" panose="02020603050405020304" pitchFamily="18" charset="0"/>
                <a:cs typeface="Times New Roman" panose="02020603050405020304" pitchFamily="18" charset="0"/>
              </a:rPr>
              <a:t>Plate 7  (a) Shade drying of harvested  Maize cobs</a:t>
            </a:r>
          </a:p>
        </p:txBody>
      </p:sp>
      <p:pic>
        <p:nvPicPr>
          <p:cNvPr id="4" name="Picture 3" descr="C:\Users\USER\Desktop\Field photos\IMG-20230822-WA0015.jpg">
            <a:extLst>
              <a:ext uri="{FF2B5EF4-FFF2-40B4-BE49-F238E27FC236}">
                <a16:creationId xmlns:a16="http://schemas.microsoft.com/office/drawing/2014/main" id="{C7E98DCF-694A-6A97-1AB7-F695D89B6248}"/>
              </a:ext>
            </a:extLst>
          </p:cNvPr>
          <p:cNvPicPr/>
          <p:nvPr/>
        </p:nvPicPr>
        <p:blipFill>
          <a:blip r:embed="rId3" cstate="print"/>
          <a:srcRect/>
          <a:stretch>
            <a:fillRect/>
          </a:stretch>
        </p:blipFill>
        <p:spPr bwMode="auto">
          <a:xfrm>
            <a:off x="6096001" y="370388"/>
            <a:ext cx="5490258" cy="26158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46D2F62E-1392-14F2-CB8E-F5C5AC7D4DE3}"/>
              </a:ext>
            </a:extLst>
          </p:cNvPr>
          <p:cNvSpPr txBox="1"/>
          <p:nvPr/>
        </p:nvSpPr>
        <p:spPr>
          <a:xfrm>
            <a:off x="6096000" y="3063091"/>
            <a:ext cx="5197033" cy="369332"/>
          </a:xfrm>
          <a:prstGeom prst="rect">
            <a:avLst/>
          </a:prstGeom>
          <a:noFill/>
        </p:spPr>
        <p:txBody>
          <a:bodyPr wrap="square" rtlCol="0">
            <a:spAutoFit/>
          </a:bodyPr>
          <a:lstStyle/>
          <a:p>
            <a:pPr algn="ctr"/>
            <a:r>
              <a:rPr lang="en-US" sz="1800" dirty="0">
                <a:latin typeface="Times New Roman" panose="02020603050405020304" pitchFamily="18" charset="0"/>
                <a:cs typeface="Times New Roman" panose="02020603050405020304" pitchFamily="18" charset="0"/>
              </a:rPr>
              <a:t>Plate (b) </a:t>
            </a:r>
            <a:r>
              <a:rPr lang="en-US" sz="1800" dirty="0" err="1">
                <a:latin typeface="Times New Roman" panose="02020603050405020304" pitchFamily="18" charset="0"/>
                <a:cs typeface="Times New Roman" panose="02020603050405020304" pitchFamily="18" charset="0"/>
              </a:rPr>
              <a:t>Dehusked</a:t>
            </a:r>
            <a:r>
              <a:rPr lang="en-US" sz="1800" dirty="0">
                <a:latin typeface="Times New Roman" panose="02020603050405020304" pitchFamily="18" charset="0"/>
                <a:cs typeface="Times New Roman" panose="02020603050405020304" pitchFamily="18" charset="0"/>
              </a:rPr>
              <a:t> Maize cobs</a:t>
            </a:r>
          </a:p>
        </p:txBody>
      </p:sp>
      <p:pic>
        <p:nvPicPr>
          <p:cNvPr id="6" name="Picture 5" descr="C:\Users\USER\Desktop\Field photos\IMG-20231007-WA0030.jpg">
            <a:extLst>
              <a:ext uri="{FF2B5EF4-FFF2-40B4-BE49-F238E27FC236}">
                <a16:creationId xmlns:a16="http://schemas.microsoft.com/office/drawing/2014/main" id="{A1889C40-ECF6-E01B-36CB-62670DC2B1ED}"/>
              </a:ext>
            </a:extLst>
          </p:cNvPr>
          <p:cNvPicPr/>
          <p:nvPr/>
        </p:nvPicPr>
        <p:blipFill>
          <a:blip r:embed="rId4" cstate="print"/>
          <a:srcRect/>
          <a:stretch>
            <a:fillRect/>
          </a:stretch>
        </p:blipFill>
        <p:spPr bwMode="auto">
          <a:xfrm>
            <a:off x="578734" y="3636011"/>
            <a:ext cx="5266481" cy="23481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descr="C:\Users\USER\Desktop\Field photos\IMG-20231003-WA0022.jpg">
            <a:extLst>
              <a:ext uri="{FF2B5EF4-FFF2-40B4-BE49-F238E27FC236}">
                <a16:creationId xmlns:a16="http://schemas.microsoft.com/office/drawing/2014/main" id="{AC77F93C-D9BE-79CA-D35C-0354C38B0AB4}"/>
              </a:ext>
            </a:extLst>
          </p:cNvPr>
          <p:cNvPicPr/>
          <p:nvPr/>
        </p:nvPicPr>
        <p:blipFill>
          <a:blip r:embed="rId5" cstate="print"/>
          <a:srcRect/>
          <a:stretch>
            <a:fillRect/>
          </a:stretch>
        </p:blipFill>
        <p:spPr bwMode="auto">
          <a:xfrm>
            <a:off x="6200173" y="3636012"/>
            <a:ext cx="5413093" cy="23481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C8BB48A9-FBA5-BCBA-3F16-EAB8B94BCAE2}"/>
              </a:ext>
            </a:extLst>
          </p:cNvPr>
          <p:cNvSpPr txBox="1"/>
          <p:nvPr/>
        </p:nvSpPr>
        <p:spPr>
          <a:xfrm>
            <a:off x="1292505" y="6136674"/>
            <a:ext cx="5152664" cy="369332"/>
          </a:xfrm>
          <a:prstGeom prst="rect">
            <a:avLst/>
          </a:prstGeom>
          <a:noFill/>
        </p:spPr>
        <p:txBody>
          <a:bodyPr wrap="square" rtlCol="0">
            <a:spAutoFit/>
          </a:bodyPr>
          <a:lstStyle/>
          <a:p>
            <a:r>
              <a:rPr lang="en-US" sz="1800" dirty="0">
                <a:latin typeface="Arial" pitchFamily="34" charset="0"/>
                <a:cs typeface="Arial" pitchFamily="34" charset="0"/>
              </a:rPr>
              <a:t>Plate </a:t>
            </a:r>
            <a:r>
              <a:rPr lang="en-US" dirty="0">
                <a:latin typeface="Times New Roman" panose="02020603050405020304" pitchFamily="18" charset="0"/>
                <a:cs typeface="Times New Roman" panose="02020603050405020304" pitchFamily="18" charset="0"/>
              </a:rPr>
              <a:t>8</a:t>
            </a:r>
            <a:r>
              <a:rPr lang="en-US" sz="1800" dirty="0">
                <a:latin typeface="Times New Roman" panose="02020603050405020304" pitchFamily="18" charset="0"/>
                <a:cs typeface="Times New Roman" panose="02020603050405020304" pitchFamily="18" charset="0"/>
              </a:rPr>
              <a:t>:Number of grains per cob</a:t>
            </a:r>
          </a:p>
        </p:txBody>
      </p:sp>
      <p:sp>
        <p:nvSpPr>
          <p:cNvPr id="9" name="TextBox 8">
            <a:extLst>
              <a:ext uri="{FF2B5EF4-FFF2-40B4-BE49-F238E27FC236}">
                <a16:creationId xmlns:a16="http://schemas.microsoft.com/office/drawing/2014/main" id="{FC2A7ADC-140F-BB8B-12D0-25B8C978C712}"/>
              </a:ext>
            </a:extLst>
          </p:cNvPr>
          <p:cNvSpPr txBox="1"/>
          <p:nvPr/>
        </p:nvSpPr>
        <p:spPr>
          <a:xfrm>
            <a:off x="6778907" y="6118280"/>
            <a:ext cx="5413093" cy="369332"/>
          </a:xfrm>
          <a:prstGeom prst="rect">
            <a:avLst/>
          </a:prstGeom>
          <a:noFill/>
        </p:spPr>
        <p:txBody>
          <a:bodyPr wrap="square" rtlCol="0">
            <a:spAutoFit/>
          </a:bodyPr>
          <a:lstStyle/>
          <a:p>
            <a:pPr marL="0" marR="0" lvl="0" indent="285750" algn="l" defTabSz="914400" rtl="0" eaLnBrk="1" fontAlgn="base" latinLnBrk="0" hangingPunct="1">
              <a:lnSpc>
                <a:spcPct val="100000"/>
              </a:lnSpc>
              <a:spcBef>
                <a:spcPct val="0"/>
              </a:spcBef>
              <a:spcAft>
                <a:spcPct val="0"/>
              </a:spcAft>
              <a:buClrTx/>
              <a:buSzTx/>
              <a:buFontTx/>
              <a:buNone/>
              <a:tabLst/>
            </a:pPr>
            <a:r>
              <a:rPr kumimoji="0" lang="en-US" sz="1800" i="0" u="none" strike="noStrike" cap="none" normalizeH="0" baseline="0" dirty="0">
                <a:ln>
                  <a:noFill/>
                </a:ln>
                <a:solidFill>
                  <a:schemeClr val="tx1"/>
                </a:solidFill>
                <a:effectLst/>
                <a:latin typeface="Arial" pitchFamily="34" charset="0"/>
                <a:ea typeface="Calibri" pitchFamily="34" charset="0"/>
                <a:cs typeface="Arial" pitchFamily="34" charset="0"/>
              </a:rPr>
              <a:t>Plate 9:</a:t>
            </a:r>
            <a:r>
              <a:rPr kumimoji="0" lang="en-US" sz="1800" i="0" u="none" strike="noStrike" cap="none" normalizeH="0" dirty="0">
                <a:ln>
                  <a:noFill/>
                </a:ln>
                <a:solidFill>
                  <a:schemeClr val="tx1"/>
                </a:solidFill>
                <a:effectLst/>
                <a:latin typeface="Arial" pitchFamily="34" charset="0"/>
                <a:ea typeface="Calibri" pitchFamily="34" charset="0"/>
                <a:cs typeface="Arial" pitchFamily="34" charset="0"/>
              </a:rPr>
              <a:t> </a:t>
            </a:r>
            <a:r>
              <a:rPr kumimoji="0" lang="en-US" sz="1800" i="0" u="none" strike="noStrike" cap="none" normalizeH="0" baseline="0" dirty="0">
                <a:ln>
                  <a:noFill/>
                </a:ln>
                <a:solidFill>
                  <a:schemeClr val="tx1"/>
                </a:solidFill>
                <a:effectLst/>
                <a:latin typeface="Arial" pitchFamily="34" charset="0"/>
                <a:ea typeface="Calibri" pitchFamily="34" charset="0"/>
                <a:cs typeface="Arial" pitchFamily="34" charset="0"/>
              </a:rPr>
              <a:t>1</a:t>
            </a:r>
            <a:r>
              <a:rPr kumimoji="0" lang="en-US" sz="180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00 Grain seed index</a:t>
            </a:r>
            <a:endParaRPr kumimoji="0" lang="en-US"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63622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3F5276-47BD-3623-437D-44A338A2F659}"/>
              </a:ext>
            </a:extLst>
          </p:cNvPr>
          <p:cNvSpPr txBox="1"/>
          <p:nvPr/>
        </p:nvSpPr>
        <p:spPr>
          <a:xfrm>
            <a:off x="2919715" y="1316716"/>
            <a:ext cx="6094070"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RESULTS &amp; DISCUSSION</a:t>
            </a:r>
          </a:p>
        </p:txBody>
      </p:sp>
      <p:sp>
        <p:nvSpPr>
          <p:cNvPr id="5" name="TextBox 4">
            <a:extLst>
              <a:ext uri="{FF2B5EF4-FFF2-40B4-BE49-F238E27FC236}">
                <a16:creationId xmlns:a16="http://schemas.microsoft.com/office/drawing/2014/main" id="{0B1C5B5D-B9A4-A66F-6CEA-4FC25E70FC65}"/>
              </a:ext>
            </a:extLst>
          </p:cNvPr>
          <p:cNvSpPr txBox="1"/>
          <p:nvPr/>
        </p:nvSpPr>
        <p:spPr>
          <a:xfrm>
            <a:off x="1354239" y="2381058"/>
            <a:ext cx="10278318" cy="2740943"/>
          </a:xfrm>
          <a:prstGeom prst="rect">
            <a:avLst/>
          </a:prstGeom>
          <a:noFill/>
        </p:spPr>
        <p:txBody>
          <a:bodyPr wrap="square">
            <a:spAutoFit/>
          </a:bodyPr>
          <a:lstStyle/>
          <a:p>
            <a:pPr>
              <a:lnSpc>
                <a:spcPct val="150000"/>
              </a:lnSpc>
              <a:spcBef>
                <a:spcPts val="600"/>
              </a:spcBef>
              <a:spcAft>
                <a:spcPts val="600"/>
              </a:spcAft>
              <a:buFont typeface="Wingdings" pitchFamily="2" charset="2"/>
              <a:buChar char="Ø"/>
            </a:pPr>
            <a:r>
              <a:rPr lang="en-US" sz="1800" dirty="0">
                <a:solidFill>
                  <a:schemeClr val="tx1">
                    <a:lumMod val="85000"/>
                    <a:lumOff val="15000"/>
                  </a:schemeClr>
                </a:solidFill>
                <a:latin typeface="Times New Roman" pitchFamily="18" charset="0"/>
                <a:cs typeface="Times New Roman" pitchFamily="18" charset="0"/>
              </a:rPr>
              <a:t>Number of cobs per plant</a:t>
            </a:r>
          </a:p>
          <a:p>
            <a:pPr>
              <a:lnSpc>
                <a:spcPct val="150000"/>
              </a:lnSpc>
              <a:spcBef>
                <a:spcPts val="600"/>
              </a:spcBef>
              <a:spcAft>
                <a:spcPts val="600"/>
              </a:spcAft>
              <a:buFont typeface="Wingdings" pitchFamily="2" charset="2"/>
              <a:buChar char="Ø"/>
            </a:pPr>
            <a:r>
              <a:rPr lang="en-US" sz="1800" dirty="0">
                <a:solidFill>
                  <a:schemeClr val="tx1">
                    <a:lumMod val="85000"/>
                    <a:lumOff val="15000"/>
                  </a:schemeClr>
                </a:solidFill>
                <a:latin typeface="Times New Roman" pitchFamily="18" charset="0"/>
                <a:cs typeface="Times New Roman" pitchFamily="18" charset="0"/>
              </a:rPr>
              <a:t>Number of grains per cob</a:t>
            </a:r>
          </a:p>
          <a:p>
            <a:pPr>
              <a:lnSpc>
                <a:spcPct val="150000"/>
              </a:lnSpc>
              <a:spcBef>
                <a:spcPts val="600"/>
              </a:spcBef>
              <a:spcAft>
                <a:spcPts val="600"/>
              </a:spcAft>
              <a:buFont typeface="Wingdings" pitchFamily="2" charset="2"/>
              <a:buChar char="Ø"/>
            </a:pPr>
            <a:r>
              <a:rPr lang="en-US" sz="1800" dirty="0">
                <a:solidFill>
                  <a:schemeClr val="tx1">
                    <a:lumMod val="85000"/>
                    <a:lumOff val="15000"/>
                  </a:schemeClr>
                </a:solidFill>
                <a:latin typeface="Times New Roman" pitchFamily="18" charset="0"/>
                <a:cs typeface="Times New Roman" pitchFamily="18" charset="0"/>
              </a:rPr>
              <a:t>Seed index</a:t>
            </a:r>
          </a:p>
          <a:p>
            <a:pPr>
              <a:lnSpc>
                <a:spcPct val="150000"/>
              </a:lnSpc>
              <a:spcBef>
                <a:spcPts val="600"/>
              </a:spcBef>
              <a:spcAft>
                <a:spcPts val="600"/>
              </a:spcAft>
              <a:buFont typeface="Wingdings" pitchFamily="2" charset="2"/>
              <a:buChar char="Ø"/>
            </a:pPr>
            <a:r>
              <a:rPr lang="en-US" sz="1800" b="1" dirty="0">
                <a:solidFill>
                  <a:srgbClr val="000000"/>
                </a:solidFill>
                <a:latin typeface="Times New Roman" pitchFamily="18" charset="0"/>
                <a:ea typeface="Calibri" pitchFamily="34" charset="0"/>
                <a:cs typeface="Times New Roman" pitchFamily="18" charset="0"/>
              </a:rPr>
              <a:t> </a:t>
            </a:r>
            <a:r>
              <a:rPr lang="en-US" sz="1800" dirty="0">
                <a:solidFill>
                  <a:srgbClr val="000000"/>
                </a:solidFill>
                <a:latin typeface="Times New Roman" pitchFamily="18" charset="0"/>
                <a:ea typeface="Calibri" pitchFamily="34" charset="0"/>
                <a:cs typeface="Times New Roman" pitchFamily="18" charset="0"/>
              </a:rPr>
              <a:t>Grains yield per plot (kg)</a:t>
            </a:r>
          </a:p>
          <a:p>
            <a:pPr>
              <a:lnSpc>
                <a:spcPct val="150000"/>
              </a:lnSpc>
              <a:spcBef>
                <a:spcPts val="600"/>
              </a:spcBef>
              <a:spcAft>
                <a:spcPts val="600"/>
              </a:spcAft>
              <a:buFont typeface="Wingdings" pitchFamily="2" charset="2"/>
              <a:buChar char="Ø"/>
            </a:pPr>
            <a:r>
              <a:rPr lang="en-US" sz="1800" dirty="0">
                <a:solidFill>
                  <a:srgbClr val="000000"/>
                </a:solidFill>
                <a:latin typeface="Times New Roman" pitchFamily="18" charset="0"/>
                <a:cs typeface="Times New Roman" pitchFamily="18" charset="0"/>
              </a:rPr>
              <a:t>Grains yield per ha (</a:t>
            </a:r>
            <a:r>
              <a:rPr lang="en-US" sz="1800" dirty="0" err="1">
                <a:solidFill>
                  <a:srgbClr val="000000"/>
                </a:solidFill>
                <a:latin typeface="Times New Roman" pitchFamily="18" charset="0"/>
                <a:cs typeface="Times New Roman" pitchFamily="18" charset="0"/>
              </a:rPr>
              <a:t>qtl</a:t>
            </a:r>
            <a:r>
              <a:rPr lang="en-US" sz="1800" dirty="0">
                <a:solidFill>
                  <a:srgbClr val="000000"/>
                </a:solidFill>
                <a:latin typeface="Times New Roman" pitchFamily="18" charset="0"/>
                <a:cs typeface="Times New Roman" pitchFamily="18" charset="0"/>
              </a:rPr>
              <a:t>)</a:t>
            </a:r>
            <a:endParaRPr lang="en-IN" dirty="0"/>
          </a:p>
        </p:txBody>
      </p:sp>
    </p:spTree>
    <p:extLst>
      <p:ext uri="{BB962C8B-B14F-4D97-AF65-F5344CB8AC3E}">
        <p14:creationId xmlns:p14="http://schemas.microsoft.com/office/powerpoint/2010/main" val="556233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7AA551-2A96-85EF-8DCA-8612A8B2C8D6}"/>
              </a:ext>
            </a:extLst>
          </p:cNvPr>
          <p:cNvSpPr txBox="1"/>
          <p:nvPr/>
        </p:nvSpPr>
        <p:spPr>
          <a:xfrm>
            <a:off x="821803" y="1179225"/>
            <a:ext cx="10266743" cy="3258841"/>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Number of Cobs</a:t>
            </a:r>
            <a:endParaRPr kumimoji="0" lang="en-US"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p>
          <a:p>
            <a:pPr marL="171450" indent="-171450" algn="just" eaLnBrk="0" fontAlgn="base" hangingPunct="0">
              <a:lnSpc>
                <a:spcPct val="150000"/>
              </a:lnSpc>
              <a:spcBef>
                <a:spcPts val="600"/>
              </a:spcBef>
              <a:spcAft>
                <a:spcPts val="600"/>
              </a:spcAft>
              <a:buFont typeface="Wingdings" panose="05000000000000000000" pitchFamily="2" charset="2"/>
              <a:buChar char="§"/>
            </a:pPr>
            <a:r>
              <a:rPr kumimoji="0" lang="en-US" sz="1800" b="0" i="0" u="none" strike="noStrike" cap="none" normalizeH="0" dirty="0">
                <a:ln>
                  <a:noFill/>
                </a:ln>
                <a:solidFill>
                  <a:schemeClr val="tx1"/>
                </a:solidFill>
                <a:effectLst/>
                <a:latin typeface="Times New Roman" panose="02020603050405020304"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In the present study sowing dates significantly influenced number of cobs per plant. The maximum number of cobs per plant (8.00) was observed in 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st</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sown crop, followed by 11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sown crop (7.00) </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(Table 2 and Figure 2).</a:t>
            </a:r>
            <a:r>
              <a:rPr lang="en-US" sz="1800" dirty="0">
                <a:latin typeface="Times New Roman" panose="02020603050405020304" pitchFamily="18" charset="0"/>
                <a:cs typeface="Times New Roman" panose="02020603050405020304" pitchFamily="18" charset="0"/>
              </a:rPr>
              <a:t> </a:t>
            </a:r>
          </a:p>
          <a:p>
            <a:pPr marL="171450" indent="-171450" algn="just" eaLnBrk="0" fontAlgn="base" hangingPunct="0">
              <a:lnSpc>
                <a:spcPct val="150000"/>
              </a:lnSpc>
              <a:spcBef>
                <a:spcPts val="600"/>
              </a:spcBef>
              <a:spcAft>
                <a:spcPts val="600"/>
              </a:spcAft>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The reason for highest number of cobs per plant in 1</a:t>
            </a:r>
            <a:r>
              <a:rPr lang="en-US" sz="1800" baseline="30000" dirty="0">
                <a:latin typeface="Times New Roman" pitchFamily="18" charset="0"/>
                <a:cs typeface="Times New Roman" pitchFamily="18" charset="0"/>
              </a:rPr>
              <a:t>st</a:t>
            </a:r>
            <a:r>
              <a:rPr lang="en-US" sz="1800" dirty="0">
                <a:latin typeface="Times New Roman" pitchFamily="18" charset="0"/>
                <a:cs typeface="Times New Roman" pitchFamily="18" charset="0"/>
              </a:rPr>
              <a:t> April and 11</a:t>
            </a:r>
            <a:r>
              <a:rPr lang="en-US" sz="1800" baseline="30000" dirty="0">
                <a:latin typeface="Times New Roman" pitchFamily="18" charset="0"/>
                <a:cs typeface="Times New Roman" pitchFamily="18" charset="0"/>
              </a:rPr>
              <a:t>th</a:t>
            </a:r>
            <a:r>
              <a:rPr lang="en-US" sz="1800" dirty="0">
                <a:latin typeface="Times New Roman" pitchFamily="18" charset="0"/>
                <a:cs typeface="Times New Roman" pitchFamily="18" charset="0"/>
              </a:rPr>
              <a:t> April sown crops might be due to </a:t>
            </a:r>
            <a:r>
              <a:rPr lang="en-US" sz="1800" dirty="0" err="1">
                <a:latin typeface="Times New Roman" pitchFamily="18" charset="0"/>
                <a:cs typeface="Times New Roman" pitchFamily="18" charset="0"/>
              </a:rPr>
              <a:t>favourable</a:t>
            </a:r>
            <a:r>
              <a:rPr lang="en-US" sz="1800" dirty="0">
                <a:latin typeface="Times New Roman" pitchFamily="18" charset="0"/>
                <a:cs typeface="Times New Roman" pitchFamily="18" charset="0"/>
              </a:rPr>
              <a:t> rainfall and other weather parameters during that month for better seed germination, plant stand and subsequent crop growth and cob formation and development in the later phase. </a:t>
            </a:r>
          </a:p>
        </p:txBody>
      </p:sp>
    </p:spTree>
    <p:extLst>
      <p:ext uri="{BB962C8B-B14F-4D97-AF65-F5344CB8AC3E}">
        <p14:creationId xmlns:p14="http://schemas.microsoft.com/office/powerpoint/2010/main" val="790082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96798D5-C617-CC78-8D89-DEF5118CC2B8}"/>
              </a:ext>
            </a:extLst>
          </p:cNvPr>
          <p:cNvSpPr txBox="1"/>
          <p:nvPr/>
        </p:nvSpPr>
        <p:spPr>
          <a:xfrm>
            <a:off x="2005314" y="157185"/>
            <a:ext cx="8932761" cy="369332"/>
          </a:xfrm>
          <a:prstGeom prst="rect">
            <a:avLst/>
          </a:prstGeom>
          <a:noFill/>
        </p:spPr>
        <p:txBody>
          <a:bodyPr wrap="square">
            <a:spAutoFit/>
          </a:bodyPr>
          <a:lstStyle/>
          <a:p>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Table </a:t>
            </a:r>
            <a:r>
              <a:rPr lang="en-US" b="1" dirty="0">
                <a:latin typeface="Times New Roman" panose="02020603050405020304" pitchFamily="18" charset="0"/>
                <a:ea typeface="Calibri" pitchFamily="34" charset="0"/>
                <a:cs typeface="Times New Roman" panose="02020603050405020304" pitchFamily="18" charset="0"/>
              </a:rPr>
              <a:t>2</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Observation on  </a:t>
            </a:r>
            <a:r>
              <a:rPr lang="en-US" b="1" dirty="0">
                <a:latin typeface="Times New Roman" panose="02020603050405020304" pitchFamily="18" charset="0"/>
                <a:ea typeface="Calibri" pitchFamily="34" charset="0"/>
                <a:cs typeface="Times New Roman" panose="02020603050405020304" pitchFamily="18" charset="0"/>
              </a:rPr>
              <a:t>N</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umber of Cobs</a:t>
            </a:r>
            <a:r>
              <a:rPr kumimoji="0" lang="en-US" b="1"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per </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plant in </a:t>
            </a:r>
            <a:r>
              <a:rPr lang="en-US" b="1" dirty="0">
                <a:latin typeface="Times New Roman" panose="02020603050405020304" pitchFamily="18" charset="0"/>
                <a:ea typeface="Calibri" pitchFamily="34" charset="0"/>
                <a:cs typeface="Times New Roman" panose="02020603050405020304" pitchFamily="18" charset="0"/>
              </a:rPr>
              <a:t>H</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ybrid </a:t>
            </a:r>
            <a:r>
              <a:rPr lang="en-US" b="1" dirty="0">
                <a:latin typeface="Times New Roman" panose="02020603050405020304" pitchFamily="18" charset="0"/>
                <a:ea typeface="Calibri" pitchFamily="34" charset="0"/>
                <a:cs typeface="Times New Roman" panose="02020603050405020304" pitchFamily="18" charset="0"/>
              </a:rPr>
              <a:t>M</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aize</a:t>
            </a:r>
            <a:endParaRPr lang="en-IN" dirty="0"/>
          </a:p>
        </p:txBody>
      </p:sp>
      <p:graphicFrame>
        <p:nvGraphicFramePr>
          <p:cNvPr id="4" name="Table 3">
            <a:extLst>
              <a:ext uri="{FF2B5EF4-FFF2-40B4-BE49-F238E27FC236}">
                <a16:creationId xmlns:a16="http://schemas.microsoft.com/office/drawing/2014/main" id="{558E5B22-4F6D-9374-952C-081B91754522}"/>
              </a:ext>
            </a:extLst>
          </p:cNvPr>
          <p:cNvGraphicFramePr>
            <a:graphicFrameLocks noGrp="1"/>
          </p:cNvGraphicFramePr>
          <p:nvPr>
            <p:extLst>
              <p:ext uri="{D42A27DB-BD31-4B8C-83A1-F6EECF244321}">
                <p14:modId xmlns:p14="http://schemas.microsoft.com/office/powerpoint/2010/main" val="46222668"/>
              </p:ext>
            </p:extLst>
          </p:nvPr>
        </p:nvGraphicFramePr>
        <p:xfrm>
          <a:off x="2005314" y="875131"/>
          <a:ext cx="6858000" cy="5107737"/>
        </p:xfrm>
        <a:graphic>
          <a:graphicData uri="http://schemas.openxmlformats.org/drawingml/2006/table">
            <a:tbl>
              <a:tblPr/>
              <a:tblGrid>
                <a:gridCol w="3785615">
                  <a:extLst>
                    <a:ext uri="{9D8B030D-6E8A-4147-A177-3AD203B41FA5}">
                      <a16:colId xmlns:a16="http://schemas.microsoft.com/office/drawing/2014/main" val="1788087476"/>
                    </a:ext>
                  </a:extLst>
                </a:gridCol>
                <a:gridCol w="3072385">
                  <a:extLst>
                    <a:ext uri="{9D8B030D-6E8A-4147-A177-3AD203B41FA5}">
                      <a16:colId xmlns:a16="http://schemas.microsoft.com/office/drawing/2014/main" val="4237184520"/>
                    </a:ext>
                  </a:extLst>
                </a:gridCol>
              </a:tblGrid>
              <a:tr h="378357">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Treatments</a:t>
                      </a:r>
                      <a:endParaRPr lang="en-US" sz="1600" dirty="0">
                        <a:latin typeface="Times New Roman" panose="02020603050405020304" pitchFamily="18" charset="0"/>
                        <a:ea typeface="Calibri"/>
                        <a:cs typeface="Times New Roman" panose="02020603050405020304" pitchFamily="18" charset="0"/>
                      </a:endParaRP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Number of Cobs</a:t>
                      </a:r>
                      <a:r>
                        <a:rPr lang="en-US" sz="1600" b="1" baseline="0" dirty="0">
                          <a:latin typeface="Times New Roman" panose="02020603050405020304" pitchFamily="18" charset="0"/>
                          <a:ea typeface="Calibri"/>
                          <a:cs typeface="Times New Roman" panose="02020603050405020304" pitchFamily="18" charset="0"/>
                        </a:rPr>
                        <a:t> per </a:t>
                      </a:r>
                      <a:r>
                        <a:rPr lang="en-US" sz="1600" b="1" dirty="0">
                          <a:latin typeface="Times New Roman" panose="02020603050405020304" pitchFamily="18" charset="0"/>
                          <a:ea typeface="Calibri"/>
                          <a:cs typeface="Times New Roman" panose="02020603050405020304" pitchFamily="18" charset="0"/>
                        </a:rPr>
                        <a:t>plant</a:t>
                      </a:r>
                      <a:endParaRPr lang="en-US" sz="1600" dirty="0">
                        <a:latin typeface="Times New Roman" panose="02020603050405020304" pitchFamily="18" charset="0"/>
                        <a:ea typeface="Calibri"/>
                        <a:cs typeface="Times New Roman" panose="02020603050405020304" pitchFamily="18" charset="0"/>
                      </a:endParaRP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1067981"/>
                  </a:ext>
                </a:extLst>
              </a:tr>
              <a:tr h="383643">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S0D0- 10</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Feb’</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0.33</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094513"/>
                  </a:ext>
                </a:extLst>
              </a:tr>
              <a:tr h="3810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S1D1- 20</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Feb’</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2.16</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7657128"/>
                  </a:ext>
                </a:extLst>
              </a:tr>
              <a:tr h="4572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S2D2- 2</a:t>
                      </a:r>
                      <a:r>
                        <a:rPr lang="en-US" sz="1600" baseline="30000" dirty="0">
                          <a:latin typeface="Times New Roman" panose="02020603050405020304" pitchFamily="18" charset="0"/>
                          <a:ea typeface="Calibri"/>
                          <a:cs typeface="Times New Roman" panose="02020603050405020304" pitchFamily="18" charset="0"/>
                        </a:rPr>
                        <a:t>nd</a:t>
                      </a:r>
                      <a:r>
                        <a:rPr lang="en-US" sz="1600" dirty="0">
                          <a:latin typeface="Times New Roman" panose="02020603050405020304" pitchFamily="18" charset="0"/>
                          <a:ea typeface="Calibri"/>
                          <a:cs typeface="Times New Roman" panose="02020603050405020304" pitchFamily="18" charset="0"/>
                        </a:rPr>
                        <a:t> March’</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3.16</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154901"/>
                  </a:ext>
                </a:extLst>
              </a:tr>
              <a:tr h="307137">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  S3D3- 12</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March’</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4.17</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2208912"/>
                  </a:ext>
                </a:extLst>
              </a:tr>
              <a:tr h="378663">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       S4D4- 22</a:t>
                      </a:r>
                      <a:r>
                        <a:rPr lang="en-US" sz="1600" baseline="30000" dirty="0">
                          <a:latin typeface="Times New Roman" panose="02020603050405020304" pitchFamily="18" charset="0"/>
                          <a:ea typeface="Calibri"/>
                          <a:cs typeface="Times New Roman" panose="02020603050405020304" pitchFamily="18" charset="0"/>
                        </a:rPr>
                        <a:t>nd</a:t>
                      </a:r>
                      <a:r>
                        <a:rPr lang="en-US" sz="1600" dirty="0">
                          <a:latin typeface="Times New Roman" panose="02020603050405020304" pitchFamily="18" charset="0"/>
                          <a:ea typeface="Calibri"/>
                          <a:cs typeface="Times New Roman" panose="02020603050405020304" pitchFamily="18" charset="0"/>
                        </a:rPr>
                        <a:t> March’</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5.16</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3396929"/>
                  </a:ext>
                </a:extLst>
              </a:tr>
              <a:tr h="4572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S5D5- 1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April</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8.00</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4002733610"/>
                  </a:ext>
                </a:extLst>
              </a:tr>
              <a:tr h="4572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S6D6- 11</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April</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7.00</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3955326471"/>
                  </a:ext>
                </a:extLst>
              </a:tr>
              <a:tr h="4572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S7D7- 21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April</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6.00</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58987712"/>
                  </a:ext>
                </a:extLst>
              </a:tr>
              <a:tr h="3810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S8D8- 1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May</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0.66</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8402560"/>
                  </a:ext>
                </a:extLst>
              </a:tr>
              <a:tr h="381000">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S9D9- 11</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May</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1.00</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3349769"/>
                  </a:ext>
                </a:extLst>
              </a:tr>
              <a:tr h="381000">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SEm</a:t>
                      </a:r>
                      <a:r>
                        <a:rPr lang="en-US" sz="1600" b="1" baseline="0" dirty="0">
                          <a:latin typeface="Times New Roman" panose="02020603050405020304" pitchFamily="18" charset="0"/>
                          <a:ea typeface="Calibri"/>
                          <a:cs typeface="Times New Roman" panose="02020603050405020304" pitchFamily="18" charset="0"/>
                        </a:rPr>
                        <a:t> </a:t>
                      </a:r>
                      <a:r>
                        <a:rPr lang="en-US" sz="1600" b="1" dirty="0">
                          <a:latin typeface="Times New Roman" panose="02020603050405020304" pitchFamily="18" charset="0"/>
                          <a:ea typeface="Calibri"/>
                          <a:cs typeface="Times New Roman" panose="02020603050405020304" pitchFamily="18" charset="0"/>
                        </a:rPr>
                        <a:t>±</a:t>
                      </a:r>
                      <a:endParaRPr lang="en-US" sz="1600" dirty="0">
                        <a:latin typeface="Times New Roman" panose="02020603050405020304" pitchFamily="18" charset="0"/>
                        <a:ea typeface="Calibri"/>
                        <a:cs typeface="Times New Roman" panose="02020603050405020304" pitchFamily="18" charset="0"/>
                      </a:endParaRP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0.16</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255214"/>
                  </a:ext>
                </a:extLst>
              </a:tr>
              <a:tr h="307137">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CD (P=0.05)</a:t>
                      </a:r>
                      <a:endParaRPr lang="en-US" sz="1600" dirty="0">
                        <a:latin typeface="Times New Roman" panose="02020603050405020304" pitchFamily="18" charset="0"/>
                        <a:ea typeface="Calibri"/>
                        <a:cs typeface="Times New Roman" panose="02020603050405020304" pitchFamily="18" charset="0"/>
                      </a:endParaRP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0.50</a:t>
                      </a:r>
                    </a:p>
                  </a:txBody>
                  <a:tcPr marL="50077" marR="50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8179423"/>
                  </a:ext>
                </a:extLst>
              </a:tr>
            </a:tbl>
          </a:graphicData>
        </a:graphic>
      </p:graphicFrame>
    </p:spTree>
    <p:extLst>
      <p:ext uri="{BB962C8B-B14F-4D97-AF65-F5344CB8AC3E}">
        <p14:creationId xmlns:p14="http://schemas.microsoft.com/office/powerpoint/2010/main" val="32637719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55F3D5FF-B24F-0EC4-0D93-94057B8C415C}"/>
              </a:ext>
            </a:extLst>
          </p:cNvPr>
          <p:cNvGraphicFramePr/>
          <p:nvPr>
            <p:extLst>
              <p:ext uri="{D42A27DB-BD31-4B8C-83A1-F6EECF244321}">
                <p14:modId xmlns:p14="http://schemas.microsoft.com/office/powerpoint/2010/main" val="827583208"/>
              </p:ext>
            </p:extLst>
          </p:nvPr>
        </p:nvGraphicFramePr>
        <p:xfrm>
          <a:off x="1168079" y="353029"/>
          <a:ext cx="9816296" cy="483243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EBE3C87A-583B-7A7E-B11D-14BA89EFF25C}"/>
              </a:ext>
            </a:extLst>
          </p:cNvPr>
          <p:cNvSpPr txBox="1"/>
          <p:nvPr/>
        </p:nvSpPr>
        <p:spPr>
          <a:xfrm>
            <a:off x="2769243" y="5041966"/>
            <a:ext cx="8215131" cy="553998"/>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Fig. 2:</a:t>
            </a:r>
            <a:r>
              <a:rPr kumimoji="0" lang="en-US" sz="1800" b="1"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r>
              <a:rPr lang="en-US" sz="1800" dirty="0">
                <a:latin typeface="Times New Roman" panose="02020603050405020304" pitchFamily="18" charset="0"/>
                <a:ea typeface="Calibri" pitchFamily="34" charset="0"/>
                <a:cs typeface="Times New Roman" panose="02020603050405020304" pitchFamily="18" charset="0"/>
              </a:rPr>
              <a:t>Mean n</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umber of cobs per plant of hybrid maize with</a:t>
            </a:r>
            <a:r>
              <a:rPr kumimoji="0" lang="en-US" sz="1800" b="0"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different sowing dates</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Black" pitchFamily="34" charset="0"/>
                <a:ea typeface="Calibri" pitchFamily="34" charset="0"/>
                <a:cs typeface="Times New Roman" pitchFamily="18" charset="0"/>
              </a:rPr>
              <a:t>	</a:t>
            </a:r>
            <a:endParaRPr kumimoji="0" lang="en-US" sz="20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3151871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46E1189-6E04-12CD-A981-5F97A026ABEB}"/>
              </a:ext>
            </a:extLst>
          </p:cNvPr>
          <p:cNvSpPr txBox="1"/>
          <p:nvPr/>
        </p:nvSpPr>
        <p:spPr>
          <a:xfrm>
            <a:off x="1134319" y="746734"/>
            <a:ext cx="10093123" cy="4335739"/>
          </a:xfrm>
          <a:prstGeom prst="rect">
            <a:avLst/>
          </a:prstGeom>
          <a:noFill/>
        </p:spPr>
        <p:txBody>
          <a:bodyPr wrap="square">
            <a:spAutoFit/>
          </a:bodyPr>
          <a:lstStyle/>
          <a:p>
            <a:pPr marL="0" marR="0" lvl="0" indent="17145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Number of </a:t>
            </a:r>
            <a:r>
              <a:rPr lang="en-US" b="1" dirty="0">
                <a:latin typeface="Times New Roman" panose="02020603050405020304" pitchFamily="18" charset="0"/>
                <a:ea typeface="Calibri" pitchFamily="34" charset="0"/>
                <a:cs typeface="Times New Roman" panose="02020603050405020304" pitchFamily="18" charset="0"/>
              </a:rPr>
              <a:t>G</a:t>
            </a:r>
            <a:r>
              <a:rPr kumimoji="0" lang="en-US" b="1"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rains per Cob</a:t>
            </a:r>
          </a:p>
          <a:p>
            <a:pPr marL="0" marR="0" lvl="0" indent="171450" algn="ctr"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endParaRP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 significant difference in grains per cob of Maize variety Nem-33 was observed due to difference in sowing dates. Positive effects on grains per cob was observed in </a:t>
            </a:r>
            <a:r>
              <a:rPr kumimoji="0" lang="en-US" sz="1800" b="0" i="0" u="none" strike="noStrike" cap="none" normalizeH="0" baseline="0" dirty="0">
                <a:ln>
                  <a:noFill/>
                </a:ln>
                <a:solidFill>
                  <a:srgbClr val="FF0000"/>
                </a:solidFill>
                <a:effectLst/>
                <a:latin typeface="Times New Roman" pitchFamily="18" charset="0"/>
                <a:ea typeface="Calibri" pitchFamily="34" charset="0"/>
                <a:cs typeface="Times New Roman" pitchFamily="18" charset="0"/>
              </a:rPr>
              <a:t>1</a:t>
            </a:r>
            <a:r>
              <a:rPr kumimoji="0" lang="en-US" sz="1800" b="0" i="0" u="none" strike="noStrike" cap="none" normalizeH="0" baseline="30000" dirty="0">
                <a:ln>
                  <a:noFill/>
                </a:ln>
                <a:solidFill>
                  <a:srgbClr val="FF0000"/>
                </a:solidFill>
                <a:effectLst/>
                <a:latin typeface="Times New Roman" pitchFamily="18" charset="0"/>
                <a:ea typeface="Calibri" pitchFamily="34" charset="0"/>
                <a:cs typeface="Times New Roman" pitchFamily="18" charset="0"/>
              </a:rPr>
              <a:t>st</a:t>
            </a:r>
            <a:r>
              <a:rPr kumimoji="0" lang="en-US" sz="1800" b="0" i="0" u="none" strike="noStrike" cap="none" normalizeH="0" baseline="0" dirty="0">
                <a:ln>
                  <a:noFill/>
                </a:ln>
                <a:solidFill>
                  <a:srgbClr val="FF0000"/>
                </a:solidFill>
                <a:effectLst/>
                <a:latin typeface="Times New Roman" pitchFamily="18" charset="0"/>
                <a:ea typeface="Calibri" pitchFamily="34" charset="0"/>
                <a:cs typeface="Times New Roman" pitchFamily="18" charset="0"/>
              </a:rPr>
              <a:t> April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sowing (</a:t>
            </a:r>
            <a:r>
              <a:rPr kumimoji="0" lang="en-US" sz="1800" b="0" i="0" u="none" strike="noStrike" cap="none" normalizeH="0" baseline="0" dirty="0">
                <a:ln>
                  <a:noFill/>
                </a:ln>
                <a:solidFill>
                  <a:srgbClr val="0070C0"/>
                </a:solidFill>
                <a:effectLst/>
                <a:latin typeface="Times New Roman" pitchFamily="18" charset="0"/>
                <a:ea typeface="Calibri" pitchFamily="34" charset="0"/>
                <a:cs typeface="Times New Roman" pitchFamily="18" charset="0"/>
              </a:rPr>
              <a:t>31.27</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and 10</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sowing (</a:t>
            </a:r>
            <a:r>
              <a:rPr kumimoji="0" lang="en-US" sz="1800" b="0" i="0" u="none" strike="noStrike" cap="none" normalizeH="0" baseline="0" dirty="0">
                <a:ln>
                  <a:noFill/>
                </a:ln>
                <a:solidFill>
                  <a:srgbClr val="00B050"/>
                </a:solidFill>
                <a:effectLst/>
                <a:latin typeface="Times New Roman" pitchFamily="18" charset="0"/>
                <a:ea typeface="Calibri" pitchFamily="34" charset="0"/>
                <a:cs typeface="Times New Roman" pitchFamily="18" charset="0"/>
              </a:rPr>
              <a:t>26.16</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(Table 3 Figure 3)</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endPar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endParaRPr>
          </a:p>
          <a:p>
            <a:pPr marL="285750" marR="0" lvl="0" indent="-28575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This might be April sown crop had optimum growing period and the temperature and other growth factors were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favourable</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during April. While the February sown crop being too early and that sown after April had unfavorable growing conditions which resulted in low grains per cob and low grain yield. The result of the present study is to some extent agrees with the results of many earlier workers such as Ahmed </a:t>
            </a:r>
            <a:r>
              <a:rPr kumimoji="0" lang="en-US" sz="1800"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et al</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(2011) who revealed that sowing dates cause variation in grains per cob of Maize.</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978917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7C2F72-3B5A-5432-5A00-2E43310992F8}"/>
              </a:ext>
            </a:extLst>
          </p:cNvPr>
          <p:cNvSpPr txBox="1"/>
          <p:nvPr/>
        </p:nvSpPr>
        <p:spPr>
          <a:xfrm>
            <a:off x="2178935" y="307656"/>
            <a:ext cx="8307728" cy="369332"/>
          </a:xfrm>
          <a:prstGeom prst="rect">
            <a:avLst/>
          </a:prstGeom>
          <a:noFill/>
        </p:spPr>
        <p:txBody>
          <a:bodyPr wrap="square">
            <a:spAutoFit/>
          </a:bodyPr>
          <a:lstStyle/>
          <a:p>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Table 3 :   Observation on Mean number of grains</a:t>
            </a:r>
            <a:r>
              <a:rPr kumimoji="0" lang="en-US" b="1"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per </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cob in </a:t>
            </a:r>
            <a:r>
              <a:rPr lang="en-US" b="1" dirty="0">
                <a:latin typeface="Times New Roman" panose="02020603050405020304" pitchFamily="18" charset="0"/>
                <a:ea typeface="Calibri" pitchFamily="34" charset="0"/>
                <a:cs typeface="Times New Roman" panose="02020603050405020304" pitchFamily="18" charset="0"/>
              </a:rPr>
              <a:t>H</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ybrid </a:t>
            </a:r>
            <a:r>
              <a:rPr lang="en-US" b="1" dirty="0">
                <a:latin typeface="Times New Roman" panose="02020603050405020304" pitchFamily="18" charset="0"/>
                <a:ea typeface="Calibri" pitchFamily="34" charset="0"/>
                <a:cs typeface="Times New Roman" panose="02020603050405020304" pitchFamily="18" charset="0"/>
              </a:rPr>
              <a:t>M</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aize</a:t>
            </a:r>
            <a:endParaRPr lang="en-IN" dirty="0"/>
          </a:p>
        </p:txBody>
      </p:sp>
      <p:graphicFrame>
        <p:nvGraphicFramePr>
          <p:cNvPr id="4" name="Table 3">
            <a:extLst>
              <a:ext uri="{FF2B5EF4-FFF2-40B4-BE49-F238E27FC236}">
                <a16:creationId xmlns:a16="http://schemas.microsoft.com/office/drawing/2014/main" id="{D14F85BD-0528-973E-BA00-56A731558A1F}"/>
              </a:ext>
            </a:extLst>
          </p:cNvPr>
          <p:cNvGraphicFramePr>
            <a:graphicFrameLocks noGrp="1"/>
          </p:cNvGraphicFramePr>
          <p:nvPr>
            <p:extLst>
              <p:ext uri="{D42A27DB-BD31-4B8C-83A1-F6EECF244321}">
                <p14:modId xmlns:p14="http://schemas.microsoft.com/office/powerpoint/2010/main" val="3678536055"/>
              </p:ext>
            </p:extLst>
          </p:nvPr>
        </p:nvGraphicFramePr>
        <p:xfrm>
          <a:off x="2178936" y="795477"/>
          <a:ext cx="7810016" cy="5029194"/>
        </p:xfrm>
        <a:graphic>
          <a:graphicData uri="http://schemas.openxmlformats.org/drawingml/2006/table">
            <a:tbl>
              <a:tblPr/>
              <a:tblGrid>
                <a:gridCol w="3934687">
                  <a:extLst>
                    <a:ext uri="{9D8B030D-6E8A-4147-A177-3AD203B41FA5}">
                      <a16:colId xmlns:a16="http://schemas.microsoft.com/office/drawing/2014/main" val="3870193301"/>
                    </a:ext>
                  </a:extLst>
                </a:gridCol>
                <a:gridCol w="3875329">
                  <a:extLst>
                    <a:ext uri="{9D8B030D-6E8A-4147-A177-3AD203B41FA5}">
                      <a16:colId xmlns:a16="http://schemas.microsoft.com/office/drawing/2014/main" val="2375806829"/>
                    </a:ext>
                  </a:extLst>
                </a:gridCol>
              </a:tblGrid>
              <a:tr h="405762">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Treatments</a:t>
                      </a:r>
                      <a:endParaRPr lang="en-US" sz="1600" dirty="0">
                        <a:latin typeface="Times New Roman" panose="02020603050405020304" pitchFamily="18" charset="0"/>
                        <a:ea typeface="Calibri"/>
                        <a:cs typeface="Times New Roman" panose="02020603050405020304" pitchFamily="18" charset="0"/>
                      </a:endParaRPr>
                    </a:p>
                  </a:txBody>
                  <a:tcPr marL="49234" marR="492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Number of grains</a:t>
                      </a:r>
                      <a:r>
                        <a:rPr lang="en-US" sz="1600" b="1" baseline="0" dirty="0">
                          <a:latin typeface="Times New Roman" panose="02020603050405020304" pitchFamily="18" charset="0"/>
                          <a:ea typeface="Calibri"/>
                          <a:cs typeface="Times New Roman" panose="02020603050405020304" pitchFamily="18" charset="0"/>
                        </a:rPr>
                        <a:t> per </a:t>
                      </a:r>
                      <a:r>
                        <a:rPr lang="en-US" sz="1600" b="1" dirty="0">
                          <a:latin typeface="Times New Roman" panose="02020603050405020304" pitchFamily="18" charset="0"/>
                          <a:ea typeface="Calibri"/>
                          <a:cs typeface="Times New Roman" panose="02020603050405020304" pitchFamily="18" charset="0"/>
                        </a:rPr>
                        <a:t>cob</a:t>
                      </a:r>
                      <a:endParaRPr lang="en-US" sz="1600" dirty="0">
                        <a:latin typeface="Times New Roman" panose="02020603050405020304" pitchFamily="18" charset="0"/>
                        <a:ea typeface="Calibri"/>
                        <a:cs typeface="Times New Roman" panose="02020603050405020304" pitchFamily="18" charset="0"/>
                      </a:endParaRPr>
                    </a:p>
                  </a:txBody>
                  <a:tcPr marL="49234" marR="492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1975865"/>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S0D0- 10</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Feb’</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6.83</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8991977"/>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S1D1- 20</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Feb’</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8.33</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3465482"/>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S2D2- 2</a:t>
                      </a:r>
                      <a:r>
                        <a:rPr lang="en-US" sz="1600" baseline="30000" dirty="0">
                          <a:latin typeface="Times New Roman" panose="02020603050405020304" pitchFamily="18" charset="0"/>
                          <a:ea typeface="Calibri"/>
                          <a:cs typeface="Times New Roman" panose="02020603050405020304" pitchFamily="18" charset="0"/>
                        </a:rPr>
                        <a:t>nd</a:t>
                      </a:r>
                      <a:r>
                        <a:rPr lang="en-US" sz="1600" dirty="0">
                          <a:latin typeface="Times New Roman" panose="02020603050405020304" pitchFamily="18" charset="0"/>
                          <a:ea typeface="Calibri"/>
                          <a:cs typeface="Times New Roman" panose="02020603050405020304" pitchFamily="18" charset="0"/>
                        </a:rPr>
                        <a:t> March’</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10.16</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3431981"/>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S3D3- 12</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March’</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13.50</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5231689"/>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S4D4- 22</a:t>
                      </a:r>
                      <a:r>
                        <a:rPr lang="en-US" sz="1600" baseline="30000" dirty="0">
                          <a:latin typeface="Times New Roman" panose="02020603050405020304" pitchFamily="18" charset="0"/>
                          <a:ea typeface="Calibri"/>
                          <a:cs typeface="Times New Roman" panose="02020603050405020304" pitchFamily="18" charset="0"/>
                        </a:rPr>
                        <a:t>nd</a:t>
                      </a:r>
                      <a:r>
                        <a:rPr lang="en-US" sz="1600" dirty="0">
                          <a:latin typeface="Times New Roman" panose="02020603050405020304" pitchFamily="18" charset="0"/>
                          <a:ea typeface="Calibri"/>
                          <a:cs typeface="Times New Roman" panose="02020603050405020304" pitchFamily="18" charset="0"/>
                        </a:rPr>
                        <a:t> March’</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17.90</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0961793"/>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S5D5- 1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April</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31.27</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602451145"/>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S6D6- 11</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April</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26.16</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357145601"/>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S7D7- 21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April</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23.00</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888614040"/>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S8D8- 1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May</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21.50</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7474462"/>
                  </a:ext>
                </a:extLst>
              </a:tr>
              <a:tr h="385286">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S9D9- 11</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May</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19.20</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8735266"/>
                  </a:ext>
                </a:extLst>
              </a:tr>
              <a:tr h="385286">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SEm</a:t>
                      </a:r>
                      <a:r>
                        <a:rPr lang="en-US" sz="1600" b="1" baseline="0" dirty="0">
                          <a:latin typeface="Times New Roman" panose="02020603050405020304" pitchFamily="18" charset="0"/>
                          <a:ea typeface="Calibri"/>
                          <a:cs typeface="Times New Roman" panose="02020603050405020304" pitchFamily="18" charset="0"/>
                        </a:rPr>
                        <a:t> </a:t>
                      </a:r>
                      <a:r>
                        <a:rPr lang="en-US" sz="1600" b="1" dirty="0">
                          <a:latin typeface="Times New Roman" panose="02020603050405020304" pitchFamily="18" charset="0"/>
                          <a:ea typeface="Calibri"/>
                          <a:cs typeface="Times New Roman" panose="02020603050405020304" pitchFamily="18" charset="0"/>
                        </a:rPr>
                        <a:t>±</a:t>
                      </a:r>
                      <a:endParaRPr lang="en-US" sz="1600" dirty="0">
                        <a:latin typeface="Times New Roman" panose="02020603050405020304" pitchFamily="18" charset="0"/>
                        <a:ea typeface="Calibri"/>
                        <a:cs typeface="Times New Roman" panose="02020603050405020304" pitchFamily="18" charset="0"/>
                      </a:endParaRP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0.28</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2001617"/>
                  </a:ext>
                </a:extLst>
              </a:tr>
              <a:tr h="385286">
                <a:tc>
                  <a:txBody>
                    <a:bodyPr/>
                    <a:lstStyle/>
                    <a:p>
                      <a:pPr marL="0" marR="0" algn="ctr">
                        <a:lnSpc>
                          <a:spcPct val="115000"/>
                        </a:lnSpc>
                        <a:spcBef>
                          <a:spcPts val="0"/>
                        </a:spcBef>
                        <a:spcAft>
                          <a:spcPts val="0"/>
                        </a:spcAft>
                      </a:pPr>
                      <a:r>
                        <a:rPr lang="en-US" sz="1600" b="1" dirty="0">
                          <a:latin typeface="Times New Roman" panose="02020603050405020304" pitchFamily="18" charset="0"/>
                          <a:ea typeface="Calibri"/>
                          <a:cs typeface="Times New Roman" panose="02020603050405020304" pitchFamily="18" charset="0"/>
                        </a:rPr>
                        <a:t>CD ( P=0.05)</a:t>
                      </a:r>
                      <a:endParaRPr lang="en-US" sz="1600" dirty="0">
                        <a:latin typeface="Times New Roman" panose="02020603050405020304" pitchFamily="18" charset="0"/>
                        <a:ea typeface="Calibri"/>
                        <a:cs typeface="Times New Roman" panose="02020603050405020304" pitchFamily="18" charset="0"/>
                      </a:endParaRP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latin typeface="Times New Roman" panose="02020603050405020304" pitchFamily="18" charset="0"/>
                          <a:ea typeface="Calibri"/>
                          <a:cs typeface="Times New Roman" panose="02020603050405020304" pitchFamily="18" charset="0"/>
                        </a:rPr>
                        <a:t>0.84</a:t>
                      </a:r>
                    </a:p>
                  </a:txBody>
                  <a:tcPr marL="49234" marR="492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9520374"/>
                  </a:ext>
                </a:extLst>
              </a:tr>
            </a:tbl>
          </a:graphicData>
        </a:graphic>
      </p:graphicFrame>
    </p:spTree>
    <p:extLst>
      <p:ext uri="{BB962C8B-B14F-4D97-AF65-F5344CB8AC3E}">
        <p14:creationId xmlns:p14="http://schemas.microsoft.com/office/powerpoint/2010/main" val="2288217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78154E76-71A6-7DF6-2953-619F6983511E}"/>
              </a:ext>
            </a:extLst>
          </p:cNvPr>
          <p:cNvGraphicFramePr/>
          <p:nvPr>
            <p:extLst>
              <p:ext uri="{D42A27DB-BD31-4B8C-83A1-F6EECF244321}">
                <p14:modId xmlns:p14="http://schemas.microsoft.com/office/powerpoint/2010/main" val="4279800284"/>
              </p:ext>
            </p:extLst>
          </p:nvPr>
        </p:nvGraphicFramePr>
        <p:xfrm>
          <a:off x="1041722" y="424405"/>
          <a:ext cx="9873205" cy="4333875"/>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C7077E0E-753A-D0F4-EEAA-1FE15DB23FCD}"/>
              </a:ext>
            </a:extLst>
          </p:cNvPr>
          <p:cNvSpPr txBox="1"/>
          <p:nvPr/>
        </p:nvSpPr>
        <p:spPr>
          <a:xfrm>
            <a:off x="3048965" y="4465892"/>
            <a:ext cx="6094070" cy="584775"/>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Fig. 3:</a:t>
            </a:r>
            <a:r>
              <a:rPr lang="en-US" sz="1800" dirty="0">
                <a:latin typeface="Times New Roman" panose="02020603050405020304" pitchFamily="18" charset="0"/>
                <a:ea typeface="Calibri" pitchFamily="34" charset="0"/>
                <a:cs typeface="Times New Roman" panose="02020603050405020304" pitchFamily="18" charset="0"/>
              </a:rPr>
              <a:t> M</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ean number of </a:t>
            </a:r>
            <a:r>
              <a:rPr lang="en-US" sz="1800" dirty="0">
                <a:latin typeface="Times New Roman" panose="02020603050405020304" pitchFamily="18" charset="0"/>
                <a:ea typeface="Calibri" pitchFamily="34" charset="0"/>
                <a:cs typeface="Times New Roman" panose="02020603050405020304" pitchFamily="18" charset="0"/>
              </a:rPr>
              <a:t>G</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rains</a:t>
            </a:r>
            <a:r>
              <a:rPr kumimoji="0" lang="en-US" sz="1800" b="0"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per </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cob in </a:t>
            </a:r>
            <a:r>
              <a:rPr lang="en-US" sz="1800" dirty="0">
                <a:latin typeface="Times New Roman" panose="02020603050405020304" pitchFamily="18" charset="0"/>
                <a:ea typeface="Calibri" pitchFamily="34" charset="0"/>
                <a:cs typeface="Times New Roman" panose="02020603050405020304" pitchFamily="18" charset="0"/>
              </a:rPr>
              <a:t>H</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ybrid </a:t>
            </a:r>
            <a:r>
              <a:rPr kumimoji="0" lang="en-US" sz="1800" b="0"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r>
              <a:rPr lang="en-US" sz="1800" dirty="0">
                <a:latin typeface="Times New Roman" panose="02020603050405020304" pitchFamily="18" charset="0"/>
                <a:ea typeface="Calibri" pitchFamily="34" charset="0"/>
                <a:cs typeface="Times New Roman" panose="02020603050405020304" pitchFamily="18" charset="0"/>
              </a:rPr>
              <a:t>M</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aize</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US" sz="20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9892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F0DB8F-812F-2453-A940-51FC4F43667E}"/>
              </a:ext>
            </a:extLst>
          </p:cNvPr>
          <p:cNvSpPr txBox="1"/>
          <p:nvPr/>
        </p:nvSpPr>
        <p:spPr>
          <a:xfrm>
            <a:off x="1192193" y="661386"/>
            <a:ext cx="10150997" cy="2258567"/>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Seed Index</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a:ln>
                <a:noFill/>
              </a:ln>
              <a:solidFill>
                <a:srgbClr val="FF0000"/>
              </a:solidFill>
              <a:effectLst/>
              <a:latin typeface="Arial" pitchFamily="34" charset="0"/>
              <a:cs typeface="Arial" pitchFamily="34" charset="0"/>
            </a:endParaRPr>
          </a:p>
          <a:p>
            <a:pPr marL="285750" lvl="0" indent="-285750" algn="just" eaLnBrk="0" fontAlgn="base" hangingPunct="0">
              <a:lnSpc>
                <a:spcPct val="150000"/>
              </a:lnSpc>
              <a:spcBef>
                <a:spcPct val="0"/>
              </a:spcBef>
              <a:spcAft>
                <a:spcPct val="0"/>
              </a:spcAft>
              <a:buFont typeface="Wingdings" panose="05000000000000000000" pitchFamily="2" charset="2"/>
              <a:buChar char="§"/>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 seed index of 100 grains of maize seed from each treatment was also determined in the present study. On statistical analysis it was observed that 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st</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sown crop gave highest seed index (</a:t>
            </a:r>
            <a:r>
              <a:rPr kumimoji="0" lang="en-US" sz="1800" b="0" i="0" u="none" strike="noStrike" cap="none" normalizeH="0" baseline="0" dirty="0">
                <a:ln>
                  <a:noFill/>
                </a:ln>
                <a:solidFill>
                  <a:srgbClr val="FF0000"/>
                </a:solidFill>
                <a:effectLst/>
                <a:latin typeface="Times New Roman" pitchFamily="18" charset="0"/>
                <a:ea typeface="Calibri" pitchFamily="34" charset="0"/>
                <a:cs typeface="Times New Roman" pitchFamily="18" charset="0"/>
              </a:rPr>
              <a:t>47.33</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which was followed by 11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sown crop (</a:t>
            </a:r>
            <a:r>
              <a:rPr kumimoji="0" lang="en-US" sz="1800" b="0" i="0" u="none" strike="noStrike" cap="none" normalizeH="0" baseline="0" dirty="0">
                <a:ln>
                  <a:noFill/>
                </a:ln>
                <a:solidFill>
                  <a:srgbClr val="00B0F0"/>
                </a:solidFill>
                <a:effectLst/>
                <a:latin typeface="Times New Roman" pitchFamily="18" charset="0"/>
                <a:ea typeface="Calibri" pitchFamily="34" charset="0"/>
                <a:cs typeface="Times New Roman" pitchFamily="18" charset="0"/>
              </a:rPr>
              <a:t>41.33</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The </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previous workers </a:t>
            </a:r>
            <a:r>
              <a:rPr lang="en-US" sz="1800" dirty="0">
                <a:latin typeface="Times New Roman" pitchFamily="18" charset="0"/>
                <a:ea typeface="Calibri" pitchFamily="34" charset="0"/>
                <a:cs typeface="Times New Roman" pitchFamily="18" charset="0"/>
              </a:rPr>
              <a:t>Ahmed </a:t>
            </a:r>
            <a:r>
              <a:rPr lang="en-US" sz="1800" i="1" dirty="0">
                <a:latin typeface="Times New Roman" pitchFamily="18" charset="0"/>
                <a:ea typeface="Calibri" pitchFamily="34" charset="0"/>
                <a:cs typeface="Times New Roman" pitchFamily="18" charset="0"/>
              </a:rPr>
              <a:t>et al.</a:t>
            </a:r>
            <a:r>
              <a:rPr lang="en-US" sz="1800" dirty="0">
                <a:latin typeface="Times New Roman" pitchFamily="18" charset="0"/>
                <a:ea typeface="Calibri" pitchFamily="34" charset="0"/>
                <a:cs typeface="Times New Roman" pitchFamily="18" charset="0"/>
              </a:rPr>
              <a:t> (2011),</a:t>
            </a:r>
            <a:r>
              <a:rPr lang="en-US" sz="1800" dirty="0">
                <a:solidFill>
                  <a:srgbClr val="000000"/>
                </a:solidFill>
                <a:latin typeface="Times New Roman" pitchFamily="18" charset="0"/>
                <a:ea typeface="Calibri" pitchFamily="34" charset="0"/>
                <a:cs typeface="Times New Roman" pitchFamily="18" charset="0"/>
              </a:rPr>
              <a:t> Babak and Mohammadreza (2012) and </a:t>
            </a:r>
            <a:r>
              <a:rPr lang="en-US" sz="1800" dirty="0" err="1">
                <a:latin typeface="Times New Roman" pitchFamily="18" charset="0"/>
                <a:ea typeface="Calibri" pitchFamily="34" charset="0"/>
                <a:cs typeface="Times New Roman" pitchFamily="18" charset="0"/>
              </a:rPr>
              <a:t>Kolo</a:t>
            </a:r>
            <a:r>
              <a:rPr lang="en-US" sz="1800" dirty="0">
                <a:latin typeface="Times New Roman" pitchFamily="18" charset="0"/>
                <a:ea typeface="Calibri" pitchFamily="34" charset="0"/>
                <a:cs typeface="Times New Roman" pitchFamily="18" charset="0"/>
              </a:rPr>
              <a:t> </a:t>
            </a:r>
            <a:r>
              <a:rPr lang="en-US" sz="1800" i="1" dirty="0">
                <a:latin typeface="Times New Roman" pitchFamily="18" charset="0"/>
                <a:ea typeface="Calibri" pitchFamily="34" charset="0"/>
                <a:cs typeface="Times New Roman" pitchFamily="18" charset="0"/>
              </a:rPr>
              <a:t>et al</a:t>
            </a:r>
            <a:r>
              <a:rPr lang="en-US" sz="1800" dirty="0">
                <a:latin typeface="Times New Roman" pitchFamily="18" charset="0"/>
                <a:ea typeface="Calibri" pitchFamily="34" charset="0"/>
                <a:cs typeface="Times New Roman" pitchFamily="18" charset="0"/>
              </a:rPr>
              <a:t>. (2012) </a:t>
            </a:r>
            <a:r>
              <a:rPr lang="en-US" dirty="0">
                <a:solidFill>
                  <a:srgbClr val="000000"/>
                </a:solidFill>
                <a:latin typeface="Times New Roman" pitchFamily="18" charset="0"/>
                <a:ea typeface="Calibri" pitchFamily="34" charset="0"/>
                <a:cs typeface="Times New Roman" pitchFamily="18" charset="0"/>
              </a:rPr>
              <a:t>also</a:t>
            </a:r>
            <a:r>
              <a:rPr kumimoji="0" lang="en-US" sz="1800" b="0" i="0" u="none" strike="noStrike" cap="none" normalizeH="0" baseline="0" dirty="0">
                <a:ln>
                  <a:noFill/>
                </a:ln>
                <a:solidFill>
                  <a:srgbClr val="000000"/>
                </a:solidFill>
                <a:effectLst/>
                <a:latin typeface="Times New Roman" pitchFamily="18" charset="0"/>
                <a:ea typeface="Calibri" pitchFamily="34" charset="0"/>
                <a:cs typeface="Times New Roman" pitchFamily="18" charset="0"/>
              </a:rPr>
              <a:t> reported sowing dates significantly affect seed index. </a:t>
            </a:r>
          </a:p>
        </p:txBody>
      </p:sp>
      <p:sp>
        <p:nvSpPr>
          <p:cNvPr id="5" name="TextBox 4">
            <a:extLst>
              <a:ext uri="{FF2B5EF4-FFF2-40B4-BE49-F238E27FC236}">
                <a16:creationId xmlns:a16="http://schemas.microsoft.com/office/drawing/2014/main" id="{B726048C-BCAC-D056-3A6A-EE6ACB51A813}"/>
              </a:ext>
            </a:extLst>
          </p:cNvPr>
          <p:cNvSpPr txBox="1"/>
          <p:nvPr/>
        </p:nvSpPr>
        <p:spPr>
          <a:xfrm>
            <a:off x="1192193" y="3293672"/>
            <a:ext cx="9977377" cy="873252"/>
          </a:xfrm>
          <a:prstGeom prst="rect">
            <a:avLst/>
          </a:prstGeom>
          <a:noFill/>
        </p:spPr>
        <p:txBody>
          <a:bodyPr wrap="square">
            <a:spAutoFit/>
          </a:bodyPr>
          <a:lstStyle/>
          <a:p>
            <a:pPr marL="285750" lvl="0" indent="-285750" algn="just" fontAlgn="base">
              <a:lnSpc>
                <a:spcPct val="150000"/>
              </a:lnSpc>
              <a:spcBef>
                <a:spcPct val="0"/>
              </a:spcBef>
              <a:spcAft>
                <a:spcPct val="0"/>
              </a:spcAft>
              <a:buFont typeface="Wingdings" panose="05000000000000000000" pitchFamily="2" charset="2"/>
              <a:buChar char="§"/>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 result indicated that sowing date also significantly affect the seed index. It was observed that planting in April gave the highest 100 grain seed index</a:t>
            </a:r>
            <a:r>
              <a:rPr lang="en-US" sz="1800" b="1" dirty="0">
                <a:latin typeface="Times New Roman" pitchFamily="18" charset="0"/>
                <a:ea typeface="Calibri" pitchFamily="34" charset="0"/>
                <a:cs typeface="Times New Roman" pitchFamily="18" charset="0"/>
              </a:rPr>
              <a:t> (Table 4 and Figure 4).</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33376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220942-D796-1E54-47DC-F6285D9D50C7}"/>
              </a:ext>
            </a:extLst>
          </p:cNvPr>
          <p:cNvSpPr txBox="1"/>
          <p:nvPr/>
        </p:nvSpPr>
        <p:spPr>
          <a:xfrm>
            <a:off x="2584049" y="434579"/>
            <a:ext cx="6094070" cy="369332"/>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Table  </a:t>
            </a:r>
            <a:r>
              <a:rPr lang="en-US" b="1" dirty="0">
                <a:latin typeface="Times New Roman" panose="02020603050405020304" pitchFamily="18" charset="0"/>
                <a:ea typeface="Calibri" pitchFamily="34" charset="0"/>
                <a:cs typeface="Times New Roman" panose="02020603050405020304" pitchFamily="18" charset="0"/>
              </a:rPr>
              <a:t>4</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a:t>
            </a:r>
            <a:r>
              <a:rPr kumimoji="0" lang="en-US" b="1" i="0" u="none" strike="noStrike" cap="none" normalizeH="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Observation of Seed index in Hybrid </a:t>
            </a:r>
            <a:r>
              <a:rPr lang="en-US" b="1" dirty="0">
                <a:latin typeface="Times New Roman" panose="02020603050405020304" pitchFamily="18" charset="0"/>
                <a:ea typeface="Calibri" pitchFamily="34" charset="0"/>
                <a:cs typeface="Times New Roman" panose="02020603050405020304" pitchFamily="18" charset="0"/>
              </a:rPr>
              <a:t>M</a:t>
            </a:r>
            <a:r>
              <a:rPr kumimoji="0" lang="en-US"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aize </a:t>
            </a:r>
            <a:r>
              <a:rPr kumimoji="0" 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p:txBody>
      </p:sp>
      <p:graphicFrame>
        <p:nvGraphicFramePr>
          <p:cNvPr id="4" name="Table 3">
            <a:extLst>
              <a:ext uri="{FF2B5EF4-FFF2-40B4-BE49-F238E27FC236}">
                <a16:creationId xmlns:a16="http://schemas.microsoft.com/office/drawing/2014/main" id="{B6DE8A88-A58A-9139-ABAD-212E21898BD4}"/>
              </a:ext>
            </a:extLst>
          </p:cNvPr>
          <p:cNvGraphicFramePr>
            <a:graphicFrameLocks noGrp="1"/>
          </p:cNvGraphicFramePr>
          <p:nvPr>
            <p:extLst>
              <p:ext uri="{D42A27DB-BD31-4B8C-83A1-F6EECF244321}">
                <p14:modId xmlns:p14="http://schemas.microsoft.com/office/powerpoint/2010/main" val="1704514094"/>
              </p:ext>
            </p:extLst>
          </p:nvPr>
        </p:nvGraphicFramePr>
        <p:xfrm>
          <a:off x="1666755" y="1223742"/>
          <a:ext cx="8773610" cy="4696392"/>
        </p:xfrm>
        <a:graphic>
          <a:graphicData uri="http://schemas.openxmlformats.org/drawingml/2006/table">
            <a:tbl>
              <a:tblPr/>
              <a:tblGrid>
                <a:gridCol w="4094351">
                  <a:extLst>
                    <a:ext uri="{9D8B030D-6E8A-4147-A177-3AD203B41FA5}">
                      <a16:colId xmlns:a16="http://schemas.microsoft.com/office/drawing/2014/main" val="1824762352"/>
                    </a:ext>
                  </a:extLst>
                </a:gridCol>
                <a:gridCol w="4679259">
                  <a:extLst>
                    <a:ext uri="{9D8B030D-6E8A-4147-A177-3AD203B41FA5}">
                      <a16:colId xmlns:a16="http://schemas.microsoft.com/office/drawing/2014/main" val="3316948380"/>
                    </a:ext>
                  </a:extLst>
                </a:gridCol>
              </a:tblGrid>
              <a:tr h="381000">
                <a:tc>
                  <a:txBody>
                    <a:bodyPr/>
                    <a:lstStyle/>
                    <a:p>
                      <a:pPr marL="0" marR="0" algn="ctr">
                        <a:lnSpc>
                          <a:spcPct val="150000"/>
                        </a:lnSpc>
                        <a:spcBef>
                          <a:spcPts val="600"/>
                        </a:spcBef>
                        <a:spcAft>
                          <a:spcPts val="600"/>
                        </a:spcAft>
                      </a:pPr>
                      <a:r>
                        <a:rPr lang="en-US" sz="1600" b="1" dirty="0">
                          <a:latin typeface="Times New Roman" panose="02020603050405020304" pitchFamily="18" charset="0"/>
                          <a:ea typeface="Calibri"/>
                          <a:cs typeface="Times New Roman" panose="02020603050405020304" pitchFamily="18" charset="0"/>
                        </a:rPr>
                        <a:t>Treatments</a:t>
                      </a:r>
                      <a:endParaRPr lang="en-US" sz="1600" dirty="0">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b="1" dirty="0">
                          <a:latin typeface="Times New Roman" panose="02020603050405020304" pitchFamily="18" charset="0"/>
                          <a:ea typeface="Calibri"/>
                          <a:cs typeface="Times New Roman" panose="02020603050405020304" pitchFamily="18" charset="0"/>
                        </a:rPr>
                        <a:t>Seed Index</a:t>
                      </a:r>
                      <a:r>
                        <a:rPr lang="en-US" sz="1600" b="1" baseline="0" dirty="0">
                          <a:latin typeface="Times New Roman" panose="02020603050405020304" pitchFamily="18" charset="0"/>
                          <a:ea typeface="Calibri"/>
                          <a:cs typeface="Times New Roman" panose="02020603050405020304" pitchFamily="18" charset="0"/>
                        </a:rPr>
                        <a:t> </a:t>
                      </a:r>
                      <a:r>
                        <a:rPr lang="en-US" sz="1600" b="1" dirty="0">
                          <a:latin typeface="Times New Roman" panose="02020603050405020304" pitchFamily="18" charset="0"/>
                          <a:ea typeface="Calibri"/>
                          <a:cs typeface="Times New Roman" panose="02020603050405020304" pitchFamily="18" charset="0"/>
                        </a:rPr>
                        <a:t> (100 grain seeds)</a:t>
                      </a:r>
                      <a:endParaRPr lang="en-US" sz="1600" dirty="0">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4479763"/>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     S0D0  - 10</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Feb’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18.28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72943"/>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    S1D1  - 20</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Feb’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21.83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0811711"/>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      S2D2  - 2</a:t>
                      </a:r>
                      <a:r>
                        <a:rPr lang="en-US" sz="1600" baseline="30000" dirty="0">
                          <a:latin typeface="Times New Roman" panose="02020603050405020304" pitchFamily="18" charset="0"/>
                          <a:ea typeface="Calibri"/>
                          <a:cs typeface="Times New Roman" panose="02020603050405020304" pitchFamily="18" charset="0"/>
                        </a:rPr>
                        <a:t>nd</a:t>
                      </a:r>
                      <a:r>
                        <a:rPr lang="en-US" sz="1600" dirty="0">
                          <a:latin typeface="Times New Roman" panose="02020603050405020304" pitchFamily="18" charset="0"/>
                          <a:ea typeface="Calibri"/>
                          <a:cs typeface="Times New Roman" panose="02020603050405020304" pitchFamily="18" charset="0"/>
                        </a:rPr>
                        <a:t>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25.73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7880560"/>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       S3D3  - 12</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30.06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9599372"/>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       S4D4  - 22</a:t>
                      </a:r>
                      <a:r>
                        <a:rPr lang="en-US" sz="1600" baseline="30000" dirty="0">
                          <a:latin typeface="Times New Roman" panose="02020603050405020304" pitchFamily="18" charset="0"/>
                          <a:ea typeface="Calibri"/>
                          <a:cs typeface="Times New Roman" panose="02020603050405020304" pitchFamily="18" charset="0"/>
                        </a:rPr>
                        <a:t>nd</a:t>
                      </a:r>
                      <a:r>
                        <a:rPr lang="en-US" sz="1600" dirty="0">
                          <a:latin typeface="Times New Roman" panose="02020603050405020304" pitchFamily="18" charset="0"/>
                          <a:ea typeface="Calibri"/>
                          <a:cs typeface="Times New Roman" panose="02020603050405020304" pitchFamily="18" charset="0"/>
                        </a:rPr>
                        <a:t>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34.13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0594180"/>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S5D5  - 1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April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47.50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378604750"/>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S6D6  - 11</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April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41.33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715899935"/>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S7D7  - 21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April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37.51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865596763"/>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S8D8  - 1</a:t>
                      </a:r>
                      <a:r>
                        <a:rPr lang="en-US" sz="1600" baseline="30000" dirty="0">
                          <a:latin typeface="Times New Roman" panose="02020603050405020304" pitchFamily="18" charset="0"/>
                          <a:ea typeface="Calibri"/>
                          <a:cs typeface="Times New Roman" panose="02020603050405020304" pitchFamily="18" charset="0"/>
                        </a:rPr>
                        <a:t>st</a:t>
                      </a:r>
                      <a:r>
                        <a:rPr lang="en-US" sz="1600" dirty="0">
                          <a:latin typeface="Times New Roman" panose="02020603050405020304" pitchFamily="18" charset="0"/>
                          <a:ea typeface="Calibri"/>
                          <a:cs typeface="Times New Roman" panose="02020603050405020304" pitchFamily="18" charset="0"/>
                        </a:rPr>
                        <a:t> May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14.16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2950129"/>
                  </a:ext>
                </a:extLst>
              </a:tr>
              <a:tr h="359616">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S9D9  - 11</a:t>
                      </a:r>
                      <a:r>
                        <a:rPr lang="en-US" sz="1600" baseline="30000" dirty="0">
                          <a:latin typeface="Times New Roman" panose="02020603050405020304" pitchFamily="18" charset="0"/>
                          <a:ea typeface="Calibri"/>
                          <a:cs typeface="Times New Roman" panose="02020603050405020304" pitchFamily="18" charset="0"/>
                        </a:rPr>
                        <a:t>th</a:t>
                      </a:r>
                      <a:r>
                        <a:rPr lang="en-US" sz="1600" dirty="0">
                          <a:latin typeface="Times New Roman" panose="02020603050405020304" pitchFamily="18" charset="0"/>
                          <a:ea typeface="Calibri"/>
                          <a:cs typeface="Times New Roman" panose="02020603050405020304" pitchFamily="18" charset="0"/>
                        </a:rPr>
                        <a:t> May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10.16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0902708"/>
                  </a:ext>
                </a:extLst>
              </a:tr>
              <a:tr h="359616">
                <a:tc>
                  <a:txBody>
                    <a:bodyPr/>
                    <a:lstStyle/>
                    <a:p>
                      <a:pPr marL="0" marR="0" algn="ctr">
                        <a:lnSpc>
                          <a:spcPct val="150000"/>
                        </a:lnSpc>
                        <a:spcBef>
                          <a:spcPts val="600"/>
                        </a:spcBef>
                        <a:spcAft>
                          <a:spcPts val="600"/>
                        </a:spcAft>
                      </a:pPr>
                      <a:r>
                        <a:rPr lang="en-US" sz="1600" b="1" dirty="0">
                          <a:latin typeface="Times New Roman" panose="02020603050405020304" pitchFamily="18" charset="0"/>
                          <a:ea typeface="Calibri"/>
                          <a:cs typeface="Times New Roman" panose="02020603050405020304" pitchFamily="18" charset="0"/>
                        </a:rPr>
                        <a:t>SEm ±</a:t>
                      </a:r>
                      <a:endParaRPr lang="en-US" sz="1600" dirty="0">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0.36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4302728"/>
                  </a:ext>
                </a:extLst>
              </a:tr>
              <a:tr h="359616">
                <a:tc>
                  <a:txBody>
                    <a:bodyPr/>
                    <a:lstStyle/>
                    <a:p>
                      <a:pPr marL="0" marR="0" algn="ctr">
                        <a:lnSpc>
                          <a:spcPct val="150000"/>
                        </a:lnSpc>
                        <a:spcBef>
                          <a:spcPts val="600"/>
                        </a:spcBef>
                        <a:spcAft>
                          <a:spcPts val="600"/>
                        </a:spcAft>
                      </a:pPr>
                      <a:r>
                        <a:rPr lang="en-US" sz="1600" b="1" dirty="0">
                          <a:latin typeface="Times New Roman" panose="02020603050405020304" pitchFamily="18" charset="0"/>
                          <a:ea typeface="Calibri"/>
                          <a:cs typeface="Times New Roman" panose="02020603050405020304" pitchFamily="18" charset="0"/>
                        </a:rPr>
                        <a:t>CD (P=0.05)</a:t>
                      </a:r>
                      <a:endParaRPr lang="en-US" sz="1600" dirty="0">
                        <a:latin typeface="Times New Roman" panose="02020603050405020304" pitchFamily="18" charset="0"/>
                        <a:ea typeface="Calibri"/>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600"/>
                        </a:spcBef>
                        <a:spcAft>
                          <a:spcPts val="600"/>
                        </a:spcAft>
                      </a:pPr>
                      <a:r>
                        <a:rPr lang="en-US" sz="1600" dirty="0">
                          <a:latin typeface="Times New Roman" panose="02020603050405020304" pitchFamily="18" charset="0"/>
                          <a:ea typeface="Calibri"/>
                          <a:cs typeface="Times New Roman" panose="02020603050405020304" pitchFamily="18" charset="0"/>
                        </a:rPr>
                        <a:t>1.08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1416222"/>
                  </a:ext>
                </a:extLst>
              </a:tr>
            </a:tbl>
          </a:graphicData>
        </a:graphic>
      </p:graphicFrame>
    </p:spTree>
    <p:extLst>
      <p:ext uri="{BB962C8B-B14F-4D97-AF65-F5344CB8AC3E}">
        <p14:creationId xmlns:p14="http://schemas.microsoft.com/office/powerpoint/2010/main" val="2096329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03B3F7C6-EE3C-9226-46F7-7BF387FA1EDC}"/>
              </a:ext>
            </a:extLst>
          </p:cNvPr>
          <p:cNvGraphicFramePr/>
          <p:nvPr>
            <p:extLst>
              <p:ext uri="{D42A27DB-BD31-4B8C-83A1-F6EECF244321}">
                <p14:modId xmlns:p14="http://schemas.microsoft.com/office/powerpoint/2010/main" val="4129698929"/>
              </p:ext>
            </p:extLst>
          </p:nvPr>
        </p:nvGraphicFramePr>
        <p:xfrm>
          <a:off x="1609846" y="568125"/>
          <a:ext cx="9293506" cy="453631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FBC95BCB-6FCD-3EAE-2B91-5ECAB7DCCA00}"/>
              </a:ext>
            </a:extLst>
          </p:cNvPr>
          <p:cNvSpPr txBox="1"/>
          <p:nvPr/>
        </p:nvSpPr>
        <p:spPr>
          <a:xfrm>
            <a:off x="2838692" y="4919769"/>
            <a:ext cx="6094070" cy="369332"/>
          </a:xfrm>
          <a:prstGeom prst="rect">
            <a:avLst/>
          </a:prstGeom>
          <a:noFill/>
        </p:spPr>
        <p:txBody>
          <a:bodyPr wrap="square">
            <a:spAutoFit/>
          </a:bodyPr>
          <a:lstStyle/>
          <a:p>
            <a:pPr marL="0" marR="0" lvl="0" indent="5715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Fig. 4:</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r>
              <a:rPr lang="en-US" sz="1800" dirty="0">
                <a:latin typeface="Times New Roman" panose="02020603050405020304" pitchFamily="18" charset="0"/>
                <a:ea typeface="Calibri" pitchFamily="34" charset="0"/>
                <a:cs typeface="Times New Roman" panose="02020603050405020304" pitchFamily="18" charset="0"/>
              </a:rPr>
              <a:t>M</a:t>
            </a:r>
            <a:r>
              <a:rPr kumimoji="0" lang="en-US" sz="18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ean seed index of maize with different sowing dates</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3322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0EB0C3-8523-2C6B-4F7E-CAC4163AE156}"/>
              </a:ext>
            </a:extLst>
          </p:cNvPr>
          <p:cNvSpPr txBox="1"/>
          <p:nvPr/>
        </p:nvSpPr>
        <p:spPr>
          <a:xfrm>
            <a:off x="3822540" y="1030147"/>
            <a:ext cx="6094070" cy="36933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Average Yields of Maize (kg/plot)</a:t>
            </a:r>
            <a:endParaRPr lang="en-IN" dirty="0"/>
          </a:p>
        </p:txBody>
      </p:sp>
      <p:sp>
        <p:nvSpPr>
          <p:cNvPr id="5" name="TextBox 4">
            <a:extLst>
              <a:ext uri="{FF2B5EF4-FFF2-40B4-BE49-F238E27FC236}">
                <a16:creationId xmlns:a16="http://schemas.microsoft.com/office/drawing/2014/main" id="{E1878781-C88C-520F-5853-197A6324A650}"/>
              </a:ext>
            </a:extLst>
          </p:cNvPr>
          <p:cNvSpPr txBox="1"/>
          <p:nvPr/>
        </p:nvSpPr>
        <p:spPr>
          <a:xfrm>
            <a:off x="1169042" y="1573681"/>
            <a:ext cx="10127849" cy="1704569"/>
          </a:xfrm>
          <a:prstGeom prst="rect">
            <a:avLst/>
          </a:prstGeom>
          <a:noFill/>
        </p:spPr>
        <p:txBody>
          <a:bodyPr wrap="square">
            <a:spAutoFit/>
          </a:bodyPr>
          <a:lstStyle/>
          <a:p>
            <a:pPr marL="171450" indent="-171450" algn="just">
              <a:lnSpc>
                <a:spcPct val="150000"/>
              </a:lnSpc>
              <a:spcBef>
                <a:spcPts val="1200"/>
              </a:spcBef>
              <a:spcAft>
                <a:spcPts val="1200"/>
              </a:spcAft>
              <a:buFont typeface="Arial" panose="020B0604020202020204" pitchFamily="34" charset="0"/>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rPr>
              <a:t>Significant variation in grain yield was observed in each treatment due to different sowing dates of hybrid maize Nem-33. Statistical analysis of data indicated highest grain yield for crop sown on 1</a:t>
            </a:r>
            <a:r>
              <a:rPr lang="en-US" sz="1800" baseline="30000" dirty="0">
                <a:latin typeface="Times New Roman" panose="02020603050405020304" pitchFamily="18" charset="0"/>
                <a:ea typeface="Calibri" panose="020F0502020204030204" pitchFamily="34" charset="0"/>
                <a:cs typeface="Times New Roman" panose="02020603050405020304" pitchFamily="18" charset="0"/>
              </a:rPr>
              <a:t>st</a:t>
            </a:r>
            <a:r>
              <a:rPr lang="en-US" sz="1800" dirty="0">
                <a:latin typeface="Times New Roman" panose="02020603050405020304" pitchFamily="18" charset="0"/>
                <a:ea typeface="Calibri" panose="020F0502020204030204" pitchFamily="34" charset="0"/>
                <a:cs typeface="Times New Roman" panose="02020603050405020304" pitchFamily="18" charset="0"/>
              </a:rPr>
              <a:t> April (</a:t>
            </a:r>
            <a:r>
              <a:rPr lang="en-US" sz="1800" dirty="0">
                <a:latin typeface="Times New Roman" panose="02020603050405020304" pitchFamily="18" charset="0"/>
                <a:cs typeface="Times New Roman" panose="02020603050405020304" pitchFamily="18" charset="0"/>
              </a:rPr>
              <a:t>9.31 kg/plot</a:t>
            </a:r>
            <a:r>
              <a:rPr lang="en-US" sz="1800" dirty="0">
                <a:latin typeface="Times New Roman" panose="02020603050405020304" pitchFamily="18" charset="0"/>
                <a:ea typeface="Calibri" panose="020F0502020204030204" pitchFamily="34" charset="0"/>
                <a:cs typeface="Times New Roman" panose="02020603050405020304" pitchFamily="18" charset="0"/>
              </a:rPr>
              <a:t>) followed by 11</a:t>
            </a:r>
            <a:r>
              <a:rPr lang="en-US" sz="18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sz="1800" dirty="0">
                <a:latin typeface="Times New Roman" panose="02020603050405020304" pitchFamily="18" charset="0"/>
                <a:ea typeface="Calibri" panose="020F0502020204030204" pitchFamily="34" charset="0"/>
                <a:cs typeface="Times New Roman" panose="02020603050405020304" pitchFamily="18" charset="0"/>
              </a:rPr>
              <a:t> April (</a:t>
            </a:r>
            <a:r>
              <a:rPr lang="en-US" sz="1800" dirty="0">
                <a:latin typeface="Times New Roman" panose="02020603050405020304" pitchFamily="18" charset="0"/>
                <a:cs typeface="Times New Roman" panose="02020603050405020304" pitchFamily="18" charset="0"/>
              </a:rPr>
              <a:t>8.16</a:t>
            </a:r>
            <a:r>
              <a:rPr lang="en-US" sz="1800" dirty="0">
                <a:latin typeface="Times New Roman" panose="02020603050405020304" pitchFamily="18" charset="0"/>
                <a:ea typeface="Calibri" panose="020F0502020204030204" pitchFamily="34" charset="0"/>
                <a:cs typeface="Times New Roman" panose="02020603050405020304" pitchFamily="18" charset="0"/>
              </a:rPr>
              <a:t> kg/plot) and </a:t>
            </a:r>
            <a:r>
              <a:rPr lang="en-US" sz="1800" dirty="0">
                <a:latin typeface="Times New Roman" panose="02020603050405020304" pitchFamily="18" charset="0"/>
                <a:ea typeface="Calibri"/>
                <a:cs typeface="Times New Roman" panose="02020603050405020304" pitchFamily="18" charset="0"/>
              </a:rPr>
              <a:t>21</a:t>
            </a:r>
            <a:r>
              <a:rPr lang="en-US" sz="1800" baseline="30000" dirty="0">
                <a:latin typeface="Times New Roman" panose="02020603050405020304" pitchFamily="18" charset="0"/>
                <a:ea typeface="Calibri"/>
                <a:cs typeface="Times New Roman" panose="02020603050405020304" pitchFamily="18" charset="0"/>
              </a:rPr>
              <a:t>st</a:t>
            </a:r>
            <a:r>
              <a:rPr lang="en-US" sz="1800" dirty="0">
                <a:latin typeface="Times New Roman" panose="02020603050405020304" pitchFamily="18" charset="0"/>
                <a:ea typeface="Calibri"/>
                <a:cs typeface="Times New Roman" panose="02020603050405020304" pitchFamily="18" charset="0"/>
              </a:rPr>
              <a:t> April </a:t>
            </a:r>
            <a:r>
              <a:rPr lang="en-US" sz="1800" dirty="0">
                <a:latin typeface="Times New Roman" panose="02020603050405020304" pitchFamily="18" charset="0"/>
                <a:ea typeface="Calibri" panose="020F0502020204030204" pitchFamily="34"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7.03</a:t>
            </a:r>
            <a:r>
              <a:rPr lang="en-US" sz="1800" dirty="0">
                <a:latin typeface="Times New Roman" panose="02020603050405020304" pitchFamily="18" charset="0"/>
                <a:ea typeface="Calibri" panose="020F0502020204030204" pitchFamily="34" charset="0"/>
                <a:cs typeface="Times New Roman" panose="02020603050405020304" pitchFamily="18" charset="0"/>
              </a:rPr>
              <a:t> kg/plot). Data regarding grain yield are presented in the </a:t>
            </a:r>
            <a:r>
              <a:rPr lang="en-US" sz="1800" b="1" dirty="0">
                <a:latin typeface="Times New Roman" panose="02020603050405020304" pitchFamily="18" charset="0"/>
                <a:ea typeface="Calibri" panose="020F0502020204030204" pitchFamily="34" charset="0"/>
                <a:cs typeface="Times New Roman" panose="02020603050405020304" pitchFamily="18" charset="0"/>
              </a:rPr>
              <a:t>Table </a:t>
            </a:r>
            <a:r>
              <a:rPr lang="en-US" b="1" dirty="0">
                <a:latin typeface="Times New Roman" panose="02020603050405020304" pitchFamily="18" charset="0"/>
                <a:ea typeface="Calibri" panose="020F0502020204030204" pitchFamily="34" charset="0"/>
                <a:cs typeface="Times New Roman" panose="02020603050405020304" pitchFamily="18" charset="0"/>
              </a:rPr>
              <a:t>5</a:t>
            </a:r>
            <a:r>
              <a:rPr lang="en-US" sz="1800" b="1" dirty="0">
                <a:latin typeface="Times New Roman" panose="02020603050405020304" pitchFamily="18" charset="0"/>
                <a:ea typeface="Calibri" panose="020F0502020204030204" pitchFamily="34" charset="0"/>
                <a:cs typeface="Times New Roman" panose="02020603050405020304" pitchFamily="18" charset="0"/>
              </a:rPr>
              <a:t> and Figure </a:t>
            </a:r>
            <a:r>
              <a:rPr lang="en-US" b="1" dirty="0">
                <a:latin typeface="Times New Roman" panose="02020603050405020304" pitchFamily="18" charset="0"/>
                <a:ea typeface="Calibri" panose="020F0502020204030204" pitchFamily="34" charset="0"/>
                <a:cs typeface="Times New Roman" panose="02020603050405020304" pitchFamily="18" charset="0"/>
              </a:rPr>
              <a:t>5</a:t>
            </a:r>
            <a:r>
              <a:rPr lang="en-US" sz="1800" b="1" dirty="0">
                <a:latin typeface="Times New Roman" panose="02020603050405020304" pitchFamily="18"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5976616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DC334F-1F6E-E829-9351-6F2578BEA83E}"/>
              </a:ext>
            </a:extLst>
          </p:cNvPr>
          <p:cNvSpPr txBox="1"/>
          <p:nvPr/>
        </p:nvSpPr>
        <p:spPr>
          <a:xfrm>
            <a:off x="2977586" y="678044"/>
            <a:ext cx="8041511" cy="36933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Table </a:t>
            </a:r>
            <a:r>
              <a:rPr lang="en-US" b="1" dirty="0">
                <a:latin typeface="Times New Roman" panose="02020603050405020304" pitchFamily="18" charset="0"/>
                <a:cs typeface="Times New Roman" panose="02020603050405020304" pitchFamily="18" charset="0"/>
              </a:rPr>
              <a:t>5</a:t>
            </a:r>
            <a:r>
              <a:rPr lang="en-US" sz="1800" b="1" dirty="0">
                <a:latin typeface="Times New Roman" panose="02020603050405020304" pitchFamily="18" charset="0"/>
                <a:cs typeface="Times New Roman" panose="02020603050405020304" pitchFamily="18" charset="0"/>
              </a:rPr>
              <a:t> :  Observation of  mean grain yields of Maize (kg/plot)</a:t>
            </a:r>
            <a:endParaRPr lang="en-IN" dirty="0"/>
          </a:p>
        </p:txBody>
      </p:sp>
      <p:graphicFrame>
        <p:nvGraphicFramePr>
          <p:cNvPr id="4" name="Table 3">
            <a:extLst>
              <a:ext uri="{FF2B5EF4-FFF2-40B4-BE49-F238E27FC236}">
                <a16:creationId xmlns:a16="http://schemas.microsoft.com/office/drawing/2014/main" id="{F292F0B0-E237-3189-59A6-12D4E32C98B0}"/>
              </a:ext>
            </a:extLst>
          </p:cNvPr>
          <p:cNvGraphicFramePr>
            <a:graphicFrameLocks noGrp="1"/>
          </p:cNvGraphicFramePr>
          <p:nvPr>
            <p:extLst>
              <p:ext uri="{D42A27DB-BD31-4B8C-83A1-F6EECF244321}">
                <p14:modId xmlns:p14="http://schemas.microsoft.com/office/powerpoint/2010/main" val="473257903"/>
              </p:ext>
            </p:extLst>
          </p:nvPr>
        </p:nvGraphicFramePr>
        <p:xfrm>
          <a:off x="1597306" y="1200592"/>
          <a:ext cx="9294471" cy="4708652"/>
        </p:xfrm>
        <a:graphic>
          <a:graphicData uri="http://schemas.openxmlformats.org/drawingml/2006/table">
            <a:tbl>
              <a:tblPr firstRow="1" firstCol="1" bandRow="1">
                <a:tableStyleId>{5940675A-B579-460E-94D1-54222C63F5DA}</a:tableStyleId>
              </a:tblPr>
              <a:tblGrid>
                <a:gridCol w="4678012">
                  <a:extLst>
                    <a:ext uri="{9D8B030D-6E8A-4147-A177-3AD203B41FA5}">
                      <a16:colId xmlns:a16="http://schemas.microsoft.com/office/drawing/2014/main" val="1257805546"/>
                    </a:ext>
                  </a:extLst>
                </a:gridCol>
                <a:gridCol w="4616459">
                  <a:extLst>
                    <a:ext uri="{9D8B030D-6E8A-4147-A177-3AD203B41FA5}">
                      <a16:colId xmlns:a16="http://schemas.microsoft.com/office/drawing/2014/main" val="967199150"/>
                    </a:ext>
                  </a:extLst>
                </a:gridCol>
              </a:tblGrid>
              <a:tr h="228600">
                <a:tc>
                  <a:txBody>
                    <a:bodyPr/>
                    <a:lstStyle/>
                    <a:p>
                      <a:pPr marL="0" marR="0" algn="ctr">
                        <a:lnSpc>
                          <a:spcPct val="150000"/>
                        </a:lnSpc>
                        <a:spcBef>
                          <a:spcPts val="0"/>
                        </a:spcBef>
                        <a:spcAft>
                          <a:spcPts val="0"/>
                        </a:spcAft>
                        <a:tabLst>
                          <a:tab pos="2105025" algn="l"/>
                        </a:tabLst>
                      </a:pPr>
                      <a:r>
                        <a:rPr lang="en-US" sz="1800" b="1" dirty="0">
                          <a:effectLst/>
                          <a:latin typeface="Times New Roman" pitchFamily="18" charset="0"/>
                          <a:cs typeface="Times New Roman" pitchFamily="18" charset="0"/>
                        </a:rPr>
                        <a:t>Treatments</a:t>
                      </a:r>
                    </a:p>
                  </a:txBody>
                  <a:tcPr marL="68580" marR="68580" marT="0" marB="0"/>
                </a:tc>
                <a:tc>
                  <a:txBody>
                    <a:bodyPr/>
                    <a:lstStyle/>
                    <a:p>
                      <a:pPr marL="0" marR="0" algn="ctr">
                        <a:lnSpc>
                          <a:spcPct val="150000"/>
                        </a:lnSpc>
                        <a:spcBef>
                          <a:spcPts val="0"/>
                        </a:spcBef>
                        <a:spcAft>
                          <a:spcPts val="0"/>
                        </a:spcAft>
                        <a:tabLst>
                          <a:tab pos="2105025" algn="l"/>
                        </a:tabLst>
                      </a:pPr>
                      <a:r>
                        <a:rPr lang="en-US" sz="1800" b="1" dirty="0">
                          <a:latin typeface="Times New Roman" pitchFamily="18" charset="0"/>
                          <a:cs typeface="Times New Roman" pitchFamily="18" charset="0"/>
                        </a:rPr>
                        <a:t>Average Yield </a:t>
                      </a:r>
                      <a:r>
                        <a:rPr lang="en-US" sz="1800" b="1" dirty="0">
                          <a:effectLst/>
                          <a:latin typeface="Times New Roman" pitchFamily="18" charset="0"/>
                          <a:cs typeface="Times New Roman" pitchFamily="18" charset="0"/>
                        </a:rPr>
                        <a:t>(kg/plot)</a:t>
                      </a:r>
                      <a:endParaRPr lang="en-US" sz="1800" b="1"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1009774621"/>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     S0D0  - 10</a:t>
                      </a:r>
                      <a:r>
                        <a:rPr lang="en-US" sz="1400" baseline="30000" dirty="0">
                          <a:latin typeface="Times New Roman" pitchFamily="18" charset="0"/>
                          <a:ea typeface="Calibri"/>
                          <a:cs typeface="Times New Roman" pitchFamily="18" charset="0"/>
                        </a:rPr>
                        <a:t>th</a:t>
                      </a:r>
                      <a:r>
                        <a:rPr lang="en-US" sz="1400" dirty="0">
                          <a:latin typeface="Times New Roman" pitchFamily="18" charset="0"/>
                          <a:ea typeface="Calibri"/>
                          <a:cs typeface="Times New Roman" pitchFamily="18" charset="0"/>
                        </a:rPr>
                        <a:t> Feb’</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0.53</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821792234"/>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    S1D1  - 20</a:t>
                      </a:r>
                      <a:r>
                        <a:rPr lang="en-US" sz="1400" baseline="30000" dirty="0">
                          <a:latin typeface="Times New Roman" pitchFamily="18" charset="0"/>
                          <a:ea typeface="Calibri"/>
                          <a:cs typeface="Times New Roman" pitchFamily="18" charset="0"/>
                        </a:rPr>
                        <a:t>th</a:t>
                      </a:r>
                      <a:r>
                        <a:rPr lang="en-US" sz="1400" dirty="0">
                          <a:latin typeface="Times New Roman" pitchFamily="18" charset="0"/>
                          <a:ea typeface="Calibri"/>
                          <a:cs typeface="Times New Roman" pitchFamily="18" charset="0"/>
                        </a:rPr>
                        <a:t> Feb’</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3.26</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2423143728"/>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      S2D2  - 2</a:t>
                      </a:r>
                      <a:r>
                        <a:rPr lang="en-US" sz="1400" baseline="30000" dirty="0">
                          <a:latin typeface="Times New Roman" pitchFamily="18" charset="0"/>
                          <a:ea typeface="Calibri"/>
                          <a:cs typeface="Times New Roman" pitchFamily="18" charset="0"/>
                        </a:rPr>
                        <a:t>nd</a:t>
                      </a:r>
                      <a:r>
                        <a:rPr lang="en-US" sz="1400" dirty="0">
                          <a:latin typeface="Times New Roman" pitchFamily="18" charset="0"/>
                          <a:ea typeface="Calibri"/>
                          <a:cs typeface="Times New Roman" pitchFamily="18" charset="0"/>
                        </a:rPr>
                        <a:t> March’</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4.34</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3035208728"/>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       S3D3  - 12</a:t>
                      </a:r>
                      <a:r>
                        <a:rPr lang="en-US" sz="1400" baseline="30000" dirty="0">
                          <a:latin typeface="Times New Roman" pitchFamily="18" charset="0"/>
                          <a:ea typeface="Calibri"/>
                          <a:cs typeface="Times New Roman" pitchFamily="18" charset="0"/>
                        </a:rPr>
                        <a:t>th</a:t>
                      </a:r>
                      <a:r>
                        <a:rPr lang="en-US" sz="1400" dirty="0">
                          <a:latin typeface="Times New Roman" pitchFamily="18" charset="0"/>
                          <a:ea typeface="Calibri"/>
                          <a:cs typeface="Times New Roman" pitchFamily="18" charset="0"/>
                        </a:rPr>
                        <a:t> March’</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5.20</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1442658194"/>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       S4D4  - 22</a:t>
                      </a:r>
                      <a:r>
                        <a:rPr lang="en-US" sz="1400" baseline="30000" dirty="0">
                          <a:latin typeface="Times New Roman" pitchFamily="18" charset="0"/>
                          <a:ea typeface="Calibri"/>
                          <a:cs typeface="Times New Roman" pitchFamily="18" charset="0"/>
                        </a:rPr>
                        <a:t>nd</a:t>
                      </a:r>
                      <a:r>
                        <a:rPr lang="en-US" sz="1400" dirty="0">
                          <a:latin typeface="Times New Roman" pitchFamily="18" charset="0"/>
                          <a:ea typeface="Calibri"/>
                          <a:cs typeface="Times New Roman" pitchFamily="18" charset="0"/>
                        </a:rPr>
                        <a:t> March’</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6.18</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3845456616"/>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S5D5  - 1</a:t>
                      </a:r>
                      <a:r>
                        <a:rPr lang="en-US" sz="1400" baseline="30000" dirty="0">
                          <a:latin typeface="Times New Roman" pitchFamily="18" charset="0"/>
                          <a:ea typeface="Calibri"/>
                          <a:cs typeface="Times New Roman" pitchFamily="18" charset="0"/>
                        </a:rPr>
                        <a:t>st</a:t>
                      </a:r>
                      <a:r>
                        <a:rPr lang="en-US" sz="1400" dirty="0">
                          <a:latin typeface="Times New Roman" pitchFamily="18" charset="0"/>
                          <a:ea typeface="Calibri"/>
                          <a:cs typeface="Times New Roman" pitchFamily="18" charset="0"/>
                        </a:rPr>
                        <a:t> April</a:t>
                      </a:r>
                    </a:p>
                  </a:txBody>
                  <a:tcPr marL="68580" marR="68580" marT="0" marB="0">
                    <a:solidFill>
                      <a:schemeClr val="accent3">
                        <a:lumMod val="75000"/>
                      </a:schemeClr>
                    </a:solidFill>
                  </a:tcPr>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9.31</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solidFill>
                      <a:schemeClr val="accent3">
                        <a:lumMod val="75000"/>
                      </a:schemeClr>
                    </a:solidFill>
                  </a:tcPr>
                </a:tc>
                <a:extLst>
                  <a:ext uri="{0D108BD9-81ED-4DB2-BD59-A6C34878D82A}">
                    <a16:rowId xmlns:a16="http://schemas.microsoft.com/office/drawing/2014/main" val="1452905757"/>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S6D6  - 11</a:t>
                      </a:r>
                      <a:r>
                        <a:rPr lang="en-US" sz="1400" baseline="30000" dirty="0">
                          <a:latin typeface="Times New Roman" pitchFamily="18" charset="0"/>
                          <a:ea typeface="Calibri"/>
                          <a:cs typeface="Times New Roman" pitchFamily="18" charset="0"/>
                        </a:rPr>
                        <a:t>th</a:t>
                      </a:r>
                      <a:r>
                        <a:rPr lang="en-US" sz="1400" dirty="0">
                          <a:latin typeface="Times New Roman" pitchFamily="18" charset="0"/>
                          <a:ea typeface="Calibri"/>
                          <a:cs typeface="Times New Roman" pitchFamily="18" charset="0"/>
                        </a:rPr>
                        <a:t> April</a:t>
                      </a:r>
                    </a:p>
                  </a:txBody>
                  <a:tcPr marL="68580" marR="68580" marT="0" marB="0">
                    <a:solidFill>
                      <a:schemeClr val="accent6">
                        <a:lumMod val="75000"/>
                      </a:schemeClr>
                    </a:solidFill>
                  </a:tcPr>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8.16</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solidFill>
                      <a:schemeClr val="accent6">
                        <a:lumMod val="75000"/>
                      </a:schemeClr>
                    </a:solidFill>
                  </a:tcPr>
                </a:tc>
                <a:extLst>
                  <a:ext uri="{0D108BD9-81ED-4DB2-BD59-A6C34878D82A}">
                    <a16:rowId xmlns:a16="http://schemas.microsoft.com/office/drawing/2014/main" val="1093586874"/>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S7D7  - 21</a:t>
                      </a:r>
                      <a:r>
                        <a:rPr lang="en-US" sz="1400" baseline="30000" dirty="0">
                          <a:latin typeface="Times New Roman" pitchFamily="18" charset="0"/>
                          <a:ea typeface="Calibri"/>
                          <a:cs typeface="Times New Roman" pitchFamily="18" charset="0"/>
                        </a:rPr>
                        <a:t>st</a:t>
                      </a:r>
                      <a:r>
                        <a:rPr lang="en-US" sz="1400" dirty="0">
                          <a:latin typeface="Times New Roman" pitchFamily="18" charset="0"/>
                          <a:ea typeface="Calibri"/>
                          <a:cs typeface="Times New Roman" pitchFamily="18" charset="0"/>
                        </a:rPr>
                        <a:t> April</a:t>
                      </a:r>
                    </a:p>
                  </a:txBody>
                  <a:tcPr marL="68580" marR="68580" marT="0" marB="0">
                    <a:solidFill>
                      <a:schemeClr val="accent5">
                        <a:lumMod val="60000"/>
                        <a:lumOff val="40000"/>
                      </a:schemeClr>
                    </a:solidFill>
                  </a:tcPr>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7.03</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solidFill>
                      <a:schemeClr val="accent5">
                        <a:lumMod val="60000"/>
                        <a:lumOff val="40000"/>
                      </a:schemeClr>
                    </a:solidFill>
                  </a:tcPr>
                </a:tc>
                <a:extLst>
                  <a:ext uri="{0D108BD9-81ED-4DB2-BD59-A6C34878D82A}">
                    <a16:rowId xmlns:a16="http://schemas.microsoft.com/office/drawing/2014/main" val="2101172567"/>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S8D8  - 1</a:t>
                      </a:r>
                      <a:r>
                        <a:rPr lang="en-US" sz="1400" baseline="30000" dirty="0">
                          <a:latin typeface="Times New Roman" pitchFamily="18" charset="0"/>
                          <a:ea typeface="Calibri"/>
                          <a:cs typeface="Times New Roman" pitchFamily="18" charset="0"/>
                        </a:rPr>
                        <a:t>st</a:t>
                      </a:r>
                      <a:r>
                        <a:rPr lang="en-US" sz="1400" dirty="0">
                          <a:latin typeface="Times New Roman" pitchFamily="18" charset="0"/>
                          <a:ea typeface="Calibri"/>
                          <a:cs typeface="Times New Roman" pitchFamily="18" charset="0"/>
                        </a:rPr>
                        <a:t> May</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2.01</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3072621809"/>
                  </a:ext>
                </a:extLst>
              </a:tr>
              <a:tr h="251908">
                <a:tc>
                  <a:txBody>
                    <a:bodyPr/>
                    <a:lstStyle/>
                    <a:p>
                      <a:pPr marL="0" marR="0" algn="ctr">
                        <a:lnSpc>
                          <a:spcPct val="150000"/>
                        </a:lnSpc>
                        <a:spcBef>
                          <a:spcPts val="600"/>
                        </a:spcBef>
                        <a:spcAft>
                          <a:spcPts val="600"/>
                        </a:spcAft>
                      </a:pPr>
                      <a:r>
                        <a:rPr lang="en-US" sz="1400" dirty="0">
                          <a:latin typeface="Times New Roman" pitchFamily="18" charset="0"/>
                          <a:ea typeface="Calibri"/>
                          <a:cs typeface="Times New Roman" pitchFamily="18" charset="0"/>
                        </a:rPr>
                        <a:t>S9D9  - 11</a:t>
                      </a:r>
                      <a:r>
                        <a:rPr lang="en-US" sz="1400" baseline="30000" dirty="0">
                          <a:latin typeface="Times New Roman" pitchFamily="18" charset="0"/>
                          <a:ea typeface="Calibri"/>
                          <a:cs typeface="Times New Roman" pitchFamily="18" charset="0"/>
                        </a:rPr>
                        <a:t>th</a:t>
                      </a:r>
                      <a:r>
                        <a:rPr lang="en-US" sz="1400" dirty="0">
                          <a:latin typeface="Times New Roman" pitchFamily="18" charset="0"/>
                          <a:ea typeface="Calibri"/>
                          <a:cs typeface="Times New Roman" pitchFamily="18" charset="0"/>
                        </a:rPr>
                        <a:t> May</a:t>
                      </a: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1.48</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3543938180"/>
                  </a:ext>
                </a:extLst>
              </a:tr>
              <a:tr h="251908">
                <a:tc>
                  <a:txBody>
                    <a:bodyPr/>
                    <a:lstStyle/>
                    <a:p>
                      <a:pPr marL="0" marR="0" algn="ctr">
                        <a:lnSpc>
                          <a:spcPct val="150000"/>
                        </a:lnSpc>
                        <a:spcBef>
                          <a:spcPts val="600"/>
                        </a:spcBef>
                        <a:spcAft>
                          <a:spcPts val="600"/>
                        </a:spcAft>
                      </a:pPr>
                      <a:r>
                        <a:rPr lang="en-US" sz="1400" b="1" dirty="0">
                          <a:latin typeface="Times New Roman" pitchFamily="18" charset="0"/>
                          <a:ea typeface="Calibri"/>
                          <a:cs typeface="Times New Roman" pitchFamily="18" charset="0"/>
                        </a:rPr>
                        <a:t>SEm ±</a:t>
                      </a:r>
                      <a:endParaRPr lang="en-US" sz="1400" dirty="0">
                        <a:latin typeface="Times New Roman" pitchFamily="18" charset="0"/>
                        <a:ea typeface="Calibri"/>
                        <a:cs typeface="Times New Roman" pitchFamily="18" charset="0"/>
                      </a:endParaRP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0.17</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3728088835"/>
                  </a:ext>
                </a:extLst>
              </a:tr>
              <a:tr h="251908">
                <a:tc>
                  <a:txBody>
                    <a:bodyPr/>
                    <a:lstStyle/>
                    <a:p>
                      <a:pPr marL="0" marR="0" algn="ctr">
                        <a:lnSpc>
                          <a:spcPct val="150000"/>
                        </a:lnSpc>
                        <a:spcBef>
                          <a:spcPts val="600"/>
                        </a:spcBef>
                        <a:spcAft>
                          <a:spcPts val="600"/>
                        </a:spcAft>
                      </a:pPr>
                      <a:r>
                        <a:rPr lang="en-US" sz="1400" b="1" dirty="0">
                          <a:latin typeface="Times New Roman" pitchFamily="18" charset="0"/>
                          <a:ea typeface="Calibri"/>
                          <a:cs typeface="Times New Roman" pitchFamily="18" charset="0"/>
                        </a:rPr>
                        <a:t>CD (P=0.05)</a:t>
                      </a:r>
                      <a:endParaRPr lang="en-US" sz="1400" dirty="0">
                        <a:latin typeface="Times New Roman" pitchFamily="18" charset="0"/>
                        <a:ea typeface="Calibri"/>
                        <a:cs typeface="Times New Roman" pitchFamily="18" charset="0"/>
                      </a:endParaRPr>
                    </a:p>
                  </a:txBody>
                  <a:tcPr marL="68580" marR="68580" marT="0" marB="0"/>
                </a:tc>
                <a:tc>
                  <a:txBody>
                    <a:bodyPr/>
                    <a:lstStyle/>
                    <a:p>
                      <a:pPr marL="0" marR="0" algn="ctr">
                        <a:lnSpc>
                          <a:spcPct val="150000"/>
                        </a:lnSpc>
                        <a:spcBef>
                          <a:spcPts val="0"/>
                        </a:spcBef>
                        <a:spcAft>
                          <a:spcPts val="0"/>
                        </a:spcAft>
                        <a:tabLst>
                          <a:tab pos="2105025" algn="l"/>
                        </a:tabLst>
                      </a:pPr>
                      <a:r>
                        <a:rPr lang="en-US" sz="1800" dirty="0">
                          <a:effectLst/>
                          <a:latin typeface="Times New Roman" pitchFamily="18" charset="0"/>
                          <a:cs typeface="Times New Roman" pitchFamily="18" charset="0"/>
                        </a:rPr>
                        <a:t>0.52</a:t>
                      </a:r>
                      <a:endParaRPr lang="en-US" sz="1800" dirty="0">
                        <a:effectLst/>
                        <a:latin typeface="Times New Roman" pitchFamily="18" charset="0"/>
                        <a:ea typeface="Calibri" panose="020F0502020204030204" pitchFamily="34" charset="0"/>
                        <a:cs typeface="Times New Roman" pitchFamily="18" charset="0"/>
                      </a:endParaRPr>
                    </a:p>
                  </a:txBody>
                  <a:tcPr marL="68580" marR="68580" marT="0" marB="0"/>
                </a:tc>
                <a:extLst>
                  <a:ext uri="{0D108BD9-81ED-4DB2-BD59-A6C34878D82A}">
                    <a16:rowId xmlns:a16="http://schemas.microsoft.com/office/drawing/2014/main" val="816710898"/>
                  </a:ext>
                </a:extLst>
              </a:tr>
            </a:tbl>
          </a:graphicData>
        </a:graphic>
      </p:graphicFrame>
    </p:spTree>
    <p:extLst>
      <p:ext uri="{BB962C8B-B14F-4D97-AF65-F5344CB8AC3E}">
        <p14:creationId xmlns:p14="http://schemas.microsoft.com/office/powerpoint/2010/main" val="20585608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7F383CC0-C8C7-40B5-F518-B5DA8F57D8A8}"/>
              </a:ext>
            </a:extLst>
          </p:cNvPr>
          <p:cNvGraphicFramePr/>
          <p:nvPr>
            <p:extLst>
              <p:ext uri="{D42A27DB-BD31-4B8C-83A1-F6EECF244321}">
                <p14:modId xmlns:p14="http://schemas.microsoft.com/office/powerpoint/2010/main" val="4060480294"/>
              </p:ext>
            </p:extLst>
          </p:nvPr>
        </p:nvGraphicFramePr>
        <p:xfrm>
          <a:off x="1215342" y="359781"/>
          <a:ext cx="9560688" cy="4876799"/>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385E2AF0-F8B9-11CA-213D-24AED27565AF}"/>
              </a:ext>
            </a:extLst>
          </p:cNvPr>
          <p:cNvSpPr txBox="1"/>
          <p:nvPr/>
        </p:nvSpPr>
        <p:spPr>
          <a:xfrm>
            <a:off x="2688221" y="5133901"/>
            <a:ext cx="6094070" cy="369332"/>
          </a:xfrm>
          <a:prstGeom prst="rect">
            <a:avLst/>
          </a:prstGeom>
          <a:noFill/>
        </p:spPr>
        <p:txBody>
          <a:bodyPr wrap="square">
            <a:spAutoFit/>
          </a:bodyPr>
          <a:lstStyle/>
          <a:p>
            <a:r>
              <a:rPr lang="en-US" sz="1800" b="1" dirty="0">
                <a:latin typeface="Times New Roman" pitchFamily="18" charset="0"/>
                <a:cs typeface="Times New Roman" pitchFamily="18" charset="0"/>
              </a:rPr>
              <a:t>Fig.5 :</a:t>
            </a:r>
            <a:r>
              <a:rPr lang="en-US" sz="1800" dirty="0">
                <a:latin typeface="Times New Roman" pitchFamily="18" charset="0"/>
                <a:cs typeface="Times New Roman" pitchFamily="18" charset="0"/>
              </a:rPr>
              <a:t> Mean grains yield (kg/plot) with different sowing dates</a:t>
            </a:r>
          </a:p>
        </p:txBody>
      </p:sp>
    </p:spTree>
    <p:extLst>
      <p:ext uri="{BB962C8B-B14F-4D97-AF65-F5344CB8AC3E}">
        <p14:creationId xmlns:p14="http://schemas.microsoft.com/office/powerpoint/2010/main" val="30914105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EAA1856-1566-442A-BBBE-F8C55E30ED00}"/>
              </a:ext>
            </a:extLst>
          </p:cNvPr>
          <p:cNvSpPr txBox="1"/>
          <p:nvPr/>
        </p:nvSpPr>
        <p:spPr>
          <a:xfrm>
            <a:off x="1088020" y="1608327"/>
            <a:ext cx="9780608" cy="156607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Grains yield (</a:t>
            </a:r>
            <a:r>
              <a:rPr kumimoji="0" lang="en-US" sz="18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qtl</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/ha)</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Ø"/>
              <a:tabLst/>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Statistical analysis of data indicated highest grain yield for crop sown on 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st</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(23.86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qtl</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/ha) and 11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th</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(21.19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qtl</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/h).</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Data regarding grain yield per hectare are presented in the </a:t>
            </a:r>
            <a:r>
              <a:rPr lang="en-US" sz="1800" b="1" dirty="0">
                <a:latin typeface="Times New Roman" pitchFamily="18" charset="0"/>
                <a:ea typeface="Calibri" pitchFamily="34" charset="0"/>
                <a:cs typeface="Times New Roman" pitchFamily="18" charset="0"/>
              </a:rPr>
              <a:t>T</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able </a:t>
            </a:r>
            <a:r>
              <a:rPr lang="en-US" b="1" dirty="0">
                <a:latin typeface="Times New Roman" pitchFamily="18" charset="0"/>
                <a:ea typeface="Calibri" pitchFamily="34" charset="0"/>
                <a:cs typeface="Times New Roman" pitchFamily="18" charset="0"/>
              </a:rPr>
              <a:t>6</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and </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Figure </a:t>
            </a:r>
            <a:r>
              <a:rPr lang="en-US" b="1" dirty="0">
                <a:latin typeface="Times New Roman" pitchFamily="18" charset="0"/>
                <a:ea typeface="Calibri" pitchFamily="34" charset="0"/>
                <a:cs typeface="Times New Roman" pitchFamily="18" charset="0"/>
              </a:rPr>
              <a:t>6</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t>
            </a:r>
          </a:p>
        </p:txBody>
      </p:sp>
    </p:spTree>
    <p:extLst>
      <p:ext uri="{BB962C8B-B14F-4D97-AF65-F5344CB8AC3E}">
        <p14:creationId xmlns:p14="http://schemas.microsoft.com/office/powerpoint/2010/main" val="38622269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A52F77-3F9D-25ED-BF6E-86A1E412C19C}"/>
              </a:ext>
            </a:extLst>
          </p:cNvPr>
          <p:cNvSpPr txBox="1"/>
          <p:nvPr/>
        </p:nvSpPr>
        <p:spPr>
          <a:xfrm>
            <a:off x="2011584" y="504423"/>
            <a:ext cx="8168832"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tab pos="2105025" algn="l"/>
              </a:tabLst>
            </a:pPr>
            <a:r>
              <a:rPr kumimoji="0" lang="en-US"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Table  </a:t>
            </a:r>
            <a:r>
              <a:rPr lang="en-US" b="1" dirty="0">
                <a:latin typeface="Times New Roman" pitchFamily="18" charset="0"/>
                <a:ea typeface="Calibri" pitchFamily="34" charset="0"/>
                <a:cs typeface="Times New Roman" pitchFamily="18" charset="0"/>
              </a:rPr>
              <a:t>6</a:t>
            </a:r>
            <a:r>
              <a:rPr kumimoji="0" lang="en-US"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 Evaluation of yield in hybrid maize</a:t>
            </a:r>
            <a:r>
              <a:rPr lang="en-US" dirty="0">
                <a:latin typeface="Times New Roman" pitchFamily="18" charset="0"/>
                <a:ea typeface="Calibri" pitchFamily="34" charset="0"/>
                <a:cs typeface="Times New Roman" pitchFamily="18" charset="0"/>
              </a:rPr>
              <a:t> </a:t>
            </a:r>
            <a:r>
              <a:rPr kumimoji="0" lang="en-US"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with different sowing dates</a:t>
            </a:r>
            <a:endParaRPr kumimoji="0" lang="en-US" b="0" i="0" u="none" strike="noStrike" cap="none" normalizeH="0" baseline="0" dirty="0">
              <a:ln>
                <a:noFill/>
              </a:ln>
              <a:solidFill>
                <a:schemeClr val="tx1"/>
              </a:solidFill>
              <a:effectLst/>
              <a:latin typeface="Times New Roman" pitchFamily="18" charset="0"/>
              <a:cs typeface="Times New Roman" pitchFamily="18" charset="0"/>
            </a:endParaRPr>
          </a:p>
        </p:txBody>
      </p:sp>
      <p:graphicFrame>
        <p:nvGraphicFramePr>
          <p:cNvPr id="4" name="Table 3">
            <a:extLst>
              <a:ext uri="{FF2B5EF4-FFF2-40B4-BE49-F238E27FC236}">
                <a16:creationId xmlns:a16="http://schemas.microsoft.com/office/drawing/2014/main" id="{D5B0A735-0AD6-0EB1-2E53-DB7CA9327134}"/>
              </a:ext>
            </a:extLst>
          </p:cNvPr>
          <p:cNvGraphicFramePr>
            <a:graphicFrameLocks noGrp="1"/>
          </p:cNvGraphicFramePr>
          <p:nvPr>
            <p:extLst>
              <p:ext uri="{D42A27DB-BD31-4B8C-83A1-F6EECF244321}">
                <p14:modId xmlns:p14="http://schemas.microsoft.com/office/powerpoint/2010/main" val="86067057"/>
              </p:ext>
            </p:extLst>
          </p:nvPr>
        </p:nvGraphicFramePr>
        <p:xfrm>
          <a:off x="1608881" y="1038547"/>
          <a:ext cx="8571535" cy="4203319"/>
        </p:xfrm>
        <a:graphic>
          <a:graphicData uri="http://schemas.openxmlformats.org/drawingml/2006/table">
            <a:tbl>
              <a:tblPr/>
              <a:tblGrid>
                <a:gridCol w="4213185">
                  <a:extLst>
                    <a:ext uri="{9D8B030D-6E8A-4147-A177-3AD203B41FA5}">
                      <a16:colId xmlns:a16="http://schemas.microsoft.com/office/drawing/2014/main" val="200183908"/>
                    </a:ext>
                  </a:extLst>
                </a:gridCol>
                <a:gridCol w="4358350">
                  <a:extLst>
                    <a:ext uri="{9D8B030D-6E8A-4147-A177-3AD203B41FA5}">
                      <a16:colId xmlns:a16="http://schemas.microsoft.com/office/drawing/2014/main" val="729845703"/>
                    </a:ext>
                  </a:extLst>
                </a:gridCol>
              </a:tblGrid>
              <a:tr h="335280">
                <a:tc>
                  <a:txBody>
                    <a:bodyPr/>
                    <a:lstStyle/>
                    <a:p>
                      <a:pPr marL="0" marR="0" algn="ctr">
                        <a:lnSpc>
                          <a:spcPct val="150000"/>
                        </a:lnSpc>
                        <a:spcBef>
                          <a:spcPts val="0"/>
                        </a:spcBef>
                        <a:spcAft>
                          <a:spcPts val="0"/>
                        </a:spcAft>
                        <a:tabLst>
                          <a:tab pos="2105025" algn="l"/>
                        </a:tabLst>
                      </a:pPr>
                      <a:r>
                        <a:rPr lang="en-US" sz="1600" b="1" dirty="0">
                          <a:latin typeface="Times New Roman" pitchFamily="18" charset="0"/>
                          <a:ea typeface="Calibri"/>
                          <a:cs typeface="Times New Roman" pitchFamily="18" charset="0"/>
                        </a:rPr>
                        <a:t>Treatments</a:t>
                      </a:r>
                      <a:endParaRPr lang="en-US" sz="1600" dirty="0">
                        <a:latin typeface="Times New Roman" pitchFamily="18" charset="0"/>
                        <a:ea typeface="Calibri"/>
                        <a:cs typeface="Times New Roman" pitchFamily="18" charset="0"/>
                      </a:endParaRP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b="1" dirty="0">
                          <a:latin typeface="Times New Roman" pitchFamily="18" charset="0"/>
                          <a:ea typeface="Calibri"/>
                          <a:cs typeface="Times New Roman" pitchFamily="18" charset="0"/>
                        </a:rPr>
                        <a:t>Yield (</a:t>
                      </a:r>
                      <a:r>
                        <a:rPr lang="en-US" sz="1600" b="1" dirty="0" err="1">
                          <a:latin typeface="Times New Roman" pitchFamily="18" charset="0"/>
                          <a:ea typeface="Calibri"/>
                          <a:cs typeface="Times New Roman" pitchFamily="18" charset="0"/>
                        </a:rPr>
                        <a:t>qtl</a:t>
                      </a:r>
                      <a:r>
                        <a:rPr lang="en-US" sz="1600" b="1" dirty="0">
                          <a:latin typeface="Times New Roman" pitchFamily="18" charset="0"/>
                          <a:ea typeface="Calibri"/>
                          <a:cs typeface="Times New Roman" pitchFamily="18" charset="0"/>
                        </a:rPr>
                        <a:t>/ha)</a:t>
                      </a:r>
                      <a:endParaRPr lang="en-US" sz="1600" dirty="0">
                        <a:latin typeface="Times New Roman" pitchFamily="18" charset="0"/>
                        <a:ea typeface="Calibri"/>
                        <a:cs typeface="Times New Roman" pitchFamily="18" charset="0"/>
                      </a:endParaRP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4792424"/>
                  </a:ext>
                </a:extLst>
              </a:tr>
              <a:tr h="30480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S0D0 -10</a:t>
                      </a:r>
                      <a:r>
                        <a:rPr lang="en-US" sz="1600" baseline="30000" dirty="0">
                          <a:latin typeface="Times New Roman" pitchFamily="18" charset="0"/>
                          <a:ea typeface="Calibri"/>
                          <a:cs typeface="Times New Roman" pitchFamily="18" charset="0"/>
                        </a:rPr>
                        <a:t>th</a:t>
                      </a:r>
                      <a:r>
                        <a:rPr lang="en-US" sz="1600" dirty="0">
                          <a:latin typeface="Times New Roman" pitchFamily="18" charset="0"/>
                          <a:ea typeface="Calibri"/>
                          <a:cs typeface="Times New Roman" pitchFamily="18" charset="0"/>
                        </a:rPr>
                        <a:t> Feb’</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0.88</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930619"/>
                  </a:ext>
                </a:extLst>
              </a:tr>
              <a:tr h="30480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S1D1-20</a:t>
                      </a:r>
                      <a:r>
                        <a:rPr lang="en-US" sz="1600" baseline="30000" dirty="0">
                          <a:latin typeface="Times New Roman" pitchFamily="18" charset="0"/>
                          <a:ea typeface="Calibri"/>
                          <a:cs typeface="Times New Roman" pitchFamily="18" charset="0"/>
                        </a:rPr>
                        <a:t>th</a:t>
                      </a:r>
                      <a:r>
                        <a:rPr lang="en-US" sz="1600" dirty="0">
                          <a:latin typeface="Times New Roman" pitchFamily="18" charset="0"/>
                          <a:ea typeface="Calibri"/>
                          <a:cs typeface="Times New Roman" pitchFamily="18" charset="0"/>
                        </a:rPr>
                        <a:t> Feb’</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10.16</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0501649"/>
                  </a:ext>
                </a:extLst>
              </a:tr>
              <a:tr h="22860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S2D2-2</a:t>
                      </a:r>
                      <a:r>
                        <a:rPr lang="en-US" sz="1600" baseline="30000" dirty="0">
                          <a:latin typeface="Times New Roman" pitchFamily="18" charset="0"/>
                          <a:ea typeface="Calibri"/>
                          <a:cs typeface="Times New Roman" pitchFamily="18" charset="0"/>
                        </a:rPr>
                        <a:t>nd</a:t>
                      </a:r>
                      <a:r>
                        <a:rPr lang="en-US" sz="1600" dirty="0">
                          <a:latin typeface="Times New Roman" pitchFamily="18" charset="0"/>
                          <a:ea typeface="Calibri"/>
                          <a:cs typeface="Times New Roman" pitchFamily="18" charset="0"/>
                        </a:rPr>
                        <a:t> March</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12.00</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3330870"/>
                  </a:ext>
                </a:extLst>
              </a:tr>
              <a:tr h="28956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S3D3-12</a:t>
                      </a:r>
                      <a:r>
                        <a:rPr lang="en-US" sz="1600" baseline="30000" dirty="0">
                          <a:latin typeface="Times New Roman" pitchFamily="18" charset="0"/>
                          <a:ea typeface="Calibri"/>
                          <a:cs typeface="Times New Roman" pitchFamily="18" charset="0"/>
                        </a:rPr>
                        <a:t>th</a:t>
                      </a:r>
                      <a:r>
                        <a:rPr lang="en-US" sz="1600" dirty="0">
                          <a:latin typeface="Times New Roman" pitchFamily="18" charset="0"/>
                          <a:ea typeface="Calibri"/>
                          <a:cs typeface="Times New Roman" pitchFamily="18" charset="0"/>
                        </a:rPr>
                        <a:t> March</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14.18</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4849080"/>
                  </a:ext>
                </a:extLst>
              </a:tr>
              <a:tr h="22860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S4D4-22</a:t>
                      </a:r>
                      <a:r>
                        <a:rPr lang="en-US" sz="1600" baseline="30000" dirty="0">
                          <a:latin typeface="Times New Roman" pitchFamily="18" charset="0"/>
                          <a:ea typeface="Calibri"/>
                          <a:cs typeface="Times New Roman" pitchFamily="18" charset="0"/>
                        </a:rPr>
                        <a:t>nd</a:t>
                      </a:r>
                      <a:r>
                        <a:rPr lang="en-US" sz="1600" dirty="0">
                          <a:latin typeface="Times New Roman" pitchFamily="18" charset="0"/>
                          <a:ea typeface="Calibri"/>
                          <a:cs typeface="Times New Roman" pitchFamily="18" charset="0"/>
                        </a:rPr>
                        <a:t> March</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16.18</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7366738"/>
                  </a:ext>
                </a:extLst>
              </a:tr>
              <a:tr h="21336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S5D5-1</a:t>
                      </a:r>
                      <a:r>
                        <a:rPr lang="en-US" sz="1600" baseline="30000" dirty="0">
                          <a:latin typeface="Times New Roman" pitchFamily="18" charset="0"/>
                          <a:ea typeface="Calibri"/>
                          <a:cs typeface="Times New Roman" pitchFamily="18" charset="0"/>
                        </a:rPr>
                        <a:t>st</a:t>
                      </a:r>
                      <a:r>
                        <a:rPr lang="en-US" sz="1600" dirty="0">
                          <a:latin typeface="Times New Roman" pitchFamily="18" charset="0"/>
                          <a:ea typeface="Calibri"/>
                          <a:cs typeface="Times New Roman" pitchFamily="18" charset="0"/>
                        </a:rPr>
                        <a:t> April</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23.86</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0882272"/>
                  </a:ext>
                </a:extLst>
              </a:tr>
              <a:tr h="19812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S6D6-11</a:t>
                      </a:r>
                      <a:r>
                        <a:rPr lang="en-US" sz="1600" baseline="30000" dirty="0">
                          <a:latin typeface="Times New Roman" pitchFamily="18" charset="0"/>
                          <a:ea typeface="Calibri"/>
                          <a:cs typeface="Times New Roman" pitchFamily="18" charset="0"/>
                        </a:rPr>
                        <a:t>th</a:t>
                      </a:r>
                      <a:r>
                        <a:rPr lang="en-US" sz="1600" dirty="0">
                          <a:latin typeface="Times New Roman" pitchFamily="18" charset="0"/>
                          <a:ea typeface="Calibri"/>
                          <a:cs typeface="Times New Roman" pitchFamily="18" charset="0"/>
                        </a:rPr>
                        <a:t> April</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21.19</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6358300"/>
                  </a:ext>
                </a:extLst>
              </a:tr>
              <a:tr h="25908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S7D7-21</a:t>
                      </a:r>
                      <a:r>
                        <a:rPr lang="en-US" sz="1600" baseline="30000" dirty="0">
                          <a:latin typeface="Times New Roman" pitchFamily="18" charset="0"/>
                          <a:ea typeface="Calibri"/>
                          <a:cs typeface="Times New Roman" pitchFamily="18" charset="0"/>
                        </a:rPr>
                        <a:t>st</a:t>
                      </a:r>
                      <a:r>
                        <a:rPr lang="en-US" sz="1600" dirty="0">
                          <a:latin typeface="Times New Roman" pitchFamily="18" charset="0"/>
                          <a:ea typeface="Calibri"/>
                          <a:cs typeface="Times New Roman" pitchFamily="18" charset="0"/>
                        </a:rPr>
                        <a:t> April</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19.45</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9940131"/>
                  </a:ext>
                </a:extLst>
              </a:tr>
              <a:tr h="22860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S8D8-1</a:t>
                      </a:r>
                      <a:r>
                        <a:rPr lang="en-US" sz="1600" baseline="30000" dirty="0">
                          <a:latin typeface="Times New Roman" pitchFamily="18" charset="0"/>
                          <a:ea typeface="Calibri"/>
                          <a:cs typeface="Times New Roman" pitchFamily="18" charset="0"/>
                        </a:rPr>
                        <a:t>st</a:t>
                      </a:r>
                      <a:r>
                        <a:rPr lang="en-US" sz="1600" dirty="0">
                          <a:latin typeface="Times New Roman" pitchFamily="18" charset="0"/>
                          <a:ea typeface="Calibri"/>
                          <a:cs typeface="Times New Roman" pitchFamily="18" charset="0"/>
                        </a:rPr>
                        <a:t> May</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17.41</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0391980"/>
                  </a:ext>
                </a:extLst>
              </a:tr>
              <a:tr h="289560">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S9D9-11</a:t>
                      </a:r>
                      <a:r>
                        <a:rPr lang="en-US" sz="1600" baseline="30000" dirty="0">
                          <a:latin typeface="Times New Roman" pitchFamily="18" charset="0"/>
                          <a:ea typeface="Calibri"/>
                          <a:cs typeface="Times New Roman" pitchFamily="18" charset="0"/>
                        </a:rPr>
                        <a:t>th</a:t>
                      </a:r>
                      <a:r>
                        <a:rPr lang="en-US" sz="1600" dirty="0">
                          <a:latin typeface="Times New Roman" pitchFamily="18" charset="0"/>
                          <a:ea typeface="Calibri"/>
                          <a:cs typeface="Times New Roman" pitchFamily="18" charset="0"/>
                        </a:rPr>
                        <a:t> May</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13.11</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93250787"/>
                  </a:ext>
                </a:extLst>
              </a:tr>
              <a:tr h="228600">
                <a:tc>
                  <a:txBody>
                    <a:bodyPr/>
                    <a:lstStyle/>
                    <a:p>
                      <a:pPr marL="0" marR="0" algn="ctr">
                        <a:lnSpc>
                          <a:spcPct val="150000"/>
                        </a:lnSpc>
                        <a:spcBef>
                          <a:spcPts val="0"/>
                        </a:spcBef>
                        <a:spcAft>
                          <a:spcPts val="0"/>
                        </a:spcAft>
                        <a:tabLst>
                          <a:tab pos="2105025" algn="l"/>
                        </a:tabLst>
                      </a:pPr>
                      <a:r>
                        <a:rPr lang="en-US" sz="1600" b="1" dirty="0">
                          <a:latin typeface="Times New Roman" pitchFamily="18" charset="0"/>
                          <a:ea typeface="Calibri"/>
                          <a:cs typeface="Times New Roman" pitchFamily="18" charset="0"/>
                        </a:rPr>
                        <a:t>SEm ±</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0.18</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6593672"/>
                  </a:ext>
                </a:extLst>
              </a:tr>
              <a:tr h="213360">
                <a:tc>
                  <a:txBody>
                    <a:bodyPr/>
                    <a:lstStyle/>
                    <a:p>
                      <a:pPr marL="0" marR="0" algn="ctr">
                        <a:lnSpc>
                          <a:spcPct val="150000"/>
                        </a:lnSpc>
                        <a:spcBef>
                          <a:spcPts val="0"/>
                        </a:spcBef>
                        <a:spcAft>
                          <a:spcPts val="0"/>
                        </a:spcAft>
                        <a:tabLst>
                          <a:tab pos="2105025" algn="l"/>
                        </a:tabLst>
                      </a:pPr>
                      <a:r>
                        <a:rPr lang="en-US" sz="1600" b="1" dirty="0">
                          <a:latin typeface="Times New Roman" pitchFamily="18" charset="0"/>
                          <a:ea typeface="Calibri"/>
                          <a:cs typeface="Times New Roman" pitchFamily="18" charset="0"/>
                        </a:rPr>
                        <a:t>CD (P=0.05)</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2105025" algn="l"/>
                        </a:tabLst>
                      </a:pPr>
                      <a:r>
                        <a:rPr lang="en-US" sz="1600" dirty="0">
                          <a:latin typeface="Times New Roman" pitchFamily="18" charset="0"/>
                          <a:ea typeface="Calibri"/>
                          <a:cs typeface="Times New Roman" pitchFamily="18" charset="0"/>
                        </a:rPr>
                        <a:t>0.55</a:t>
                      </a:r>
                    </a:p>
                  </a:txBody>
                  <a:tcPr marL="51134" marR="511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8363536"/>
                  </a:ext>
                </a:extLst>
              </a:tr>
            </a:tbl>
          </a:graphicData>
        </a:graphic>
      </p:graphicFrame>
    </p:spTree>
    <p:extLst>
      <p:ext uri="{BB962C8B-B14F-4D97-AF65-F5344CB8AC3E}">
        <p14:creationId xmlns:p14="http://schemas.microsoft.com/office/powerpoint/2010/main" val="3289672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145C4400-98D8-1899-8045-C6D6AC4963FA}"/>
              </a:ext>
            </a:extLst>
          </p:cNvPr>
          <p:cNvGraphicFramePr/>
          <p:nvPr>
            <p:extLst>
              <p:ext uri="{D42A27DB-BD31-4B8C-83A1-F6EECF244321}">
                <p14:modId xmlns:p14="http://schemas.microsoft.com/office/powerpoint/2010/main" val="1184215410"/>
              </p:ext>
            </p:extLst>
          </p:nvPr>
        </p:nvGraphicFramePr>
        <p:xfrm>
          <a:off x="1401500" y="563301"/>
          <a:ext cx="9409253" cy="464820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3CA5F5DD-C332-3184-FB66-42B5E13F42C0}"/>
              </a:ext>
            </a:extLst>
          </p:cNvPr>
          <p:cNvSpPr txBox="1"/>
          <p:nvPr/>
        </p:nvSpPr>
        <p:spPr>
          <a:xfrm>
            <a:off x="2491451" y="5211501"/>
            <a:ext cx="7752144" cy="369332"/>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Fig 11</a:t>
            </a:r>
            <a:r>
              <a:rPr kumimoji="0" lang="en-US" sz="1800" b="1" i="0" u="none" strike="noStrike" cap="none" normalizeH="0" dirty="0">
                <a:ln>
                  <a:noFill/>
                </a:ln>
                <a:solidFill>
                  <a:schemeClr val="tx1"/>
                </a:solidFill>
                <a:effectLst/>
                <a:latin typeface="Times New Roman" pitchFamily="18" charset="0"/>
                <a:ea typeface="Calibri" pitchFamily="34" charset="0"/>
                <a:cs typeface="Times New Roman" pitchFamily="18" charset="0"/>
              </a:rPr>
              <a:t>  </a:t>
            </a:r>
            <a:r>
              <a:rPr kumimoji="0" lang="en-US" sz="1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t>
            </a:r>
            <a:r>
              <a:rPr lang="en-US" sz="1800" dirty="0">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lang="en-US" sz="1800" dirty="0">
                <a:latin typeface="Times New Roman" pitchFamily="18" charset="0"/>
                <a:ea typeface="Calibri" pitchFamily="34" charset="0"/>
                <a:cs typeface="Times New Roman" pitchFamily="18" charset="0"/>
              </a:rPr>
              <a:t>M</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ean grains</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yield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qtl</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/ha) of hybrid maize with different sowing dates</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063244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B4D0E3-AA1F-A86E-0A64-D96F57C1F94C}"/>
              </a:ext>
            </a:extLst>
          </p:cNvPr>
          <p:cNvSpPr txBox="1"/>
          <p:nvPr/>
        </p:nvSpPr>
        <p:spPr>
          <a:xfrm>
            <a:off x="1020501" y="247700"/>
            <a:ext cx="10150997" cy="4243406"/>
          </a:xfrm>
          <a:prstGeom prst="rect">
            <a:avLst/>
          </a:prstGeom>
          <a:noFill/>
        </p:spPr>
        <p:txBody>
          <a:bodyPr wrap="square">
            <a:spAutoFit/>
          </a:bodyPr>
          <a:lstStyle/>
          <a:p>
            <a:pPr marR="0" lvl="0" algn="ctr" defTabSz="914400" rtl="0" eaLnBrk="1" fontAlgn="base" latinLnBrk="0" hangingPunct="1">
              <a:lnSpc>
                <a:spcPct val="150000"/>
              </a:lnSpc>
              <a:spcBef>
                <a:spcPts val="600"/>
              </a:spcBef>
              <a:spcAft>
                <a:spcPts val="600"/>
              </a:spcAft>
              <a:buClrTx/>
              <a:buSzTx/>
              <a:tabLst/>
            </a:pPr>
            <a:r>
              <a:rPr lang="en-US" sz="1800" b="1" dirty="0">
                <a:latin typeface="Times New Roman" pitchFamily="18" charset="0"/>
                <a:ea typeface="Calibri" pitchFamily="34" charset="0"/>
                <a:cs typeface="Times New Roman" pitchFamily="18" charset="0"/>
              </a:rPr>
              <a:t>Summary and conclusion</a:t>
            </a:r>
          </a:p>
          <a:p>
            <a:pPr marL="285750" marR="0" lvl="0" indent="-285750" algn="just" defTabSz="914400" rtl="0" eaLnBrk="1" fontAlgn="base" latinLnBrk="0" hangingPunct="1">
              <a:lnSpc>
                <a:spcPct val="150000"/>
              </a:lnSpc>
              <a:spcBef>
                <a:spcPts val="600"/>
              </a:spcBef>
              <a:spcAft>
                <a:spcPts val="600"/>
              </a:spcAft>
              <a:buClrTx/>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Observation on all the yield parameters viz. number of cobs</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per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plant, number of grains</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per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cob, 100 grain seed index , grains yield</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per plot (kg)</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and grain yield per hectare (</a:t>
            </a:r>
            <a:r>
              <a:rPr kumimoji="0" lang="en-US" b="0" i="0" u="none" strike="noStrike" cap="none" normalizeH="0" dirty="0" err="1">
                <a:ln>
                  <a:noFill/>
                </a:ln>
                <a:solidFill>
                  <a:schemeClr val="tx1"/>
                </a:solidFill>
                <a:effectLst/>
                <a:latin typeface="Times New Roman" pitchFamily="18" charset="0"/>
                <a:ea typeface="Calibri" pitchFamily="34" charset="0"/>
                <a:cs typeface="Times New Roman" pitchFamily="18" charset="0"/>
              </a:rPr>
              <a:t>qtl</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On evaluation it was noted that maize sown on 1</a:t>
            </a:r>
            <a:r>
              <a:rPr kumimoji="0" lang="en-US"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st</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April gave maximum number of cob </a:t>
            </a:r>
            <a:r>
              <a:rPr kumimoji="0" lang="en-US" b="1" i="0" u="none" strike="noStrike" cap="none" normalizeH="0" dirty="0">
                <a:ln>
                  <a:noFill/>
                </a:ln>
                <a:solidFill>
                  <a:schemeClr val="tx1"/>
                </a:solidFill>
                <a:effectLst/>
                <a:latin typeface="Times New Roman" pitchFamily="18" charset="0"/>
                <a:ea typeface="Calibri" pitchFamily="34" charset="0"/>
                <a:cs typeface="Times New Roman" pitchFamily="18" charset="0"/>
              </a:rPr>
              <a:t>8.00</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cobs/plant, number of </a:t>
            </a:r>
            <a:r>
              <a:rPr kumimoji="0" lang="en-US" b="0" i="0" u="none" strike="noStrike" cap="none" normalizeH="0" dirty="0">
                <a:ln>
                  <a:noFill/>
                </a:ln>
                <a:solidFill>
                  <a:srgbClr val="FF0000"/>
                </a:solidFill>
                <a:effectLst/>
                <a:latin typeface="Times New Roman" pitchFamily="18" charset="0"/>
                <a:ea typeface="Calibri" pitchFamily="34" charset="0"/>
                <a:cs typeface="Times New Roman" pitchFamily="18" charset="0"/>
              </a:rPr>
              <a:t>31.27</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grains/cob, highest seed index of </a:t>
            </a:r>
            <a:r>
              <a:rPr kumimoji="0" lang="en-US" b="0" i="0" u="none" strike="noStrike" cap="none" normalizeH="0" dirty="0">
                <a:ln>
                  <a:noFill/>
                </a:ln>
                <a:solidFill>
                  <a:srgbClr val="0070C0"/>
                </a:solidFill>
                <a:effectLst/>
                <a:latin typeface="Times New Roman" pitchFamily="18" charset="0"/>
                <a:ea typeface="Calibri" pitchFamily="34" charset="0"/>
                <a:cs typeface="Times New Roman" pitchFamily="18" charset="0"/>
              </a:rPr>
              <a:t>41.33</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and highest grain yield of </a:t>
            </a:r>
            <a:r>
              <a:rPr kumimoji="0" lang="en-US" b="1" i="0" u="none" strike="noStrike" cap="none" normalizeH="0" dirty="0">
                <a:ln>
                  <a:noFill/>
                </a:ln>
                <a:solidFill>
                  <a:schemeClr val="tx1"/>
                </a:solidFill>
                <a:effectLst/>
                <a:latin typeface="Times New Roman" pitchFamily="18" charset="0"/>
                <a:ea typeface="Calibri" pitchFamily="34" charset="0"/>
                <a:cs typeface="Times New Roman" pitchFamily="18" charset="0"/>
              </a:rPr>
              <a:t>23.867</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dirty="0" err="1">
                <a:ln>
                  <a:noFill/>
                </a:ln>
                <a:solidFill>
                  <a:schemeClr val="tx1"/>
                </a:solidFill>
                <a:effectLst/>
                <a:latin typeface="Times New Roman" pitchFamily="18" charset="0"/>
                <a:ea typeface="Calibri" pitchFamily="34" charset="0"/>
                <a:cs typeface="Times New Roman" pitchFamily="18" charset="0"/>
              </a:rPr>
              <a:t>qtl</a:t>
            </a:r>
            <a:r>
              <a:rPr kumimoji="0" lang="en-US" b="0" i="0" u="none" strike="noStrike" cap="none" normalizeH="0" dirty="0">
                <a:ln>
                  <a:noFill/>
                </a:ln>
                <a:solidFill>
                  <a:schemeClr val="tx1"/>
                </a:solidFill>
                <a:effectLst/>
                <a:latin typeface="Times New Roman" pitchFamily="18" charset="0"/>
                <a:ea typeface="Calibri" pitchFamily="34" charset="0"/>
                <a:cs typeface="Times New Roman" pitchFamily="18" charset="0"/>
              </a:rPr>
              <a:t>/ha compared to all other sowing dates.</a:t>
            </a:r>
            <a:endPar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endParaRPr>
          </a:p>
          <a:p>
            <a:pPr marL="285750" marR="0" lvl="0" indent="-285750" algn="just" defTabSz="914400" rtl="0" eaLnBrk="1" fontAlgn="base" latinLnBrk="0" hangingPunct="1">
              <a:lnSpc>
                <a:spcPct val="150000"/>
              </a:lnSpc>
              <a:spcBef>
                <a:spcPts val="600"/>
              </a:spcBef>
              <a:spcAft>
                <a:spcPts val="600"/>
              </a:spcAft>
              <a:buClrTx/>
              <a:buSzTx/>
              <a:buFont typeface="Wingdings" panose="05000000000000000000" pitchFamily="2" charset="2"/>
              <a:buChar char="§"/>
              <a:tabLst/>
            </a:pPr>
            <a:r>
              <a:rPr lang="en-US" sz="1800" dirty="0">
                <a:latin typeface="Times New Roman" pitchFamily="18" charset="0"/>
                <a:ea typeface="Calibri" pitchFamily="34" charset="0"/>
                <a:cs typeface="Times New Roman" pitchFamily="18" charset="0"/>
              </a:rPr>
              <a:t>It</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lang="en-US" dirty="0">
                <a:latin typeface="Times New Roman" pitchFamily="18" charset="0"/>
                <a:ea typeface="Calibri" pitchFamily="34" charset="0"/>
                <a:cs typeface="Times New Roman" pitchFamily="18" charset="0"/>
              </a:rPr>
              <a:t>was</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revealed that sowing on </a:t>
            </a:r>
            <a:r>
              <a:rPr kumimoji="0" lang="en-US" sz="1800" b="0" i="0" u="none" strike="noStrike" cap="none" normalizeH="0" baseline="0" dirty="0">
                <a:ln>
                  <a:noFill/>
                </a:ln>
                <a:solidFill>
                  <a:srgbClr val="C00000"/>
                </a:solidFill>
                <a:effectLst/>
                <a:latin typeface="Times New Roman" pitchFamily="18" charset="0"/>
                <a:ea typeface="Calibri" pitchFamily="34" charset="0"/>
                <a:cs typeface="Times New Roman" pitchFamily="18" charset="0"/>
              </a:rPr>
              <a:t>1</a:t>
            </a:r>
            <a:r>
              <a:rPr kumimoji="0" lang="en-US" sz="1800" b="0" i="0" u="none" strike="noStrike" cap="none" normalizeH="0" baseline="30000" dirty="0">
                <a:ln>
                  <a:noFill/>
                </a:ln>
                <a:solidFill>
                  <a:srgbClr val="C00000"/>
                </a:solidFill>
                <a:effectLst/>
                <a:latin typeface="Times New Roman" pitchFamily="18" charset="0"/>
                <a:ea typeface="Calibri" pitchFamily="34" charset="0"/>
                <a:cs typeface="Times New Roman" pitchFamily="18" charset="0"/>
              </a:rPr>
              <a:t>st</a:t>
            </a:r>
            <a:r>
              <a:rPr kumimoji="0" lang="en-US" sz="1800" b="0" i="0" u="none" strike="noStrike" cap="none" normalizeH="0" baseline="0" dirty="0">
                <a:ln>
                  <a:noFill/>
                </a:ln>
                <a:solidFill>
                  <a:srgbClr val="C00000"/>
                </a:solidFill>
                <a:effectLst/>
                <a:latin typeface="Times New Roman" pitchFamily="18" charset="0"/>
                <a:ea typeface="Calibri" pitchFamily="34" charset="0"/>
                <a:cs typeface="Times New Roman" pitchFamily="18" charset="0"/>
              </a:rPr>
              <a:t> April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has paramount effect on production of hybrid Maize (Nem-33) in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Namsai</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condition. Thus, it is concluded from the above findings that 1</a:t>
            </a:r>
            <a:r>
              <a:rPr kumimoji="0" lang="en-US" sz="1800" b="0" i="0" u="none" strike="noStrike" cap="none" normalizeH="0" baseline="30000" dirty="0">
                <a:ln>
                  <a:noFill/>
                </a:ln>
                <a:solidFill>
                  <a:schemeClr val="tx1"/>
                </a:solidFill>
                <a:effectLst/>
                <a:latin typeface="Times New Roman" pitchFamily="18" charset="0"/>
                <a:ea typeface="Calibri" pitchFamily="34" charset="0"/>
                <a:cs typeface="Times New Roman" pitchFamily="18" charset="0"/>
              </a:rPr>
              <a:t>st</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April sowing gives better performance over other sowing</a:t>
            </a:r>
            <a:r>
              <a:rPr kumimoji="0" lang="en-US" sz="1800" b="0" i="0" u="none" strike="noStrike" cap="none" normalizeH="0" dirty="0">
                <a:ln>
                  <a:noFill/>
                </a:ln>
                <a:solidFill>
                  <a:schemeClr val="tx1"/>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dates in case of hybrid maize in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Namsai</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agro</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-climatic condition. </a:t>
            </a:r>
          </a:p>
          <a:p>
            <a:pPr marL="285750" marR="0" lvl="0" indent="-285750" algn="just" defTabSz="914400" rtl="0" eaLnBrk="1" fontAlgn="base" latinLnBrk="0" hangingPunct="1">
              <a:lnSpc>
                <a:spcPct val="150000"/>
              </a:lnSpc>
              <a:spcBef>
                <a:spcPts val="600"/>
              </a:spcBef>
              <a:spcAft>
                <a:spcPts val="600"/>
              </a:spcAft>
              <a:buClrTx/>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Further study may be needed to investigate precise sowing dates of local maize in </a:t>
            </a:r>
            <a:r>
              <a:rPr kumimoji="0" lang="en-US" sz="1800" b="0"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Namsai</a:t>
            </a:r>
            <a:r>
              <a:rPr kumimoji="0" lang="en-US" sz="18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region.</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5364955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BBBC1F-63B4-6485-7F3E-BB80D1A975E5}"/>
              </a:ext>
            </a:extLst>
          </p:cNvPr>
          <p:cNvSpPr txBox="1"/>
          <p:nvPr/>
        </p:nvSpPr>
        <p:spPr>
          <a:xfrm>
            <a:off x="1006998" y="377700"/>
            <a:ext cx="10602410" cy="5967275"/>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Abbas, G., Ahmad, S., Hussain, M., Fatima, Z., Hussain, S., Iqbal, P. and Farooq, M. (2020). Sowing date and hybrid choice matters production of maize–maize system. </a:t>
            </a:r>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International Journal of Plant Production</a:t>
            </a: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14,</a:t>
            </a: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583-595.</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1800" b="0"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Abbas, G., Fatima, Z., Riaz, F., Iqbal, P., Hussain, S., Zakir, </a:t>
            </a:r>
            <a:r>
              <a:rPr kumimoji="0" lang="en-US" sz="1800" b="0" i="0" u="none" strike="noStrike" cap="none" normalizeH="0" baseline="0" dirty="0" err="1">
                <a:ln>
                  <a:noFill/>
                </a:ln>
                <a:solidFill>
                  <a:srgbClr val="222222"/>
                </a:solidFill>
                <a:effectLst/>
                <a:latin typeface="Times New Roman" pitchFamily="18" charset="0"/>
                <a:ea typeface="Times New Roman" pitchFamily="18" charset="0"/>
                <a:cs typeface="Times New Roman" pitchFamily="18" charset="0"/>
              </a:rPr>
              <a:t>I.and</a:t>
            </a:r>
            <a:r>
              <a:rPr kumimoji="0" lang="en-US" sz="1800" b="0"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  Ahmad, S. (2019). Study of sowing dates and Hybrids effect in Maize-based Cropping System under Arid conditions of Southern Punjab, Pakistan. Pakistan Journal of Life &amp; Social Sciences, (2019), </a:t>
            </a:r>
            <a:r>
              <a:rPr kumimoji="0" lang="en-US" sz="1800" b="1"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17</a:t>
            </a:r>
            <a:r>
              <a:rPr kumimoji="0" lang="en-US" sz="1800" b="0"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 24-31</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18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Ahmad, N., </a:t>
            </a:r>
            <a:r>
              <a:rPr kumimoji="0" lang="en-US" sz="18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Waheed</a:t>
            </a:r>
            <a:r>
              <a:rPr kumimoji="0" lang="en-US" sz="18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 &amp; Hamid, F. S. (2000). Performance of maize cultivars under late sowing conditions. </a:t>
            </a:r>
            <a:r>
              <a:rPr kumimoji="0" lang="en-US" sz="1800" b="0" i="1"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Pak. J. Biol. Sci</a:t>
            </a:r>
            <a:r>
              <a:rPr kumimoji="0" lang="en-US" sz="18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3</a:t>
            </a:r>
            <a:r>
              <a:rPr kumimoji="0" lang="en-US" sz="18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2098-2100.</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Ahmed, A., </a:t>
            </a:r>
            <a:r>
              <a:rPr kumimoji="0" lang="en-US" sz="18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Munsif</a:t>
            </a: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F., Arif, M., Ullah, I. and </a:t>
            </a:r>
            <a:r>
              <a:rPr kumimoji="0" lang="en-US" sz="18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Nuaman</a:t>
            </a: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M. (2011). Yield and yield components of maize as affected by sowing dates and sowing methods. </a:t>
            </a:r>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FUUAST Journal of Biology</a:t>
            </a: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11,</a:t>
            </a:r>
            <a:r>
              <a:rPr kumimoji="0" lang="en-US" sz="18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75-80.</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1800" b="0"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Akhtar, S., Ullah, M. J., Hamid, A., Islam, M. S., Ahamed, M. K. U., and  Masum, S. M. (2021). Influence of sowing dates on the phenological development, growth and yield of white maize genotypes. </a:t>
            </a:r>
            <a:r>
              <a:rPr kumimoji="0" lang="en-US" sz="1800" b="0" i="1"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Bangladesh Agronomy Journal</a:t>
            </a:r>
            <a:r>
              <a:rPr kumimoji="0" lang="en-US" sz="1800" b="0"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24</a:t>
            </a:r>
            <a:r>
              <a:rPr kumimoji="0" lang="en-US" sz="1800" b="0" i="0" u="none" strike="noStrike" cap="none" normalizeH="0" baseline="0" dirty="0">
                <a:ln>
                  <a:noFill/>
                </a:ln>
                <a:solidFill>
                  <a:srgbClr val="222222"/>
                </a:solidFill>
                <a:effectLst/>
                <a:latin typeface="Times New Roman" pitchFamily="18" charset="0"/>
                <a:ea typeface="Times New Roman" pitchFamily="18" charset="0"/>
                <a:cs typeface="Times New Roman" pitchFamily="18" charset="0"/>
              </a:rPr>
              <a:t>, 57-70.</a:t>
            </a: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41720052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6600" y="2581870"/>
            <a:ext cx="6019800" cy="923330"/>
          </a:xfrm>
          <a:prstGeom prst="rect">
            <a:avLst/>
          </a:prstGeom>
          <a:solidFill>
            <a:schemeClr val="accent4">
              <a:lumMod val="20000"/>
              <a:lumOff val="80000"/>
            </a:schemeClr>
          </a:solidFill>
        </p:spPr>
        <p:txBody>
          <a:bodyPr wrap="square" rtlCol="0">
            <a:spAutoFit/>
          </a:bodyPr>
          <a:lstStyle/>
          <a:p>
            <a:pPr algn="ctr"/>
            <a:r>
              <a:rPr lang="en-US" sz="5400" dirty="0">
                <a:solidFill>
                  <a:srgbClr val="00B050"/>
                </a:solidFill>
                <a:latin typeface="Times New Roman" pitchFamily="18" charset="0"/>
                <a:cs typeface="Times New Roman" pitchFamily="18" charset="0"/>
              </a:rPr>
              <a:t>THANK YOU</a:t>
            </a:r>
          </a:p>
        </p:txBody>
      </p:sp>
      <p:sp>
        <p:nvSpPr>
          <p:cNvPr id="5" name="Slide Number Placeholder 4"/>
          <p:cNvSpPr>
            <a:spLocks noGrp="1"/>
          </p:cNvSpPr>
          <p:nvPr>
            <p:ph type="sldNum" sz="quarter" idx="12"/>
          </p:nvPr>
        </p:nvSpPr>
        <p:spPr/>
        <p:txBody>
          <a:bodyPr/>
          <a:lstStyle/>
          <a:p>
            <a:fld id="{391CE750-377F-4E12-8C42-979B4D777FCC}" type="slidenum">
              <a:rPr lang="en-US" smtClean="0"/>
              <a:pPr/>
              <a:t>38</a:t>
            </a:fld>
            <a:endParaRPr lang="en-US"/>
          </a:p>
        </p:txBody>
      </p:sp>
    </p:spTree>
  </p:cSld>
  <p:clrMapOvr>
    <a:masterClrMapping/>
  </p:clrMapOvr>
</p:sld>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12.xml.rels><?xml version="1.0" encoding="UTF-8" standalone="yes"?>
<Relationships xmlns="http://schemas.openxmlformats.org/package/2006/relationships"><Relationship Id="rId1" Type="http://schemas.openxmlformats.org/officeDocument/2006/relationships/image" Target="../media/image9.jpeg"/></Relationships>
</file>

<file path=ppt/theme/_rels/theme19.xml.rels><?xml version="1.0" encoding="UTF-8" standalone="yes"?>
<Relationships xmlns="http://schemas.openxmlformats.org/package/2006/relationships"><Relationship Id="rId1" Type="http://schemas.openxmlformats.org/officeDocument/2006/relationships/image" Target="../media/image14.jpeg"/></Relationships>
</file>

<file path=ppt/theme/_rels/theme20.xml.rels><?xml version="1.0" encoding="UTF-8" standalone="yes"?>
<Relationships xmlns="http://schemas.openxmlformats.org/package/2006/relationships"><Relationship Id="rId1" Type="http://schemas.openxmlformats.org/officeDocument/2006/relationships/image" Target="../media/image15.jpeg"/></Relationships>
</file>

<file path=ppt/theme/_rels/theme21.xml.rels><?xml version="1.0" encoding="UTF-8" standalone="yes"?>
<Relationships xmlns="http://schemas.openxmlformats.org/package/2006/relationships"><Relationship Id="rId1" Type="http://schemas.openxmlformats.org/officeDocument/2006/relationships/image" Target="../media/image18.jpeg"/></Relationships>
</file>

<file path=ppt/theme/_rels/theme22.xml.rels><?xml version="1.0" encoding="UTF-8" standalone="yes"?>
<Relationships xmlns="http://schemas.openxmlformats.org/package/2006/relationships"><Relationship Id="rId1" Type="http://schemas.openxmlformats.org/officeDocument/2006/relationships/image" Target="../media/image20.jpeg"/></Relationships>
</file>

<file path=ppt/theme/_rels/them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image" Target="../media/image21.jpeg"/></Relationships>
</file>

<file path=ppt/theme/_rels/theme24.xml.rels><?xml version="1.0" encoding="UTF-8" standalone="yes"?>
<Relationships xmlns="http://schemas.openxmlformats.org/package/2006/relationships"><Relationship Id="rId1" Type="http://schemas.openxmlformats.org/officeDocument/2006/relationships/image" Target="../media/image24.jpeg"/></Relationships>
</file>

<file path=ppt/theme/theme1.xml><?xml version="1.0" encoding="utf-8"?>
<a:theme xmlns:a="http://schemas.openxmlformats.org/drawingml/2006/main" name="Office Them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5.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6.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7.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8.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9.xml><?xml version="1.0" encoding="utf-8"?>
<a:theme xmlns:a="http://schemas.openxmlformats.org/drawingml/2006/main" name="1_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10.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11.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13.xml><?xml version="1.0" encoding="utf-8"?>
<a:theme xmlns:a="http://schemas.openxmlformats.org/drawingml/2006/main" name="1_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14.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5.xml><?xml version="1.0" encoding="utf-8"?>
<a:theme xmlns:a="http://schemas.openxmlformats.org/drawingml/2006/main" name="2_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16.xml><?xml version="1.0" encoding="utf-8"?>
<a:theme xmlns:a="http://schemas.openxmlformats.org/drawingml/2006/main" name="2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7.xml><?xml version="1.0" encoding="utf-8"?>
<a:theme xmlns:a="http://schemas.openxmlformats.org/drawingml/2006/main" name="1_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18.xml><?xml version="1.0" encoding="utf-8"?>
<a:theme xmlns:a="http://schemas.openxmlformats.org/drawingml/2006/main" name="3_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19.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0.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2.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3.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4.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5.xml><?xml version="1.0" encoding="utf-8"?>
<a:theme xmlns:a="http://schemas.openxmlformats.org/drawingml/2006/main" name="2_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TotalTime>
  <Words>3544</Words>
  <Application>Microsoft Office PowerPoint</Application>
  <PresentationFormat>Widescreen</PresentationFormat>
  <Paragraphs>515</Paragraphs>
  <Slides>38</Slides>
  <Notes>2</Notes>
  <HiddenSlides>0</HiddenSlides>
  <MMClips>0</MMClips>
  <ScaleCrop>false</ScaleCrop>
  <HeadingPairs>
    <vt:vector size="6" baseType="variant">
      <vt:variant>
        <vt:lpstr>Fonts Used</vt:lpstr>
      </vt:variant>
      <vt:variant>
        <vt:i4>19</vt:i4>
      </vt:variant>
      <vt:variant>
        <vt:lpstr>Theme</vt:lpstr>
      </vt:variant>
      <vt:variant>
        <vt:i4>25</vt:i4>
      </vt:variant>
      <vt:variant>
        <vt:lpstr>Slide Titles</vt:lpstr>
      </vt:variant>
      <vt:variant>
        <vt:i4>38</vt:i4>
      </vt:variant>
    </vt:vector>
  </HeadingPairs>
  <TitlesOfParts>
    <vt:vector size="82" baseType="lpstr">
      <vt:lpstr>Arial</vt:lpstr>
      <vt:lpstr>Arial Black</vt:lpstr>
      <vt:lpstr>Arial Narrow</vt:lpstr>
      <vt:lpstr>Calibri</vt:lpstr>
      <vt:lpstr>Calibri Light</vt:lpstr>
      <vt:lpstr>Century Gothic</vt:lpstr>
      <vt:lpstr>Corbel</vt:lpstr>
      <vt:lpstr>Garamond</vt:lpstr>
      <vt:lpstr>Gill Sans MT</vt:lpstr>
      <vt:lpstr>Impact</vt:lpstr>
      <vt:lpstr>Rockwell</vt:lpstr>
      <vt:lpstr>Rockwell Condensed</vt:lpstr>
      <vt:lpstr>Times New Roman</vt:lpstr>
      <vt:lpstr>Trebuchet MS</vt:lpstr>
      <vt:lpstr>Tw Cen MT</vt:lpstr>
      <vt:lpstr>Tw Cen MT Condensed</vt:lpstr>
      <vt:lpstr>Wingdings</vt:lpstr>
      <vt:lpstr>Wingdings 2</vt:lpstr>
      <vt:lpstr>Wingdings 3</vt:lpstr>
      <vt:lpstr>Office Theme</vt:lpstr>
      <vt:lpstr>Facet</vt:lpstr>
      <vt:lpstr>Retrospect</vt:lpstr>
      <vt:lpstr>Organic</vt:lpstr>
      <vt:lpstr>Dividend</vt:lpstr>
      <vt:lpstr>Atlas</vt:lpstr>
      <vt:lpstr>Wisp</vt:lpstr>
      <vt:lpstr>Basis</vt:lpstr>
      <vt:lpstr>1_Wisp</vt:lpstr>
      <vt:lpstr>Gallery</vt:lpstr>
      <vt:lpstr>1_Retrospect</vt:lpstr>
      <vt:lpstr>Ion</vt:lpstr>
      <vt:lpstr>1_Basis</vt:lpstr>
      <vt:lpstr>1_Facet</vt:lpstr>
      <vt:lpstr>2_Wisp</vt:lpstr>
      <vt:lpstr>2_Retrospect</vt:lpstr>
      <vt:lpstr>1_Atlas</vt:lpstr>
      <vt:lpstr>3_Wisp</vt:lpstr>
      <vt:lpstr>Integral</vt:lpstr>
      <vt:lpstr>Celestial</vt:lpstr>
      <vt:lpstr>Savon</vt:lpstr>
      <vt:lpstr>Parallax</vt:lpstr>
      <vt:lpstr>Main Event</vt:lpstr>
      <vt:lpstr>Wood Type</vt:lpstr>
      <vt:lpstr>2_Facet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nj enterprise</dc:creator>
  <cp:lastModifiedBy>nj enterprise</cp:lastModifiedBy>
  <cp:revision>123</cp:revision>
  <dcterms:created xsi:type="dcterms:W3CDTF">2024-09-26T06:04:39Z</dcterms:created>
  <dcterms:modified xsi:type="dcterms:W3CDTF">2024-09-30T08:37:07Z</dcterms:modified>
</cp:coreProperties>
</file>