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D3D7E4F7-B582-4463-81F2-4416F6609944}" type="datetimeFigureOut">
              <a:rPr lang="en-IN" smtClean="0"/>
              <a:t>02-05-2024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B2C1275-337D-4717-925E-BCCB0FFB5E26}"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999193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D7E4F7-B582-4463-81F2-4416F6609944}" type="datetimeFigureOut">
              <a:rPr lang="en-IN" smtClean="0"/>
              <a:t>02-05-2024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296172888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D7E4F7-B582-4463-81F2-4416F6609944}" type="datetimeFigureOut">
              <a:rPr lang="en-IN" smtClean="0"/>
              <a:t>02-05-2024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2C1275-337D-4717-925E-BCCB0FFB5E26}"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019552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D7E4F7-B582-4463-81F2-4416F6609944}" type="datetimeFigureOut">
              <a:rPr lang="en-IN" smtClean="0"/>
              <a:t>02-05-2024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388214677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D7E4F7-B582-4463-81F2-4416F6609944}" type="datetimeFigureOut">
              <a:rPr lang="en-IN" smtClean="0"/>
              <a:t>02-05-2024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33230660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D7E4F7-B582-4463-81F2-4416F6609944}" type="datetimeFigureOut">
              <a:rPr lang="en-IN" smtClean="0"/>
              <a:t>02-05-2024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203205320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D7E4F7-B582-4463-81F2-4416F6609944}" type="datetimeFigureOut">
              <a:rPr lang="en-IN" smtClean="0"/>
              <a:t>02-05-2024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90983432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3D7E4F7-B582-4463-81F2-4416F6609944}" type="datetimeFigureOut">
              <a:rPr lang="en-IN" smtClean="0"/>
              <a:t>02-05-2024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36202911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3D7E4F7-B582-4463-81F2-4416F6609944}" type="datetimeFigureOut">
              <a:rPr lang="en-IN" smtClean="0"/>
              <a:t>02-05-2024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23022279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D7E4F7-B582-4463-81F2-4416F6609944}" type="datetimeFigureOut">
              <a:rPr lang="en-IN" smtClean="0"/>
              <a:t>02-05-2024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234597979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D7E4F7-B582-4463-81F2-4416F6609944}" type="datetimeFigureOut">
              <a:rPr lang="en-IN" smtClean="0"/>
              <a:t>02-05-2024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B2C1275-337D-4717-925E-BCCB0FFB5E26}" type="slidenum">
              <a:rPr lang="en-IN" smtClean="0"/>
              <a:t>‹#›</a:t>
            </a:fld>
            <a:endParaRPr lang="en-IN"/>
          </a:p>
        </p:txBody>
      </p:sp>
    </p:spTree>
    <p:extLst>
      <p:ext uri="{BB962C8B-B14F-4D97-AF65-F5344CB8AC3E}">
        <p14:creationId xmlns:p14="http://schemas.microsoft.com/office/powerpoint/2010/main" val="87202686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D3D7E4F7-B582-4463-81F2-4416F6609944}" type="datetimeFigureOut">
              <a:rPr lang="en-IN" smtClean="0"/>
              <a:t>02-05-2024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6B2C1275-337D-4717-925E-BCCB0FFB5E26}" type="slidenum">
              <a:rPr lang="en-IN" smtClean="0"/>
              <a:t>‹#›</a:t>
            </a:fld>
            <a:endParaRPr lang="en-IN"/>
          </a:p>
        </p:txBody>
      </p:sp>
    </p:spTree>
    <p:extLst>
      <p:ext uri="{BB962C8B-B14F-4D97-AF65-F5344CB8AC3E}">
        <p14:creationId xmlns:p14="http://schemas.microsoft.com/office/powerpoint/2010/main" val="1822195319"/>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564A6-40AA-42DE-8925-C1918ECA8777}"/>
              </a:ext>
            </a:extLst>
          </p:cNvPr>
          <p:cNvSpPr>
            <a:spLocks noGrp="1"/>
          </p:cNvSpPr>
          <p:nvPr>
            <p:ph type="ctrTitle"/>
          </p:nvPr>
        </p:nvSpPr>
        <p:spPr>
          <a:xfrm>
            <a:off x="1524000" y="1906073"/>
            <a:ext cx="9144000" cy="1320553"/>
          </a:xfrm>
        </p:spPr>
        <p:txBody>
          <a:bodyPr>
            <a:noAutofit/>
          </a:bodyPr>
          <a:lstStyle/>
          <a:p>
            <a:pPr algn="ctr">
              <a:lnSpc>
                <a:spcPct val="150000"/>
              </a:lnSpc>
            </a:pPr>
            <a:r>
              <a:rPr lang="en-IN" sz="2500" b="1" dirty="0">
                <a:latin typeface="Times New Roman" panose="02020603050405020304" pitchFamily="18" charset="0"/>
                <a:cs typeface="Times New Roman" panose="02020603050405020304" pitchFamily="18" charset="0"/>
              </a:rPr>
              <a:t>LIFE OF WILLIAM SHAKESPEARE WITH SPECIAL REFERENCE TO COMEDY</a:t>
            </a:r>
            <a:endParaRPr lang="en-IN"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719122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AAD4C-A35A-48FA-9D22-B510AE6E27AA}"/>
              </a:ext>
            </a:extLst>
          </p:cNvPr>
          <p:cNvSpPr>
            <a:spLocks noGrp="1"/>
          </p:cNvSpPr>
          <p:nvPr>
            <p:ph type="title"/>
          </p:nvPr>
        </p:nvSpPr>
        <p:spPr>
          <a:xfrm>
            <a:off x="838200" y="558309"/>
            <a:ext cx="10515600" cy="690943"/>
          </a:xfrm>
        </p:spPr>
        <p:txBody>
          <a:bodyPr>
            <a:normAutofit fontScale="90000"/>
          </a:bodyPr>
          <a:lstStyle/>
          <a:p>
            <a:pPr algn="ct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ABSTRACT</a:t>
            </a:r>
            <a:br>
              <a:rPr lang="en-IN" dirty="0"/>
            </a:br>
            <a:endParaRPr lang="en-IN" dirty="0"/>
          </a:p>
        </p:txBody>
      </p:sp>
      <p:sp>
        <p:nvSpPr>
          <p:cNvPr id="3" name="Rectangle 2">
            <a:extLst>
              <a:ext uri="{FF2B5EF4-FFF2-40B4-BE49-F238E27FC236}">
                <a16:creationId xmlns:a16="http://schemas.microsoft.com/office/drawing/2014/main" id="{EEB0757F-47ED-4F32-9F7D-4A200F66C910}"/>
              </a:ext>
            </a:extLst>
          </p:cNvPr>
          <p:cNvSpPr/>
          <p:nvPr/>
        </p:nvSpPr>
        <p:spPr>
          <a:xfrm>
            <a:off x="1111875" y="1249252"/>
            <a:ext cx="10079865" cy="5114990"/>
          </a:xfrm>
          <a:prstGeom prst="rect">
            <a:avLst/>
          </a:prstGeom>
        </p:spPr>
        <p:txBody>
          <a:bodyPr wrap="square">
            <a:spAutoFit/>
          </a:bodyPr>
          <a:lstStyle/>
          <a:p>
            <a:pPr marR="99695" algn="just">
              <a:lnSpc>
                <a:spcPct val="150000"/>
              </a:lnSpc>
              <a:spcBef>
                <a:spcPts val="475"/>
              </a:spcBef>
              <a:spcAft>
                <a:spcPts val="0"/>
              </a:spcAft>
            </a:pPr>
            <a:r>
              <a:rPr lang="en-US" sz="2000" dirty="0">
                <a:latin typeface="Times New Roman" panose="02020603050405020304" pitchFamily="18" charset="0"/>
                <a:ea typeface="Roboto"/>
                <a:cs typeface="Roboto"/>
              </a:rPr>
              <a:t>William</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Shakespeare</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(26</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April</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1564)</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was</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an</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English</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poet</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and</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playwright,</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usually</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considered as the greatest writer in the English language and the preeminent dramatist</a:t>
            </a:r>
            <a:r>
              <a:rPr lang="en-US" sz="2000" spc="-28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in the world. He is often referred to be the national poet of England and the "Bard of</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Avon" (or simply "The Bard"). His surviving works include 38 plays, 154 sonnets, two</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lengthy</a:t>
            </a:r>
            <a:r>
              <a:rPr lang="en-US" sz="2000" spc="-3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narrative</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poems,</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and</a:t>
            </a:r>
            <a:r>
              <a:rPr lang="en-US" sz="2000" spc="-3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variety</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of</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other</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writings.</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His</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plays</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have</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been</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translated.</a:t>
            </a:r>
            <a:r>
              <a:rPr lang="en-US" sz="2000" spc="-29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William Shakespeare was an English poet and playwright largely recognized as the</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finest writer in the English language and the preeminent dramatist in the world. He is</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often referred to be the national poet of England and the "Bard of Avon" (or simply "The</a:t>
            </a:r>
            <a:r>
              <a:rPr lang="en-US" sz="2000" spc="-28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Bard").</a:t>
            </a:r>
            <a:r>
              <a:rPr lang="en-US" sz="2000" spc="-1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His</a:t>
            </a:r>
            <a:r>
              <a:rPr lang="en-US" sz="2000" spc="-1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surviving</a:t>
            </a:r>
            <a:r>
              <a:rPr lang="en-US" sz="2000" spc="-1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works</a:t>
            </a:r>
            <a:r>
              <a:rPr lang="en-US" sz="2000" spc="-1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include</a:t>
            </a:r>
            <a:r>
              <a:rPr lang="en-US" sz="2000" spc="-1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38</a:t>
            </a:r>
            <a:r>
              <a:rPr lang="en-US" sz="2000" spc="-1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plays,</a:t>
            </a:r>
            <a:r>
              <a:rPr lang="en-US" sz="2000" spc="-1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154</a:t>
            </a:r>
            <a:r>
              <a:rPr lang="en-US" sz="2000" spc="-2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sonnets,</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two</a:t>
            </a:r>
            <a:r>
              <a:rPr lang="en-US" sz="2000" spc="-1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lengthy</a:t>
            </a:r>
            <a:r>
              <a:rPr lang="en-US" sz="2000" spc="-1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narrative</a:t>
            </a:r>
            <a:r>
              <a:rPr lang="en-US" sz="2000" spc="-1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poems,</a:t>
            </a:r>
            <a:r>
              <a:rPr lang="en-US" sz="2000" spc="-28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and a variety of other writings. His plays are produced more frequently than those of</a:t>
            </a:r>
            <a:r>
              <a:rPr lang="en-US" sz="2000" spc="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any</a:t>
            </a:r>
            <a:r>
              <a:rPr lang="en-US" sz="2000" spc="-4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other</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dramatist,</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having</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been</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translated</a:t>
            </a:r>
            <a:r>
              <a:rPr lang="en-US" sz="2000" spc="-3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into</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every</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major</a:t>
            </a:r>
            <a:r>
              <a:rPr lang="en-US" sz="2000" spc="-25"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living</a:t>
            </a:r>
            <a:r>
              <a:rPr lang="en-US" sz="2000" spc="-30" dirty="0">
                <a:latin typeface="Times New Roman" panose="02020603050405020304" pitchFamily="18" charset="0"/>
                <a:ea typeface="Roboto"/>
                <a:cs typeface="Roboto"/>
              </a:rPr>
              <a:t> </a:t>
            </a:r>
            <a:r>
              <a:rPr lang="en-US" sz="2000" dirty="0">
                <a:latin typeface="Times New Roman" panose="02020603050405020304" pitchFamily="18" charset="0"/>
                <a:ea typeface="Roboto"/>
                <a:cs typeface="Roboto"/>
              </a:rPr>
              <a:t>language. In this article, Life of William Shakespeare with special reference to Comedy has been discussed.</a:t>
            </a:r>
            <a:endParaRPr lang="en-IN" sz="2000" dirty="0">
              <a:latin typeface="Roboto"/>
              <a:ea typeface="Roboto"/>
              <a:cs typeface="Roboto"/>
            </a:endParaRPr>
          </a:p>
        </p:txBody>
      </p:sp>
    </p:spTree>
    <p:extLst>
      <p:ext uri="{BB962C8B-B14F-4D97-AF65-F5344CB8AC3E}">
        <p14:creationId xmlns:p14="http://schemas.microsoft.com/office/powerpoint/2010/main" val="369292977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D4CA-5B7A-4A57-9277-34590C5EC8D3}"/>
              </a:ext>
            </a:extLst>
          </p:cNvPr>
          <p:cNvSpPr>
            <a:spLocks noGrp="1"/>
          </p:cNvSpPr>
          <p:nvPr>
            <p:ph type="title"/>
          </p:nvPr>
        </p:nvSpPr>
        <p:spPr>
          <a:xfrm>
            <a:off x="838200" y="532551"/>
            <a:ext cx="10515600" cy="665184"/>
          </a:xfrm>
        </p:spPr>
        <p:txBody>
          <a:bodyPr>
            <a:normAutofit fontScale="90000"/>
          </a:bodyPr>
          <a:lstStyle/>
          <a:p>
            <a:pPr algn="ct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INTRODUCTION</a:t>
            </a:r>
            <a:br>
              <a:rPr lang="en-IN" dirty="0"/>
            </a:br>
            <a:endParaRPr lang="en-IN" dirty="0"/>
          </a:p>
        </p:txBody>
      </p:sp>
      <p:sp>
        <p:nvSpPr>
          <p:cNvPr id="3" name="Rectangle 2">
            <a:extLst>
              <a:ext uri="{FF2B5EF4-FFF2-40B4-BE49-F238E27FC236}">
                <a16:creationId xmlns:a16="http://schemas.microsoft.com/office/drawing/2014/main" id="{8E0825CA-727E-4C62-8F7B-E90526B01567}"/>
              </a:ext>
            </a:extLst>
          </p:cNvPr>
          <p:cNvSpPr/>
          <p:nvPr/>
        </p:nvSpPr>
        <p:spPr>
          <a:xfrm>
            <a:off x="1073239" y="1337974"/>
            <a:ext cx="10045521" cy="4922951"/>
          </a:xfrm>
          <a:prstGeom prst="rect">
            <a:avLst/>
          </a:prstGeom>
        </p:spPr>
        <p:txBody>
          <a:bodyPr wrap="square">
            <a:spAutoFit/>
          </a:bodyPr>
          <a:lstStyle/>
          <a:p>
            <a:pPr marR="99060" algn="just">
              <a:lnSpc>
                <a:spcPct val="200000"/>
              </a:lnSpc>
              <a:spcAft>
                <a:spcPts val="0"/>
              </a:spcAft>
            </a:pPr>
            <a:r>
              <a:rPr lang="en-US" sz="2000" dirty="0">
                <a:latin typeface="Times New Roman" panose="02020603050405020304" pitchFamily="18" charset="0"/>
                <a:ea typeface="Roboto"/>
                <a:cs typeface="Times New Roman" panose="02020603050405020304" pitchFamily="18" charset="0"/>
              </a:rPr>
              <a:t>Shakespeare was born in Stratford-upon-Avon and raised there. Scholars believe he</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passed away on his 52nd birthday, which coincided with St. George's Day. He married</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Anne Hathaway at the age of 18, and she bore him three children: Susanna, Hamnet,</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and</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Judith.</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Between</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1585</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and</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1592,</a:t>
            </a:r>
            <a:r>
              <a:rPr lang="en-US" sz="2000" spc="4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he</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launched</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lucrative</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career</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as</a:t>
            </a:r>
            <a:r>
              <a:rPr lang="en-US" sz="2000" spc="4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an</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actor,</a:t>
            </a:r>
            <a:r>
              <a:rPr lang="en-US" sz="2000" spc="4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writer, and co-owner of the Lord Chamberlain's Men, afterwards renamed the King's Men, in London. Around 1613, he appears to have retired to Stratford, where he passed away three years later. There is little surviving evidence of Shakespeare's private life, and there has been considerable debate regarding his sexuality, religious beliefs, and the authorship of the works attributed to him. [1]</a:t>
            </a:r>
            <a:endParaRPr lang="en-IN" sz="2000" dirty="0">
              <a:latin typeface="Times New Roman" panose="02020603050405020304" pitchFamily="18" charset="0"/>
              <a:ea typeface="Roboto"/>
              <a:cs typeface="Times New Roman" panose="02020603050405020304" pitchFamily="18" charset="0"/>
            </a:endParaRPr>
          </a:p>
        </p:txBody>
      </p:sp>
    </p:spTree>
    <p:extLst>
      <p:ext uri="{BB962C8B-B14F-4D97-AF65-F5344CB8AC3E}">
        <p14:creationId xmlns:p14="http://schemas.microsoft.com/office/powerpoint/2010/main" val="185706290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9742D-9EE8-4C4D-AEA0-EF9773E16EFF}"/>
              </a:ext>
            </a:extLst>
          </p:cNvPr>
          <p:cNvSpPr>
            <a:spLocks noGrp="1"/>
          </p:cNvSpPr>
          <p:nvPr>
            <p:ph type="title"/>
          </p:nvPr>
        </p:nvSpPr>
        <p:spPr>
          <a:xfrm>
            <a:off x="838200" y="365125"/>
            <a:ext cx="10515600" cy="935641"/>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WILLIAM SHAKESPEARE LIFE AND COMEDY</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C9A669C-3555-4F62-BCA3-BE62F74C5FE1}"/>
              </a:ext>
            </a:extLst>
          </p:cNvPr>
          <p:cNvSpPr/>
          <p:nvPr/>
        </p:nvSpPr>
        <p:spPr>
          <a:xfrm>
            <a:off x="921376" y="1197735"/>
            <a:ext cx="10349248" cy="5444054"/>
          </a:xfrm>
          <a:prstGeom prst="rect">
            <a:avLst/>
          </a:prstGeom>
        </p:spPr>
        <p:txBody>
          <a:bodyPr wrap="square">
            <a:spAutoFit/>
          </a:bodyPr>
          <a:lstStyle/>
          <a:p>
            <a:pPr algn="just">
              <a:lnSpc>
                <a:spcPct val="150000"/>
              </a:lnSpc>
              <a:spcBef>
                <a:spcPts val="55"/>
              </a:spcBef>
              <a:spcAft>
                <a:spcPts val="0"/>
              </a:spcAft>
            </a:pPr>
            <a:r>
              <a:rPr lang="en-US" dirty="0">
                <a:latin typeface="Times New Roman" panose="02020603050405020304" pitchFamily="18" charset="0"/>
                <a:ea typeface="Roboto"/>
                <a:cs typeface="Times New Roman" panose="02020603050405020304" pitchFamily="18" charset="0"/>
              </a:rPr>
              <a:t>Between 1590 and 1613, Shakespeare created the majority of his works. By the end of</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the sixteenth century, he had elevated comedies and histories to its highest level of</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intelligence and artistry. Up until 1608, he primarily composed tragedies, including</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Hamlet,</a:t>
            </a:r>
            <a:r>
              <a:rPr lang="en-US" spc="-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King</a:t>
            </a:r>
            <a:r>
              <a:rPr lang="en-US" spc="-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Lear,</a:t>
            </a:r>
            <a:r>
              <a:rPr lang="en-US" spc="-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and</a:t>
            </a:r>
            <a:r>
              <a:rPr lang="en-US" spc="-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Macbeth,</a:t>
            </a:r>
            <a:r>
              <a:rPr lang="en-US" spc="-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which</a:t>
            </a:r>
            <a:r>
              <a:rPr lang="en-US" spc="-3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are</a:t>
            </a:r>
            <a:r>
              <a:rPr lang="en-US" spc="-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regarded</a:t>
            </a:r>
            <a:r>
              <a:rPr lang="en-US" spc="-4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as</a:t>
            </a:r>
            <a:r>
              <a:rPr lang="en-US" spc="-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some</a:t>
            </a:r>
            <a:r>
              <a:rPr lang="en-US" spc="-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of</a:t>
            </a:r>
            <a:r>
              <a:rPr lang="en-US" spc="-3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the</a:t>
            </a:r>
            <a:r>
              <a:rPr lang="en-US" spc="-3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finest</a:t>
            </a:r>
            <a:r>
              <a:rPr lang="en-US" spc="-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specimens</a:t>
            </a:r>
            <a:r>
              <a:rPr lang="en-US" spc="-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of</a:t>
            </a:r>
            <a:r>
              <a:rPr lang="en-US" spc="-28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the English language. He wrote tragicomedies, sometimes known as romances, and</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collaborated with other playwrights during his latter period. During his lifetime, many of</a:t>
            </a:r>
            <a:r>
              <a:rPr lang="en-US" spc="-29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his plays were published in versions of different quality and accuracy. In 1623, two of</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his former theatrical colleagues produced the First Folio, a collected edition of his</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dramatic works that contained all but two of the plays generally acknowledged as</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Shakespeare's.</a:t>
            </a:r>
            <a:r>
              <a:rPr lang="en-US" spc="-5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Shakespeare</a:t>
            </a:r>
            <a:r>
              <a:rPr lang="en-US" spc="-4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was</a:t>
            </a:r>
            <a:r>
              <a:rPr lang="en-US" spc="-4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a:t>
            </a:r>
            <a:r>
              <a:rPr lang="en-US" spc="-4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renowned</a:t>
            </a:r>
            <a:r>
              <a:rPr lang="en-US" spc="-4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poet</a:t>
            </a:r>
            <a:r>
              <a:rPr lang="en-US" spc="-4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and</a:t>
            </a:r>
            <a:r>
              <a:rPr lang="en-US" spc="-4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playwright</a:t>
            </a:r>
            <a:r>
              <a:rPr lang="en-US" spc="-4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in</a:t>
            </a:r>
            <a:r>
              <a:rPr lang="en-US" spc="-4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his</a:t>
            </a:r>
            <a:r>
              <a:rPr lang="en-US" spc="-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own</a:t>
            </a:r>
            <a:r>
              <a:rPr lang="en-US" spc="-5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time,</a:t>
            </a:r>
            <a:r>
              <a:rPr lang="en-US" spc="-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but</a:t>
            </a:r>
            <a:r>
              <a:rPr lang="en-US" spc="-4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it</a:t>
            </a:r>
            <a:r>
              <a:rPr lang="en-US" spc="-28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was not until the nineteenth century that his fame reached its current heights. The</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Romantics, in particular, praised Shakespeare's brilliance, and the Victorians idolized</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him in a manner that George Bernard Shaw termed "idolatry." In the 20th century, his</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work</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was</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continually</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accepted</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and</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rediscovered</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by</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new</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scholarly</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and</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artistic</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movements. His plays continue to be widely produced and reworked in a variety of</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cultural</a:t>
            </a:r>
            <a:r>
              <a:rPr lang="en-US" spc="-1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and</a:t>
            </a:r>
            <a:r>
              <a:rPr lang="en-US" spc="-1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political</a:t>
            </a:r>
            <a:r>
              <a:rPr lang="en-US" spc="-1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situations</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throughout</a:t>
            </a:r>
            <a:r>
              <a:rPr lang="en-US" spc="-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the</a:t>
            </a:r>
            <a:r>
              <a:rPr lang="en-US" spc="-1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world. [2]</a:t>
            </a:r>
            <a:endParaRPr lang="en-IN" dirty="0">
              <a:latin typeface="Times New Roman" panose="02020603050405020304" pitchFamily="18" charset="0"/>
              <a:ea typeface="Roboto"/>
              <a:cs typeface="Times New Roman" panose="02020603050405020304" pitchFamily="18" charset="0"/>
            </a:endParaRPr>
          </a:p>
        </p:txBody>
      </p:sp>
    </p:spTree>
    <p:extLst>
      <p:ext uri="{BB962C8B-B14F-4D97-AF65-F5344CB8AC3E}">
        <p14:creationId xmlns:p14="http://schemas.microsoft.com/office/powerpoint/2010/main" val="404820278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83271-7EFC-4DBF-90DD-EA89776C11DD}"/>
              </a:ext>
            </a:extLst>
          </p:cNvPr>
          <p:cNvSpPr>
            <a:spLocks noGrp="1"/>
          </p:cNvSpPr>
          <p:nvPr>
            <p:ph type="title"/>
          </p:nvPr>
        </p:nvSpPr>
        <p:spPr>
          <a:xfrm>
            <a:off x="911180" y="237607"/>
            <a:ext cx="10515600" cy="819730"/>
          </a:xfrm>
        </p:spPr>
        <p:txBody>
          <a:bodyPr>
            <a:normAutofit fontScale="90000"/>
          </a:bodyPr>
          <a:lstStyle/>
          <a:p>
            <a:pPr algn="ctr"/>
            <a:br>
              <a:rPr lang="en-IN" b="1" dirty="0"/>
            </a:br>
            <a:r>
              <a:rPr lang="en-IN" b="1" dirty="0">
                <a:latin typeface="Times New Roman" panose="02020603050405020304" pitchFamily="18" charset="0"/>
                <a:cs typeface="Times New Roman" panose="02020603050405020304" pitchFamily="18" charset="0"/>
              </a:rPr>
              <a:t>SHAKESPEARE’S COMEDY</a:t>
            </a:r>
            <a:br>
              <a:rPr lang="en-IN" dirty="0"/>
            </a:br>
            <a:endParaRPr lang="en-IN" dirty="0"/>
          </a:p>
        </p:txBody>
      </p:sp>
      <p:sp>
        <p:nvSpPr>
          <p:cNvPr id="3" name="Rectangle 2">
            <a:extLst>
              <a:ext uri="{FF2B5EF4-FFF2-40B4-BE49-F238E27FC236}">
                <a16:creationId xmlns:a16="http://schemas.microsoft.com/office/drawing/2014/main" id="{D1343ADC-F56A-4781-A3EC-F86FE8B32E75}"/>
              </a:ext>
            </a:extLst>
          </p:cNvPr>
          <p:cNvSpPr/>
          <p:nvPr/>
        </p:nvSpPr>
        <p:spPr>
          <a:xfrm>
            <a:off x="553791" y="939992"/>
            <a:ext cx="11230378" cy="5680401"/>
          </a:xfrm>
          <a:prstGeom prst="rect">
            <a:avLst/>
          </a:prstGeom>
        </p:spPr>
        <p:txBody>
          <a:bodyPr wrap="square">
            <a:spAutoFit/>
          </a:bodyPr>
          <a:lstStyle/>
          <a:p>
            <a:pPr algn="just">
              <a:lnSpc>
                <a:spcPct val="150000"/>
              </a:lnSpc>
              <a:spcAft>
                <a:spcPts val="0"/>
              </a:spcAft>
              <a:tabLst>
                <a:tab pos="829310" algn="l"/>
                <a:tab pos="1485900" algn="l"/>
                <a:tab pos="2088515" algn="l"/>
                <a:tab pos="2468880" algn="l"/>
                <a:tab pos="3202305" algn="l"/>
                <a:tab pos="4632325" algn="l"/>
                <a:tab pos="4976495" algn="l"/>
                <a:tab pos="5260975" algn="l"/>
                <a:tab pos="5898515" algn="l"/>
              </a:tabLst>
            </a:pPr>
            <a:r>
              <a:rPr lang="en-US" dirty="0">
                <a:latin typeface="Times New Roman" panose="02020603050405020304" pitchFamily="18" charset="0"/>
                <a:ea typeface="Roboto"/>
                <a:cs typeface="Times New Roman" panose="02020603050405020304" pitchFamily="18" charset="0"/>
              </a:rPr>
              <a:t>Between</a:t>
            </a:r>
            <a:r>
              <a:rPr lang="en-US" spc="2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1593</a:t>
            </a:r>
            <a:r>
              <a:rPr lang="en-US" spc="2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and</a:t>
            </a:r>
            <a:r>
              <a:rPr lang="en-US" spc="2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1600,</a:t>
            </a:r>
            <a:r>
              <a:rPr lang="en-US" spc="2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he</a:t>
            </a:r>
            <a:r>
              <a:rPr lang="en-US" spc="22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authored</a:t>
            </a:r>
            <a:r>
              <a:rPr lang="en-US" spc="2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a</a:t>
            </a:r>
            <a:r>
              <a:rPr lang="en-US" spc="22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number</a:t>
            </a:r>
            <a:r>
              <a:rPr lang="en-US" spc="2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of</a:t>
            </a:r>
            <a:r>
              <a:rPr lang="en-US" spc="23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plays.</a:t>
            </a:r>
            <a:r>
              <a:rPr lang="en-US" spc="22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Disguise;</a:t>
            </a:r>
            <a:r>
              <a:rPr lang="en-US" spc="23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frustrated</a:t>
            </a:r>
            <a:r>
              <a:rPr lang="en-US" spc="220"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love; </a:t>
            </a:r>
            <a:r>
              <a:rPr lang="en-US" spc="-285" dirty="0">
                <a:latin typeface="Times New Roman" panose="02020603050405020304" pitchFamily="18" charset="0"/>
                <a:ea typeface="Roboto"/>
                <a:cs typeface="Times New Roman" panose="02020603050405020304" pitchFamily="18" charset="0"/>
              </a:rPr>
              <a:t> </a:t>
            </a:r>
            <a:r>
              <a:rPr lang="en-US" dirty="0">
                <a:latin typeface="Times New Roman" panose="02020603050405020304" pitchFamily="18" charset="0"/>
                <a:ea typeface="Roboto"/>
                <a:cs typeface="Times New Roman" panose="02020603050405020304" pitchFamily="18" charset="0"/>
              </a:rPr>
              <a:t>mistaken identity; marital and romantic misunderstandings are all themes </a:t>
            </a:r>
            <a:r>
              <a:rPr lang="en-US" spc="-25" dirty="0">
                <a:latin typeface="Times New Roman" panose="02020603050405020304" pitchFamily="18" charset="0"/>
                <a:ea typeface="Roboto"/>
                <a:cs typeface="Times New Roman" panose="02020603050405020304" pitchFamily="18" charset="0"/>
              </a:rPr>
              <a:t>in  Shakespeare's comedies.</a:t>
            </a:r>
            <a:endParaRPr lang="en-IN" dirty="0">
              <a:latin typeface="Roboto"/>
              <a:ea typeface="Roboto"/>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1592</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2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Comedy</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of</a:t>
            </a:r>
            <a:r>
              <a:rPr lang="en-US" sz="1600" spc="-2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Errors;</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2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Two</a:t>
            </a:r>
            <a:r>
              <a:rPr lang="en-US" sz="1600" spc="-2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Gentlemen</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of</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Verona</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1593</a:t>
            </a:r>
            <a:r>
              <a:rPr lang="en-US" sz="1600" spc="-7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Love’s</a:t>
            </a:r>
            <a:r>
              <a:rPr lang="en-US" sz="1600" spc="-6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Labor’s</a:t>
            </a:r>
            <a:r>
              <a:rPr lang="en-US" sz="1600" spc="-6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Lost</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Bef>
                <a:spcPts val="5"/>
              </a:spcBef>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1593-1594</a:t>
            </a:r>
            <a:r>
              <a:rPr lang="en-US" sz="1600" spc="-7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6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Taming</a:t>
            </a:r>
            <a:r>
              <a:rPr lang="en-US" sz="1600" spc="-6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of</a:t>
            </a:r>
            <a:r>
              <a:rPr lang="en-US" sz="1600" spc="-6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6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Shrew</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1595</a:t>
            </a:r>
            <a:r>
              <a:rPr lang="en-US" sz="1600" spc="-4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A</a:t>
            </a:r>
            <a:r>
              <a:rPr lang="en-US" sz="1600" spc="-4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Midsummer</a:t>
            </a:r>
            <a:r>
              <a:rPr lang="en-US" sz="1600" spc="-4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Night's</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Dream</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1596</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Merchant</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of</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Venice</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Bef>
                <a:spcPts val="5"/>
              </a:spcBef>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1598</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Much</a:t>
            </a:r>
            <a:r>
              <a:rPr lang="en-US" sz="1600" spc="-3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Ado</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About</a:t>
            </a:r>
            <a:r>
              <a:rPr lang="en-US" sz="1600" spc="-3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Nothing</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1599</a:t>
            </a:r>
            <a:r>
              <a:rPr lang="en-US" sz="1600" spc="-3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3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Merry</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Wives</a:t>
            </a:r>
            <a:r>
              <a:rPr lang="en-US" sz="1600" spc="-2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of</a:t>
            </a:r>
            <a:r>
              <a:rPr lang="en-US" sz="1600" spc="-3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Windsor;</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As</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you</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like</a:t>
            </a:r>
            <a:r>
              <a:rPr lang="en-US" sz="1600" spc="-3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it</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1601</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Twelfth</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Night</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1602</a:t>
            </a:r>
            <a:r>
              <a:rPr lang="en-US" sz="1600" spc="-4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Troilus</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and</a:t>
            </a:r>
            <a:r>
              <a:rPr lang="en-US" sz="1600" spc="-5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Cressida;</a:t>
            </a:r>
            <a:r>
              <a:rPr lang="en-US" sz="1600" spc="-4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All’s</a:t>
            </a:r>
            <a:r>
              <a:rPr lang="en-US" sz="1600" spc="-4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Well</a:t>
            </a:r>
            <a:r>
              <a:rPr lang="en-US" sz="1600" spc="-5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that</a:t>
            </a:r>
            <a:r>
              <a:rPr lang="en-US" sz="1600" spc="-4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Ends</a:t>
            </a:r>
            <a:r>
              <a:rPr lang="en-US" sz="1600" spc="-4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Well</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1604</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Measure</a:t>
            </a:r>
            <a:r>
              <a:rPr lang="en-US" sz="1600" spc="-2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for</a:t>
            </a:r>
            <a:r>
              <a:rPr lang="en-US" sz="1600" spc="-2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Measure</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1608</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Pericles</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1610</a:t>
            </a:r>
            <a:r>
              <a:rPr lang="en-US" sz="1600" spc="-4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Cymbeline</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a:p>
            <a:pPr marL="342900" lvl="0" indent="-342900">
              <a:lnSpc>
                <a:spcPct val="150000"/>
              </a:lnSpc>
              <a:spcAft>
                <a:spcPts val="0"/>
              </a:spcAft>
              <a:buSzPts val="1200"/>
              <a:buFont typeface="Symbol" panose="05050102010706020507" pitchFamily="18" charset="2"/>
              <a:buChar char=""/>
              <a:tabLst>
                <a:tab pos="532765" algn="l"/>
                <a:tab pos="533400" algn="l"/>
              </a:tabLst>
            </a:pPr>
            <a:r>
              <a:rPr lang="en-US" sz="1600" dirty="0">
                <a:latin typeface="Times New Roman" panose="02020603050405020304" pitchFamily="18" charset="0"/>
                <a:ea typeface="Symbol" panose="05050102010706020507" pitchFamily="18" charset="2"/>
                <a:cs typeface="Times New Roman" panose="02020603050405020304" pitchFamily="18" charset="0"/>
              </a:rPr>
              <a:t>1611</a:t>
            </a:r>
            <a:r>
              <a:rPr lang="en-US" sz="1600" spc="-4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4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Winter’s</a:t>
            </a:r>
            <a:r>
              <a:rPr lang="en-US" sz="1600" spc="-35"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Tale;</a:t>
            </a:r>
            <a:r>
              <a:rPr lang="en-US" sz="1600" spc="-4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The</a:t>
            </a:r>
            <a:r>
              <a:rPr lang="en-US" sz="1600" spc="-40" dirty="0">
                <a:latin typeface="Times New Roman" panose="02020603050405020304" pitchFamily="18" charset="0"/>
                <a:ea typeface="Symbol" panose="05050102010706020507" pitchFamily="18" charset="2"/>
                <a:cs typeface="Times New Roman" panose="02020603050405020304" pitchFamily="18" charset="0"/>
              </a:rPr>
              <a:t> </a:t>
            </a:r>
            <a:r>
              <a:rPr lang="en-US" sz="1600" dirty="0">
                <a:latin typeface="Times New Roman" panose="02020603050405020304" pitchFamily="18" charset="0"/>
                <a:ea typeface="Symbol" panose="05050102010706020507" pitchFamily="18" charset="2"/>
                <a:cs typeface="Times New Roman" panose="02020603050405020304" pitchFamily="18" charset="0"/>
              </a:rPr>
              <a:t>Tempest</a:t>
            </a:r>
            <a:endParaRPr lang="en-IN" sz="1600" dirty="0">
              <a:effectLst/>
              <a:latin typeface="Times New Roman" panose="02020603050405020304" pitchFamily="18" charset="0"/>
              <a:ea typeface="Symbol" panose="05050102010706020507" pitchFamily="18" charset="2"/>
              <a:cs typeface="Times New Roman" panose="02020603050405020304" pitchFamily="18" charset="0"/>
            </a:endParaRPr>
          </a:p>
        </p:txBody>
      </p:sp>
    </p:spTree>
    <p:extLst>
      <p:ext uri="{BB962C8B-B14F-4D97-AF65-F5344CB8AC3E}">
        <p14:creationId xmlns:p14="http://schemas.microsoft.com/office/powerpoint/2010/main" val="350053285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FDC83-5F8A-472D-8D56-37590A1586F0}"/>
              </a:ext>
            </a:extLst>
          </p:cNvPr>
          <p:cNvSpPr>
            <a:spLocks noGrp="1"/>
          </p:cNvSpPr>
          <p:nvPr>
            <p:ph type="title"/>
          </p:nvPr>
        </p:nvSpPr>
        <p:spPr>
          <a:xfrm>
            <a:off x="838200" y="442400"/>
            <a:ext cx="10515600" cy="793973"/>
          </a:xfrm>
        </p:spPr>
        <p:txBody>
          <a:bodyPr>
            <a:normAutofit fontScale="90000"/>
          </a:bodyPr>
          <a:lstStyle/>
          <a:p>
            <a:pPr algn="ctr"/>
            <a:br>
              <a:rPr lang="en-US" sz="4000"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CONCLUSION</a:t>
            </a:r>
            <a:br>
              <a:rPr lang="en-IN" dirty="0"/>
            </a:br>
            <a:endParaRPr lang="en-IN" dirty="0"/>
          </a:p>
        </p:txBody>
      </p:sp>
      <p:sp>
        <p:nvSpPr>
          <p:cNvPr id="3" name="Rectangle 2">
            <a:extLst>
              <a:ext uri="{FF2B5EF4-FFF2-40B4-BE49-F238E27FC236}">
                <a16:creationId xmlns:a16="http://schemas.microsoft.com/office/drawing/2014/main" id="{5092B260-A5FC-42BB-84A2-06835A4EFFD4}"/>
              </a:ext>
            </a:extLst>
          </p:cNvPr>
          <p:cNvSpPr/>
          <p:nvPr/>
        </p:nvSpPr>
        <p:spPr>
          <a:xfrm>
            <a:off x="1103291" y="1236373"/>
            <a:ext cx="10062692" cy="2460738"/>
          </a:xfrm>
          <a:prstGeom prst="rect">
            <a:avLst/>
          </a:prstGeom>
        </p:spPr>
        <p:txBody>
          <a:bodyPr wrap="square">
            <a:spAutoFit/>
          </a:bodyPr>
          <a:lstStyle/>
          <a:p>
            <a:pPr marR="99695" algn="just">
              <a:lnSpc>
                <a:spcPct val="200000"/>
              </a:lnSpc>
              <a:spcAft>
                <a:spcPts val="0"/>
              </a:spcAft>
            </a:pPr>
            <a:r>
              <a:rPr lang="en-US" sz="2000" dirty="0">
                <a:latin typeface="Times New Roman" panose="02020603050405020304" pitchFamily="18" charset="0"/>
                <a:ea typeface="Roboto"/>
                <a:cs typeface="Times New Roman" panose="02020603050405020304" pitchFamily="18" charset="0"/>
              </a:rPr>
              <a:t>According to historians, William Shakespeare composed 37 plays and 154 sonnets</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throughout his lifetime. Since 1589, when he initially began composing, Shakespeare</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averaged</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1.5</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plays</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each</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year.</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There</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have</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been</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plays</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and</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sonnets</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attributed</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to</a:t>
            </a:r>
            <a:r>
              <a:rPr lang="en-US" sz="2000" spc="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Shakespeare</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that</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were</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not</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authored</a:t>
            </a:r>
            <a:r>
              <a:rPr lang="en-US" sz="2000" spc="-2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by</a:t>
            </a:r>
            <a:r>
              <a:rPr lang="en-US" sz="2000" spc="-35"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the</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great</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language</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and</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literature</a:t>
            </a:r>
            <a:r>
              <a:rPr lang="en-US" sz="2000" spc="-30" dirty="0">
                <a:latin typeface="Times New Roman" panose="02020603050405020304" pitchFamily="18" charset="0"/>
                <a:ea typeface="Roboto"/>
                <a:cs typeface="Times New Roman" panose="02020603050405020304" pitchFamily="18" charset="0"/>
              </a:rPr>
              <a:t> </a:t>
            </a:r>
            <a:r>
              <a:rPr lang="en-US" sz="2000" dirty="0">
                <a:latin typeface="Times New Roman" panose="02020603050405020304" pitchFamily="18" charset="0"/>
                <a:ea typeface="Roboto"/>
                <a:cs typeface="Times New Roman" panose="02020603050405020304" pitchFamily="18" charset="0"/>
              </a:rPr>
              <a:t>master. [3]</a:t>
            </a:r>
            <a:endParaRPr lang="en-IN" sz="2000" dirty="0">
              <a:latin typeface="Times New Roman" panose="02020603050405020304" pitchFamily="18" charset="0"/>
              <a:ea typeface="Roboto"/>
              <a:cs typeface="Times New Roman" panose="02020603050405020304" pitchFamily="18" charset="0"/>
            </a:endParaRPr>
          </a:p>
        </p:txBody>
      </p:sp>
    </p:spTree>
    <p:extLst>
      <p:ext uri="{BB962C8B-B14F-4D97-AF65-F5344CB8AC3E}">
        <p14:creationId xmlns:p14="http://schemas.microsoft.com/office/powerpoint/2010/main" val="401716817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B35E9-4D8C-4BA1-A193-66B83383A3E8}"/>
              </a:ext>
            </a:extLst>
          </p:cNvPr>
          <p:cNvSpPr>
            <a:spLocks noGrp="1"/>
          </p:cNvSpPr>
          <p:nvPr>
            <p:ph type="title"/>
          </p:nvPr>
        </p:nvSpPr>
        <p:spPr>
          <a:xfrm>
            <a:off x="838200" y="661340"/>
            <a:ext cx="10515600" cy="678064"/>
          </a:xfrm>
        </p:spPr>
        <p:txBody>
          <a:bodyPr>
            <a:normAutofit fontScale="90000"/>
          </a:bodyPr>
          <a:lstStyle/>
          <a:p>
            <a:pPr algn="ct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REFERENCES</a:t>
            </a:r>
            <a:br>
              <a:rPr lang="en-IN" dirty="0"/>
            </a:br>
            <a:endParaRPr lang="en-IN" dirty="0"/>
          </a:p>
        </p:txBody>
      </p:sp>
      <p:sp>
        <p:nvSpPr>
          <p:cNvPr id="3" name="Rectangle 2">
            <a:extLst>
              <a:ext uri="{FF2B5EF4-FFF2-40B4-BE49-F238E27FC236}">
                <a16:creationId xmlns:a16="http://schemas.microsoft.com/office/drawing/2014/main" id="{8BDA8433-A6E5-4482-A1FF-7C9B3BCFF53D}"/>
              </a:ext>
            </a:extLst>
          </p:cNvPr>
          <p:cNvSpPr/>
          <p:nvPr/>
        </p:nvSpPr>
        <p:spPr>
          <a:xfrm>
            <a:off x="838200" y="1339404"/>
            <a:ext cx="10173237" cy="3076291"/>
          </a:xfrm>
          <a:prstGeom prst="rect">
            <a:avLst/>
          </a:prstGeom>
        </p:spPr>
        <p:txBody>
          <a:bodyPr wrap="square">
            <a:spAutoFit/>
          </a:bodyPr>
          <a:lstStyle/>
          <a:p>
            <a:pPr marR="99060" algn="just">
              <a:lnSpc>
                <a:spcPct val="200000"/>
              </a:lnSpc>
              <a:spcAft>
                <a:spcPts val="0"/>
              </a:spcAft>
            </a:pPr>
            <a:r>
              <a:rPr lang="en-US" sz="2000" dirty="0">
                <a:latin typeface="Times New Roman" panose="02020603050405020304" pitchFamily="18" charset="0"/>
                <a:ea typeface="Roboto"/>
                <a:cs typeface="Times New Roman" panose="02020603050405020304" pitchFamily="18" charset="0"/>
              </a:rPr>
              <a:t>1. Berry, Ralph ( 1972 ). Shakespeare's Comedies. New Jersey: Princeton University Press.</a:t>
            </a:r>
            <a:endParaRPr lang="en-IN" sz="2000" dirty="0">
              <a:latin typeface="Times New Roman" panose="02020603050405020304" pitchFamily="18" charset="0"/>
              <a:ea typeface="Roboto"/>
              <a:cs typeface="Times New Roman" panose="02020603050405020304" pitchFamily="18" charset="0"/>
            </a:endParaRPr>
          </a:p>
          <a:p>
            <a:pPr marR="99060" algn="just">
              <a:lnSpc>
                <a:spcPct val="200000"/>
              </a:lnSpc>
              <a:spcAft>
                <a:spcPts val="0"/>
              </a:spcAft>
            </a:pPr>
            <a:r>
              <a:rPr lang="en-US" sz="2000" dirty="0">
                <a:latin typeface="Times New Roman" panose="02020603050405020304" pitchFamily="18" charset="0"/>
                <a:ea typeface="Roboto"/>
                <a:cs typeface="Times New Roman" panose="02020603050405020304" pitchFamily="18" charset="0"/>
              </a:rPr>
              <a:t>2. Carlson, Susan ( 1991 ). Women and Comedy: Rewriting the British Theatrical Tradition. Ann Arbor: University of Michigan Press.</a:t>
            </a:r>
            <a:endParaRPr lang="en-IN" sz="2000" dirty="0">
              <a:latin typeface="Times New Roman" panose="02020603050405020304" pitchFamily="18" charset="0"/>
              <a:ea typeface="Roboto"/>
              <a:cs typeface="Times New Roman" panose="02020603050405020304" pitchFamily="18" charset="0"/>
            </a:endParaRPr>
          </a:p>
          <a:p>
            <a:pPr marR="99060" algn="just">
              <a:lnSpc>
                <a:spcPct val="200000"/>
              </a:lnSpc>
              <a:spcAft>
                <a:spcPts val="0"/>
              </a:spcAft>
            </a:pPr>
            <a:r>
              <a:rPr lang="en-US" sz="2000" dirty="0">
                <a:latin typeface="Times New Roman" panose="02020603050405020304" pitchFamily="18" charset="0"/>
                <a:ea typeface="Roboto"/>
                <a:cs typeface="Times New Roman" panose="02020603050405020304" pitchFamily="18" charset="0"/>
              </a:rPr>
              <a:t>3. </a:t>
            </a:r>
            <a:r>
              <a:rPr lang="en-US" sz="2000" dirty="0" err="1">
                <a:latin typeface="Times New Roman" panose="02020603050405020304" pitchFamily="18" charset="0"/>
                <a:ea typeface="Roboto"/>
                <a:cs typeface="Times New Roman" panose="02020603050405020304" pitchFamily="18" charset="0"/>
              </a:rPr>
              <a:t>Dollimore</a:t>
            </a:r>
            <a:r>
              <a:rPr lang="en-US" sz="2000" dirty="0">
                <a:latin typeface="Times New Roman" panose="02020603050405020304" pitchFamily="18" charset="0"/>
                <a:ea typeface="Roboto"/>
                <a:cs typeface="Times New Roman" panose="02020603050405020304" pitchFamily="18" charset="0"/>
              </a:rPr>
              <a:t>, Jonathan ( 1991 ). "Transgression and Surveillance in Measure for Measure." Shakespeare's Comedies. Ed. Gary Waller. London &amp; New York: Longman. 195-209.</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871185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CAA21-6914-4745-9C82-7F9179230C54}"/>
              </a:ext>
            </a:extLst>
          </p:cNvPr>
          <p:cNvSpPr>
            <a:spLocks noGrp="1"/>
          </p:cNvSpPr>
          <p:nvPr>
            <p:ph type="title"/>
          </p:nvPr>
        </p:nvSpPr>
        <p:spPr>
          <a:xfrm>
            <a:off x="4624589" y="2125014"/>
            <a:ext cx="3295918" cy="1966767"/>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63355151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Basis</Template>
  <TotalTime>16</TotalTime>
  <Words>844</Words>
  <Application>Microsoft Office PowerPoint</Application>
  <PresentationFormat>Widescreen</PresentationFormat>
  <Paragraphs>29</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Corbel</vt:lpstr>
      <vt:lpstr>Roboto</vt:lpstr>
      <vt:lpstr>Symbol</vt:lpstr>
      <vt:lpstr>Times New Roman</vt:lpstr>
      <vt:lpstr>Basis</vt:lpstr>
      <vt:lpstr>LIFE OF WILLIAM SHAKESPEARE WITH SPECIAL REFERENCE TO COMEDY</vt:lpstr>
      <vt:lpstr> ABSTRACT </vt:lpstr>
      <vt:lpstr> INTRODUCTION </vt:lpstr>
      <vt:lpstr>WILLIAM SHAKESPEARE LIFE AND COMEDY</vt:lpstr>
      <vt:lpstr> SHAKESPEARE’S COMEDY </vt:lpstr>
      <vt:lpstr> CONCLUSION </vt:lpstr>
      <vt:lpstr> REFERENCES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OF WILLIAM SHAKESPEARE WITH SPECIAL REFERENCE TO COMEDY</dc:title>
  <dc:creator>qwe</dc:creator>
  <cp:lastModifiedBy>qwe</cp:lastModifiedBy>
  <cp:revision>32</cp:revision>
  <dcterms:created xsi:type="dcterms:W3CDTF">2024-05-02T08:12:07Z</dcterms:created>
  <dcterms:modified xsi:type="dcterms:W3CDTF">2024-05-02T08:28:22Z</dcterms:modified>
</cp:coreProperties>
</file>