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3"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2063286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3085777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1987389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3192102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2024507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1811858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764982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1790826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2696390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2629665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1830741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27214687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30864989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23075631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1212530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AE9114-50EE-4C44-BCC6-CFB609D61B45}"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1469379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DAE9114-50EE-4C44-BCC6-CFB609D61B45}" type="datetimeFigureOut">
              <a:rPr lang="en-IN" smtClean="0"/>
              <a:pPr/>
              <a:t>11-03-2024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10EBB72-005D-4C69-95A9-83E04AC60FAA}" type="slidenum">
              <a:rPr lang="en-IN" smtClean="0"/>
              <a:pPr/>
              <a:t>‹#›</a:t>
            </a:fld>
            <a:endParaRPr lang="en-IN"/>
          </a:p>
        </p:txBody>
      </p:sp>
    </p:spTree>
    <p:extLst>
      <p:ext uri="{BB962C8B-B14F-4D97-AF65-F5344CB8AC3E}">
        <p14:creationId xmlns:p14="http://schemas.microsoft.com/office/powerpoint/2010/main" xmlns="" val="21199054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CC90D3-D156-6776-8A51-AB17E2790178}"/>
              </a:ext>
            </a:extLst>
          </p:cNvPr>
          <p:cNvSpPr>
            <a:spLocks noGrp="1"/>
          </p:cNvSpPr>
          <p:nvPr>
            <p:ph type="ctrTitle"/>
          </p:nvPr>
        </p:nvSpPr>
        <p:spPr/>
        <p:txBody>
          <a:bodyPr>
            <a:normAutofit fontScale="90000"/>
          </a:bodyPr>
          <a:lstStyle/>
          <a:p>
            <a:r>
              <a:rPr lang="en-IN" sz="2800" b="1"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DEVELOPING PERFORMANCE MANAGEMENT AND EVALUATION SYSTEMS SUITABLE FOR HYBRID WORK ENVIRONMENTS</a:t>
            </a:r>
            <a:endParaRPr lang="en-IN" sz="8000" dirty="0"/>
          </a:p>
        </p:txBody>
      </p:sp>
      <p:sp>
        <p:nvSpPr>
          <p:cNvPr id="3" name="Rectangle 2"/>
          <p:cNvSpPr/>
          <p:nvPr/>
        </p:nvSpPr>
        <p:spPr>
          <a:xfrm>
            <a:off x="419578" y="5430485"/>
            <a:ext cx="1641283" cy="369332"/>
          </a:xfrm>
          <a:prstGeom prst="rect">
            <a:avLst/>
          </a:prstGeom>
        </p:spPr>
        <p:txBody>
          <a:bodyPr wrap="none">
            <a:spAutoFit/>
          </a:bodyPr>
          <a:lstStyle/>
          <a:p>
            <a:r>
              <a:rPr lang="en-US" dirty="0" smtClean="0"/>
              <a:t>BIGYAN MANIA</a:t>
            </a:r>
            <a:endParaRPr lang="en-US" dirty="0"/>
          </a:p>
        </p:txBody>
      </p:sp>
      <p:sp>
        <p:nvSpPr>
          <p:cNvPr id="4" name="Rectangle 3"/>
          <p:cNvSpPr/>
          <p:nvPr/>
        </p:nvSpPr>
        <p:spPr>
          <a:xfrm>
            <a:off x="399393" y="5812220"/>
            <a:ext cx="4803228" cy="369332"/>
          </a:xfrm>
          <a:prstGeom prst="rect">
            <a:avLst/>
          </a:prstGeom>
        </p:spPr>
        <p:txBody>
          <a:bodyPr wrap="square">
            <a:spAutoFit/>
          </a:bodyPr>
          <a:lstStyle/>
          <a:p>
            <a:r>
              <a:rPr lang="en-US" dirty="0" smtClean="0"/>
              <a:t>Subject: COMMERCE </a:t>
            </a:r>
            <a:r>
              <a:rPr lang="en-US" dirty="0" smtClean="0"/>
              <a:t>AND MANAGEMENT</a:t>
            </a:r>
            <a:endParaRPr lang="en-US" dirty="0"/>
          </a:p>
        </p:txBody>
      </p:sp>
    </p:spTree>
    <p:extLst>
      <p:ext uri="{BB962C8B-B14F-4D97-AF65-F5344CB8AC3E}">
        <p14:creationId xmlns:p14="http://schemas.microsoft.com/office/powerpoint/2010/main" xmlns="" val="1532563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B42910-FC28-125E-CE59-9DC78162CACE}"/>
              </a:ext>
            </a:extLst>
          </p:cNvPr>
          <p:cNvSpPr>
            <a:spLocks noGrp="1"/>
          </p:cNvSpPr>
          <p:nvPr>
            <p:ph type="title"/>
          </p:nvPr>
        </p:nvSpPr>
        <p:spPr>
          <a:xfrm>
            <a:off x="677334" y="609600"/>
            <a:ext cx="8596668" cy="827314"/>
          </a:xfrm>
        </p:spPr>
        <p:txBody>
          <a:bodyPr/>
          <a:lstStyle/>
          <a:p>
            <a:pPr algn="ctr"/>
            <a:r>
              <a:rPr lang="en-IN" sz="4000" b="1" dirty="0">
                <a:latin typeface="Algerian" panose="04020705040A02060702" pitchFamily="82" charset="0"/>
              </a:rPr>
              <a:t>INTRODUCTION</a:t>
            </a:r>
            <a:r>
              <a:rPr lang="en-IN" b="1" dirty="0">
                <a:latin typeface="Algerian" panose="04020705040A02060702" pitchFamily="82" charset="0"/>
              </a:rPr>
              <a:t> </a:t>
            </a:r>
          </a:p>
        </p:txBody>
      </p:sp>
      <p:sp>
        <p:nvSpPr>
          <p:cNvPr id="3" name="Content Placeholder 2">
            <a:extLst>
              <a:ext uri="{FF2B5EF4-FFF2-40B4-BE49-F238E27FC236}">
                <a16:creationId xmlns:a16="http://schemas.microsoft.com/office/drawing/2014/main" xmlns="" id="{D107D98C-D78B-40BE-3C1A-E7189EAC7EF0}"/>
              </a:ext>
            </a:extLst>
          </p:cNvPr>
          <p:cNvSpPr>
            <a:spLocks noGrp="1"/>
          </p:cNvSpPr>
          <p:nvPr>
            <p:ph idx="1"/>
          </p:nvPr>
        </p:nvSpPr>
        <p:spPr>
          <a:xfrm>
            <a:off x="677333" y="1436915"/>
            <a:ext cx="10977637" cy="4811486"/>
          </a:xfrm>
        </p:spPr>
        <p:txBody>
          <a:bodyPr>
            <a:normAutofit/>
          </a:bodyPr>
          <a:lstStyle/>
          <a:p>
            <a:pPr algn="just"/>
            <a:r>
              <a:rPr lang="en-IN" sz="2000"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A strategic and integrated approach of conveying continued success to institutions by developing the people in a way that improves group and personal performance" is how the Performance Management System (PMS) is described. These systems provide an integrated and ongoing method for rewarding and managing performance. </a:t>
            </a:r>
          </a:p>
          <a:p>
            <a:pPr algn="just"/>
            <a:r>
              <a:rPr lang="en-IN" sz="2000"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More for-profit and nonprofit organizations are turning to performance management systems (PMS) to improve psychosomatic outputs and results because previously developed and implemented performance, related pay, and appraisal systems were not meeting management expectations. </a:t>
            </a:r>
          </a:p>
          <a:p>
            <a:pPr algn="just"/>
            <a:r>
              <a:rPr lang="en-IN" sz="2000" b="1" u="sng"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Communication Gaps:</a:t>
            </a:r>
            <a:r>
              <a:rPr lang="en-IN" sz="2000"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 missing contextual clues, misread or missed emails, and chat messages that arrive at busy times. Further complicating matters are linguistic and cultural hurdles that face multinational remote teams operating in various time zones.</a:t>
            </a:r>
            <a:endParaRPr lang="en-IN"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en-IN" sz="2000" b="1" u="sng"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Balancing Flexibility and Productivity:</a:t>
            </a:r>
            <a:r>
              <a:rPr lang="en-IN" sz="2000" b="1"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2000"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The distinction between work and family time is hazy for 47% of remote workers. This is when it becomes difficult to strike a balance between output and allowing for flexibility in working and learning.</a:t>
            </a:r>
            <a:endParaRPr lang="en-IN"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2743987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DF1560-A5C5-3506-D22E-DC4F756F884B}"/>
              </a:ext>
            </a:extLst>
          </p:cNvPr>
          <p:cNvSpPr>
            <a:spLocks noGrp="1"/>
          </p:cNvSpPr>
          <p:nvPr>
            <p:ph type="title"/>
          </p:nvPr>
        </p:nvSpPr>
        <p:spPr>
          <a:xfrm>
            <a:off x="677334" y="609600"/>
            <a:ext cx="8596668" cy="943429"/>
          </a:xfrm>
        </p:spPr>
        <p:txBody>
          <a:bodyPr>
            <a:normAutofit/>
          </a:bodyPr>
          <a:lstStyle/>
          <a:p>
            <a:pPr algn="ctr"/>
            <a:r>
              <a:rPr lang="en-IN" sz="4000" b="1" dirty="0">
                <a:latin typeface="Algerian" panose="04020705040A02060702" pitchFamily="82" charset="0"/>
              </a:rPr>
              <a:t>LITERATURE REVIEW </a:t>
            </a:r>
          </a:p>
        </p:txBody>
      </p:sp>
      <p:sp>
        <p:nvSpPr>
          <p:cNvPr id="3" name="Content Placeholder 2">
            <a:extLst>
              <a:ext uri="{FF2B5EF4-FFF2-40B4-BE49-F238E27FC236}">
                <a16:creationId xmlns:a16="http://schemas.microsoft.com/office/drawing/2014/main" xmlns="" id="{859CC116-4E75-8986-D436-6C6F219F5DCD}"/>
              </a:ext>
            </a:extLst>
          </p:cNvPr>
          <p:cNvSpPr>
            <a:spLocks noGrp="1"/>
          </p:cNvSpPr>
          <p:nvPr>
            <p:ph idx="1"/>
          </p:nvPr>
        </p:nvSpPr>
        <p:spPr>
          <a:xfrm>
            <a:off x="677333" y="1553029"/>
            <a:ext cx="11238895" cy="4695371"/>
          </a:xfrm>
        </p:spPr>
        <p:txBody>
          <a:bodyPr>
            <a:normAutofit/>
          </a:bodyPr>
          <a:lstStyle/>
          <a:p>
            <a:r>
              <a:rPr lang="en-IN" sz="1800" dirty="0">
                <a:effectLst/>
                <a:latin typeface="Times New Roman" panose="02020603050405020304" pitchFamily="18" charset="0"/>
                <a:ea typeface="Calibri" panose="020F0502020204030204" pitchFamily="34" charset="0"/>
              </a:rPr>
              <a:t>Zhao, J., Wang, S., </a:t>
            </a:r>
            <a:r>
              <a:rPr lang="en-IN" sz="1800" dirty="0" err="1">
                <a:effectLst/>
                <a:latin typeface="Times New Roman" panose="02020603050405020304" pitchFamily="18" charset="0"/>
                <a:ea typeface="Calibri" panose="020F0502020204030204" pitchFamily="34" charset="0"/>
              </a:rPr>
              <a:t>Kadry</a:t>
            </a:r>
            <a:r>
              <a:rPr lang="en-IN" sz="1800" dirty="0">
                <a:effectLst/>
                <a:latin typeface="Times New Roman" panose="02020603050405020304" pitchFamily="18" charset="0"/>
                <a:ea typeface="Calibri" panose="020F0502020204030204" pitchFamily="34" charset="0"/>
              </a:rPr>
              <a:t>, S. N., Xi, X. I., Na, Q. I., and Kumar, P. M. (2021).By offering Vehicle-to-Grid (V2G) connectivity, Plug-in Hybrid Electric Vehicles (PHEVs) have been pushed as a potential way to lower greenhouse gas (GHG) and other pollutants by using energy rather than oil for efficient environmental management. Electric cars are widely seen as a viable way to reduce air pollution in cities.</a:t>
            </a:r>
          </a:p>
          <a:p>
            <a:r>
              <a:rPr lang="en-IN" sz="1800" dirty="0" err="1">
                <a:effectLst/>
                <a:latin typeface="Times New Roman" panose="02020603050405020304" pitchFamily="18" charset="0"/>
                <a:ea typeface="Calibri" panose="020F0502020204030204" pitchFamily="34" charset="0"/>
              </a:rPr>
              <a:t>Nosrati-Abarghooee</a:t>
            </a:r>
            <a:r>
              <a:rPr lang="en-IN" sz="1800" dirty="0">
                <a:effectLst/>
                <a:latin typeface="Times New Roman" panose="02020603050405020304" pitchFamily="18" charset="0"/>
                <a:ea typeface="Calibri" panose="020F0502020204030204" pitchFamily="34" charset="0"/>
              </a:rPr>
              <a:t>, S., Mina, H., Kannan, D., &amp; </a:t>
            </a:r>
            <a:r>
              <a:rPr lang="en-IN" sz="1800" dirty="0" err="1">
                <a:effectLst/>
                <a:latin typeface="Times New Roman" panose="02020603050405020304" pitchFamily="18" charset="0"/>
                <a:ea typeface="Calibri" panose="020F0502020204030204" pitchFamily="34" charset="0"/>
              </a:rPr>
              <a:t>Khosrojerdi</a:t>
            </a:r>
            <a:r>
              <a:rPr lang="en-IN" sz="1800" dirty="0">
                <a:effectLst/>
                <a:latin typeface="Times New Roman" panose="02020603050405020304" pitchFamily="18" charset="0"/>
                <a:ea typeface="Calibri" panose="020F0502020204030204" pitchFamily="34" charset="0"/>
              </a:rPr>
              <a:t>, G. (2020). The process of choosing suppliers in a closed-loop supply chain is known as circular supplier selection. The social and environmental issues raised by circular supplier selection difficulties are addressed by sustainable circular supplier selection</a:t>
            </a:r>
            <a:r>
              <a:rPr lang="en-IN" dirty="0">
                <a:latin typeface="Times New Roman" panose="02020603050405020304" pitchFamily="18" charset="0"/>
                <a:ea typeface="Calibri" panose="020F0502020204030204" pitchFamily="34" charset="0"/>
              </a:rPr>
              <a:t>.</a:t>
            </a:r>
          </a:p>
          <a:p>
            <a:r>
              <a:rPr lang="en-IN" sz="1800" dirty="0">
                <a:effectLst/>
                <a:latin typeface="Times New Roman" panose="02020603050405020304" pitchFamily="18" charset="0"/>
                <a:ea typeface="Calibri" panose="020F0502020204030204" pitchFamily="34" charset="0"/>
              </a:rPr>
              <a:t>D. T. S. Kumar (2020). Contrarily, data mining is often utilized in marketing and finance applications to address problems in those domains. It is extensively used in research and engineering. By </a:t>
            </a:r>
            <a:r>
              <a:rPr lang="en-IN" sz="1800" dirty="0" err="1">
                <a:effectLst/>
                <a:latin typeface="Times New Roman" panose="02020603050405020304" pitchFamily="18" charset="0"/>
                <a:ea typeface="Calibri" panose="020F0502020204030204" pitchFamily="34" charset="0"/>
              </a:rPr>
              <a:t>analyzing</a:t>
            </a:r>
            <a:r>
              <a:rPr lang="en-IN" sz="1800" dirty="0">
                <a:effectLst/>
                <a:latin typeface="Times New Roman" panose="02020603050405020304" pitchFamily="18" charset="0"/>
                <a:ea typeface="Calibri" panose="020F0502020204030204" pitchFamily="34" charset="0"/>
              </a:rPr>
              <a:t> the ground reality, a decision support system based on data mining improves the performance of the company. Every business has turbulent economies from time to time because of rivalry, expenses, tax pressures, etc. </a:t>
            </a:r>
          </a:p>
          <a:p>
            <a:r>
              <a:rPr lang="en-IN" sz="1800" dirty="0">
                <a:effectLst/>
                <a:latin typeface="Times New Roman" panose="02020603050405020304" pitchFamily="18" charset="0"/>
                <a:ea typeface="Calibri" panose="020F0502020204030204" pitchFamily="34" charset="0"/>
              </a:rPr>
              <a:t>Zhang, H., Wu, Y., Tan, H., Peng, J., Lian, R., and Wu, Y. (2020). Deep reinforcement learning (DRL) based energy management strategy (EMS) optimization and training may be very </a:t>
            </a:r>
            <a:r>
              <a:rPr lang="en-IN" sz="1800" dirty="0" err="1">
                <a:effectLst/>
                <a:latin typeface="Times New Roman" panose="02020603050405020304" pitchFamily="18" charset="0"/>
                <a:ea typeface="Calibri" panose="020F0502020204030204" pitchFamily="34" charset="0"/>
              </a:rPr>
              <a:t>labor-intensive</a:t>
            </a:r>
            <a:r>
              <a:rPr lang="en-IN" sz="1800" dirty="0">
                <a:effectLst/>
                <a:latin typeface="Times New Roman" panose="02020603050405020304" pitchFamily="18" charset="0"/>
                <a:ea typeface="Calibri" panose="020F0502020204030204" pitchFamily="34" charset="0"/>
              </a:rPr>
              <a:t> and sluggish. This research proposes an enhanced paradigm for energy management called deep deterministic policy gradient (DDPG), which incorporates expert knowledge</a:t>
            </a:r>
          </a:p>
        </p:txBody>
      </p:sp>
    </p:spTree>
    <p:extLst>
      <p:ext uri="{BB962C8B-B14F-4D97-AF65-F5344CB8AC3E}">
        <p14:creationId xmlns:p14="http://schemas.microsoft.com/office/powerpoint/2010/main" xmlns="" val="2221572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F1EF0A-06D4-4898-1B5D-2D96EBFCF63F}"/>
              </a:ext>
            </a:extLst>
          </p:cNvPr>
          <p:cNvSpPr>
            <a:spLocks noGrp="1"/>
          </p:cNvSpPr>
          <p:nvPr>
            <p:ph type="title"/>
          </p:nvPr>
        </p:nvSpPr>
        <p:spPr>
          <a:xfrm>
            <a:off x="677334" y="609600"/>
            <a:ext cx="8596668" cy="870857"/>
          </a:xfrm>
        </p:spPr>
        <p:txBody>
          <a:bodyPr>
            <a:normAutofit/>
          </a:bodyPr>
          <a:lstStyle/>
          <a:p>
            <a:pPr algn="ctr"/>
            <a:r>
              <a:rPr lang="en-IN" sz="4000" b="1" dirty="0">
                <a:latin typeface="Algerian" panose="04020705040A02060702" pitchFamily="82" charset="0"/>
              </a:rPr>
              <a:t>RESEARCH METHODOLOGY </a:t>
            </a:r>
          </a:p>
        </p:txBody>
      </p:sp>
      <p:sp>
        <p:nvSpPr>
          <p:cNvPr id="3" name="Content Placeholder 2">
            <a:extLst>
              <a:ext uri="{FF2B5EF4-FFF2-40B4-BE49-F238E27FC236}">
                <a16:creationId xmlns:a16="http://schemas.microsoft.com/office/drawing/2014/main" xmlns="" id="{56FB5955-01C5-4362-766C-1E25F3B326AF}"/>
              </a:ext>
            </a:extLst>
          </p:cNvPr>
          <p:cNvSpPr>
            <a:spLocks noGrp="1"/>
          </p:cNvSpPr>
          <p:nvPr>
            <p:ph idx="1"/>
          </p:nvPr>
        </p:nvSpPr>
        <p:spPr>
          <a:xfrm>
            <a:off x="677334" y="1799771"/>
            <a:ext cx="10890552" cy="4448629"/>
          </a:xfrm>
        </p:spPr>
        <p:txBody>
          <a:bodyPr>
            <a:normAutofit/>
          </a:bodyPr>
          <a:lstStyle/>
          <a:p>
            <a:pPr algn="just"/>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The approach of the study consisted of conducting a quantitative analysis of data obtained from workers both before and after the implementation of hybrid work arrangements. </a:t>
            </a:r>
          </a:p>
          <a:p>
            <a:pPr algn="just"/>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A collection of information on productivity metrics and performance management indicators was obtained from the organization's internal records and reviews. The purpose of the statistical studies that were carried out was to discern patterns and trends in terms of productivity and performance. </a:t>
            </a:r>
          </a:p>
          <a:p>
            <a:pPr algn="just"/>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An interpretation of the findings was carried out in order to give insights into the influence that hybrid work has on productivity and performance management. On the basis of these realizations, suggestions for enhancements were developed. </a:t>
            </a:r>
          </a:p>
          <a:p>
            <a:pPr algn="just"/>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The technique, in general, offered a methodical framework for evaluating the efficacy of hybrid work models in terms of improving the productivity and performance of employees.</a:t>
            </a:r>
            <a:endParaRPr lang="en-IN"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7045735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B4A7DB-1C4F-9006-214A-EDEA4383E6E0}"/>
              </a:ext>
            </a:extLst>
          </p:cNvPr>
          <p:cNvSpPr>
            <a:spLocks noGrp="1"/>
          </p:cNvSpPr>
          <p:nvPr>
            <p:ph type="title"/>
          </p:nvPr>
        </p:nvSpPr>
        <p:spPr>
          <a:xfrm>
            <a:off x="677334" y="609600"/>
            <a:ext cx="8596668" cy="798286"/>
          </a:xfrm>
        </p:spPr>
        <p:txBody>
          <a:bodyPr/>
          <a:lstStyle/>
          <a:p>
            <a:pPr algn="ctr"/>
            <a:r>
              <a:rPr lang="en-IN" b="1" dirty="0">
                <a:latin typeface="Algerian" panose="04020705040A02060702" pitchFamily="82" charset="0"/>
              </a:rPr>
              <a:t>DATA ANALYSIS </a:t>
            </a:r>
          </a:p>
        </p:txBody>
      </p:sp>
      <p:graphicFrame>
        <p:nvGraphicFramePr>
          <p:cNvPr id="5" name="Content Placeholder 4">
            <a:extLst>
              <a:ext uri="{FF2B5EF4-FFF2-40B4-BE49-F238E27FC236}">
                <a16:creationId xmlns:a16="http://schemas.microsoft.com/office/drawing/2014/main" xmlns="" id="{051CF0A0-8628-79CB-B535-ABA52C673188}"/>
              </a:ext>
            </a:extLst>
          </p:cNvPr>
          <p:cNvGraphicFramePr>
            <a:graphicFrameLocks noGrp="1"/>
          </p:cNvGraphicFramePr>
          <p:nvPr>
            <p:ph sz="half" idx="1"/>
            <p:extLst>
              <p:ext uri="{D42A27DB-BD31-4B8C-83A1-F6EECF244321}">
                <p14:modId xmlns:p14="http://schemas.microsoft.com/office/powerpoint/2010/main" xmlns="" val="942242881"/>
              </p:ext>
            </p:extLst>
          </p:nvPr>
        </p:nvGraphicFramePr>
        <p:xfrm>
          <a:off x="677864" y="2160589"/>
          <a:ext cx="4183060" cy="3880773"/>
        </p:xfrm>
        <a:graphic>
          <a:graphicData uri="http://schemas.openxmlformats.org/drawingml/2006/table">
            <a:tbl>
              <a:tblPr firstRow="1" firstCol="1" bandRow="1">
                <a:tableStyleId>{5C22544A-7EE6-4342-B048-85BDC9FD1C3A}</a:tableStyleId>
              </a:tblPr>
              <a:tblGrid>
                <a:gridCol w="597580">
                  <a:extLst>
                    <a:ext uri="{9D8B030D-6E8A-4147-A177-3AD203B41FA5}">
                      <a16:colId xmlns:a16="http://schemas.microsoft.com/office/drawing/2014/main" xmlns="" val="3732845622"/>
                    </a:ext>
                  </a:extLst>
                </a:gridCol>
                <a:gridCol w="597580">
                  <a:extLst>
                    <a:ext uri="{9D8B030D-6E8A-4147-A177-3AD203B41FA5}">
                      <a16:colId xmlns:a16="http://schemas.microsoft.com/office/drawing/2014/main" xmlns="" val="974233151"/>
                    </a:ext>
                  </a:extLst>
                </a:gridCol>
                <a:gridCol w="597580">
                  <a:extLst>
                    <a:ext uri="{9D8B030D-6E8A-4147-A177-3AD203B41FA5}">
                      <a16:colId xmlns:a16="http://schemas.microsoft.com/office/drawing/2014/main" xmlns="" val="851023200"/>
                    </a:ext>
                  </a:extLst>
                </a:gridCol>
                <a:gridCol w="597580">
                  <a:extLst>
                    <a:ext uri="{9D8B030D-6E8A-4147-A177-3AD203B41FA5}">
                      <a16:colId xmlns:a16="http://schemas.microsoft.com/office/drawing/2014/main" xmlns="" val="1778648723"/>
                    </a:ext>
                  </a:extLst>
                </a:gridCol>
                <a:gridCol w="597580">
                  <a:extLst>
                    <a:ext uri="{9D8B030D-6E8A-4147-A177-3AD203B41FA5}">
                      <a16:colId xmlns:a16="http://schemas.microsoft.com/office/drawing/2014/main" xmlns="" val="2895424175"/>
                    </a:ext>
                  </a:extLst>
                </a:gridCol>
                <a:gridCol w="597580">
                  <a:extLst>
                    <a:ext uri="{9D8B030D-6E8A-4147-A177-3AD203B41FA5}">
                      <a16:colId xmlns:a16="http://schemas.microsoft.com/office/drawing/2014/main" xmlns="" val="2208945177"/>
                    </a:ext>
                  </a:extLst>
                </a:gridCol>
                <a:gridCol w="597580">
                  <a:extLst>
                    <a:ext uri="{9D8B030D-6E8A-4147-A177-3AD203B41FA5}">
                      <a16:colId xmlns:a16="http://schemas.microsoft.com/office/drawing/2014/main" xmlns="" val="2114483489"/>
                    </a:ext>
                  </a:extLst>
                </a:gridCol>
              </a:tblGrid>
              <a:tr h="1772128">
                <a:tc>
                  <a:txBody>
                    <a:bodyPr/>
                    <a:lstStyle/>
                    <a:p>
                      <a:pPr algn="just">
                        <a:lnSpc>
                          <a:spcPct val="115000"/>
                        </a:lnSpc>
                        <a:spcAft>
                          <a:spcPts val="800"/>
                        </a:spcAft>
                      </a:pPr>
                      <a:r>
                        <a:rPr lang="en-IN" sz="700" kern="100">
                          <a:effectLst/>
                        </a:rPr>
                        <a:t>Employee ID</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Pre-Hybrid Performance Rating</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Post-Hybrid Performance Rating</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Pre-Hybrid Feedback Frequency</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Post-Hybrid Feedback Frequency</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Pre-Hybrid Goal Achievement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Post-Hybrid Goal Achievement (%)</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extLst>
                  <a:ext uri="{0D108BD9-81ED-4DB2-BD59-A6C34878D82A}">
                    <a16:rowId xmlns:a16="http://schemas.microsoft.com/office/drawing/2014/main" xmlns="" val="864021677"/>
                  </a:ext>
                </a:extLst>
              </a:tr>
              <a:tr h="421729">
                <a:tc>
                  <a:txBody>
                    <a:bodyPr/>
                    <a:lstStyle/>
                    <a:p>
                      <a:pPr algn="just">
                        <a:lnSpc>
                          <a:spcPct val="115000"/>
                        </a:lnSpc>
                        <a:spcAft>
                          <a:spcPts val="800"/>
                        </a:spcAft>
                      </a:pPr>
                      <a:r>
                        <a:rPr lang="en-IN" sz="700" kern="100">
                          <a:effectLst/>
                        </a:rPr>
                        <a:t>001</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Bi-annual</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Monthly</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80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85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extLst>
                  <a:ext uri="{0D108BD9-81ED-4DB2-BD59-A6C34878D82A}">
                    <a16:rowId xmlns:a16="http://schemas.microsoft.com/office/drawing/2014/main" xmlns="" val="3687176442"/>
                  </a:ext>
                </a:extLst>
              </a:tr>
              <a:tr h="421729">
                <a:tc>
                  <a:txBody>
                    <a:bodyPr/>
                    <a:lstStyle/>
                    <a:p>
                      <a:pPr algn="just">
                        <a:lnSpc>
                          <a:spcPct val="115000"/>
                        </a:lnSpc>
                        <a:spcAft>
                          <a:spcPts val="800"/>
                        </a:spcAft>
                      </a:pPr>
                      <a:r>
                        <a:rPr lang="en-IN" sz="700" kern="100">
                          <a:effectLst/>
                        </a:rPr>
                        <a:t>002</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4.2</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4.6</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Quarterly</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Weekly</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75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80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extLst>
                  <a:ext uri="{0D108BD9-81ED-4DB2-BD59-A6C34878D82A}">
                    <a16:rowId xmlns:a16="http://schemas.microsoft.com/office/drawing/2014/main" xmlns="" val="2042134171"/>
                  </a:ext>
                </a:extLst>
              </a:tr>
              <a:tr h="421729">
                <a:tc>
                  <a:txBody>
                    <a:bodyPr/>
                    <a:lstStyle/>
                    <a:p>
                      <a:pPr algn="just">
                        <a:lnSpc>
                          <a:spcPct val="115000"/>
                        </a:lnSpc>
                        <a:spcAft>
                          <a:spcPts val="800"/>
                        </a:spcAft>
                      </a:pPr>
                      <a:r>
                        <a:rPr lang="en-IN" sz="700" kern="100">
                          <a:effectLst/>
                        </a:rPr>
                        <a:t>003</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4.9</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Annual</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Bi-weekly</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90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92</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extLst>
                  <a:ext uri="{0D108BD9-81ED-4DB2-BD59-A6C34878D82A}">
                    <a16:rowId xmlns:a16="http://schemas.microsoft.com/office/drawing/2014/main" xmlns="" val="2219853219"/>
                  </a:ext>
                </a:extLst>
              </a:tr>
              <a:tr h="421729">
                <a:tc>
                  <a:txBody>
                    <a:bodyPr/>
                    <a:lstStyle/>
                    <a:p>
                      <a:pPr algn="just">
                        <a:lnSpc>
                          <a:spcPct val="115000"/>
                        </a:lnSpc>
                        <a:spcAft>
                          <a:spcPts val="800"/>
                        </a:spcAft>
                      </a:pPr>
                      <a:r>
                        <a:rPr lang="en-IN" sz="700" kern="100">
                          <a:effectLst/>
                        </a:rPr>
                        <a:t>004</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4.6</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4.7</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Semi-annual</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Weekly</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85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88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extLst>
                  <a:ext uri="{0D108BD9-81ED-4DB2-BD59-A6C34878D82A}">
                    <a16:rowId xmlns:a16="http://schemas.microsoft.com/office/drawing/2014/main" xmlns="" val="2356031627"/>
                  </a:ext>
                </a:extLst>
              </a:tr>
              <a:tr h="421729">
                <a:tc>
                  <a:txBody>
                    <a:bodyPr/>
                    <a:lstStyle/>
                    <a:p>
                      <a:pPr algn="just">
                        <a:lnSpc>
                          <a:spcPct val="115000"/>
                        </a:lnSpc>
                        <a:spcAft>
                          <a:spcPts val="800"/>
                        </a:spcAft>
                      </a:pPr>
                      <a:r>
                        <a:rPr lang="en-IN" sz="700" kern="100">
                          <a:effectLst/>
                        </a:rPr>
                        <a:t>005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4.4</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4.5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Bi-annual</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Monthly</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a:effectLst/>
                        </a:rPr>
                        <a:t>78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tc>
                  <a:txBody>
                    <a:bodyPr/>
                    <a:lstStyle/>
                    <a:p>
                      <a:pPr algn="just">
                        <a:lnSpc>
                          <a:spcPct val="115000"/>
                        </a:lnSpc>
                        <a:spcAft>
                          <a:spcPts val="800"/>
                        </a:spcAft>
                      </a:pPr>
                      <a:r>
                        <a:rPr lang="en-IN" sz="700" kern="100" dirty="0">
                          <a:effectLst/>
                        </a:rPr>
                        <a:t>82</a:t>
                      </a:r>
                      <a:endParaRPr lang="en-IN" sz="7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2660" marR="42660" marT="0" marB="0"/>
                </a:tc>
                <a:extLst>
                  <a:ext uri="{0D108BD9-81ED-4DB2-BD59-A6C34878D82A}">
                    <a16:rowId xmlns:a16="http://schemas.microsoft.com/office/drawing/2014/main" xmlns="" val="551518544"/>
                  </a:ext>
                </a:extLst>
              </a:tr>
            </a:tbl>
          </a:graphicData>
        </a:graphic>
      </p:graphicFrame>
      <p:sp>
        <p:nvSpPr>
          <p:cNvPr id="4" name="Content Placeholder 3">
            <a:extLst>
              <a:ext uri="{FF2B5EF4-FFF2-40B4-BE49-F238E27FC236}">
                <a16:creationId xmlns:a16="http://schemas.microsoft.com/office/drawing/2014/main" xmlns="" id="{BAE9A29A-9A45-D1E9-5655-3CAFDE3F98B6}"/>
              </a:ext>
            </a:extLst>
          </p:cNvPr>
          <p:cNvSpPr>
            <a:spLocks noGrp="1"/>
          </p:cNvSpPr>
          <p:nvPr>
            <p:ph sz="half" idx="2"/>
          </p:nvPr>
        </p:nvSpPr>
        <p:spPr>
          <a:xfrm>
            <a:off x="5089970" y="2160589"/>
            <a:ext cx="4852316" cy="3880773"/>
          </a:xfrm>
        </p:spPr>
        <p:txBody>
          <a:bodyPr>
            <a:normAutofit fontScale="92500" lnSpcReduction="10000"/>
          </a:bodyPr>
          <a:lstStyle/>
          <a:p>
            <a:pPr algn="just"/>
            <a:r>
              <a:rPr lang="en-IN" dirty="0">
                <a:effectLst/>
                <a:latin typeface="Times New Roman" panose="02020603050405020304" pitchFamily="18" charset="0"/>
                <a:ea typeface="Calibri" panose="020F0502020204030204" pitchFamily="34" charset="0"/>
              </a:rPr>
              <a:t>The information reveals a trend of steady increase in worker performance under mixed work arrangements. Following the hybrid, there are encouraging trends in target attainment, performance evaluations, and feedback frequency. Workers now get feedback on a monthly or weekly basis instead of only biannually or quarterly. It is probable that this rise leads to improved performance evaluations. Better alignment between individual and organizational goals is also shown by a discernible increase in goal success percentages. Overall, the results point to the effectiveness of hybrid work models in raising worker performance and productivity in contemporary workplaces.</a:t>
            </a:r>
            <a:endParaRPr lang="en-IN" dirty="0"/>
          </a:p>
        </p:txBody>
      </p:sp>
      <p:sp>
        <p:nvSpPr>
          <p:cNvPr id="7" name="TextBox 6">
            <a:extLst>
              <a:ext uri="{FF2B5EF4-FFF2-40B4-BE49-F238E27FC236}">
                <a16:creationId xmlns:a16="http://schemas.microsoft.com/office/drawing/2014/main" xmlns="" id="{BD936689-CBF6-D35A-8A36-016C0E576F96}"/>
              </a:ext>
            </a:extLst>
          </p:cNvPr>
          <p:cNvSpPr txBox="1"/>
          <p:nvPr/>
        </p:nvSpPr>
        <p:spPr>
          <a:xfrm>
            <a:off x="268514" y="1588895"/>
            <a:ext cx="6110514" cy="390684"/>
          </a:xfrm>
          <a:prstGeom prst="rect">
            <a:avLst/>
          </a:prstGeom>
          <a:noFill/>
        </p:spPr>
        <p:txBody>
          <a:bodyPr wrap="square">
            <a:spAutoFit/>
          </a:bodyPr>
          <a:lstStyle/>
          <a:p>
            <a:pPr algn="ctr">
              <a:lnSpc>
                <a:spcPct val="115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Table 1: Performance Management in Mixed Workplaces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458053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A4A8F2-7A97-B2B6-B12D-F15A1285428D}"/>
              </a:ext>
            </a:extLst>
          </p:cNvPr>
          <p:cNvSpPr>
            <a:spLocks noGrp="1"/>
          </p:cNvSpPr>
          <p:nvPr>
            <p:ph type="title"/>
          </p:nvPr>
        </p:nvSpPr>
        <p:spPr/>
        <p:txBody>
          <a:bodyPr/>
          <a:lstStyle/>
          <a:p>
            <a:pPr algn="ctr"/>
            <a:r>
              <a:rPr lang="en-US" b="1" dirty="0">
                <a:latin typeface="Algerian" panose="04020705040A02060702" pitchFamily="82" charset="0"/>
              </a:rPr>
              <a:t>Hybrid Work Configurations on Productivity Measure</a:t>
            </a:r>
            <a:endParaRPr lang="en-IN" b="1" dirty="0">
              <a:latin typeface="Algerian" panose="04020705040A02060702" pitchFamily="82" charset="0"/>
            </a:endParaRPr>
          </a:p>
        </p:txBody>
      </p:sp>
      <p:graphicFrame>
        <p:nvGraphicFramePr>
          <p:cNvPr id="5" name="Content Placeholder 4">
            <a:extLst>
              <a:ext uri="{FF2B5EF4-FFF2-40B4-BE49-F238E27FC236}">
                <a16:creationId xmlns:a16="http://schemas.microsoft.com/office/drawing/2014/main" xmlns="" id="{A87305F6-C3F8-A416-AF61-E4AC417E46BA}"/>
              </a:ext>
            </a:extLst>
          </p:cNvPr>
          <p:cNvGraphicFramePr>
            <a:graphicFrameLocks noGrp="1"/>
          </p:cNvGraphicFramePr>
          <p:nvPr>
            <p:ph sz="half" idx="1"/>
            <p:extLst>
              <p:ext uri="{D42A27DB-BD31-4B8C-83A1-F6EECF244321}">
                <p14:modId xmlns:p14="http://schemas.microsoft.com/office/powerpoint/2010/main" xmlns="" val="316194861"/>
              </p:ext>
            </p:extLst>
          </p:nvPr>
        </p:nvGraphicFramePr>
        <p:xfrm>
          <a:off x="677864" y="2160589"/>
          <a:ext cx="4183060" cy="3659639"/>
        </p:xfrm>
        <a:graphic>
          <a:graphicData uri="http://schemas.openxmlformats.org/drawingml/2006/table">
            <a:tbl>
              <a:tblPr firstRow="1" firstCol="1" bandRow="1">
                <a:tableStyleId>{5C22544A-7EE6-4342-B048-85BDC9FD1C3A}</a:tableStyleId>
              </a:tblPr>
              <a:tblGrid>
                <a:gridCol w="836612">
                  <a:extLst>
                    <a:ext uri="{9D8B030D-6E8A-4147-A177-3AD203B41FA5}">
                      <a16:colId xmlns:a16="http://schemas.microsoft.com/office/drawing/2014/main" xmlns="" val="1642423911"/>
                    </a:ext>
                  </a:extLst>
                </a:gridCol>
                <a:gridCol w="836612">
                  <a:extLst>
                    <a:ext uri="{9D8B030D-6E8A-4147-A177-3AD203B41FA5}">
                      <a16:colId xmlns:a16="http://schemas.microsoft.com/office/drawing/2014/main" xmlns="" val="1226214395"/>
                    </a:ext>
                  </a:extLst>
                </a:gridCol>
                <a:gridCol w="836612">
                  <a:extLst>
                    <a:ext uri="{9D8B030D-6E8A-4147-A177-3AD203B41FA5}">
                      <a16:colId xmlns:a16="http://schemas.microsoft.com/office/drawing/2014/main" xmlns="" val="39019771"/>
                    </a:ext>
                  </a:extLst>
                </a:gridCol>
                <a:gridCol w="836612">
                  <a:extLst>
                    <a:ext uri="{9D8B030D-6E8A-4147-A177-3AD203B41FA5}">
                      <a16:colId xmlns:a16="http://schemas.microsoft.com/office/drawing/2014/main" xmlns="" val="2630312519"/>
                    </a:ext>
                  </a:extLst>
                </a:gridCol>
                <a:gridCol w="836612">
                  <a:extLst>
                    <a:ext uri="{9D8B030D-6E8A-4147-A177-3AD203B41FA5}">
                      <a16:colId xmlns:a16="http://schemas.microsoft.com/office/drawing/2014/main" xmlns="" val="2324694714"/>
                    </a:ext>
                  </a:extLst>
                </a:gridCol>
              </a:tblGrid>
              <a:tr h="1410714">
                <a:tc>
                  <a:txBody>
                    <a:bodyPr/>
                    <a:lstStyle/>
                    <a:p>
                      <a:pPr algn="just">
                        <a:lnSpc>
                          <a:spcPct val="115000"/>
                        </a:lnSpc>
                        <a:spcAft>
                          <a:spcPts val="800"/>
                        </a:spcAft>
                      </a:pPr>
                      <a:r>
                        <a:rPr lang="en-IN" sz="800" kern="100">
                          <a:effectLst/>
                        </a:rPr>
                        <a:t>Employee ID</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Pre-Hybrid Tasks Completed</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Post-Hybrid Tasks Completed</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Pre-Hybrid Time per Task (hours)</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Post-Hybrid Time per Task (hours)</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extLst>
                  <a:ext uri="{0D108BD9-81ED-4DB2-BD59-A6C34878D82A}">
                    <a16:rowId xmlns:a16="http://schemas.microsoft.com/office/drawing/2014/main" xmlns="" val="3115023269"/>
                  </a:ext>
                </a:extLst>
              </a:tr>
              <a:tr h="449785">
                <a:tc>
                  <a:txBody>
                    <a:bodyPr/>
                    <a:lstStyle/>
                    <a:p>
                      <a:pPr algn="just">
                        <a:lnSpc>
                          <a:spcPct val="115000"/>
                        </a:lnSpc>
                        <a:spcAft>
                          <a:spcPts val="800"/>
                        </a:spcAft>
                      </a:pPr>
                      <a:r>
                        <a:rPr lang="en-IN" sz="800" kern="100">
                          <a:effectLst/>
                        </a:rPr>
                        <a:t>001</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35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40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7</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extLst>
                  <a:ext uri="{0D108BD9-81ED-4DB2-BD59-A6C34878D82A}">
                    <a16:rowId xmlns:a16="http://schemas.microsoft.com/office/drawing/2014/main" xmlns="" val="3510586025"/>
                  </a:ext>
                </a:extLst>
              </a:tr>
              <a:tr h="449785">
                <a:tc>
                  <a:txBody>
                    <a:bodyPr/>
                    <a:lstStyle/>
                    <a:p>
                      <a:pPr algn="just">
                        <a:lnSpc>
                          <a:spcPct val="115000"/>
                        </a:lnSpc>
                        <a:spcAft>
                          <a:spcPts val="800"/>
                        </a:spcAft>
                      </a:pPr>
                      <a:r>
                        <a:rPr lang="en-IN" sz="800" kern="100">
                          <a:effectLst/>
                        </a:rPr>
                        <a:t>002</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40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45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7</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6</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extLst>
                  <a:ext uri="{0D108BD9-81ED-4DB2-BD59-A6C34878D82A}">
                    <a16:rowId xmlns:a16="http://schemas.microsoft.com/office/drawing/2014/main" xmlns="" val="2711783559"/>
                  </a:ext>
                </a:extLst>
              </a:tr>
              <a:tr h="449785">
                <a:tc>
                  <a:txBody>
                    <a:bodyPr/>
                    <a:lstStyle/>
                    <a:p>
                      <a:pPr algn="just">
                        <a:lnSpc>
                          <a:spcPct val="115000"/>
                        </a:lnSpc>
                        <a:spcAft>
                          <a:spcPts val="800"/>
                        </a:spcAft>
                      </a:pPr>
                      <a:r>
                        <a:rPr lang="en-IN" sz="800" kern="100">
                          <a:effectLst/>
                        </a:rPr>
                        <a:t>003</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30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35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9</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extLst>
                  <a:ext uri="{0D108BD9-81ED-4DB2-BD59-A6C34878D82A}">
                    <a16:rowId xmlns:a16="http://schemas.microsoft.com/office/drawing/2014/main" xmlns="" val="2641906545"/>
                  </a:ext>
                </a:extLst>
              </a:tr>
              <a:tr h="449785">
                <a:tc>
                  <a:txBody>
                    <a:bodyPr/>
                    <a:lstStyle/>
                    <a:p>
                      <a:pPr algn="just">
                        <a:lnSpc>
                          <a:spcPct val="115000"/>
                        </a:lnSpc>
                        <a:spcAft>
                          <a:spcPts val="800"/>
                        </a:spcAft>
                      </a:pPr>
                      <a:r>
                        <a:rPr lang="en-IN" sz="800" kern="100">
                          <a:effectLst/>
                        </a:rPr>
                        <a:t>004</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45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50</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6</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extLst>
                  <a:ext uri="{0D108BD9-81ED-4DB2-BD59-A6C34878D82A}">
                    <a16:rowId xmlns:a16="http://schemas.microsoft.com/office/drawing/2014/main" xmlns="" val="342903302"/>
                  </a:ext>
                </a:extLst>
              </a:tr>
              <a:tr h="449785">
                <a:tc>
                  <a:txBody>
                    <a:bodyPr/>
                    <a:lstStyle/>
                    <a:p>
                      <a:pPr algn="just">
                        <a:lnSpc>
                          <a:spcPct val="115000"/>
                        </a:lnSpc>
                        <a:spcAft>
                          <a:spcPts val="800"/>
                        </a:spcAft>
                      </a:pPr>
                      <a:r>
                        <a:rPr lang="en-IN" sz="800" kern="100">
                          <a:effectLst/>
                        </a:rPr>
                        <a:t>005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38</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42</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a:effectLst/>
                        </a:rPr>
                        <a:t>7.5</a:t>
                      </a:r>
                      <a:endParaRPr lang="en-IN" sz="700" kern="10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tc>
                  <a:txBody>
                    <a:bodyPr/>
                    <a:lstStyle/>
                    <a:p>
                      <a:pPr algn="just">
                        <a:lnSpc>
                          <a:spcPct val="115000"/>
                        </a:lnSpc>
                        <a:spcAft>
                          <a:spcPts val="800"/>
                        </a:spcAft>
                      </a:pPr>
                      <a:r>
                        <a:rPr lang="en-IN" sz="800" kern="100" dirty="0">
                          <a:effectLst/>
                        </a:rPr>
                        <a:t>6.5</a:t>
                      </a:r>
                      <a:endParaRPr lang="en-IN" sz="7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3523" marR="43523" marT="0" marB="0"/>
                </a:tc>
                <a:extLst>
                  <a:ext uri="{0D108BD9-81ED-4DB2-BD59-A6C34878D82A}">
                    <a16:rowId xmlns:a16="http://schemas.microsoft.com/office/drawing/2014/main" xmlns="" val="522256513"/>
                  </a:ext>
                </a:extLst>
              </a:tr>
            </a:tbl>
          </a:graphicData>
        </a:graphic>
      </p:graphicFrame>
      <p:sp>
        <p:nvSpPr>
          <p:cNvPr id="4" name="Content Placeholder 3">
            <a:extLst>
              <a:ext uri="{FF2B5EF4-FFF2-40B4-BE49-F238E27FC236}">
                <a16:creationId xmlns:a16="http://schemas.microsoft.com/office/drawing/2014/main" xmlns="" id="{0A9FB629-3D10-AE8E-439C-409DB79D2B6E}"/>
              </a:ext>
            </a:extLst>
          </p:cNvPr>
          <p:cNvSpPr>
            <a:spLocks noGrp="1"/>
          </p:cNvSpPr>
          <p:nvPr>
            <p:ph sz="half" idx="2"/>
          </p:nvPr>
        </p:nvSpPr>
        <p:spPr/>
        <p:txBody>
          <a:bodyPr/>
          <a:lstStyle/>
          <a:p>
            <a:pPr algn="just"/>
            <a:r>
              <a:rPr lang="en-IN" sz="1800" dirty="0">
                <a:effectLst/>
                <a:latin typeface="Times New Roman" panose="02020603050405020304" pitchFamily="18" charset="0"/>
                <a:ea typeface="Calibri" panose="020F0502020204030204" pitchFamily="34" charset="0"/>
              </a:rPr>
              <a:t>The evidence demonstrates a definite increase in productivity in mixed work environments. Following implementation, workers all across the board are finishing more work in less time. Employee 001, for instance, completed 40 jobs after becoming hybrid, compared to 35 tasks before, and each work took 7 hours instead of 8 hours to complete. These results highlight how well hybrid models work to promote productivity and efficiency in today's workplace</a:t>
            </a:r>
            <a:endParaRPr lang="en-IN" dirty="0"/>
          </a:p>
        </p:txBody>
      </p:sp>
    </p:spTree>
    <p:extLst>
      <p:ext uri="{BB962C8B-B14F-4D97-AF65-F5344CB8AC3E}">
        <p14:creationId xmlns:p14="http://schemas.microsoft.com/office/powerpoint/2010/main" xmlns="" val="3988548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BFFCC7-C887-ABE6-9FEA-9A94BB428119}"/>
              </a:ext>
            </a:extLst>
          </p:cNvPr>
          <p:cNvSpPr>
            <a:spLocks noGrp="1"/>
          </p:cNvSpPr>
          <p:nvPr>
            <p:ph type="title"/>
          </p:nvPr>
        </p:nvSpPr>
        <p:spPr>
          <a:xfrm>
            <a:off x="677334" y="609600"/>
            <a:ext cx="8596668" cy="812800"/>
          </a:xfrm>
        </p:spPr>
        <p:txBody>
          <a:bodyPr>
            <a:normAutofit/>
          </a:bodyPr>
          <a:lstStyle/>
          <a:p>
            <a:pPr algn="ctr"/>
            <a:r>
              <a:rPr lang="en-IN" sz="4000" b="1" dirty="0">
                <a:latin typeface="Algerian" panose="04020705040A02060702" pitchFamily="82" charset="0"/>
              </a:rPr>
              <a:t>CONCLUSION</a:t>
            </a:r>
            <a:r>
              <a:rPr lang="en-IN" sz="4000" dirty="0">
                <a:latin typeface="Algerian" panose="04020705040A02060702" pitchFamily="82" charset="0"/>
              </a:rPr>
              <a:t> </a:t>
            </a:r>
          </a:p>
        </p:txBody>
      </p:sp>
      <p:sp>
        <p:nvSpPr>
          <p:cNvPr id="3" name="Content Placeholder 2">
            <a:extLst>
              <a:ext uri="{FF2B5EF4-FFF2-40B4-BE49-F238E27FC236}">
                <a16:creationId xmlns:a16="http://schemas.microsoft.com/office/drawing/2014/main" xmlns="" id="{A899C82B-A077-1BBB-EE7E-3257240738D8}"/>
              </a:ext>
            </a:extLst>
          </p:cNvPr>
          <p:cNvSpPr>
            <a:spLocks noGrp="1"/>
          </p:cNvSpPr>
          <p:nvPr>
            <p:ph idx="1"/>
          </p:nvPr>
        </p:nvSpPr>
        <p:spPr>
          <a:xfrm>
            <a:off x="677333" y="1741715"/>
            <a:ext cx="9947123" cy="4299648"/>
          </a:xfrm>
        </p:spPr>
        <p:txBody>
          <a:bodyPr>
            <a:normAutofit/>
          </a:bodyPr>
          <a:lstStyle/>
          <a:p>
            <a:pPr algn="just"/>
            <a:r>
              <a:rPr lang="en-IN" sz="2000" dirty="0">
                <a:effectLst/>
                <a:latin typeface="Times New Roman" panose="02020603050405020304" pitchFamily="18" charset="0"/>
                <a:ea typeface="Calibri" panose="020F0502020204030204" pitchFamily="34" charset="0"/>
              </a:rPr>
              <a:t>To sum up, the study approach offered insightful information on how hybrid work arrangements affect output and performance evaluation. </a:t>
            </a:r>
          </a:p>
          <a:p>
            <a:pPr algn="just"/>
            <a:r>
              <a:rPr lang="en-IN" sz="2000" dirty="0">
                <a:effectLst/>
                <a:latin typeface="Times New Roman" panose="02020603050405020304" pitchFamily="18" charset="0"/>
                <a:ea typeface="Calibri" panose="020F0502020204030204" pitchFamily="34" charset="0"/>
              </a:rPr>
              <a:t>The results show a steady increase in performance management and productivity measures after hybrid installation. Workers completed tasks with more efficacy and efficiency, and there were encouraging trends in target attainment percentages, performance evaluations, and feedback frequency. </a:t>
            </a:r>
          </a:p>
          <a:p>
            <a:pPr algn="just"/>
            <a:r>
              <a:rPr lang="en-IN" sz="2000" dirty="0">
                <a:effectLst/>
                <a:latin typeface="Times New Roman" panose="02020603050405020304" pitchFamily="18" charset="0"/>
                <a:ea typeface="Calibri" panose="020F0502020204030204" pitchFamily="34" charset="0"/>
              </a:rPr>
              <a:t>These findings highlight how mixed work promotes performance and productivity. These results may be used by organizations to improve the supportive work environment and hybrid work practices.</a:t>
            </a:r>
          </a:p>
          <a:p>
            <a:pPr algn="just"/>
            <a:r>
              <a:rPr lang="en-IN" sz="2000" dirty="0">
                <a:effectLst/>
                <a:latin typeface="Times New Roman" panose="02020603050405020304" pitchFamily="18" charset="0"/>
                <a:ea typeface="Calibri" panose="020F0502020204030204" pitchFamily="34" charset="0"/>
              </a:rPr>
              <a:t> In general, the study highlights how crucial data-driven methods are to comprehending and improving hybrid work practices</a:t>
            </a:r>
            <a:endParaRPr lang="en-IN" sz="2000" dirty="0"/>
          </a:p>
        </p:txBody>
      </p:sp>
    </p:spTree>
    <p:extLst>
      <p:ext uri="{BB962C8B-B14F-4D97-AF65-F5344CB8AC3E}">
        <p14:creationId xmlns:p14="http://schemas.microsoft.com/office/powerpoint/2010/main" xmlns="" val="2738839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AFC35D-EA1E-1066-AECE-1F8D15719473}"/>
              </a:ext>
            </a:extLst>
          </p:cNvPr>
          <p:cNvSpPr>
            <a:spLocks noGrp="1"/>
          </p:cNvSpPr>
          <p:nvPr>
            <p:ph type="title"/>
          </p:nvPr>
        </p:nvSpPr>
        <p:spPr>
          <a:xfrm>
            <a:off x="677334" y="609600"/>
            <a:ext cx="8596668" cy="812800"/>
          </a:xfrm>
        </p:spPr>
        <p:txBody>
          <a:bodyPr/>
          <a:lstStyle/>
          <a:p>
            <a:pPr algn="ctr"/>
            <a:r>
              <a:rPr lang="en-IN" b="1" dirty="0">
                <a:latin typeface="Algerian" panose="04020705040A02060702" pitchFamily="82" charset="0"/>
              </a:rPr>
              <a:t>REFERENCES</a:t>
            </a:r>
            <a:r>
              <a:rPr lang="en-IN" dirty="0"/>
              <a:t> </a:t>
            </a:r>
          </a:p>
        </p:txBody>
      </p:sp>
      <p:sp>
        <p:nvSpPr>
          <p:cNvPr id="3" name="Content Placeholder 2">
            <a:extLst>
              <a:ext uri="{FF2B5EF4-FFF2-40B4-BE49-F238E27FC236}">
                <a16:creationId xmlns:a16="http://schemas.microsoft.com/office/drawing/2014/main" xmlns="" id="{FC673D2B-2A6C-EDF1-27AB-7743276689F3}"/>
              </a:ext>
            </a:extLst>
          </p:cNvPr>
          <p:cNvSpPr>
            <a:spLocks noGrp="1"/>
          </p:cNvSpPr>
          <p:nvPr>
            <p:ph idx="1"/>
          </p:nvPr>
        </p:nvSpPr>
        <p:spPr>
          <a:xfrm>
            <a:off x="677334" y="1596571"/>
            <a:ext cx="10280952" cy="4651829"/>
          </a:xfrm>
        </p:spPr>
        <p:txBody>
          <a:bodyPr>
            <a:normAutofit/>
          </a:bodyPr>
          <a:lstStyle/>
          <a:p>
            <a:pPr marL="342900" lvl="0" indent="-342900" algn="just">
              <a:lnSpc>
                <a:spcPct val="115000"/>
              </a:lnSpc>
              <a:buFont typeface="+mj-lt"/>
              <a:buAutoNum type="arabicPeriod"/>
            </a:pP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Ammari</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C.,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Belatrache</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Touhami</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B., &amp; Makhloufi, S. (2022). Sizing, optimization, control and energy management of hybrid renewable energy system—A review. Energy and Built Environment, 3(4), 399-411.</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Diab-Bahman, R., &amp; Al-Enzi, A. (2020). The impact of COVID-19 pandemic on conventional work settings. International Journal of Sociology and Social Policy, 40(9/10), 909-927.</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mj-lt"/>
              <a:buAutoNum type="arabicPeriod"/>
            </a:pP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Elmouatamid</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Ouladsine</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R.,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Bakhouya</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M., El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Kamoun</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N.,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Khaidar</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M., &amp; Zine-Dine, K. (2020). Review of control and energy management approaches in micro-grid systems. Energies, 14(1), 168.</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Kannan, D., Mina, H.,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Nosrati-Abarghooee</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S., &amp;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Khosrojerdi</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G. (2020). Sustainable circular supplier selection: A novel hybrid approach. Science of the Total Environment, 722, 137936.</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Kumar, D. T. S. (2020). Data mining based marketing decision support system using hybrid machine learning algorithm. Journal of Artificial Intelligence and Capsule Networks, 2(3), 185-193.</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34812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827265-C6B9-F4CE-C4BE-78AC2C993D82}"/>
              </a:ext>
            </a:extLst>
          </p:cNvPr>
          <p:cNvSpPr>
            <a:spLocks noGrp="1"/>
          </p:cNvSpPr>
          <p:nvPr>
            <p:ph type="title"/>
          </p:nvPr>
        </p:nvSpPr>
        <p:spPr/>
        <p:txBody>
          <a:bodyPr>
            <a:normAutofit/>
          </a:bodyPr>
          <a:lstStyle/>
          <a:p>
            <a:r>
              <a:rPr lang="en-US" sz="5400" b="1" dirty="0">
                <a:latin typeface="Algerian" panose="04020705040A02060702" pitchFamily="82" charset="0"/>
              </a:rPr>
              <a:t>Thank you </a:t>
            </a:r>
            <a:endParaRPr lang="en-IN" sz="5400" b="1" dirty="0">
              <a:latin typeface="Algerian" panose="04020705040A02060702" pitchFamily="82" charset="0"/>
            </a:endParaRPr>
          </a:p>
        </p:txBody>
      </p:sp>
    </p:spTree>
    <p:extLst>
      <p:ext uri="{BB962C8B-B14F-4D97-AF65-F5344CB8AC3E}">
        <p14:creationId xmlns:p14="http://schemas.microsoft.com/office/powerpoint/2010/main" xmlns="" val="238445882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14</TotalTime>
  <Words>1009</Words>
  <Application>Microsoft Office PowerPoint</Application>
  <PresentationFormat>Custom</PresentationFormat>
  <Paragraphs>107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Facet</vt:lpstr>
      <vt:lpstr>DEVELOPING PERFORMANCE MANAGEMENT AND EVALUATION SYSTEMS SUITABLE FOR HYBRID WORK ENVIRONMENTS</vt:lpstr>
      <vt:lpstr>INTRODUCTION </vt:lpstr>
      <vt:lpstr>LITERATURE REVIEW </vt:lpstr>
      <vt:lpstr>RESEARCH METHODOLOGY </vt:lpstr>
      <vt:lpstr>DATA ANALYSIS </vt:lpstr>
      <vt:lpstr>Hybrid Work Configurations on Productivity Measure</vt:lpstr>
      <vt:lpstr>CONCLUSION </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PERFORMANCE MANAGEMENT AND EVALUATION SYSTEMS SUITABLE FOR HYBRID WORK ENVIRONMENTS</dc:title>
  <dc:creator>intel</dc:creator>
  <cp:lastModifiedBy>pc</cp:lastModifiedBy>
  <cp:revision>11</cp:revision>
  <dcterms:created xsi:type="dcterms:W3CDTF">2024-03-06T12:07:02Z</dcterms:created>
  <dcterms:modified xsi:type="dcterms:W3CDTF">2024-03-11T09:06:35Z</dcterms:modified>
</cp:coreProperties>
</file>