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F3C65F1A-38F8-41D0-8054-C061B7B22B3F}" type="datetimeFigureOut">
              <a:rPr lang="en-IN" smtClean="0"/>
              <a:t>19-03-2025</a:t>
            </a:fld>
            <a:endParaRPr lang="en-IN"/>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IN"/>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370901ED-D32F-4E7F-B6C5-1D9A91F32BD0}"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88032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65F1A-38F8-41D0-8054-C061B7B22B3F}"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13208246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C65F1A-38F8-41D0-8054-C061B7B22B3F}"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0901ED-D32F-4E7F-B6C5-1D9A91F32BD0}"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12227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C65F1A-38F8-41D0-8054-C061B7B22B3F}"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37414311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C65F1A-38F8-41D0-8054-C061B7B22B3F}" type="datetimeFigureOut">
              <a:rPr lang="en-IN" smtClean="0"/>
              <a:t>19-03-2025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38057356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C65F1A-38F8-41D0-8054-C061B7B22B3F}" type="datetimeFigureOut">
              <a:rPr lang="en-IN" smtClean="0"/>
              <a:t>19-03-2025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35882992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C65F1A-38F8-41D0-8054-C061B7B22B3F}" type="datetimeFigureOut">
              <a:rPr lang="en-IN" smtClean="0"/>
              <a:t>19-03-2025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14667722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3C65F1A-38F8-41D0-8054-C061B7B22B3F}"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32786919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3C65F1A-38F8-41D0-8054-C061B7B22B3F}" type="datetimeFigureOut">
              <a:rPr lang="en-IN" smtClean="0"/>
              <a:t>19-03-2025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6555697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65F1A-38F8-41D0-8054-C061B7B22B3F}"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32515219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C65F1A-38F8-41D0-8054-C061B7B22B3F}" type="datetimeFigureOut">
              <a:rPr lang="en-IN" smtClean="0"/>
              <a:t>19-03-2025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0901ED-D32F-4E7F-B6C5-1D9A91F32BD0}" type="slidenum">
              <a:rPr lang="en-IN" smtClean="0"/>
              <a:t>‹#›</a:t>
            </a:fld>
            <a:endParaRPr lang="en-IN"/>
          </a:p>
        </p:txBody>
      </p:sp>
    </p:spTree>
    <p:extLst>
      <p:ext uri="{BB962C8B-B14F-4D97-AF65-F5344CB8AC3E}">
        <p14:creationId xmlns:p14="http://schemas.microsoft.com/office/powerpoint/2010/main" val="20129601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F3C65F1A-38F8-41D0-8054-C061B7B22B3F}" type="datetimeFigureOut">
              <a:rPr lang="en-IN" smtClean="0"/>
              <a:t>19-03-2025</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370901ED-D32F-4E7F-B6C5-1D9A91F32BD0}" type="slidenum">
              <a:rPr lang="en-IN" smtClean="0"/>
              <a:t>‹#›</a:t>
            </a:fld>
            <a:endParaRPr lang="en-IN"/>
          </a:p>
        </p:txBody>
      </p:sp>
    </p:spTree>
    <p:extLst>
      <p:ext uri="{BB962C8B-B14F-4D97-AF65-F5344CB8AC3E}">
        <p14:creationId xmlns:p14="http://schemas.microsoft.com/office/powerpoint/2010/main" val="14969109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D2224-A4C0-4B8F-B09F-2FEE79DD2516}"/>
              </a:ext>
            </a:extLst>
          </p:cNvPr>
          <p:cNvSpPr>
            <a:spLocks noGrp="1"/>
          </p:cNvSpPr>
          <p:nvPr>
            <p:ph type="ctrTitle"/>
          </p:nvPr>
        </p:nvSpPr>
        <p:spPr>
          <a:xfrm>
            <a:off x="1524000" y="2288750"/>
            <a:ext cx="9144000" cy="1230402"/>
          </a:xfrm>
        </p:spPr>
        <p:txBody>
          <a:bodyPr>
            <a:normAutofit/>
          </a:bodyPr>
          <a:lstStyle/>
          <a:p>
            <a:r>
              <a:rPr lang="en-US" sz="2500" b="1" dirty="0">
                <a:latin typeface="Times New Roman" panose="02020603050405020304" pitchFamily="18" charset="0"/>
                <a:cs typeface="Times New Roman" panose="02020603050405020304" pitchFamily="18" charset="0"/>
              </a:rPr>
              <a:t>OPTIMIZING RESOURCES WITH AI AND IMPLEMENTING CIRCULAR ECONOMY STRATEGIES IN IT SUPPLY CHAINS FOR A SUSTAINABLE FUTURE</a:t>
            </a:r>
            <a:endParaRPr lang="en-IN" sz="25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156BA803-0845-4943-B9BA-1D952DE971C3}"/>
              </a:ext>
            </a:extLst>
          </p:cNvPr>
          <p:cNvSpPr/>
          <p:nvPr/>
        </p:nvSpPr>
        <p:spPr>
          <a:xfrm>
            <a:off x="5662412" y="5098960"/>
            <a:ext cx="6096000" cy="1405513"/>
          </a:xfrm>
          <a:prstGeom prst="rect">
            <a:avLst/>
          </a:prstGeom>
        </p:spPr>
        <p:txBody>
          <a:bodyPr>
            <a:spAutoFit/>
          </a:bodyPr>
          <a:lstStyle/>
          <a:p>
            <a:pPr marR="635" algn="r">
              <a:spcBef>
                <a:spcPts val="785"/>
              </a:spcBef>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Viraj</a:t>
            </a:r>
            <a:r>
              <a:rPr lang="en-US" b="1" spc="-60"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P.</a:t>
            </a:r>
            <a:r>
              <a:rPr lang="en-US" b="1" spc="-15"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Tathavadekar</a:t>
            </a:r>
            <a:r>
              <a:rPr lang="en-US" b="1" spc="-25" dirty="0">
                <a:latin typeface="Times New Roman" panose="02020603050405020304" pitchFamily="18" charset="0"/>
                <a:ea typeface="Calibri" panose="020F0502020204030204" pitchFamily="34" charset="0"/>
                <a:cs typeface="Times New Roman" panose="02020603050405020304" pitchFamily="18" charset="0"/>
              </a:rPr>
              <a:t> </a:t>
            </a:r>
            <a:r>
              <a:rPr lang="en-US" b="1" baseline="30000" dirty="0">
                <a:latin typeface="Times New Roman" panose="02020603050405020304" pitchFamily="18" charset="0"/>
                <a:ea typeface="Calibri" panose="020F0502020204030204" pitchFamily="34" charset="0"/>
                <a:cs typeface="Times New Roman" panose="02020603050405020304" pitchFamily="18" charset="0"/>
              </a:rPr>
              <a:t>1</a:t>
            </a:r>
            <a:r>
              <a:rPr lang="en-US" b="1" spc="-25"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and</a:t>
            </a:r>
            <a:r>
              <a:rPr lang="en-US" b="1" spc="-95"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Dr.</a:t>
            </a:r>
            <a:r>
              <a:rPr lang="en-US" b="1" spc="-30"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Nitin</a:t>
            </a:r>
            <a:r>
              <a:rPr lang="en-US" b="1" spc="-35"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R.</a:t>
            </a:r>
            <a:r>
              <a:rPr lang="en-US" b="1" spc="-30" dirty="0">
                <a:latin typeface="Times New Roman" panose="02020603050405020304" pitchFamily="18" charset="0"/>
                <a:ea typeface="Calibri" panose="020F0502020204030204" pitchFamily="34" charset="0"/>
                <a:cs typeface="Times New Roman" panose="02020603050405020304" pitchFamily="18" charset="0"/>
              </a:rPr>
              <a:t> </a:t>
            </a:r>
            <a:r>
              <a:rPr lang="en-US" b="1" dirty="0" err="1">
                <a:latin typeface="Times New Roman" panose="02020603050405020304" pitchFamily="18" charset="0"/>
                <a:ea typeface="Calibri" panose="020F0502020204030204" pitchFamily="34" charset="0"/>
                <a:cs typeface="Times New Roman" panose="02020603050405020304" pitchFamily="18" charset="0"/>
              </a:rPr>
              <a:t>Mahankale</a:t>
            </a:r>
            <a:r>
              <a:rPr lang="en-US" b="1" spc="-15" dirty="0">
                <a:latin typeface="Times New Roman" panose="02020603050405020304" pitchFamily="18" charset="0"/>
                <a:ea typeface="Calibri" panose="020F0502020204030204" pitchFamily="34" charset="0"/>
                <a:cs typeface="Times New Roman" panose="02020603050405020304" pitchFamily="18" charset="0"/>
              </a:rPr>
              <a:t> </a:t>
            </a:r>
            <a:r>
              <a:rPr lang="en-US" b="1" spc="-50" baseline="30000" dirty="0">
                <a:latin typeface="Times New Roman" panose="02020603050405020304" pitchFamily="18" charset="0"/>
                <a:ea typeface="Calibri" panose="020F0502020204030204" pitchFamily="34" charset="0"/>
                <a:cs typeface="Times New Roman" panose="02020603050405020304" pitchFamily="18" charset="0"/>
              </a:rPr>
              <a:t>2</a:t>
            </a:r>
            <a:endParaRPr lang="en-IN" b="1" spc="-50" baseline="30000" dirty="0">
              <a:latin typeface="Times New Roman" panose="02020603050405020304" pitchFamily="18" charset="0"/>
              <a:ea typeface="Calibri" panose="020F0502020204030204" pitchFamily="34" charset="0"/>
              <a:cs typeface="Times New Roman" panose="02020603050405020304" pitchFamily="18" charset="0"/>
            </a:endParaRPr>
          </a:p>
          <a:p>
            <a:pPr marR="635" algn="r">
              <a:spcBef>
                <a:spcPts val="785"/>
              </a:spcBef>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Research</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Scholar,</a:t>
            </a:r>
            <a:r>
              <a:rPr lang="en-US" spc="-65"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Symbiosis</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International</a:t>
            </a:r>
            <a:r>
              <a:rPr lang="en-US" spc="-60"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University,</a:t>
            </a:r>
            <a:r>
              <a:rPr lang="en-US" spc="-55" dirty="0">
                <a:latin typeface="Times New Roman" panose="02020603050405020304" pitchFamily="18" charset="0"/>
                <a:ea typeface="Times New Roman" panose="02020603050405020304" pitchFamily="18" charset="0"/>
                <a:cs typeface="Times New Roman" panose="02020603050405020304" pitchFamily="18" charset="0"/>
              </a:rPr>
              <a:t> </a:t>
            </a:r>
            <a:r>
              <a:rPr lang="en-US" spc="-20" dirty="0">
                <a:latin typeface="Times New Roman" panose="02020603050405020304" pitchFamily="18" charset="0"/>
                <a:ea typeface="Times New Roman" panose="02020603050405020304" pitchFamily="18" charset="0"/>
                <a:cs typeface="Times New Roman" panose="02020603050405020304" pitchFamily="18" charset="0"/>
              </a:rPr>
              <a:t>Pune</a:t>
            </a:r>
            <a:endParaRPr lang="en-IN" sz="1600" spc="-20" dirty="0">
              <a:latin typeface="Times New Roman" panose="02020603050405020304" pitchFamily="18" charset="0"/>
              <a:ea typeface="Times New Roman" panose="02020603050405020304" pitchFamily="18" charset="0"/>
              <a:cs typeface="Times New Roman" panose="02020603050405020304" pitchFamily="18" charset="0"/>
            </a:endParaRPr>
          </a:p>
          <a:p>
            <a:pPr marR="635" algn="r">
              <a:spcBef>
                <a:spcPts val="785"/>
              </a:spcBef>
              <a:spcAft>
                <a:spcPts val="0"/>
              </a:spcAft>
            </a:pPr>
            <a:r>
              <a:rPr lang="en-US" dirty="0">
                <a:latin typeface="Times New Roman" panose="02020603050405020304" pitchFamily="18" charset="0"/>
                <a:ea typeface="Calibri" panose="020F0502020204030204" pitchFamily="34" charset="0"/>
                <a:cs typeface="Times New Roman" panose="02020603050405020304" pitchFamily="18" charset="0"/>
              </a:rPr>
              <a:t>Associate</a:t>
            </a:r>
            <a:r>
              <a:rPr lang="en-US" spc="-2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Professor,</a:t>
            </a:r>
            <a:r>
              <a:rPr lang="en-US" spc="-4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Symbiosis</a:t>
            </a:r>
            <a:r>
              <a:rPr lang="en-US" spc="-3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Centre</a:t>
            </a:r>
            <a:r>
              <a:rPr lang="en-US" spc="-4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for</a:t>
            </a:r>
            <a:r>
              <a:rPr lang="en-US" spc="-3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Management</a:t>
            </a:r>
            <a:r>
              <a:rPr lang="en-US" spc="-3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Studies,</a:t>
            </a:r>
            <a:r>
              <a:rPr lang="en-US" spc="-3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Pune,</a:t>
            </a:r>
            <a:r>
              <a:rPr lang="en-US" spc="-30"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Symbiosis</a:t>
            </a:r>
            <a:r>
              <a:rPr lang="en-US" spc="-15" dirty="0">
                <a:latin typeface="Times New Roman" panose="02020603050405020304" pitchFamily="18" charset="0"/>
                <a:ea typeface="Calibri" panose="020F0502020204030204" pitchFamily="34" charset="0"/>
                <a:cs typeface="Times New Roman" panose="02020603050405020304" pitchFamily="18" charset="0"/>
              </a:rPr>
              <a:t> </a:t>
            </a:r>
            <a:r>
              <a:rPr lang="en-US" dirty="0">
                <a:latin typeface="Times New Roman" panose="02020603050405020304" pitchFamily="18" charset="0"/>
                <a:ea typeface="Calibri" panose="020F0502020204030204" pitchFamily="34" charset="0"/>
                <a:cs typeface="Times New Roman" panose="02020603050405020304" pitchFamily="18" charset="0"/>
              </a:rPr>
              <a:t>International </a:t>
            </a:r>
            <a:r>
              <a:rPr lang="en-US" spc="-10" dirty="0">
                <a:latin typeface="Times New Roman" panose="02020603050405020304" pitchFamily="18" charset="0"/>
                <a:ea typeface="Calibri" panose="020F0502020204030204" pitchFamily="34" charset="0"/>
                <a:cs typeface="Times New Roman" panose="02020603050405020304" pitchFamily="18" charset="0"/>
              </a:rPr>
              <a:t>University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7405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9000-0221-46BA-B9AB-A251433807BB}"/>
              </a:ext>
            </a:extLst>
          </p:cNvPr>
          <p:cNvSpPr>
            <a:spLocks noGrp="1"/>
          </p:cNvSpPr>
          <p:nvPr>
            <p:ph type="title"/>
          </p:nvPr>
        </p:nvSpPr>
        <p:spPr>
          <a:xfrm>
            <a:off x="702972" y="395402"/>
            <a:ext cx="10515600" cy="759854"/>
          </a:xfrm>
        </p:spPr>
        <p:txBody>
          <a:bodyPr>
            <a:normAutofit fontScale="90000"/>
          </a:bodyPr>
          <a:lstStyle/>
          <a:p>
            <a:pPr algn="ctr"/>
            <a:br>
              <a:rPr lang="en-US" sz="5000"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ABSTRACT</a:t>
            </a:r>
            <a:br>
              <a:rPr lang="en-IN" dirty="0"/>
            </a:br>
            <a:endParaRPr lang="en-IN" dirty="0"/>
          </a:p>
        </p:txBody>
      </p:sp>
      <p:sp>
        <p:nvSpPr>
          <p:cNvPr id="3" name="Rectangle 2">
            <a:extLst>
              <a:ext uri="{FF2B5EF4-FFF2-40B4-BE49-F238E27FC236}">
                <a16:creationId xmlns:a16="http://schemas.microsoft.com/office/drawing/2014/main" id="{9C08A240-E459-4A21-A9C6-96B32CA9EC4F}"/>
              </a:ext>
            </a:extLst>
          </p:cNvPr>
          <p:cNvSpPr/>
          <p:nvPr/>
        </p:nvSpPr>
        <p:spPr>
          <a:xfrm>
            <a:off x="702972" y="1155256"/>
            <a:ext cx="10786056" cy="5121274"/>
          </a:xfrm>
          <a:prstGeom prst="rect">
            <a:avLst/>
          </a:prstGeom>
        </p:spPr>
        <p:txBody>
          <a:bodyPr wrap="square">
            <a:spAutoFit/>
          </a:bodyPr>
          <a:lstStyle/>
          <a:p>
            <a:pPr algn="just">
              <a:lnSpc>
                <a:spcPct val="150000"/>
              </a:lnSpc>
              <a:spcBef>
                <a:spcPts val="1030"/>
              </a:spcBef>
              <a:spcAft>
                <a:spcPts val="0"/>
              </a:spcAft>
            </a:pPr>
            <a:r>
              <a:rPr lang="en-US" sz="2000" dirty="0">
                <a:latin typeface="Times New Roman" panose="02020603050405020304" pitchFamily="18" charset="0"/>
                <a:ea typeface="Calibri" panose="020F0502020204030204" pitchFamily="34" charset="0"/>
              </a:rPr>
              <a:t>AI-Industry 4.0 nexus in IT supply chains emphasizing sustainability is being examined in this study. There are nine areas in supply chain management that have been advanced as having sustainable concern matching the SDGs. One interest aspect is how AI can somehow bring a change in circular economy operations, specifically improving production practices and supply chain efficiency. The paper describes some drivers such as digital technologies that lead to agility and resilience in knowledge-based supply chains, coupled with strategic solutions for socially sustainable supply chains. Industry 4.0 has been conducted in this paper to improve circularity</a:t>
            </a:r>
            <a:r>
              <a:rPr lang="en-US" sz="2000" spc="-3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of</a:t>
            </a:r>
            <a:r>
              <a:rPr lang="en-US" sz="2000" spc="-3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operations</a:t>
            </a:r>
            <a:r>
              <a:rPr lang="en-US" sz="2000" spc="-3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and</a:t>
            </a:r>
            <a:r>
              <a:rPr lang="en-US" sz="2000" spc="-3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performance</a:t>
            </a:r>
            <a:r>
              <a:rPr lang="en-US" sz="2000" spc="-4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of</a:t>
            </a:r>
            <a:r>
              <a:rPr lang="en-US" sz="2000" spc="-2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firms</a:t>
            </a:r>
            <a:r>
              <a:rPr lang="en-US" sz="2000" spc="-3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whereby</a:t>
            </a:r>
            <a:r>
              <a:rPr lang="en-US" sz="2000" spc="-4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blockchain</a:t>
            </a:r>
            <a:r>
              <a:rPr lang="en-US" sz="2000" spc="-4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technology</a:t>
            </a:r>
            <a:r>
              <a:rPr lang="en-US" sz="2000" spc="-50"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emerges</a:t>
            </a:r>
            <a:r>
              <a:rPr lang="en-US" sz="2000" spc="-2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as</a:t>
            </a:r>
            <a:r>
              <a:rPr lang="en-US" sz="2000" spc="-35" dirty="0">
                <a:latin typeface="Times New Roman" panose="02020603050405020304" pitchFamily="18" charset="0"/>
                <a:ea typeface="Calibri" panose="020F0502020204030204" pitchFamily="34" charset="0"/>
              </a:rPr>
              <a:t> </a:t>
            </a:r>
            <a:r>
              <a:rPr lang="en-US" sz="2000" dirty="0">
                <a:latin typeface="Times New Roman" panose="02020603050405020304" pitchFamily="18" charset="0"/>
                <a:ea typeface="Calibri" panose="020F0502020204030204" pitchFamily="34" charset="0"/>
              </a:rPr>
              <a:t>a critical enabler of green manufacturing and recycling. The paper also discusses AI adoption challenges within industries such as food and agriculture and weighs in on legal issues and effects of automation. It emphasizes digitalization of logistics, identifies barriers to sustainable innovation, and calls for interdisciplinary settings to address sustainability challenges.</a:t>
            </a:r>
            <a:endParaRPr lang="en-IN" sz="2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045125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8D21C-E6AC-496B-ACCB-F5938D1E0723}"/>
              </a:ext>
            </a:extLst>
          </p:cNvPr>
          <p:cNvSpPr>
            <a:spLocks noGrp="1"/>
          </p:cNvSpPr>
          <p:nvPr>
            <p:ph type="title"/>
          </p:nvPr>
        </p:nvSpPr>
        <p:spPr>
          <a:xfrm>
            <a:off x="4395988" y="2766218"/>
            <a:ext cx="3400023" cy="1325563"/>
          </a:xfrm>
        </p:spPr>
        <p:txBody>
          <a:bodyPr>
            <a:normAutofit fontScale="90000"/>
          </a:bodyPr>
          <a:lstStyle/>
          <a:p>
            <a:pPr algn="ctr"/>
            <a:r>
              <a:rPr lang="en-IN" sz="5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3533435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3</TotalTime>
  <Words>226</Words>
  <Application>Microsoft Office PowerPoint</Application>
  <PresentationFormat>Widescreen</PresentationFormat>
  <Paragraphs>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Calibri</vt:lpstr>
      <vt:lpstr>Corbel</vt:lpstr>
      <vt:lpstr>Times New Roman</vt:lpstr>
      <vt:lpstr>Basis</vt:lpstr>
      <vt:lpstr>OPTIMIZING RESOURCES WITH AI AND IMPLEMENTING CIRCULAR ECONOMY STRATEGIES IN IT SUPPLY CHAINS FOR A SUSTAINABLE FUTURE</vt:lpstr>
      <vt:lpstr> ABSTRACT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RESOURCES WITH AI AND IMPLEMENTING CIRCULAR ECONOMY STRATEGIES IN IT SUPPLY CHAINS FOR A SUSTAINABLE FUTURE</dc:title>
  <dc:creator>qwe</dc:creator>
  <cp:lastModifiedBy>qwe</cp:lastModifiedBy>
  <cp:revision>7</cp:revision>
  <dcterms:created xsi:type="dcterms:W3CDTF">2025-03-19T09:23:20Z</dcterms:created>
  <dcterms:modified xsi:type="dcterms:W3CDTF">2025-03-19T09:26:49Z</dcterms:modified>
</cp:coreProperties>
</file>