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7"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69" autoAdjust="0"/>
    <p:restoredTop sz="94660"/>
  </p:normalViewPr>
  <p:slideViewPr>
    <p:cSldViewPr snapToGrid="0">
      <p:cViewPr varScale="1">
        <p:scale>
          <a:sx n="83" d="100"/>
          <a:sy n="83" d="100"/>
        </p:scale>
        <p:origin x="40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916E7C-DBF9-45C1-B7E4-03D59F687D96}"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2423868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916E7C-DBF9-45C1-B7E4-03D59F687D96}"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3547565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916E7C-DBF9-45C1-B7E4-03D59F687D96}"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3584936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916E7C-DBF9-45C1-B7E4-03D59F687D96}"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151930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916E7C-DBF9-45C1-B7E4-03D59F687D96}" type="datetimeFigureOut">
              <a:rPr lang="en-US" smtClean="0"/>
              <a:t>5/14/2024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1443453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916E7C-DBF9-45C1-B7E4-03D59F687D96}" type="datetimeFigureOut">
              <a:rPr lang="en-US" smtClean="0"/>
              <a:t>5/14/2024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778334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916E7C-DBF9-45C1-B7E4-03D59F687D96}" type="datetimeFigureOut">
              <a:rPr lang="en-US" smtClean="0"/>
              <a:t>5/14/2024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3181500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916E7C-DBF9-45C1-B7E4-03D59F687D96}"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3757359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916E7C-DBF9-45C1-B7E4-03D59F687D96}"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1673319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916E7C-DBF9-45C1-B7E4-03D59F687D96}"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3835651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916E7C-DBF9-45C1-B7E4-03D59F687D96}"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7205F71-AD27-4511-A7A1-6B802660069C}"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00459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1916E7C-DBF9-45C1-B7E4-03D59F687D96}"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20654309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1916E7C-DBF9-45C1-B7E4-03D59F687D96}"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7205F71-AD27-4511-A7A1-6B802660069C}"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46211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1916E7C-DBF9-45C1-B7E4-03D59F687D96}"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4498604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916E7C-DBF9-45C1-B7E4-03D59F687D96}"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21495058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916E7C-DBF9-45C1-B7E4-03D59F687D96}"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7205F71-AD27-4511-A7A1-6B802660069C}" type="slidenum">
              <a:rPr lang="en-US" smtClean="0"/>
              <a:t>‹#›</a:t>
            </a:fld>
            <a:endParaRPr lang="en-US"/>
          </a:p>
        </p:txBody>
      </p:sp>
    </p:spTree>
    <p:extLst>
      <p:ext uri="{BB962C8B-B14F-4D97-AF65-F5344CB8AC3E}">
        <p14:creationId xmlns:p14="http://schemas.microsoft.com/office/powerpoint/2010/main" val="2906571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1916E7C-DBF9-45C1-B7E4-03D59F687D96}" type="datetimeFigureOut">
              <a:rPr lang="en-US" smtClean="0"/>
              <a:t>5/14/2024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7205F71-AD27-4511-A7A1-6B802660069C}" type="slidenum">
              <a:rPr lang="en-US" smtClean="0"/>
              <a:t>‹#›</a:t>
            </a:fld>
            <a:endParaRPr lang="en-US"/>
          </a:p>
        </p:txBody>
      </p:sp>
    </p:spTree>
    <p:extLst>
      <p:ext uri="{BB962C8B-B14F-4D97-AF65-F5344CB8AC3E}">
        <p14:creationId xmlns:p14="http://schemas.microsoft.com/office/powerpoint/2010/main" val="27276361"/>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 id="2147484009" r:id="rId12"/>
    <p:sldLayoutId id="2147484010" r:id="rId13"/>
    <p:sldLayoutId id="2147484011" r:id="rId14"/>
    <p:sldLayoutId id="2147484012" r:id="rId15"/>
    <p:sldLayoutId id="214748401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A723A-9A89-F9AF-5FFB-B7A4BB5B383D}"/>
              </a:ext>
            </a:extLst>
          </p:cNvPr>
          <p:cNvSpPr>
            <a:spLocks noGrp="1"/>
          </p:cNvSpPr>
          <p:nvPr>
            <p:ph type="ctrTitle"/>
          </p:nvPr>
        </p:nvSpPr>
        <p:spPr>
          <a:xfrm>
            <a:off x="1524000" y="2140936"/>
            <a:ext cx="9144000" cy="2387600"/>
          </a:xfrm>
        </p:spPr>
        <p:txBody>
          <a:bodyPr/>
          <a:lstStyle/>
          <a:p>
            <a:r>
              <a:rPr lang="en-IN" sz="2800" b="1"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OPTIMIZATION OF DYONIC ANTENNA PARAMETERS FOR PARTICULAR APPLICATIONS WITH THE HELP OF MACHINE LEARNING</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Subtitle 2">
            <a:extLst>
              <a:ext uri="{FF2B5EF4-FFF2-40B4-BE49-F238E27FC236}">
                <a16:creationId xmlns:a16="http://schemas.microsoft.com/office/drawing/2014/main" id="{E26F8075-C41F-11CC-D61B-AC97E1B8A2AF}"/>
              </a:ext>
            </a:extLst>
          </p:cNvPr>
          <p:cNvSpPr>
            <a:spLocks noGrp="1"/>
          </p:cNvSpPr>
          <p:nvPr>
            <p:ph type="subTitle" idx="1"/>
          </p:nvPr>
        </p:nvSpPr>
        <p:spPr>
          <a:xfrm>
            <a:off x="1442977" y="4528536"/>
            <a:ext cx="9144000" cy="1655762"/>
          </a:xfrm>
        </p:spPr>
        <p:txBody>
          <a:bodyPr/>
          <a:lstStyle/>
          <a:p>
            <a:pPr algn="l">
              <a:lnSpc>
                <a:spcPct val="100000"/>
              </a:lnSpc>
            </a:pPr>
            <a:r>
              <a:rPr lang="en-US" sz="1800" dirty="0">
                <a:solidFill>
                  <a:srgbClr val="313131"/>
                </a:solidFill>
                <a:effectLst/>
                <a:highlight>
                  <a:srgbClr val="FFFFFF"/>
                </a:highlight>
                <a:latin typeface="Times New Roman" panose="02020603050405020304" pitchFamily="18" charset="0"/>
                <a:ea typeface="Times New Roman" panose="02020603050405020304" pitchFamily="18" charset="0"/>
                <a:cs typeface="Mangal" panose="02040503050203030202" pitchFamily="18" charset="0"/>
              </a:rPr>
              <a:t>VIPIN SINGH</a:t>
            </a:r>
          </a:p>
          <a:p>
            <a:pPr algn="l">
              <a:lnSpc>
                <a:spcPct val="100000"/>
              </a:lnSpc>
            </a:pPr>
            <a:r>
              <a:rPr lang="en-US" sz="1800" dirty="0">
                <a:solidFill>
                  <a:srgbClr val="313131"/>
                </a:solidFill>
                <a:highlight>
                  <a:srgbClr val="FFFFFF"/>
                </a:highlight>
                <a:latin typeface="Times New Roman" panose="02020603050405020304" pitchFamily="18" charset="0"/>
                <a:ea typeface="Calibri" panose="020F0502020204030204" pitchFamily="34" charset="0"/>
                <a:cs typeface="Mangal" panose="02040503050203030202" pitchFamily="18" charset="0"/>
              </a:rPr>
              <a:t>Subject: Physics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1015342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952FD-46F9-9186-63FF-8ABE27512D4E}"/>
              </a:ext>
            </a:extLst>
          </p:cNvPr>
          <p:cNvSpPr>
            <a:spLocks noGrp="1"/>
          </p:cNvSpPr>
          <p:nvPr>
            <p:ph type="title"/>
          </p:nvPr>
        </p:nvSpPr>
        <p:spPr>
          <a:xfrm>
            <a:off x="548832" y="376700"/>
            <a:ext cx="10515600" cy="1325563"/>
          </a:xfrm>
        </p:spPr>
        <p:txBody>
          <a:bodyPr>
            <a:normAutofit/>
          </a:bodyPr>
          <a:lstStyle/>
          <a:p>
            <a:pPr algn="ctr"/>
            <a:r>
              <a:rPr lang="en-IN" sz="3200" b="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Abstract </a:t>
            </a:r>
            <a:br>
              <a:rPr lang="en-US" sz="32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875BCCE-3570-074F-FF49-A0DDB8612E0B}"/>
              </a:ext>
            </a:extLst>
          </p:cNvPr>
          <p:cNvSpPr>
            <a:spLocks noGrp="1"/>
          </p:cNvSpPr>
          <p:nvPr>
            <p:ph idx="1"/>
          </p:nvPr>
        </p:nvSpPr>
        <p:spPr>
          <a:xfrm>
            <a:off x="1975753" y="1702263"/>
            <a:ext cx="8915400" cy="3777622"/>
          </a:xfrm>
        </p:spPr>
        <p:txBody>
          <a:bodyPr>
            <a:normAutofit fontScale="92500" lnSpcReduction="20000"/>
          </a:bodyPr>
          <a:lstStyle/>
          <a:p>
            <a:pPr marL="0" indent="0" algn="just">
              <a:lnSpc>
                <a:spcPct val="150000"/>
              </a:lnSpc>
              <a:buNone/>
            </a:pPr>
            <a:r>
              <a:rPr lang="en-IN" sz="1600" dirty="0">
                <a:solidFill>
                  <a:srgbClr val="222222"/>
                </a:solidFill>
                <a:effectLst/>
                <a:highlight>
                  <a:srgbClr val="FFFFFF"/>
                </a:highlight>
                <a:latin typeface="Times New Roman" panose="02020603050405020304" pitchFamily="18" charset="0"/>
                <a:ea typeface="Calibri" panose="020F0502020204030204" pitchFamily="34" charset="0"/>
              </a:rPr>
              <a:t>This research investigates the use of machine learning approaches to optimise the dyonic antenna characteristics for certain applications. Compared to conventional antennas, dyonic antennas perform better in terms of bandwidth, radiation efficiency, and polarisation variety because of their dual electric and magnetic dipole characteristics. It is stressed how crucial it is to optimise critical parameters including radiation pattern, impedance, gain, frequency, and bandwidth since these aspects have a big impact on antenna efficacy. The implementation of machine learning for more effective and efficient optimisation is prompted by the constraints faced by traditional optimisation approaches, including restricted scalability and time-consuming human tweaking. Recent developments in machine learning applications for antenna engineering, including as adaptive learning methods, multi-objective optimisation, and automated parameter tuning, are highlighted in the literature review. Dyonic antennas may be optimised for enhanced performance and versatility in a variety of applications, including satellite communication, radar systems, and wireless communications, by using machine learning methods</a:t>
            </a:r>
            <a:endParaRPr lang="en-US" sz="1600" dirty="0"/>
          </a:p>
        </p:txBody>
      </p:sp>
    </p:spTree>
    <p:extLst>
      <p:ext uri="{BB962C8B-B14F-4D97-AF65-F5344CB8AC3E}">
        <p14:creationId xmlns:p14="http://schemas.microsoft.com/office/powerpoint/2010/main" val="80885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0CBEB-3AF7-C86B-19A6-731C42126393}"/>
              </a:ext>
            </a:extLst>
          </p:cNvPr>
          <p:cNvSpPr>
            <a:spLocks noGrp="1"/>
          </p:cNvSpPr>
          <p:nvPr>
            <p:ph type="title"/>
          </p:nvPr>
        </p:nvSpPr>
        <p:spPr/>
        <p:txBody>
          <a:bodyPr/>
          <a:lstStyle/>
          <a:p>
            <a:pPr algn="ctr"/>
            <a:r>
              <a:rPr lang="en-IN" sz="3200" b="1" dirty="0">
                <a:effectLst/>
                <a:latin typeface="Times New Roman" panose="02020603050405020304" pitchFamily="18" charset="0"/>
                <a:ea typeface="Calibri" panose="020F0502020204030204" pitchFamily="34" charset="0"/>
                <a:cs typeface="Mangal" panose="02040503050203030202" pitchFamily="18" charset="0"/>
              </a:rPr>
              <a:t>INTRODUCTION </a:t>
            </a:r>
            <a:endParaRPr lang="en-US" dirty="0"/>
          </a:p>
        </p:txBody>
      </p:sp>
      <p:sp>
        <p:nvSpPr>
          <p:cNvPr id="3" name="Content Placeholder 2">
            <a:extLst>
              <a:ext uri="{FF2B5EF4-FFF2-40B4-BE49-F238E27FC236}">
                <a16:creationId xmlns:a16="http://schemas.microsoft.com/office/drawing/2014/main" id="{31105CAA-7598-9033-6AE9-3C465DB4B4C6}"/>
              </a:ext>
            </a:extLst>
          </p:cNvPr>
          <p:cNvSpPr>
            <a:spLocks noGrp="1"/>
          </p:cNvSpPr>
          <p:nvPr>
            <p:ph idx="1"/>
          </p:nvPr>
        </p:nvSpPr>
        <p:spPr>
          <a:xfrm>
            <a:off x="2068351" y="1774785"/>
            <a:ext cx="8915400" cy="3777622"/>
          </a:xfrm>
        </p:spPr>
        <p:txBody>
          <a:bodyPr>
            <a:normAutofit fontScale="85000" lnSpcReduction="20000"/>
          </a:bodyPr>
          <a:lstStyle/>
          <a:p>
            <a:pPr marL="0" indent="0">
              <a:buNone/>
            </a:pPr>
            <a:r>
              <a:rPr lang="en-US" sz="1600" dirty="0"/>
              <a:t>1.1. </a:t>
            </a:r>
            <a:r>
              <a:rPr lang="en-IN" sz="1600" b="1" dirty="0">
                <a:effectLst/>
                <a:latin typeface="Times New Roman" panose="02020603050405020304" pitchFamily="18" charset="0"/>
                <a:ea typeface="Calibri" panose="020F0502020204030204" pitchFamily="34" charset="0"/>
                <a:cs typeface="Mangal" panose="02040503050203030202" pitchFamily="18" charset="0"/>
              </a:rPr>
              <a:t>Dyonic Antennas</a:t>
            </a:r>
          </a:p>
          <a:p>
            <a:pPr marL="0" indent="0" algn="just">
              <a:buNone/>
            </a:pPr>
            <a:r>
              <a:rPr lang="en-IN" sz="1800" dirty="0">
                <a:effectLst/>
                <a:latin typeface="Times New Roman" panose="02020603050405020304" pitchFamily="18" charset="0"/>
                <a:ea typeface="Calibri" panose="020F0502020204030204" pitchFamily="34" charset="0"/>
              </a:rPr>
              <a:t>Dyonic antennas are a major improvement in antenna technology, especially in electromagnetic wave transmission and reception. Dyonic antennas are electric and magnetic dipoles, unlike monopole or dipole antennas. Dyonic antennas have unusual bandwidth, radiation efficiency, and polarisation variety due to their dual nature</a:t>
            </a:r>
          </a:p>
          <a:p>
            <a:pPr marL="0" indent="0" algn="just">
              <a:buNone/>
            </a:pPr>
            <a:r>
              <a:rPr lang="en-IN" sz="1800" dirty="0">
                <a:latin typeface="Times New Roman" panose="02020603050405020304" pitchFamily="18" charset="0"/>
                <a:ea typeface="Calibri" panose="020F0502020204030204" pitchFamily="34" charset="0"/>
                <a:cs typeface="Mangal" panose="02040503050203030202" pitchFamily="18" charset="0"/>
              </a:rPr>
              <a:t>1.2. </a:t>
            </a:r>
            <a:r>
              <a:rPr lang="en-IN" sz="1800" b="1" dirty="0">
                <a:effectLst/>
                <a:latin typeface="Times New Roman" panose="02020603050405020304" pitchFamily="18" charset="0"/>
                <a:ea typeface="Calibri" panose="020F0502020204030204" pitchFamily="34" charset="0"/>
                <a:cs typeface="Mangal" panose="02040503050203030202" pitchFamily="18" charset="0"/>
              </a:rPr>
              <a:t>Importance of Antenna Parameters in Performance Optimization</a:t>
            </a:r>
          </a:p>
          <a:p>
            <a:pPr marL="0" indent="0" algn="just">
              <a:buNone/>
            </a:pPr>
            <a:r>
              <a:rPr lang="en-US" sz="1800" dirty="0">
                <a:effectLst/>
                <a:latin typeface="Calibri" panose="020F0502020204030204" pitchFamily="34" charset="0"/>
                <a:ea typeface="Calibri" panose="020F0502020204030204" pitchFamily="34" charset="0"/>
                <a:cs typeface="Mangal" panose="02040503050203030202" pitchFamily="18" charset="0"/>
              </a:rPr>
              <a:t>The design characteristics of any antenna system affect its performance. Frequency, gain, bandwidth, radiation pattern, impedance, and </a:t>
            </a:r>
            <a:r>
              <a:rPr lang="en-US" sz="1800" dirty="0" err="1">
                <a:effectLst/>
                <a:latin typeface="Calibri" panose="020F0502020204030204" pitchFamily="34" charset="0"/>
                <a:ea typeface="Calibri" panose="020F0502020204030204" pitchFamily="34" charset="0"/>
                <a:cs typeface="Mangal" panose="02040503050203030202" pitchFamily="18" charset="0"/>
              </a:rPr>
              <a:t>polarisation</a:t>
            </a:r>
            <a:r>
              <a:rPr lang="en-US" sz="1800" dirty="0">
                <a:effectLst/>
                <a:latin typeface="Calibri" panose="020F0502020204030204" pitchFamily="34" charset="0"/>
                <a:ea typeface="Calibri" panose="020F0502020204030204" pitchFamily="34" charset="0"/>
                <a:cs typeface="Mangal" panose="02040503050203030202" pitchFamily="18" charset="0"/>
              </a:rPr>
              <a:t> are examples. The antenna's electromagnetic signal transmission and reception depend on each parameter. For instance, frequency controls operating range, whereas gain affects antenna signal amplification. Radiation pattern affects signal coverage and directionality, whereas bandwidth determines the antenna's efficient frequency range</a:t>
            </a:r>
          </a:p>
          <a:p>
            <a:pPr marL="0" indent="0" algn="just">
              <a:buNone/>
            </a:pPr>
            <a:r>
              <a:rPr lang="en-US" sz="1800" dirty="0">
                <a:latin typeface="Calibri" panose="020F0502020204030204" pitchFamily="34" charset="0"/>
                <a:ea typeface="Calibri" panose="020F0502020204030204" pitchFamily="34" charset="0"/>
                <a:cs typeface="Mangal" panose="02040503050203030202" pitchFamily="18" charset="0"/>
              </a:rPr>
              <a:t>1.3. </a:t>
            </a:r>
            <a:r>
              <a:rPr lang="en-IN" sz="1800" b="1" dirty="0">
                <a:effectLst/>
                <a:latin typeface="Times New Roman" panose="02020603050405020304" pitchFamily="18" charset="0"/>
                <a:ea typeface="Calibri" panose="020F0502020204030204" pitchFamily="34" charset="0"/>
                <a:cs typeface="Mangal" panose="02040503050203030202" pitchFamily="18" charset="0"/>
              </a:rPr>
              <a:t>Traditional Optimization Techniques and Limitations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buNone/>
            </a:pPr>
            <a:r>
              <a:rPr lang="en-IN" sz="1800" dirty="0">
                <a:effectLst/>
                <a:latin typeface="Times New Roman" panose="02020603050405020304" pitchFamily="18" charset="0"/>
                <a:ea typeface="Calibri" panose="020F0502020204030204" pitchFamily="34" charset="0"/>
              </a:rPr>
              <a:t>Manual tuning or iterative procedures using analytical models, simulations, or empirical approaches are used in traditional antenna design optimisation. These methods are extensively used and successful, although they have significant drawbacks. Manual optimisation takes time and effort, particularly for complicated antenna designs with numerous parameter optimisations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buNone/>
            </a:pP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1885153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4D410-694E-9B7C-F6FA-76853A500F89}"/>
              </a:ext>
            </a:extLst>
          </p:cNvPr>
          <p:cNvSpPr>
            <a:spLocks noGrp="1"/>
          </p:cNvSpPr>
          <p:nvPr>
            <p:ph type="title"/>
          </p:nvPr>
        </p:nvSpPr>
        <p:spPr>
          <a:xfrm>
            <a:off x="838200" y="0"/>
            <a:ext cx="10515600" cy="1325563"/>
          </a:xfrm>
        </p:spPr>
        <p:txBody>
          <a:bodyPr>
            <a:normAutofit/>
          </a:bodyPr>
          <a:lstStyle/>
          <a:p>
            <a:pPr algn="ctr"/>
            <a:r>
              <a:rPr lang="en-IN" sz="2800" b="1" dirty="0">
                <a:effectLst/>
                <a:latin typeface="Times New Roman" panose="02020603050405020304" pitchFamily="18" charset="0"/>
                <a:ea typeface="Calibri" panose="020F0502020204030204" pitchFamily="34" charset="0"/>
                <a:cs typeface="Mangal" panose="02040503050203030202" pitchFamily="18" charset="0"/>
              </a:rPr>
              <a:t>LITERATURE REVIEW </a:t>
            </a:r>
            <a:endParaRPr lang="en-US" sz="2800" dirty="0"/>
          </a:p>
        </p:txBody>
      </p:sp>
      <p:sp>
        <p:nvSpPr>
          <p:cNvPr id="3" name="Content Placeholder 2">
            <a:extLst>
              <a:ext uri="{FF2B5EF4-FFF2-40B4-BE49-F238E27FC236}">
                <a16:creationId xmlns:a16="http://schemas.microsoft.com/office/drawing/2014/main" id="{CCDFB64A-333A-C700-F1C4-C2E1142C82F6}"/>
              </a:ext>
            </a:extLst>
          </p:cNvPr>
          <p:cNvSpPr>
            <a:spLocks noGrp="1"/>
          </p:cNvSpPr>
          <p:nvPr>
            <p:ph idx="1"/>
          </p:nvPr>
        </p:nvSpPr>
        <p:spPr>
          <a:xfrm>
            <a:off x="838200" y="1119568"/>
            <a:ext cx="10515600" cy="5119185"/>
          </a:xfrm>
        </p:spPr>
        <p:txBody>
          <a:bodyPr>
            <a:normAutofit/>
          </a:bodyPr>
          <a:lstStyle/>
          <a:p>
            <a:pPr marL="0" indent="0">
              <a:lnSpc>
                <a:spcPct val="100000"/>
              </a:lnSpc>
              <a:buNone/>
            </a:pPr>
            <a:r>
              <a:rPr lang="en-US" sz="1600" dirty="0"/>
              <a:t>2.1 </a:t>
            </a:r>
            <a:r>
              <a:rPr lang="en-IN" sz="1800" b="1" dirty="0">
                <a:effectLst/>
                <a:latin typeface="Times New Roman" panose="02020603050405020304" pitchFamily="18" charset="0"/>
                <a:ea typeface="Calibri" panose="020F0502020204030204" pitchFamily="34" charset="0"/>
                <a:cs typeface="Mangal" panose="02040503050203030202" pitchFamily="18" charset="0"/>
              </a:rPr>
              <a:t>Machine Learning and its Applications in Antenna Engineering</a:t>
            </a:r>
          </a:p>
          <a:p>
            <a:pPr marL="0" indent="0">
              <a:lnSpc>
                <a:spcPct val="100000"/>
              </a:lnSpc>
              <a:buNone/>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rPr>
              <a:t>El Misilmani, H. M., &amp; Naous, T. (2019, July)</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explored the application of machine learning in antenna design, focusing on its basic concept, differentiation with artificial intelligence and deep learning, learning algorithms, and wide applications in various technologies</a:t>
            </a:r>
            <a:endParaRPr lang="en-IN" sz="1800" b="1" dirty="0">
              <a:latin typeface="Times New Roman" panose="02020603050405020304" pitchFamily="18" charset="0"/>
              <a:ea typeface="Calibri" panose="020F0502020204030204" pitchFamily="34" charset="0"/>
              <a:cs typeface="Mangal" panose="02040503050203030202" pitchFamily="18" charset="0"/>
            </a:endParaRPr>
          </a:p>
          <a:p>
            <a:pPr marL="0" indent="0">
              <a:lnSpc>
                <a:spcPct val="100000"/>
              </a:lnSpc>
              <a:buNone/>
            </a:pPr>
            <a:r>
              <a:rPr lang="en-IN" sz="1800" b="1" dirty="0">
                <a:effectLst/>
                <a:latin typeface="Times New Roman" panose="02020603050405020304" pitchFamily="18" charset="0"/>
                <a:ea typeface="Calibri" panose="020F0502020204030204" pitchFamily="34" charset="0"/>
              </a:rPr>
              <a:t>Wu, Q., et.al., (2020)</a:t>
            </a:r>
            <a:r>
              <a:rPr lang="en-IN" sz="1800" dirty="0">
                <a:effectLst/>
                <a:latin typeface="Times New Roman" panose="02020603050405020304" pitchFamily="18" charset="0"/>
                <a:ea typeface="Calibri" panose="020F0502020204030204" pitchFamily="34" charset="0"/>
              </a:rPr>
              <a:t> Modern wireless communications and radar have increased the complexity of antennas and arrays, requiring more design freedom and integration constraints. Full-wave electromagnetic simulation is accurate but time-consuming, leading to challenges in antenna design, optimization, and sensitivity analysis.</a:t>
            </a:r>
            <a:endParaRPr lang="en-IN" sz="1800" b="1" dirty="0">
              <a:latin typeface="Times New Roman" panose="02020603050405020304" pitchFamily="18" charset="0"/>
              <a:ea typeface="Calibri" panose="020F0502020204030204" pitchFamily="34" charset="0"/>
              <a:cs typeface="Mangal" panose="02040503050203030202" pitchFamily="18" charset="0"/>
            </a:endParaRPr>
          </a:p>
          <a:p>
            <a:pPr marL="0" indent="0">
              <a:lnSpc>
                <a:spcPct val="100000"/>
              </a:lnSpc>
              <a:buNone/>
            </a:pPr>
            <a:r>
              <a:rPr lang="en-IN" sz="1800" b="1" dirty="0">
                <a:effectLst/>
                <a:latin typeface="Times New Roman" panose="02020603050405020304" pitchFamily="18" charset="0"/>
                <a:ea typeface="Calibri" panose="020F0502020204030204" pitchFamily="34" charset="0"/>
                <a:cs typeface="Mangal" panose="02040503050203030202" pitchFamily="18" charset="0"/>
              </a:rPr>
              <a:t>2.2. Advantages of Machine Learning in Antenna Parameter Optimization</a:t>
            </a:r>
          </a:p>
          <a:p>
            <a:pPr marL="0" indent="0">
              <a:lnSpc>
                <a:spcPct val="100000"/>
              </a:lnSpc>
              <a:buNone/>
            </a:pPr>
            <a:r>
              <a:rPr lang="en-IN" sz="1800" b="1" dirty="0">
                <a:effectLst/>
                <a:latin typeface="Times New Roman" panose="02020603050405020304" pitchFamily="18" charset="0"/>
                <a:ea typeface="Calibri" panose="020F0502020204030204" pitchFamily="34" charset="0"/>
              </a:rPr>
              <a:t>El Misilmani, et.al., (2020)</a:t>
            </a:r>
            <a:r>
              <a:rPr lang="en-IN" sz="1800" dirty="0">
                <a:effectLst/>
                <a:latin typeface="Times New Roman" panose="02020603050405020304" pitchFamily="18" charset="0"/>
                <a:ea typeface="Calibri" panose="020F0502020204030204" pitchFamily="34" charset="0"/>
              </a:rPr>
              <a:t> explored the use of machine learning (ML) in antenna design and optimization. It covers conventional methods, ML aspects, learning categories, regression models, and research papers on antenna design and optimization</a:t>
            </a:r>
            <a:endParaRPr lang="en-IN" sz="1800" b="1" dirty="0">
              <a:latin typeface="Times New Roman" panose="02020603050405020304" pitchFamily="18" charset="0"/>
              <a:ea typeface="Calibri" panose="020F0502020204030204" pitchFamily="34" charset="0"/>
              <a:cs typeface="Mangal" panose="02040503050203030202" pitchFamily="18" charset="0"/>
            </a:endParaRPr>
          </a:p>
          <a:p>
            <a:pPr marL="0" indent="0">
              <a:lnSpc>
                <a:spcPct val="100000"/>
              </a:lnSpc>
              <a:buNone/>
            </a:pPr>
            <a:r>
              <a:rPr lang="en-IN" sz="1800" b="1" dirty="0">
                <a:effectLst/>
                <a:latin typeface="Times New Roman" panose="02020603050405020304" pitchFamily="18" charset="0"/>
                <a:ea typeface="Calibri" panose="020F0502020204030204" pitchFamily="34" charset="0"/>
              </a:rPr>
              <a:t>Liu, B., et.al., (2013)</a:t>
            </a:r>
            <a:r>
              <a:rPr lang="en-IN" sz="1800" dirty="0">
                <a:effectLst/>
                <a:latin typeface="Times New Roman" panose="02020603050405020304" pitchFamily="18" charset="0"/>
                <a:ea typeface="Calibri" panose="020F0502020204030204" pitchFamily="34" charset="0"/>
              </a:rPr>
              <a:t> explored the use of machine learning (ML) in antenna design and optimization. It covers conventional methods, ML aspects, learning categories, regression models, and research papers on antenna design and optimization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sz="1600" dirty="0"/>
          </a:p>
        </p:txBody>
      </p:sp>
    </p:spTree>
    <p:extLst>
      <p:ext uri="{BB962C8B-B14F-4D97-AF65-F5344CB8AC3E}">
        <p14:creationId xmlns:p14="http://schemas.microsoft.com/office/powerpoint/2010/main" val="1288765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CA5C3-7C5D-EA05-22EC-81A2299B1DC8}"/>
              </a:ext>
            </a:extLst>
          </p:cNvPr>
          <p:cNvSpPr>
            <a:spLocks noGrp="1"/>
          </p:cNvSpPr>
          <p:nvPr>
            <p:ph type="title"/>
          </p:nvPr>
        </p:nvSpPr>
        <p:spPr>
          <a:xfrm>
            <a:off x="838200" y="370390"/>
            <a:ext cx="10515600" cy="1041721"/>
          </a:xfrm>
        </p:spPr>
        <p:txBody>
          <a:bodyPr>
            <a:normAutofit/>
          </a:bodyPr>
          <a:lstStyle/>
          <a:p>
            <a:pPr algn="ctr"/>
            <a:r>
              <a:rPr lang="en-IN" sz="2000" b="1" dirty="0">
                <a:effectLst/>
                <a:latin typeface="Times New Roman" panose="02020603050405020304" pitchFamily="18" charset="0"/>
                <a:ea typeface="Calibri" panose="020F0502020204030204" pitchFamily="34" charset="0"/>
                <a:cs typeface="Mangal" panose="02040503050203030202" pitchFamily="18" charset="0"/>
              </a:rPr>
              <a:t>FUNDAMENTALS OF DYONIC ANTENNA PARAMETERS</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A25D11D4-925C-1C3F-86B0-ECD99ABEF860}"/>
              </a:ext>
            </a:extLst>
          </p:cNvPr>
          <p:cNvSpPr>
            <a:spLocks noGrp="1"/>
          </p:cNvSpPr>
          <p:nvPr>
            <p:ph idx="1"/>
          </p:nvPr>
        </p:nvSpPr>
        <p:spPr>
          <a:xfrm>
            <a:off x="838200" y="1145894"/>
            <a:ext cx="10515600" cy="5031069"/>
          </a:xfrm>
        </p:spPr>
        <p:txBody>
          <a:bodyPr>
            <a:normAutofit fontScale="92500" lnSpcReduction="10000"/>
          </a:bodyPr>
          <a:lstStyle/>
          <a:p>
            <a:pPr marL="0" indent="0">
              <a:buNone/>
            </a:pPr>
            <a:r>
              <a:rPr lang="en-IN" sz="1800" b="1" dirty="0">
                <a:effectLst/>
                <a:latin typeface="Times New Roman" panose="02020603050405020304" pitchFamily="18" charset="0"/>
                <a:ea typeface="Calibri" panose="020F0502020204030204" pitchFamily="34" charset="0"/>
              </a:rPr>
              <a:t>3.1. Review Of Key Antenna Parameters</a:t>
            </a:r>
          </a:p>
          <a:p>
            <a:pPr marL="342900" marR="0" lvl="0" indent="-342900" algn="just">
              <a:lnSpc>
                <a:spcPct val="150000"/>
              </a:lnSpc>
              <a:spcBef>
                <a:spcPts val="0"/>
              </a:spcBef>
              <a:spcAft>
                <a:spcPts val="0"/>
              </a:spcAft>
              <a:buFont typeface="Symbol" panose="05050102010706020507" pitchFamily="18" charset="2"/>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Frequency:</a:t>
            </a:r>
            <a:r>
              <a:rPr lang="en-IN" sz="1800" dirty="0">
                <a:effectLst/>
                <a:latin typeface="Times New Roman" panose="02020603050405020304" pitchFamily="18" charset="0"/>
                <a:ea typeface="Calibri" panose="020F0502020204030204" pitchFamily="34" charset="0"/>
                <a:cs typeface="Mangal" panose="02040503050203030202" pitchFamily="18" charset="0"/>
              </a:rPr>
              <a:t> The antenna's operational range depends on electromagnetic wave frequency, which is measured in cycles per second. Dyonic antennas are flexible because they can work at several frequencies.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Gain:</a:t>
            </a:r>
            <a:r>
              <a:rPr lang="en-IN" sz="1800" dirty="0">
                <a:effectLst/>
                <a:latin typeface="Times New Roman" panose="02020603050405020304" pitchFamily="18" charset="0"/>
                <a:ea typeface="Calibri" panose="020F0502020204030204" pitchFamily="34" charset="0"/>
                <a:cs typeface="Mangal" panose="02040503050203030202" pitchFamily="18" charset="0"/>
              </a:rPr>
              <a:t> Compared to an isotropic radiator, gain measures the antenna's radiating focus. It measures antenna effectiveness in transmitting or receiving electromagnetic waves.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Bandwidth:</a:t>
            </a:r>
            <a:r>
              <a:rPr lang="en-IN" sz="1800" dirty="0">
                <a:effectLst/>
                <a:latin typeface="Times New Roman" panose="02020603050405020304" pitchFamily="18" charset="0"/>
                <a:ea typeface="Calibri" panose="020F0502020204030204" pitchFamily="34" charset="0"/>
                <a:cs typeface="Mangal" panose="02040503050203030202" pitchFamily="18" charset="0"/>
              </a:rPr>
              <a:t> Bandwidth shows the antenna's effective frequency range. It is essential for signal adjustments and reliable communication. Dyonic antennas allow different communication protocols and frequency bands due to their wider bandwidth.</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Radiation Pattern:</a:t>
            </a:r>
            <a:r>
              <a:rPr lang="en-IN" sz="1800" dirty="0">
                <a:effectLst/>
                <a:latin typeface="Times New Roman" panose="02020603050405020304" pitchFamily="18" charset="0"/>
                <a:ea typeface="Calibri" panose="020F0502020204030204" pitchFamily="34" charset="0"/>
                <a:cs typeface="Mangal" panose="02040503050203030202" pitchFamily="18" charset="0"/>
              </a:rPr>
              <a:t> Radiation pattern charts electromagnetic energy dispersion in space by direction. It affects antenna coverage, directivity, and signal intensity in various directions. </a:t>
            </a:r>
          </a:p>
          <a:p>
            <a:pPr marL="342900" marR="0" lvl="0" indent="-342900" algn="just">
              <a:lnSpc>
                <a:spcPct val="150000"/>
              </a:lnSpc>
              <a:spcBef>
                <a:spcPts val="0"/>
              </a:spcBef>
              <a:spcAft>
                <a:spcPts val="800"/>
              </a:spcAft>
              <a:buFont typeface="Symbol" panose="05050102010706020507" pitchFamily="18" charset="2"/>
              <a:buChar char=""/>
            </a:pPr>
            <a:r>
              <a:rPr lang="en-IN" sz="1800" b="1" dirty="0">
                <a:effectLst/>
                <a:latin typeface="Times New Roman" panose="02020603050405020304" pitchFamily="18" charset="0"/>
                <a:ea typeface="Calibri" panose="020F0502020204030204" pitchFamily="34" charset="0"/>
              </a:rPr>
              <a:t>Impedance:</a:t>
            </a:r>
            <a:r>
              <a:rPr lang="en-IN" sz="1800" dirty="0">
                <a:effectLst/>
                <a:latin typeface="Times New Roman" panose="02020603050405020304" pitchFamily="18" charset="0"/>
                <a:ea typeface="Calibri" panose="020F0502020204030204" pitchFamily="34" charset="0"/>
              </a:rPr>
              <a:t> Antenna impedance opposes alternating current. Minimising signal reflections and maximising power transfer requires matching the antenna's impedance to the transmission line or feeding network. Dyonic antennas can optimise signal transmission and reception with precise impedance</a:t>
            </a:r>
            <a:endParaRPr lang="en-US" dirty="0"/>
          </a:p>
        </p:txBody>
      </p:sp>
    </p:spTree>
    <p:extLst>
      <p:ext uri="{BB962C8B-B14F-4D97-AF65-F5344CB8AC3E}">
        <p14:creationId xmlns:p14="http://schemas.microsoft.com/office/powerpoint/2010/main" val="2800924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92687-D4BB-1EAF-A295-6C8150ABD860}"/>
              </a:ext>
            </a:extLst>
          </p:cNvPr>
          <p:cNvSpPr>
            <a:spLocks noGrp="1"/>
          </p:cNvSpPr>
          <p:nvPr>
            <p:ph idx="1"/>
          </p:nvPr>
        </p:nvSpPr>
        <p:spPr>
          <a:xfrm>
            <a:off x="595132" y="1273216"/>
            <a:ext cx="10515600" cy="4479402"/>
          </a:xfrm>
        </p:spPr>
        <p:txBody>
          <a:bodyPr>
            <a:normAutofit/>
          </a:bodyPr>
          <a:lstStyle/>
          <a:p>
            <a:pPr marL="0" indent="0">
              <a:buNone/>
            </a:pPr>
            <a:r>
              <a:rPr lang="en-US" sz="1800" b="1" dirty="0">
                <a:latin typeface="Times New Roman" panose="02020603050405020304" pitchFamily="18" charset="0"/>
                <a:cs typeface="Times New Roman" panose="02020603050405020304" pitchFamily="18" charset="0"/>
              </a:rPr>
              <a:t>3.2. </a:t>
            </a:r>
            <a:r>
              <a:rPr lang="en-IN" sz="1800" b="1" dirty="0">
                <a:effectLst/>
                <a:latin typeface="Times New Roman" panose="02020603050405020304" pitchFamily="18" charset="0"/>
                <a:ea typeface="Calibri" panose="020F0502020204030204" pitchFamily="34" charset="0"/>
                <a:cs typeface="Mangal" panose="02040503050203030202" pitchFamily="18" charset="0"/>
              </a:rPr>
              <a:t>Influence of Dyonic Antenna Parameters on Performance</a:t>
            </a:r>
          </a:p>
          <a:p>
            <a:pPr marL="0" indent="0">
              <a:buNone/>
            </a:pPr>
            <a:endParaRPr lang="en-IN" sz="1800" b="1" dirty="0">
              <a:effectLst/>
              <a:latin typeface="Times New Roman" panose="02020603050405020304" pitchFamily="18" charset="0"/>
              <a:ea typeface="Calibri" panose="020F0502020204030204" pitchFamily="34" charset="0"/>
              <a:cs typeface="Mangal" panose="02040503050203030202" pitchFamily="18" charset="0"/>
            </a:endParaRPr>
          </a:p>
          <a:p>
            <a:pPr marL="0" indent="0" algn="jus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Dyonic antenna performance depends on frequency, gain, bandwidth, radiation pattern, and impedance. Antenna range and communication system compatibility depend on frequency. Communication range, signal strength, and connection dependability increase with higher gain antennas. Broadband dyonic antennas accommodate several communication protocols and situations due to their broad frequency range. Customised radiation patterns improve signal coverage and interference rejection. Optimising impedance matching reduces signal reflections, improving power transmission and system performance. Overall, these characteristics must be carefully considered and optimised for optimum dyonic antenna performance</a:t>
            </a:r>
          </a:p>
          <a:p>
            <a:pPr marL="0" indent="0">
              <a:buNone/>
            </a:pPr>
            <a:endParaRPr lang="en-US" dirty="0"/>
          </a:p>
        </p:txBody>
      </p:sp>
    </p:spTree>
    <p:extLst>
      <p:ext uri="{BB962C8B-B14F-4D97-AF65-F5344CB8AC3E}">
        <p14:creationId xmlns:p14="http://schemas.microsoft.com/office/powerpoint/2010/main" val="1938143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6AE9-66CB-0AC4-A06F-1C2A775EBFF6}"/>
              </a:ext>
            </a:extLst>
          </p:cNvPr>
          <p:cNvSpPr>
            <a:spLocks noGrp="1"/>
          </p:cNvSpPr>
          <p:nvPr>
            <p:ph type="title"/>
          </p:nvPr>
        </p:nvSpPr>
        <p:spPr>
          <a:xfrm>
            <a:off x="838200" y="347242"/>
            <a:ext cx="10515600" cy="983848"/>
          </a:xfrm>
        </p:spPr>
        <p:txBody>
          <a:bodyPr>
            <a:normAutofit fontScale="90000"/>
          </a:bodyPr>
          <a:lstStyle/>
          <a:p>
            <a:pPr algn="ctr"/>
            <a:r>
              <a:rPr lang="en-IN" sz="2400" b="1" dirty="0">
                <a:effectLst/>
                <a:latin typeface="Times New Roman" panose="02020603050405020304" pitchFamily="18" charset="0"/>
                <a:ea typeface="Calibri" panose="020F0502020204030204" pitchFamily="34" charset="0"/>
                <a:cs typeface="Mangal" panose="02040503050203030202" pitchFamily="18" charset="0"/>
              </a:rPr>
              <a:t>OPTIMIZATION STRATEGIES USING MACHINE LEARNING</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0DB317C8-BDE1-9369-D0E1-283881BB5106}"/>
              </a:ext>
            </a:extLst>
          </p:cNvPr>
          <p:cNvSpPr>
            <a:spLocks noGrp="1"/>
          </p:cNvSpPr>
          <p:nvPr>
            <p:ph idx="1"/>
          </p:nvPr>
        </p:nvSpPr>
        <p:spPr>
          <a:xfrm>
            <a:off x="838200" y="1215342"/>
            <a:ext cx="10515600" cy="4961621"/>
          </a:xfrm>
        </p:spPr>
        <p:txBody>
          <a:bodyPr>
            <a:normAutofit/>
          </a:bodyPr>
          <a:lstStyle/>
          <a:p>
            <a:pPr marL="342900" marR="0" lvl="0" indent="-342900" algn="just">
              <a:lnSpc>
                <a:spcPct val="150000"/>
              </a:lnSpc>
              <a:spcBef>
                <a:spcPts val="0"/>
              </a:spcBef>
              <a:spcAft>
                <a:spcPts val="800"/>
              </a:spcAft>
              <a:buFont typeface="Symbol" panose="05050102010706020507" pitchFamily="18" charset="2"/>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Automated Parameter Tuning using ML Algorithms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50000"/>
              </a:lnSpc>
              <a:spcBef>
                <a:spcPts val="0"/>
              </a:spcBef>
              <a:spcAft>
                <a:spcPts val="800"/>
              </a:spcAft>
              <a:buNone/>
            </a:pPr>
            <a:r>
              <a:rPr lang="en-IN" sz="1800" dirty="0">
                <a:effectLst/>
                <a:latin typeface="Times New Roman" panose="02020603050405020304" pitchFamily="18" charset="0"/>
                <a:ea typeface="Calibri" panose="020F0502020204030204" pitchFamily="34" charset="0"/>
                <a:cs typeface="Mangal" panose="02040503050203030202" pitchFamily="18" charset="0"/>
              </a:rPr>
              <a:t> Machine learning systems can automatically tune antenna settings by analysing big datasets and finding optimum designs. Regression and reinforcement learning allow ML models to optimise signal intensity and bandwidth. This automated methodology streamlines optimisation and may reveal fresh solutions that older approaches miss.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Multi-objective Optimization for Balancing Multiple Antenna Parameters</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50000"/>
              </a:lnSpc>
              <a:spcBef>
                <a:spcPts val="0"/>
              </a:spcBef>
              <a:spcAft>
                <a:spcPts val="800"/>
              </a:spcAft>
              <a:buNone/>
            </a:pPr>
            <a:r>
              <a:rPr lang="en-IN" sz="1800" dirty="0">
                <a:effectLst/>
                <a:latin typeface="Times New Roman" panose="02020603050405020304" pitchFamily="18" charset="0"/>
                <a:ea typeface="Calibri" panose="020F0502020204030204" pitchFamily="34" charset="0"/>
                <a:cs typeface="Mangal" panose="02040503050203030202" pitchFamily="18" charset="0"/>
              </a:rPr>
              <a:t>Multi-objective optimisation seeks methods that optimise many competing goals. To meet performance requirements, antenna designers balance gain, bandwidth, and radiation pattern. Genetic and multi-objective evolutionary algorithms excel in exploring complicated parameter space and finding Pareto-optimal solutions that balance competing goals.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31221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3FA8EA-9DA8-2FA6-C90A-A71E7D6BC3FF}"/>
              </a:ext>
            </a:extLst>
          </p:cNvPr>
          <p:cNvSpPr txBox="1"/>
          <p:nvPr/>
        </p:nvSpPr>
        <p:spPr>
          <a:xfrm>
            <a:off x="524719" y="1342662"/>
            <a:ext cx="11667281" cy="3520644"/>
          </a:xfrm>
          <a:prstGeom prst="rect">
            <a:avLst/>
          </a:prstGeom>
          <a:noFill/>
        </p:spPr>
        <p:txBody>
          <a:bodyPr wrap="square">
            <a:spAutoFit/>
          </a:bodyPr>
          <a:lstStyle/>
          <a:p>
            <a:pPr marL="342900" marR="0" lvl="0" indent="-342900" algn="just">
              <a:lnSpc>
                <a:spcPct val="150000"/>
              </a:lnSpc>
              <a:spcBef>
                <a:spcPts val="0"/>
              </a:spcBef>
              <a:spcAft>
                <a:spcPts val="800"/>
              </a:spcAft>
              <a:buFont typeface="Symbol" panose="05050102010706020507" pitchFamily="18" charset="2"/>
              <a:buChar char=""/>
            </a:pPr>
            <a:r>
              <a:rPr lang="en-IN" sz="2000" b="1" dirty="0">
                <a:effectLst/>
                <a:latin typeface="Times New Roman" panose="02020603050405020304" pitchFamily="18" charset="0"/>
                <a:ea typeface="Calibri" panose="020F0502020204030204" pitchFamily="34" charset="0"/>
                <a:cs typeface="Mangal" panose="02040503050203030202" pitchFamily="18" charset="0"/>
              </a:rPr>
              <a:t>Adaptive Learning Techniques for Dynamic Optimization</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0"/>
              </a:spcAft>
            </a:pPr>
            <a:r>
              <a:rPr lang="en-IN" dirty="0">
                <a:effectLst/>
                <a:latin typeface="Times New Roman" panose="02020603050405020304" pitchFamily="18" charset="0"/>
                <a:ea typeface="Times New Roman" panose="02020603050405020304" pitchFamily="18" charset="0"/>
                <a:cs typeface="Mangal" panose="02040503050203030202" pitchFamily="18" charset="0"/>
              </a:rPr>
              <a:t>Environmental factors, interference, and user needs might impact antenna performance. In response to real-time input, adaptive learning algorithms like reinforcement learning or online learning allow antennas to dynamically modify their settings. Adaptive antennas can optimise performance in dynamic and unexpected situations by continually learning from environmental cues or user preferences. In applications with unpredictable settings, this flexibility improves system resilience and efficiency.</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0"/>
              </a:spcAft>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0"/>
              </a:spcAft>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23454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AC24114-5697-CC2B-85EB-D7BD2685180A}"/>
              </a:ext>
            </a:extLst>
          </p:cNvPr>
          <p:cNvSpPr txBox="1"/>
          <p:nvPr/>
        </p:nvSpPr>
        <p:spPr>
          <a:xfrm>
            <a:off x="914399" y="1747777"/>
            <a:ext cx="10776031" cy="3058979"/>
          </a:xfrm>
          <a:prstGeom prst="rect">
            <a:avLst/>
          </a:prstGeom>
          <a:noFill/>
        </p:spPr>
        <p:txBody>
          <a:bodyPr wrap="square">
            <a:spAutoFit/>
          </a:bodyPr>
          <a:lstStyle/>
          <a:p>
            <a:pPr marL="342900" marR="0" lvl="0" indent="-342900" algn="just">
              <a:lnSpc>
                <a:spcPct val="150000"/>
              </a:lnSpc>
              <a:spcBef>
                <a:spcPts val="0"/>
              </a:spcBef>
              <a:spcAft>
                <a:spcPts val="800"/>
              </a:spcAft>
              <a:buFont typeface="+mj-lt"/>
              <a:buAutoNum type="arabicPeriod" startAt="4"/>
            </a:pPr>
            <a:r>
              <a:rPr lang="en-IN" sz="1800" b="1" dirty="0">
                <a:effectLst/>
                <a:latin typeface="Times New Roman" panose="02020603050405020304" pitchFamily="18" charset="0"/>
                <a:ea typeface="Calibri" panose="020F0502020204030204" pitchFamily="34" charset="0"/>
                <a:cs typeface="Mangal" panose="02040503050203030202" pitchFamily="18" charset="0"/>
              </a:rPr>
              <a:t>CONCLUSION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80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The combination of machine learning and dyonic antenna design might revolutionise antenna engineering. Researchers can automate parameter tweaking, balance competing aims, and allow adaptive learning for dynamic optimisation using modern algorithms and large datasets. These methods overcome previous optimisation obstacles and release dyonic antennas' full potential quicker and more efficiently. As we explore the synergy between machine learning and antenna engineering, performance, adaptability, and scalability will improve, driving innovation in wireless communications, radar systems, and other applications.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639910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79953-A182-76F7-609F-D03B5A167944}"/>
              </a:ext>
            </a:extLst>
          </p:cNvPr>
          <p:cNvSpPr>
            <a:spLocks noGrp="1"/>
          </p:cNvSpPr>
          <p:nvPr>
            <p:ph type="title"/>
          </p:nvPr>
        </p:nvSpPr>
        <p:spPr>
          <a:xfrm>
            <a:off x="838200" y="606194"/>
            <a:ext cx="10515600" cy="296632"/>
          </a:xfrm>
        </p:spPr>
        <p:txBody>
          <a:bodyPr>
            <a:normAutofit fontScale="90000"/>
          </a:bodyPr>
          <a:lstStyle/>
          <a:p>
            <a:pPr algn="ctr"/>
            <a:r>
              <a:rPr lang="en-US" sz="2800" b="1" dirty="0">
                <a:effectLst/>
                <a:latin typeface="Times New Roman" panose="02020603050405020304" pitchFamily="18" charset="0"/>
                <a:ea typeface="Calibri" panose="020F0502020204030204" pitchFamily="34" charset="0"/>
                <a:cs typeface="Mangal" panose="02040503050203030202" pitchFamily="18" charset="0"/>
              </a:rPr>
              <a:t>REFERENCES </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03A0DDDD-8FCB-5CA1-996F-D8AC88964919}"/>
              </a:ext>
            </a:extLst>
          </p:cNvPr>
          <p:cNvSpPr>
            <a:spLocks noGrp="1"/>
          </p:cNvSpPr>
          <p:nvPr>
            <p:ph idx="1"/>
          </p:nvPr>
        </p:nvSpPr>
        <p:spPr>
          <a:xfrm>
            <a:off x="676154" y="1253331"/>
            <a:ext cx="10515600" cy="5239544"/>
          </a:xfrm>
        </p:spPr>
        <p:txBody>
          <a:bodyPr>
            <a:normAutofit fontScale="92500" lnSpcReduction="20000"/>
          </a:bodyPr>
          <a:lstStyle/>
          <a:p>
            <a:pPr marL="342900" marR="0" lvl="0" indent="-342900" algn="just">
              <a:lnSpc>
                <a:spcPct val="150000"/>
              </a:lnSpc>
              <a:spcBef>
                <a:spcPts val="0"/>
              </a:spcBef>
              <a:spcAft>
                <a:spcPts val="0"/>
              </a:spcAft>
              <a:buFont typeface="+mj-lt"/>
              <a:buAutoNum type="arabicPeriod"/>
            </a:pPr>
            <a:r>
              <a:rPr lang="en-IN" sz="1900"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El Misilmani, H. M., &amp; Naous, T. (2019, July). Machine learning in antenna design: An overview on machine learning concept and algorithms. In 2019 International Conference on High Performance Computing &amp; Simulation (HPCS) (pp. 600-607). IEEE.</a:t>
            </a:r>
            <a:endParaRPr lang="en-US" sz="19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900" dirty="0">
                <a:effectLst/>
                <a:latin typeface="Times New Roman" panose="02020603050405020304" pitchFamily="18" charset="0"/>
                <a:ea typeface="Calibri" panose="020F0502020204030204" pitchFamily="34" charset="0"/>
                <a:cs typeface="Mangal" panose="02040503050203030202" pitchFamily="18" charset="0"/>
              </a:rPr>
              <a:t>El Misilmani, H. M., Naous, T., &amp; Al Khatib, S. K. (2020). A review on the design and optimization of antennas using machine learning algorithms and techniques. International Journal of RF and Microwave Computer‐Aided Engineering, 30(10), e22356.</a:t>
            </a:r>
            <a:endParaRPr lang="en-US" sz="19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900" dirty="0">
                <a:effectLst/>
                <a:latin typeface="Times New Roman" panose="02020603050405020304" pitchFamily="18" charset="0"/>
                <a:ea typeface="Calibri" panose="020F0502020204030204" pitchFamily="34" charset="0"/>
                <a:cs typeface="Mangal" panose="02040503050203030202" pitchFamily="18" charset="0"/>
              </a:rPr>
              <a:t>Khan, M. M., Hossain, S., Mozumdar, P., Akter, S., &amp; Ashique, R. H. (2022). A review on machine learning and deep learning for various antenna design applications. Heliyon, 8(4).</a:t>
            </a:r>
            <a:endParaRPr lang="en-US" sz="19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900" dirty="0">
                <a:effectLst/>
                <a:latin typeface="Times New Roman" panose="02020603050405020304" pitchFamily="18" charset="0"/>
                <a:ea typeface="Calibri" panose="020F0502020204030204" pitchFamily="34" charset="0"/>
                <a:cs typeface="Mangal" panose="02040503050203030202" pitchFamily="18" charset="0"/>
              </a:rPr>
              <a:t>Liu, B., Aliakbarian, H., Ma, Z., Vandenbosch, G. A., </a:t>
            </a:r>
            <a:r>
              <a:rPr lang="en-IN" sz="1900" dirty="0" err="1">
                <a:effectLst/>
                <a:latin typeface="Times New Roman" panose="02020603050405020304" pitchFamily="18" charset="0"/>
                <a:ea typeface="Calibri" panose="020F0502020204030204" pitchFamily="34" charset="0"/>
                <a:cs typeface="Mangal" panose="02040503050203030202" pitchFamily="18" charset="0"/>
              </a:rPr>
              <a:t>Gielen</a:t>
            </a:r>
            <a:r>
              <a:rPr lang="en-IN" sz="1900" dirty="0">
                <a:effectLst/>
                <a:latin typeface="Times New Roman" panose="02020603050405020304" pitchFamily="18" charset="0"/>
                <a:ea typeface="Calibri" panose="020F0502020204030204" pitchFamily="34" charset="0"/>
                <a:cs typeface="Mangal" panose="02040503050203030202" pitchFamily="18" charset="0"/>
              </a:rPr>
              <a:t>, G., &amp; Excell, P. (2013). An efficient method for antenna design optimization based on evolutionary computation and machine learning techniques. IEEE transactions on antennas and propagation, 62(1), 7-18.</a:t>
            </a:r>
            <a:endParaRPr lang="en-US" sz="19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sz="1900" dirty="0">
                <a:effectLst/>
                <a:latin typeface="Times New Roman" panose="02020603050405020304" pitchFamily="18" charset="0"/>
                <a:ea typeface="Calibri" panose="020F0502020204030204" pitchFamily="34" charset="0"/>
                <a:cs typeface="Mangal" panose="02040503050203030202" pitchFamily="18" charset="0"/>
              </a:rPr>
              <a:t>Papathanasopoulos, A., Apostolopoulos, P. A., &amp; Rahmat-</a:t>
            </a:r>
            <a:r>
              <a:rPr lang="en-US" sz="1900" dirty="0" err="1">
                <a:effectLst/>
                <a:latin typeface="Times New Roman" panose="02020603050405020304" pitchFamily="18" charset="0"/>
                <a:ea typeface="Calibri" panose="020F0502020204030204" pitchFamily="34" charset="0"/>
                <a:cs typeface="Mangal" panose="02040503050203030202" pitchFamily="18" charset="0"/>
              </a:rPr>
              <a:t>Samii</a:t>
            </a:r>
            <a:r>
              <a:rPr lang="en-US" sz="1900" dirty="0">
                <a:effectLst/>
                <a:latin typeface="Times New Roman" panose="02020603050405020304" pitchFamily="18" charset="0"/>
                <a:ea typeface="Calibri" panose="020F0502020204030204" pitchFamily="34" charset="0"/>
                <a:cs typeface="Mangal" panose="02040503050203030202" pitchFamily="18" charset="0"/>
              </a:rPr>
              <a:t>, Y. (2023). Optimization assisted by neural network-based machine learning in electromagnetic applications. IEEE Transactions on Antennas and Propagation.</a:t>
            </a:r>
            <a:endParaRPr lang="en-US" sz="19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11771750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28</TotalTime>
  <Words>1416</Words>
  <Application>Microsoft Office PowerPoint</Application>
  <PresentationFormat>Widescreen</PresentationFormat>
  <Paragraphs>46</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Century Gothic</vt:lpstr>
      <vt:lpstr>Symbol</vt:lpstr>
      <vt:lpstr>Times New Roman</vt:lpstr>
      <vt:lpstr>Wingdings 3</vt:lpstr>
      <vt:lpstr>Wisp</vt:lpstr>
      <vt:lpstr>OPTIMIZATION OF DYONIC ANTENNA PARAMETERS FOR PARTICULAR APPLICATIONS WITH THE HELP OF MACHINE LEARNING </vt:lpstr>
      <vt:lpstr>Abstract  </vt:lpstr>
      <vt:lpstr>INTRODUCTION </vt:lpstr>
      <vt:lpstr>LITERATURE REVIEW </vt:lpstr>
      <vt:lpstr>FUNDAMENTALS OF DYONIC ANTENNA PARAMETERS </vt:lpstr>
      <vt:lpstr>PowerPoint Presentation</vt:lpstr>
      <vt:lpstr>OPTIMIZATION STRATEGIES USING MACHINE LEARNING </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OPTIMIZATION OF DYONIC ANTENNA PARAMETERS FOR PARTICULAR APPLICATIONS WITH THE HELP OF MACHINE LEARNING</dc:title>
  <dc:creator>intel</dc:creator>
  <cp:lastModifiedBy>intel</cp:lastModifiedBy>
  <cp:revision>2</cp:revision>
  <dcterms:created xsi:type="dcterms:W3CDTF">2024-05-14T21:39:42Z</dcterms:created>
  <dcterms:modified xsi:type="dcterms:W3CDTF">2024-05-14T23:18:57Z</dcterms:modified>
</cp:coreProperties>
</file>