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embedTrueTypeFonts="1" saveSubsetFonts="1" showSpecialPlsOnTitleSld="0" strictFirstAndLastChars="0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type="screen16x9" cy="5143500" cx="9144000"/>
  <p:notesSz cx="6858000" cy="9144000"/>
  <p:embeddedFontLst>
    <p:embeddedFont>
      <p:font typeface="Arvo" panose="020B0604020202020204" charset="0"/>
      <p:regular r:id="rId26"/>
      <p:bold r:id="rId27"/>
      <p:italic r:id="rId28"/>
      <p:boldItalic r:id="rId29"/>
    </p:embeddedFont>
    <p:embeddedFont>
      <p:font typeface="Cambria" panose="02040503050406030204" pitchFamily="18" charset="0"/>
      <p:regular r:id="rId30"/>
      <p:bold r:id="rId31"/>
      <p:italic r:id="rId32"/>
      <p:boldItalic r:id="rId33"/>
    </p:embeddedFont>
    <p:embeddedFont>
      <p:font typeface="Open Sans" panose="020B0606030504020204" pitchFamily="34" charset="0"/>
      <p:regular r:id="rId34"/>
      <p:bold r:id="rId35"/>
      <p:italic r:id="rId36"/>
      <p:boldItalic r:id="rId37"/>
    </p:embeddedFont>
    <p:embeddedFont>
      <p:font typeface="Roboto Condensed" panose="02000000000000000000" pitchFamily="2" charset="0"/>
      <p:regular r:id="rId38"/>
      <p:bold r:id="rId39"/>
      <p:italic r:id="rId40"/>
      <p:boldItalic r:id="rId41"/>
    </p:embeddedFont>
    <p:embeddedFont>
      <p:font typeface="Roboto Condensed Light" panose="02000000000000000000" pitchFamily="2" charset="0"/>
      <p:regular r:id="rId42"/>
      <p:bold r:id="rId43"/>
      <p:italic r:id="rId44"/>
      <p:boldItalic r:id="rId45"/>
    </p:embeddedFont>
    <p:embeddedFont>
      <p:font typeface="Sylfaen" panose="010A0502050306030303" pitchFamily="18" charset="0"/>
      <p:regular r:id="rId46"/>
    </p:embeddedFont>
    <p:embeddedFont>
      <p:font typeface="Tahoma" panose="020B0604030504040204" pitchFamily="34" charset="0"/>
      <p:regular r:id="rId47"/>
      <p:bold r:id="rId48"/>
    </p:embeddedFont>
  </p:embeddedFontLst>
  <p:defaultText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>
  <a:tblStyle styleId="{F5C18125-BADF-40EA-979B-08BD0B61CED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  <a:tblStyle styleId="{D8BDFF55-EAED-480E-BA80-7DB587310903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4734" autoAdjust="0"/>
    <p:restoredTop sz="94660"/>
  </p:normalViewPr>
  <p:slideViewPr>
    <p:cSldViewPr>
      <p:cViewPr varScale="1">
        <p:scale>
          <a:sx n="109" d="100"/>
          <a:sy n="109" d="100"/>
        </p:scale>
        <p:origin x="9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font" Target="fonts/font1.fntdata"/><Relationship Id="rId27" Type="http://schemas.openxmlformats.org/officeDocument/2006/relationships/font" Target="fonts/font2.fntdata"/><Relationship Id="rId28" Type="http://schemas.openxmlformats.org/officeDocument/2006/relationships/font" Target="fonts/font3.fntdata"/><Relationship Id="rId29" Type="http://schemas.openxmlformats.org/officeDocument/2006/relationships/font" Target="fonts/font4.fntdata"/><Relationship Id="rId30" Type="http://schemas.openxmlformats.org/officeDocument/2006/relationships/font" Target="fonts/font5.fntdata"/><Relationship Id="rId31" Type="http://schemas.openxmlformats.org/officeDocument/2006/relationships/font" Target="fonts/font6.fntdata"/><Relationship Id="rId32" Type="http://schemas.openxmlformats.org/officeDocument/2006/relationships/font" Target="fonts/font7.fntdata"/><Relationship Id="rId33" Type="http://schemas.openxmlformats.org/officeDocument/2006/relationships/font" Target="fonts/font8.fntdata"/><Relationship Id="rId34" Type="http://schemas.openxmlformats.org/officeDocument/2006/relationships/font" Target="fonts/font9.fntdata"/><Relationship Id="rId35" Type="http://schemas.openxmlformats.org/officeDocument/2006/relationships/font" Target="fonts/font10.fntdata"/><Relationship Id="rId36" Type="http://schemas.openxmlformats.org/officeDocument/2006/relationships/font" Target="fonts/font11.fntdata"/><Relationship Id="rId37" Type="http://schemas.openxmlformats.org/officeDocument/2006/relationships/font" Target="fonts/font12.fntdata"/><Relationship Id="rId38" Type="http://schemas.openxmlformats.org/officeDocument/2006/relationships/font" Target="fonts/font13.fntdata"/><Relationship Id="rId39" Type="http://schemas.openxmlformats.org/officeDocument/2006/relationships/font" Target="fonts/font14.fntdata"/><Relationship Id="rId40" Type="http://schemas.openxmlformats.org/officeDocument/2006/relationships/font" Target="fonts/font15.fntdata"/><Relationship Id="rId41" Type="http://schemas.openxmlformats.org/officeDocument/2006/relationships/font" Target="fonts/font16.fntdata"/><Relationship Id="rId42" Type="http://schemas.openxmlformats.org/officeDocument/2006/relationships/font" Target="fonts/font17.fntdata"/><Relationship Id="rId43" Type="http://schemas.openxmlformats.org/officeDocument/2006/relationships/font" Target="fonts/font18.fntdata"/><Relationship Id="rId44" Type="http://schemas.openxmlformats.org/officeDocument/2006/relationships/font" Target="fonts/font19.fntdata"/><Relationship Id="rId45" Type="http://schemas.openxmlformats.org/officeDocument/2006/relationships/font" Target="fonts/font20.fntdata"/><Relationship Id="rId46" Type="http://schemas.openxmlformats.org/officeDocument/2006/relationships/font" Target="fonts/font21.fntdata"/><Relationship Id="rId47" Type="http://schemas.openxmlformats.org/officeDocument/2006/relationships/font" Target="fonts/font22.fntdata"/><Relationship Id="rId48" Type="http://schemas.openxmlformats.org/officeDocument/2006/relationships/font" Target="fonts/font23.fntdata"/><Relationship Id="rId49" Type="http://schemas.openxmlformats.org/officeDocument/2006/relationships/tableStyles" Target="tableStyles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8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9" name="Google Shape;3;n"/>
          <p:cNvSpPr>
            <a:spLocks noChangeAspect="1" noRot="1" noGrp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48900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  <a:noFill/>
          <a:ln>
            <a:noFill/>
          </a:ln>
        </p:spPr>
        <p:txBody>
          <a:bodyPr anchor="t" anchorCtr="0" bIns="91425" lIns="91425" rIns="91425" spcFirstLastPara="1" tIns="91425" wrap="square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hlink="hlink" folHlink="folHlink"/>
  <p:notes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sz="1400" i="0" strike="noStrike" u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slide" Target="../slides/slide7.xml"/><Relationship Id="rId2" Type="http://schemas.openxmlformats.org/officeDocument/2006/relationships/notesMaster" Target="../notesMasters/notesMaster1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slide" Target="../slides/slide9.xml"/><Relationship Id="rId2" Type="http://schemas.openxmlformats.org/officeDocument/2006/relationships/notesMaster" Target="../notesMasters/notesMaster1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slide" Target="../slides/slide10.xml"/><Relationship Id="rId2" Type="http://schemas.openxmlformats.org/officeDocument/2006/relationships/notesMaster" Target="../notesMasters/notesMaster1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</Relationships>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</file>

<file path=ppt/notesSlides/_rels/notesSlide13.xml.rels><?xml version="1.0" encoding="UTF-8" standalone="yes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</Relationships>
</file>

<file path=ppt/notesSlides/_rels/notesSlide14.xml.rels><?xml version="1.0" encoding="UTF-8" standalone="yes"?>
<Relationships xmlns="http://schemas.openxmlformats.org/package/2006/relationships"><Relationship Id="rId1" Type="http://schemas.openxmlformats.org/officeDocument/2006/relationships/slide" Target="../slides/slide14.xml"/><Relationship Id="rId2" Type="http://schemas.openxmlformats.org/officeDocument/2006/relationships/notesMaster" Target="../notesMasters/notesMaster1.xml"/></Relationships>
</file>

<file path=ppt/notesSlides/_rels/notesSlide15.xml.rels><?xml version="1.0" encoding="UTF-8" standalone="yes"?>
<Relationships xmlns="http://schemas.openxmlformats.org/package/2006/relationships"><Relationship Id="rId1" Type="http://schemas.openxmlformats.org/officeDocument/2006/relationships/slide" Target="../slides/slide15.xml"/><Relationship Id="rId2" Type="http://schemas.openxmlformats.org/officeDocument/2006/relationships/notesMaster" Target="../notesMasters/notesMaster1.xml"/></Relationships>
</file>

<file path=ppt/notesSlides/_rels/notesSlide16.xml.rels><?xml version="1.0" encoding="UTF-8" standalone="yes"?>
<Relationships xmlns="http://schemas.openxmlformats.org/package/2006/relationships"><Relationship Id="rId1" Type="http://schemas.openxmlformats.org/officeDocument/2006/relationships/slide" Target="../slides/slide16.xml"/><Relationship Id="rId2" Type="http://schemas.openxmlformats.org/officeDocument/2006/relationships/notesMaster" Target="../notesMasters/notesMaster1.xml"/></Relationships>
</file>

<file path=ppt/notesSlides/_rels/notesSlide17.xml.rels><?xml version="1.0" encoding="UTF-8" standalone="yes"?>
<Relationships xmlns="http://schemas.openxmlformats.org/package/2006/relationships"><Relationship Id="rId1" Type="http://schemas.openxmlformats.org/officeDocument/2006/relationships/slide" Target="../slides/slide17.xml"/><Relationship Id="rId2" Type="http://schemas.openxmlformats.org/officeDocument/2006/relationships/notesMaster" Target="../notesMasters/notesMaster1.xml"/></Relationships>
</file>

<file path=ppt/notesSlides/_rels/notesSlide18.xml.rels><?xml version="1.0" encoding="UTF-8" standalone="yes"?>
<Relationships xmlns="http://schemas.openxmlformats.org/package/2006/relationships"><Relationship Id="rId1" Type="http://schemas.openxmlformats.org/officeDocument/2006/relationships/slide" Target="../slides/slide18.xml"/><Relationship Id="rId2" Type="http://schemas.openxmlformats.org/officeDocument/2006/relationships/notesMaster" Target="../notesMasters/notesMaster1.xml"/></Relationships>
</file>

<file path=ppt/notesSlides/_rels/notesSlide19.xml.rels><?xml version="1.0" encoding="UTF-8" standalone="yes"?>
<Relationships xmlns="http://schemas.openxmlformats.org/package/2006/relationships"><Relationship Id="rId1" Type="http://schemas.openxmlformats.org/officeDocument/2006/relationships/slide" Target="../slides/slide19.xml"/><Relationship Id="rId2" Type="http://schemas.openxmlformats.org/officeDocument/2006/relationships/notesMaster" Target="../notesMasters/notesMaster1.xml"/></Relationships>
</file>

<file path=ppt/notesSlides/_rels/notesSlide20.xml.rels><?xml version="1.0" encoding="UTF-8" standalone="yes"?>
<Relationships xmlns="http://schemas.openxmlformats.org/package/2006/relationships"><Relationship Id="rId1" Type="http://schemas.openxmlformats.org/officeDocument/2006/relationships/slide" Target="../slides/slide20.xml"/><Relationship Id="rId2" Type="http://schemas.openxmlformats.org/officeDocument/2006/relationships/notesMaster" Target="../notesMasters/notesMaster1.xml"/></Relationships>
</file>

<file path=ppt/notesSlides/_rels/notesSlide21.xml.rels><?xml version="1.0" encoding="UTF-8" standalone="yes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</Relationships>
</file>

<file path=ppt/notesSlides/_rels/notesSlide2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2.xml"/><Relationship Id="rId2" Type="http://schemas.openxmlformats.org/officeDocument/2006/relationships/notesMaster" Target="../notesMasters/notesMaster1.xml"/></Relationships>
</file>

<file path=ppt/notesSlides/_rels/notesSlide23.xml.rels><?xml version="1.0" encoding="UTF-8" standalone="yes"?>
<Relationships xmlns="http://schemas.openxmlformats.org/package/2006/relationships"><Relationship Id="rId1" Type="http://schemas.openxmlformats.org/officeDocument/2006/relationships/slide" Target="../slides/slide23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29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Google Shape;181;g35f391192_00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59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52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Google Shape;186;g35f391192_04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07" name="Google Shape;18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63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Google Shape;193;g3606f1c2d_30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40" name="Google Shape;19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72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Google Shape;215;g35f391192_029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58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83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9" name="Google Shape;223;p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80" name="Google Shape;22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87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Google Shape;223;p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89" name="Google Shape;22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9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Google Shape;223;p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98" name="Google Shape;22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95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6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07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99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6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17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03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5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26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07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36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3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44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5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3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54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19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3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64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3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2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73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27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1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82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0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91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5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1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02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39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1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12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3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1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22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47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3" name="Google Shape;271;g12decb22661_1_99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34" name="Google Shape;272;g12decb22661_1_9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57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0" name="Google Shape;392;g1330cb8e3f6_0_7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51" name="Google Shape;393;g1330cb8e3f6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6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7" name="Google Shape;398;g1330cb8dfdd_0_52:notes"/>
          <p:cNvSpPr>
            <a:spLocks noChangeAspect="1" noRot="1" noGrp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ah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58" name="Google Shape;399;g1330cb8dfdd_0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22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9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23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048580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/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581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/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048582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/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048583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/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25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048584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26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1048585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586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587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algn="ctr"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algn="ctr"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algn="ctr"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algn="ctr"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algn="ctr"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algn="ctr"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algn="ctr"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algn="ctr"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64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Google Shape;24;p3"/>
          <p:cNvSpPr/>
          <p:nvPr/>
        </p:nvSpPr>
        <p:spPr>
          <a:xfrm>
            <a:off x="5697214" y="2635519"/>
            <a:ext cx="889200" cy="2964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65" name="Google Shape;25;p3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048642" name="Google Shape;26;p3"/>
            <p:cNvSpPr/>
            <p:nvPr/>
          </p:nvSpPr>
          <p:spPr>
            <a:xfrm>
              <a:off x="0" y="0"/>
              <a:ext cx="3525000" cy="5143500"/>
            </a:xfrm>
            <a:prstGeom prst="rect"/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43" name="Google Shape;27;p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/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66" name="Google Shape;28;p3"/>
          <p:cNvGrpSpPr/>
          <p:nvPr/>
        </p:nvGrpSpPr>
        <p:grpSpPr>
          <a:xfrm rot="10800000" flipH="1">
            <a:off x="-2" y="2924826"/>
            <a:ext cx="6589087" cy="2027268"/>
            <a:chOff x="-9894852" y="-4493254"/>
            <a:chExt cx="21200407" cy="6522740"/>
          </a:xfrm>
        </p:grpSpPr>
        <p:sp>
          <p:nvSpPr>
            <p:cNvPr id="1048644" name="Google Shape;29;p3"/>
            <p:cNvSpPr/>
            <p:nvPr/>
          </p:nvSpPr>
          <p:spPr>
            <a:xfrm>
              <a:off x="-9894852" y="-4493114"/>
              <a:ext cx="14685300" cy="6522600"/>
            </a:xfrm>
            <a:prstGeom prst="rect"/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048645" name="Google Shape;30;p3"/>
            <p:cNvSpPr/>
            <p:nvPr/>
          </p:nvSpPr>
          <p:spPr>
            <a:xfrm>
              <a:off x="4782955" y="-4493254"/>
              <a:ext cx="6522600" cy="6522600"/>
            </a:xfrm>
            <a:prstGeom prst="rtTriangle"/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67" name="Google Shape;31;p3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646" name="Google Shape;32;p3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68" name="Google Shape;33;p3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647" name="Google Shape;34;p3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48" name="Google Shape;35;p3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69" name="Google Shape;36;p3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649" name="Google Shape;37;p3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50" name="Google Shape;38;p3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651" name="Google Shape;39;p3"/>
          <p:cNvSpPr txBox="1">
            <a:spLocks noGrp="1"/>
          </p:cNvSpPr>
          <p:nvPr>
            <p:ph type="ctrTitle"/>
          </p:nvPr>
        </p:nvSpPr>
        <p:spPr>
          <a:xfrm>
            <a:off x="463525" y="2871148"/>
            <a:ext cx="4094400" cy="1159800"/>
          </a:xfrm>
          <a:prstGeom prst="rect"/>
        </p:spPr>
        <p:txBody>
          <a:bodyPr anchor="b" anchorCtr="0" bIns="91425" lIns="91425" rIns="91425" spcFirstLastPara="1" tIns="91425" wrap="square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1048652" name="Google Shape;40;p3"/>
          <p:cNvSpPr txBox="1">
            <a:spLocks noGrp="1"/>
          </p:cNvSpPr>
          <p:nvPr>
            <p:ph type="subTitle" idx="1"/>
          </p:nvPr>
        </p:nvSpPr>
        <p:spPr>
          <a:xfrm>
            <a:off x="463525" y="3975449"/>
            <a:ext cx="4094400" cy="78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3pPr>
            <a:lvl4pPr lvl="3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4pPr>
            <a:lvl5pPr lvl="4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5pPr>
            <a:lvl6pPr lvl="5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6pPr>
            <a:lvl7pPr lvl="6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7pPr>
            <a:lvl8pPr lvl="7" rtl="0">
              <a:spcBef>
                <a:spcPts val="1000"/>
              </a:spcBef>
              <a:spcAft>
                <a:spcPts val="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8pPr>
            <a:lvl9pPr lvl="8" rtl="0">
              <a:spcBef>
                <a:spcPts val="1000"/>
              </a:spcBef>
              <a:spcAft>
                <a:spcPts val="1000"/>
              </a:spcAft>
              <a:buClr>
                <a:schemeClr val="accent5"/>
              </a:buClr>
              <a:buSzPts val="2000"/>
              <a:buNone/>
              <a:defRPr sz="2000">
                <a:solidFill>
                  <a:schemeClr val="accent5"/>
                </a:solidFill>
              </a:defRPr>
            </a:lvl9pPr>
          </a:lstStyle>
          <a:p/>
        </p:txBody>
      </p:sp>
      <p:sp>
        <p:nvSpPr>
          <p:cNvPr id="1048653" name="Google Shape;41;p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69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0" name="Google Shape;43;p4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874" name="Google Shape;44;p4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171" name="Google Shape;45;p4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875" name="Google Shape;46;p4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76" name="Google Shape;47;p4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172" name="Google Shape;48;p4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877" name="Google Shape;49;p4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78" name="Google Shape;50;p4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879" name="Google Shape;51;p4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chemeClr val="accent2"/>
          </a:solidFill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73" name="Google Shape;52;p4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048880" name="Google Shape;53;p4"/>
            <p:cNvSpPr/>
            <p:nvPr/>
          </p:nvSpPr>
          <p:spPr>
            <a:xfrm>
              <a:off x="0" y="0"/>
              <a:ext cx="3525000" cy="5143500"/>
            </a:xfrm>
            <a:prstGeom prst="rect"/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81" name="Google Shape;54;p4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/>
            <a:solidFill>
              <a:schemeClr val="accent4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4" name="Google Shape;55;p4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048882" name="Google Shape;56;p4"/>
            <p:cNvSpPr/>
            <p:nvPr/>
          </p:nvSpPr>
          <p:spPr>
            <a:xfrm>
              <a:off x="-8178042" y="-4493118"/>
              <a:ext cx="12968400" cy="6522600"/>
            </a:xfrm>
            <a:prstGeom prst="rect"/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048883" name="Google Shape;57;p4"/>
            <p:cNvSpPr/>
            <p:nvPr/>
          </p:nvSpPr>
          <p:spPr>
            <a:xfrm>
              <a:off x="4782955" y="-4493254"/>
              <a:ext cx="6522600" cy="6522600"/>
            </a:xfrm>
            <a:prstGeom prst="rtTriangle"/>
            <a:solidFill>
              <a:schemeClr val="accent1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sp>
        <p:nvSpPr>
          <p:cNvPr id="1048884" name="Google Shape;58;p4"/>
          <p:cNvSpPr txBox="1">
            <a:spLocks noGrp="1"/>
          </p:cNvSpPr>
          <p:nvPr>
            <p:ph type="body" idx="1"/>
          </p:nvPr>
        </p:nvSpPr>
        <p:spPr>
          <a:xfrm>
            <a:off x="829775" y="1202000"/>
            <a:ext cx="5090700" cy="27450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3000"/>
              <a:buChar char="▰"/>
              <a:defRPr sz="3000" i="1">
                <a:solidFill>
                  <a:srgbClr val="FFFFFF"/>
                </a:solidFill>
              </a:defRPr>
            </a:lvl1pPr>
            <a:lvl2pPr indent="-419100" lvl="1" marL="914400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2pPr>
            <a:lvl3pPr indent="-419100" lvl="2" marL="1371600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3pPr>
            <a:lvl4pPr indent="-419100" lvl="3" marL="18288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4pPr>
            <a:lvl5pPr indent="-419100" lvl="4" marL="22860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5pPr>
            <a:lvl6pPr indent="-419100" lvl="5" marL="27432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6pPr>
            <a:lvl7pPr indent="-419100" lvl="6" marL="32004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7pPr>
            <a:lvl8pPr indent="-419100" lvl="7" marL="3657600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8pPr>
            <a:lvl9pPr indent="-419100" lvl="8" marL="411480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3000"/>
              <a:buChar char="▻"/>
              <a:defRPr sz="3000" i="1">
                <a:solidFill>
                  <a:srgbClr val="FFFFFF"/>
                </a:solidFill>
              </a:defRPr>
            </a:lvl9pPr>
          </a:lstStyle>
          <a:p/>
        </p:txBody>
      </p:sp>
      <p:sp>
        <p:nvSpPr>
          <p:cNvPr id="1048885" name="Google Shape;59;p4"/>
          <p:cNvSpPr txBox="1"/>
          <p:nvPr/>
        </p:nvSpPr>
        <p:spPr>
          <a:xfrm>
            <a:off x="286600" y="1014575"/>
            <a:ext cx="676500" cy="653700"/>
          </a:xfrm>
          <a:prstGeom prst="rect"/>
          <a:noFill/>
          <a:ln>
            <a:noFill/>
          </a:ln>
        </p:spPr>
        <p:txBody>
          <a:bodyPr anchor="t" anchorCtr="0" bIns="91425" lIns="91425" rIns="91425" spcFirstLastPara="1" tIns="91425" wrap="square">
            <a:noAutofit/>
          </a:bodyPr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sz="7200" lang="en">
                <a:solidFill>
                  <a:schemeClr val="accent5"/>
                </a:solidFill>
              </a:rPr>
              <a:t>“</a:t>
            </a:r>
            <a:endParaRPr b="1" sz="7200">
              <a:solidFill>
                <a:schemeClr val="accent5"/>
              </a:solidFill>
            </a:endParaRPr>
          </a:p>
        </p:txBody>
      </p:sp>
      <p:sp>
        <p:nvSpPr>
          <p:cNvPr id="1048886" name="Google Shape;60;p4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 rtl="0">
              <a:buNone/>
            </a:lvl1pPr>
            <a:lvl2pPr lvl="1" rtl="0">
              <a:buNone/>
            </a:lvl2pPr>
            <a:lvl3pPr lvl="2" rtl="0">
              <a:buNone/>
            </a:lvl3pPr>
            <a:lvl4pPr lvl="3" rtl="0">
              <a:buNone/>
            </a:lvl4pPr>
            <a:lvl5pPr lvl="4" rtl="0">
              <a:buNone/>
            </a:lvl5pPr>
            <a:lvl6pPr lvl="5" rtl="0">
              <a:buNone/>
            </a:lvl6pPr>
            <a:lvl7pPr lvl="6" rtl="0">
              <a:buNone/>
            </a:lvl7pPr>
            <a:lvl8pPr lvl="7" rtl="0">
              <a:buNone/>
            </a:lvl8pPr>
            <a:lvl9pPr lvl="8" rtl="0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73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62;p5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659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75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660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61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76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662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63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grpSp>
        <p:nvGrpSpPr>
          <p:cNvPr id="77" name="Google Shape;70;p5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048664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8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048665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666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9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048667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668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1048669" name="Google Shape;78;p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</a:lvl9pPr>
          </a:lstStyle>
          <a:p/>
        </p:txBody>
      </p:sp>
      <p:sp>
        <p:nvSpPr>
          <p:cNvPr id="1048670" name="Google Shape;79;p5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indent="-381000" lvl="0" marL="457200">
              <a:spcBef>
                <a:spcPts val="600"/>
              </a:spcBef>
              <a:spcAft>
                <a:spcPts val="0"/>
              </a:spcAft>
              <a:buSzPts val="2400"/>
              <a:buChar char="▰"/>
            </a:lvl1pPr>
            <a:lvl2pPr indent="-381000" lvl="1" marL="914400">
              <a:spcBef>
                <a:spcPts val="1000"/>
              </a:spcBef>
              <a:spcAft>
                <a:spcPts val="0"/>
              </a:spcAft>
              <a:buSzPts val="2400"/>
              <a:buChar char="▻"/>
            </a:lvl2pPr>
            <a:lvl3pPr indent="-381000" lvl="2" marL="1371600">
              <a:spcBef>
                <a:spcPts val="1000"/>
              </a:spcBef>
              <a:spcAft>
                <a:spcPts val="0"/>
              </a:spcAft>
              <a:buSzPts val="2400"/>
              <a:buChar char="▻"/>
            </a:lvl3pPr>
            <a:lvl4pPr indent="-381000" lvl="3" marL="1828800">
              <a:spcBef>
                <a:spcPts val="1000"/>
              </a:spcBef>
              <a:spcAft>
                <a:spcPts val="0"/>
              </a:spcAft>
              <a:buSzPts val="2400"/>
              <a:buChar char="▻"/>
            </a:lvl4pPr>
            <a:lvl5pPr indent="-381000" lvl="4" marL="2286000">
              <a:spcBef>
                <a:spcPts val="1000"/>
              </a:spcBef>
              <a:spcAft>
                <a:spcPts val="0"/>
              </a:spcAft>
              <a:buSzPts val="2400"/>
              <a:buChar char="▻"/>
            </a:lvl5pPr>
            <a:lvl6pPr indent="-381000" lvl="5" marL="2743200">
              <a:spcBef>
                <a:spcPts val="1000"/>
              </a:spcBef>
              <a:spcAft>
                <a:spcPts val="0"/>
              </a:spcAft>
              <a:buSzPts val="2400"/>
              <a:buChar char="▻"/>
            </a:lvl6pPr>
            <a:lvl7pPr indent="-381000" lvl="6" marL="3200400">
              <a:spcBef>
                <a:spcPts val="1000"/>
              </a:spcBef>
              <a:spcAft>
                <a:spcPts val="0"/>
              </a:spcAft>
              <a:buSzPts val="2400"/>
              <a:buChar char="▻"/>
            </a:lvl7pPr>
            <a:lvl8pPr indent="-381000" lvl="7" marL="3657600">
              <a:spcBef>
                <a:spcPts val="1000"/>
              </a:spcBef>
              <a:spcAft>
                <a:spcPts val="0"/>
              </a:spcAft>
              <a:buSzPts val="2400"/>
              <a:buChar char="▻"/>
            </a:lvl8pPr>
            <a:lvl9pPr indent="-381000" lvl="8" marL="4114800">
              <a:spcBef>
                <a:spcPts val="1000"/>
              </a:spcBef>
              <a:spcAft>
                <a:spcPts val="1000"/>
              </a:spcAft>
              <a:buSzPts val="2400"/>
              <a:buChar char="▻"/>
            </a:lvl9pPr>
          </a:lstStyle>
          <a:p/>
        </p:txBody>
      </p:sp>
      <p:sp>
        <p:nvSpPr>
          <p:cNvPr id="1048671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53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048608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55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048609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610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56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048611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612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57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613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58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614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15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59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61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1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61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</a:lvl9pPr>
          </a:lstStyle>
          <a:p/>
        </p:txBody>
      </p:sp>
      <p:sp>
        <p:nvSpPr>
          <p:cNvPr id="104861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indent="-355600" lvl="0" marL="4572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indent="-355600" lvl="1" marL="9144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indent="-355600" lvl="2" marL="1371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indent="-355600" lvl="3" marL="18288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indent="-355600" lvl="4" marL="22860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indent="-355600" lvl="5" marL="27432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indent="-355600" lvl="6" marL="32004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indent="-355600" lvl="7" marL="3657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indent="-355600" lvl="8" marL="41148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/>
        </p:txBody>
      </p:sp>
      <p:sp>
        <p:nvSpPr>
          <p:cNvPr id="104862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indent="-355600" lvl="0" marL="4572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indent="-355600" lvl="1" marL="9144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indent="-355600" lvl="2" marL="1371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indent="-355600" lvl="3" marL="18288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indent="-355600" lvl="4" marL="22860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indent="-355600" lvl="5" marL="27432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indent="-355600" lvl="6" marL="32004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indent="-355600" lvl="7" marL="3657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indent="-355600" lvl="8" marL="41148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/>
        </p:txBody>
      </p:sp>
      <p:sp>
        <p:nvSpPr>
          <p:cNvPr id="104862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6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oogle Shape;103;p7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048859" name="Google Shape;104;p7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64" name="Google Shape;105;p7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048860" name="Google Shape;106;p7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861" name="Google Shape;107;p7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65" name="Google Shape;108;p7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048862" name="Google Shape;109;p7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863" name="Google Shape;110;p7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66" name="Google Shape;111;p7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864" name="Google Shape;112;p7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167" name="Google Shape;113;p7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865" name="Google Shape;114;p7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66" name="Google Shape;115;p7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168" name="Google Shape;116;p7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867" name="Google Shape;117;p7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68" name="Google Shape;118;p7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869" name="Google Shape;119;p7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</a:lvl9pPr>
          </a:lstStyle>
          <a:p/>
        </p:txBody>
      </p:sp>
      <p:sp>
        <p:nvSpPr>
          <p:cNvPr id="1048870" name="Google Shape;120;p7"/>
          <p:cNvSpPr txBox="1">
            <a:spLocks noGrp="1"/>
          </p:cNvSpPr>
          <p:nvPr>
            <p:ph type="body" idx="1"/>
          </p:nvPr>
        </p:nvSpPr>
        <p:spPr>
          <a:xfrm>
            <a:off x="870450" y="1545076"/>
            <a:ext cx="2247900" cy="27099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Char char="▰"/>
              <a:defRPr sz="1800"/>
            </a:lvl1pPr>
            <a:lvl2pPr indent="-342900" lvl="1" marL="9144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2pPr>
            <a:lvl3pPr indent="-342900" lvl="2" marL="13716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3pPr>
            <a:lvl4pPr indent="-342900" lvl="3" marL="18288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4pPr>
            <a:lvl5pPr indent="-342900" lvl="4" marL="22860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5pPr>
            <a:lvl6pPr indent="-342900" lvl="5" marL="27432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6pPr>
            <a:lvl7pPr indent="-342900" lvl="6" marL="32004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7pPr>
            <a:lvl8pPr indent="-342900" lvl="7" marL="36576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8pPr>
            <a:lvl9pPr indent="-342900" lvl="8" marL="4114800" rtl="0">
              <a:spcBef>
                <a:spcPts val="1000"/>
              </a:spcBef>
              <a:spcAft>
                <a:spcPts val="1000"/>
              </a:spcAft>
              <a:buSzPts val="1800"/>
              <a:buChar char="▻"/>
              <a:defRPr sz="1800"/>
            </a:lvl9pPr>
          </a:lstStyle>
          <a:p/>
        </p:txBody>
      </p:sp>
      <p:sp>
        <p:nvSpPr>
          <p:cNvPr id="1048871" name="Google Shape;121;p7"/>
          <p:cNvSpPr txBox="1">
            <a:spLocks noGrp="1"/>
          </p:cNvSpPr>
          <p:nvPr>
            <p:ph type="body" idx="2"/>
          </p:nvPr>
        </p:nvSpPr>
        <p:spPr>
          <a:xfrm>
            <a:off x="3233637" y="1545076"/>
            <a:ext cx="2247900" cy="27099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Char char="▰"/>
              <a:defRPr sz="1800"/>
            </a:lvl1pPr>
            <a:lvl2pPr indent="-342900" lvl="1" marL="9144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2pPr>
            <a:lvl3pPr indent="-342900" lvl="2" marL="13716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3pPr>
            <a:lvl4pPr indent="-342900" lvl="3" marL="18288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4pPr>
            <a:lvl5pPr indent="-342900" lvl="4" marL="22860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5pPr>
            <a:lvl6pPr indent="-342900" lvl="5" marL="27432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6pPr>
            <a:lvl7pPr indent="-342900" lvl="6" marL="32004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7pPr>
            <a:lvl8pPr indent="-342900" lvl="7" marL="36576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8pPr>
            <a:lvl9pPr indent="-342900" lvl="8" marL="4114800" rtl="0">
              <a:spcBef>
                <a:spcPts val="1000"/>
              </a:spcBef>
              <a:spcAft>
                <a:spcPts val="1000"/>
              </a:spcAft>
              <a:buSzPts val="1800"/>
              <a:buChar char="▻"/>
              <a:defRPr sz="1800"/>
            </a:lvl9pPr>
          </a:lstStyle>
          <a:p/>
        </p:txBody>
      </p:sp>
      <p:sp>
        <p:nvSpPr>
          <p:cNvPr id="1048872" name="Google Shape;122;p7"/>
          <p:cNvSpPr txBox="1">
            <a:spLocks noGrp="1"/>
          </p:cNvSpPr>
          <p:nvPr>
            <p:ph type="body" idx="3"/>
          </p:nvPr>
        </p:nvSpPr>
        <p:spPr>
          <a:xfrm>
            <a:off x="5540650" y="1545076"/>
            <a:ext cx="2247900" cy="27099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Char char="▰"/>
              <a:defRPr sz="1800"/>
            </a:lvl1pPr>
            <a:lvl2pPr indent="-342900" lvl="1" marL="9144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2pPr>
            <a:lvl3pPr indent="-342900" lvl="2" marL="13716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3pPr>
            <a:lvl4pPr indent="-342900" lvl="3" marL="18288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4pPr>
            <a:lvl5pPr indent="-342900" lvl="4" marL="22860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5pPr>
            <a:lvl6pPr indent="-342900" lvl="5" marL="27432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6pPr>
            <a:lvl7pPr indent="-342900" lvl="6" marL="32004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7pPr>
            <a:lvl8pPr indent="-342900" lvl="7" marL="3657600" rtl="0">
              <a:spcBef>
                <a:spcPts val="1000"/>
              </a:spcBef>
              <a:spcAft>
                <a:spcPts val="0"/>
              </a:spcAft>
              <a:buSzPts val="1800"/>
              <a:buChar char="▻"/>
              <a:defRPr sz="1800"/>
            </a:lvl8pPr>
            <a:lvl9pPr indent="-342900" lvl="8" marL="4114800" rtl="0">
              <a:spcBef>
                <a:spcPts val="1000"/>
              </a:spcBef>
              <a:spcAft>
                <a:spcPts val="1000"/>
              </a:spcAft>
              <a:buSzPts val="1800"/>
              <a:buChar char="▻"/>
              <a:defRPr sz="1800"/>
            </a:lvl9pPr>
          </a:lstStyle>
          <a:p/>
        </p:txBody>
      </p:sp>
      <p:sp>
        <p:nvSpPr>
          <p:cNvPr id="1048873" name="Google Shape;123;p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48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048835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50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048836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837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51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048838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048839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52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840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153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841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42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154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843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44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845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</a:lvl9pPr>
          </a:lstStyle>
          <a:p/>
        </p:txBody>
      </p:sp>
      <p:sp>
        <p:nvSpPr>
          <p:cNvPr id="1048846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75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6" name="Google Shape;144;p9"/>
          <p:cNvGrpSpPr/>
          <p:nvPr/>
        </p:nvGrpSpPr>
        <p:grpSpPr>
          <a:xfrm>
            <a:off x="2466138" y="4472723"/>
            <a:ext cx="6686825" cy="670795"/>
            <a:chOff x="5589288" y="4472723"/>
            <a:chExt cx="6686825" cy="670795"/>
          </a:xfrm>
        </p:grpSpPr>
        <p:sp>
          <p:nvSpPr>
            <p:cNvPr id="1048887" name="Google Shape;145;p9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177" name="Google Shape;146;p9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048888" name="Google Shape;147;p9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89" name="Google Shape;148;p9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178" name="Google Shape;149;p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048890" name="Google Shape;150;p9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91" name="Google Shape;151;p9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892" name="Google Shape;152;p9"/>
          <p:cNvSpPr txBox="1">
            <a:spLocks noGrp="1"/>
          </p:cNvSpPr>
          <p:nvPr>
            <p:ph type="body" idx="1"/>
          </p:nvPr>
        </p:nvSpPr>
        <p:spPr>
          <a:xfrm>
            <a:off x="2682800" y="4636500"/>
            <a:ext cx="60042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1pPr>
          </a:lstStyle>
          <a:p/>
        </p:txBody>
      </p:sp>
      <p:sp>
        <p:nvSpPr>
          <p:cNvPr id="1048893" name="Google Shape;153;p9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  <p:grpSp>
        <p:nvGrpSpPr>
          <p:cNvPr id="179" name="Google Shape;154;p9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048894" name="Google Shape;155;p9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180" name="Google Shape;156;p9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895" name="Google Shape;157;p9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96" name="Google Shape;158;p9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181" name="Google Shape;159;p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897" name="Google Shape;160;p9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898" name="Google Shape;161;p9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43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oogle Shape;163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048593" name="Google Shape;164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45" name="Google Shape;165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594" name="Google Shape;166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595" name="Google Shape;167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46" name="Google Shape;168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596" name="Google Shape;169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597" name="Google Shape;170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1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grpSp>
        <p:nvGrpSpPr>
          <p:cNvPr id="47" name="Google Shape;171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048598" name="Google Shape;172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grpSp>
          <p:nvGrpSpPr>
            <p:cNvPr id="48" name="Google Shape;173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048599" name="Google Shape;174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00" name="Google Shape;175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/>
              <a:solidFill>
                <a:schemeClr val="accent4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  <p:grpSp>
          <p:nvGrpSpPr>
            <p:cNvPr id="49" name="Google Shape;176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048601" name="Google Shape;177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  <p:sp>
            <p:nvSpPr>
              <p:cNvPr id="1048602" name="Google Shape;178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/>
              <a:solidFill>
                <a:schemeClr val="accent5"/>
              </a:solidFill>
              <a:ln>
                <a:noFill/>
              </a:ln>
            </p:spPr>
            <p:txBody>
              <a:bodyPr anchor="ctr" anchorCtr="0" bIns="91425" lIns="91425" rIns="91425" spcFirstLastPara="1" tIns="91425" wrap="square">
                <a:noAutofit/>
              </a:bodyPr>
              <a:p>
                <a:pPr algn="l" indent="0" lvl="0" marL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</a:p>
            </p:txBody>
          </p:sp>
        </p:grpSp>
      </p:grpSp>
      <p:sp>
        <p:nvSpPr>
          <p:cNvPr id="1048603" name="Google Shape;179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buNone/>
            </a:lvl1pPr>
            <a:lvl2pPr lvl="1">
              <a:buNone/>
            </a:lvl2pPr>
            <a:lvl3pPr lvl="2">
              <a:buNone/>
            </a:lvl3pPr>
            <a:lvl4pPr lvl="3">
              <a:buNone/>
            </a:lvl4pPr>
            <a:lvl5pPr lvl="4">
              <a:buNone/>
            </a:lvl5pPr>
            <a:lvl6pPr lvl="5">
              <a:buNone/>
            </a:lvl6pPr>
            <a:lvl7pPr lvl="6">
              <a:buNone/>
            </a:lvl7pPr>
            <a:lvl8pPr lvl="7">
              <a:buNone/>
            </a:lvl8pPr>
            <a:lvl9pPr lvl="8">
              <a:buNone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2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/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sz="20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/>
        </p:txBody>
      </p:sp>
      <p:sp>
        <p:nvSpPr>
          <p:cNvPr id="104857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/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lvl1pPr indent="-381000" lvl="0" marL="457200"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indent="-381000" lvl="1" marL="9144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indent="-381000" lvl="2" marL="13716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indent="-381000" lvl="3" marL="18288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indent="-381000" lvl="4" marL="22860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indent="-381000" lvl="5" marL="27432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indent="-381000" lvl="6" marL="32004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indent="-381000" lvl="7" marL="3657600"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indent="-381000" lvl="8" marL="4114800"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sz="2400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/>
        </p:txBody>
      </p:sp>
      <p:sp>
        <p:nvSpPr>
          <p:cNvPr id="104857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  <a:noFill/>
          <a:ln>
            <a:noFill/>
          </a:ln>
        </p:spPr>
        <p:txBody>
          <a:bodyPr anchor="ctr" anchorCtr="0" bIns="91425" lIns="91425" rIns="91425" spcFirstLastPara="1" tIns="91425" wrap="square">
            <a:noAutofit/>
          </a:bodyPr>
          <a:lstStyle>
            <a:lvl1pPr algn="r" lvl="0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algn="r" lvl="1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algn="r" lvl="2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algn="r" lvl="3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algn="r" lvl="4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algn="r" lvl="5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algn="r" lvl="6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algn="r" lvl="7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algn="r" lvl="8">
              <a:buNone/>
              <a:defRPr b="1" sz="1200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>
    <p:fade thruBlk="1"/>
  </p:transition>
  <p:hf dt="0" ftr="0" hdr="0" sldNum="1"/>
  <p:txStyles>
    <p:title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sz="1400" i="0" strike="noStrike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20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Google Shape;184;p11"/>
          <p:cNvSpPr txBox="1">
            <a:spLocks noGrp="1"/>
          </p:cNvSpPr>
          <p:nvPr>
            <p:ph type="ctrTitle"/>
          </p:nvPr>
        </p:nvSpPr>
        <p:spPr>
          <a:xfrm>
            <a:off x="-76200" y="1047750"/>
            <a:ext cx="7086600" cy="30480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ctr">
              <a:buFont typeface="Arial" panose="020B0604020202020204" pitchFamily="34" charset="0"/>
              <a:buChar char="•"/>
            </a:pP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14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Conference: </a:t>
            </a:r>
            <a:r>
              <a:rPr b="1" dirty="0" sz="1400" i="0" lang="en-US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Recent Research Trends of AI in Various Streams of Engineering and Management</a:t>
            </a:r>
            <a:br>
              <a:rPr b="1" dirty="0" sz="800" i="0" lang="en-US">
                <a:solidFill>
                  <a:srgbClr val="1E64B1"/>
                </a:solidFill>
                <a:effectLst/>
                <a:latin typeface="Open Sans" panose="020B0606030504020204" pitchFamily="34" charset="0"/>
              </a:rPr>
            </a:br>
            <a:br>
              <a:rPr dirty="0" sz="16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16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Date: May 31, 2025</a:t>
            </a: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13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13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“</a:t>
            </a:r>
            <a:r>
              <a:rPr b="1" dirty="0" sz="1300" kern="100" lang="en-IN"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Smart Wearables and Artificial Intelligence for Real-Time Chronic Disease Management: A Predictive and Preventive Healthcare Approach”</a:t>
            </a:r>
            <a:br>
              <a:rPr dirty="0" sz="13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12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Darshan Madhani</a:t>
            </a:r>
            <a:br>
              <a:rPr dirty="0" sz="12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dirty="0" sz="12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Affiliation: PhD Research Scholar, Department of Computer Science, Atmiya University, India</a:t>
            </a:r>
            <a:br>
              <a:rPr dirty="0" sz="800" lang="en-US"/>
            </a:b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dirty="0" sz="800" lang="en-US"/>
            </a:br>
            <a:br>
              <a:rPr dirty="0" sz="1800" kern="100" lang="en-IN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br>
              <a:rPr dirty="0" sz="1800" lang="en-US"/>
            </a:br>
            <a:r>
              <a:rPr dirty="0" sz="1800" lang="en-US"/>
              <a:t>                                           </a:t>
            </a:r>
          </a:p>
        </p:txBody>
      </p:sp>
      <p:sp>
        <p:nvSpPr>
          <p:cNvPr id="1048589" name="Google Shape;197;p13"/>
          <p:cNvSpPr txBox="1"/>
          <p:nvPr/>
        </p:nvSpPr>
        <p:spPr>
          <a:xfrm>
            <a:off x="6477000" y="4324350"/>
            <a:ext cx="23236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endParaRPr dirty="0" lang="en"/>
          </a:p>
        </p:txBody>
      </p:sp>
      <p:sp>
        <p:nvSpPr>
          <p:cNvPr id="1048590" name="Google Shape;197;p13"/>
          <p:cNvSpPr txBox="1"/>
          <p:nvPr/>
        </p:nvSpPr>
        <p:spPr>
          <a:xfrm>
            <a:off x="6477000" y="4248150"/>
            <a:ext cx="2628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lstStyle>
            <a:def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algn="l" lv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b="0" cap="none" sz="1400" i="0" strike="noStrike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/>
            <a:r>
              <a:rPr dirty="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dirty="0" lang="en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ate:-</a:t>
            </a:r>
            <a:r>
              <a:rPr altLang="en-IN" dirty="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altLang="en-IN" dirty="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altLang="en-IN" dirty="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altLang="en-IN" dirty="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altLang="en-IN" dirty="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dirty="0" lang="en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altLang="en-US" lang="zh-CN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Google Shape;189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 dirty="0"/>
          </a:p>
        </p:txBody>
      </p:sp>
      <p:sp>
        <p:nvSpPr>
          <p:cNvPr id="1048605" name="Google Shape;190;p12"/>
          <p:cNvSpPr txBox="1"/>
          <p:nvPr/>
        </p:nvSpPr>
        <p:spPr>
          <a:xfrm>
            <a:off x="304800" y="0"/>
            <a:ext cx="8119175" cy="4610100"/>
          </a:xfrm>
          <a:prstGeom prst="rect"/>
          <a:noFill/>
          <a:ln>
            <a:noFill/>
          </a:ln>
        </p:spPr>
        <p:txBody>
          <a:bodyPr anchor="t" anchorCtr="0" bIns="0" lIns="0" rIns="0" spcFirstLastPara="1" tIns="0" wrap="square">
            <a:spAutoFit/>
          </a:bodyPr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">
              <a:solidFill>
                <a:srgbClr val="0E2C4B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 lang="en">
              <a:solidFill>
                <a:srgbClr val="0E2C4B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Roboto Condensed"/>
            </a:endParaRPr>
          </a:p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2000" lang="en">
                <a:solidFill>
                  <a:srgbClr val="0E2C4B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Roboto Condensed"/>
              </a:rPr>
              <a:t>A Presentation on</a:t>
            </a:r>
          </a:p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b="1" dirty="0" sz="1600" kern="100" lang="en-IN"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Smart Wearables and Artificial Intelligence for Real-Time Chronic Disease Management: A Predictive and Preventive Healthcare Approach” </a:t>
            </a:r>
          </a:p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1600" lang="en">
                <a:solidFill>
                  <a:srgbClr val="0E2C4B"/>
                </a:solidFill>
                <a:latin typeface="Times New Roman" panose="02020603050405020304" pitchFamily="18" charset="0"/>
                <a:ea typeface="Roboto Condensed"/>
                <a:cs typeface="Times New Roman" panose="02020603050405020304" pitchFamily="18" charset="0"/>
                <a:sym typeface="Roboto Condensed"/>
              </a:rPr>
              <a:t>Submitted to </a:t>
            </a:r>
          </a:p>
          <a:p>
            <a:pPr algn="ctr">
              <a:lnSpc>
                <a:spcPct val="150000"/>
              </a:lnSpc>
            </a:pPr>
            <a:r>
              <a:rPr dirty="0" sz="16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Conference: Recent Research Trends of AI in Various Streams of Engineering and Management</a:t>
            </a:r>
            <a:endParaRPr dirty="0" sz="1200" lang="en-IN">
              <a:solidFill>
                <a:srgbClr val="0E2C4B"/>
              </a:solidFill>
              <a:latin typeface="Times New Roman" panose="02020603050405020304" pitchFamily="18" charset="0"/>
              <a:ea typeface="Roboto Condensed"/>
              <a:cs typeface="Times New Roman" panose="02020603050405020304" pitchFamily="18" charset="0"/>
              <a:sym typeface="Roboto Condensed"/>
            </a:endParaRPr>
          </a:p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dirty="0" sz="1600" lang="en-IN" err="1">
                <a:solidFill>
                  <a:srgbClr val="0E2C4B"/>
                </a:solidFill>
                <a:latin typeface="Times New Roman" panose="02020603050405020304" pitchFamily="18" charset="0"/>
                <a:ea typeface="Roboto Condensed"/>
                <a:cs typeface="Times New Roman" panose="02020603050405020304" pitchFamily="18" charset="0"/>
                <a:sym typeface="Roboto Condensed"/>
              </a:rPr>
              <a:t>Prersented</a:t>
            </a:r>
            <a:r>
              <a:rPr dirty="0" sz="1600" lang="en-IN">
                <a:solidFill>
                  <a:srgbClr val="0E2C4B"/>
                </a:solidFill>
                <a:latin typeface="Times New Roman" panose="02020603050405020304" pitchFamily="18" charset="0"/>
                <a:ea typeface="Roboto Condensed"/>
                <a:cs typeface="Times New Roman" panose="02020603050405020304" pitchFamily="18" charset="0"/>
                <a:sym typeface="Roboto Condensed"/>
              </a:rPr>
              <a:t> by</a:t>
            </a:r>
          </a:p>
          <a:p>
            <a:pPr algn="ctr"/>
            <a:r>
              <a:rPr dirty="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Darshan Madhani</a:t>
            </a:r>
          </a:p>
          <a:p>
            <a:pPr algn="ctr"/>
            <a:r>
              <a:rPr dirty="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PhD Research Scholar, Department of Computer Science</a:t>
            </a:r>
          </a:p>
          <a:p>
            <a:pPr algn="ctr"/>
            <a:r>
              <a:rPr dirty="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Atmiya University</a:t>
            </a:r>
          </a:p>
          <a:p>
            <a:pPr algn="ctr" indent="0" lvl="0" marL="0" marR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 sz="2000">
              <a:solidFill>
                <a:srgbClr val="0E2C4B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Google Shape;196;p13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Outline…</a:t>
            </a:r>
          </a:p>
        </p:txBody>
      </p:sp>
      <p:sp>
        <p:nvSpPr>
          <p:cNvPr id="1048623" name="Google Shape;197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</a:p>
        </p:txBody>
      </p:sp>
      <p:grpSp>
        <p:nvGrpSpPr>
          <p:cNvPr id="61" name="Google Shape;198;p13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048624" name="Google Shape;199;p13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ahLst/>
              <a:rect l="l" t="t" r="r" b="b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25" name="Google Shape;200;p13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ahLst/>
              <a:rect l="l" t="t" r="r" b="b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26" name="Google Shape;201;p13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ahLst/>
              <a:rect l="l" t="t" r="r" b="b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27" name="Google Shape;202;p13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ahLst/>
              <a:rect l="l" t="t" r="r" b="b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28" name="Google Shape;203;p13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ahLst/>
              <a:rect l="l" t="t" r="r" b="b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29" name="Google Shape;204;p13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ahLst/>
              <a:rect l="l" t="t" r="r" b="b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0" name="Google Shape;205;p13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ah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1" name="Google Shape;206;p13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ah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2" name="Google Shape;207;p13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ah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3" name="Google Shape;208;p13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ahLst/>
              <a:rect l="l" t="t" r="r" b="b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4" name="Google Shape;209;p13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ah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5" name="Google Shape;210;p13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ah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6" name="Google Shape;211;p13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ah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37" name="Google Shape;212;p13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ah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638" name="Google Shape;213;p13"/>
          <p:cNvSpPr txBox="1">
            <a:spLocks noGrp="1"/>
          </p:cNvSpPr>
          <p:nvPr>
            <p:ph type="body" idx="1"/>
          </p:nvPr>
        </p:nvSpPr>
        <p:spPr>
          <a:xfrm>
            <a:off x="450031" y="1428750"/>
            <a:ext cx="6788969" cy="352335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indent="0" marL="101600">
              <a:spcBef>
                <a:spcPts val="0"/>
              </a:spcBef>
              <a:buNone/>
            </a:pPr>
            <a:endParaRPr dirty="0" sz="1300"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dirty="0" sz="1300" lang="en-I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algn="l" indent="-355600" lvl="0" marL="457200" rtl="0">
              <a:spcBef>
                <a:spcPts val="0"/>
              </a:spcBef>
              <a:spcAft>
                <a:spcPts val="0"/>
              </a:spcAft>
              <a:buSzPts val="2000"/>
              <a:buChar char="▰"/>
            </a:pPr>
            <a:endParaRPr dirty="0" sz="1400" lang="en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Literature Review</a:t>
            </a:r>
            <a:endParaRPr dirty="0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indent="-355600" lvl="0" marL="457200" rtl="0">
              <a:spcBef>
                <a:spcPts val="1000"/>
              </a:spcBef>
              <a:spcAft>
                <a:spcPts val="0"/>
              </a:spcAft>
              <a:buSzPts val="2000"/>
              <a:buChar char="▰"/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Research Gap </a:t>
            </a:r>
            <a:endParaRPr dirty="0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indent="-355600" lvl="0" marL="457200" rtl="0">
              <a:spcBef>
                <a:spcPts val="1000"/>
              </a:spcBef>
              <a:spcAft>
                <a:spcPts val="0"/>
              </a:spcAft>
              <a:buSzPts val="2000"/>
              <a:buChar char="▰"/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Research Methodology Overview</a:t>
            </a:r>
            <a:endParaRPr dirty="0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Results and Discussion </a:t>
            </a:r>
            <a:endParaRPr dirty="0" sz="14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dirty="0" sz="14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000"/>
              </a:spcBef>
            </a:pPr>
            <a:r>
              <a:rPr dirty="0" sz="1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Future Scope</a:t>
            </a:r>
            <a:endParaRPr dirty="0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indent="-355600" lvl="0" marL="457200" rtl="0">
              <a:spcBef>
                <a:spcPts val="1000"/>
              </a:spcBef>
              <a:spcAft>
                <a:spcPts val="1000"/>
              </a:spcAft>
              <a:buSzPts val="2000"/>
              <a:buChar char="▰"/>
            </a:pPr>
            <a:r>
              <a:rPr dirty="0" sz="1400" lang="en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algn="l" indent="0" lvl="0" marL="101600" rtl="0">
              <a:spcBef>
                <a:spcPts val="1000"/>
              </a:spcBef>
              <a:spcAft>
                <a:spcPts val="1000"/>
              </a:spcAft>
              <a:buSzPts val="2000"/>
              <a:buNone/>
            </a:pPr>
            <a:endParaRPr dirty="0" sz="1800" lang="en"/>
          </a:p>
          <a:p>
            <a:pPr>
              <a:spcBef>
                <a:spcPts val="1000"/>
              </a:spcBef>
              <a:spcAft>
                <a:spcPts val="1000"/>
              </a:spcAft>
            </a:pPr>
            <a:endParaRPr dirty="0" lang="en"/>
          </a:p>
          <a:p>
            <a:pPr algn="l" indent="-355600" lvl="0" marL="457200" rtl="0">
              <a:spcBef>
                <a:spcPts val="1000"/>
              </a:spcBef>
              <a:spcAft>
                <a:spcPts val="1000"/>
              </a:spcAft>
              <a:buSzPts val="2000"/>
              <a:buChar char="▰"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70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Google Shape;218;p14"/>
          <p:cNvSpPr txBox="1">
            <a:spLocks noGrp="1"/>
          </p:cNvSpPr>
          <p:nvPr>
            <p:ph type="ctrTitle"/>
          </p:nvPr>
        </p:nvSpPr>
        <p:spPr>
          <a:xfrm>
            <a:off x="463525" y="2495550"/>
            <a:ext cx="4094400" cy="1143000"/>
          </a:xfrm>
          <a:prstGeom prst="rect"/>
        </p:spPr>
        <p:txBody>
          <a:bodyPr anchor="b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lang="en"/>
              <a:t>INTRODUCTION</a:t>
            </a:r>
            <a:endParaRPr dirty="0"/>
          </a:p>
        </p:txBody>
      </p:sp>
      <p:sp>
        <p:nvSpPr>
          <p:cNvPr id="1048655" name="Google Shape;219;p14"/>
          <p:cNvSpPr txBox="1">
            <a:spLocks noGrp="1"/>
          </p:cNvSpPr>
          <p:nvPr>
            <p:ph type="subTitle" idx="1"/>
          </p:nvPr>
        </p:nvSpPr>
        <p:spPr>
          <a:xfrm>
            <a:off x="491677" y="3638550"/>
            <a:ext cx="4094400" cy="784800"/>
          </a:xfrm>
          <a:prstGeom prst="rect"/>
        </p:spPr>
        <p:txBody>
          <a:bodyPr anchor="t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1000"/>
              </a:spcAft>
              <a:buNone/>
            </a:pPr>
            <a:r>
              <a:rPr b="1" dirty="0" sz="1600" kern="100" lang="en-US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b="1" dirty="0" sz="1600" kern="100" lang="en-IN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SimSun" panose="02010600030101010101" pitchFamily="2" charset="-122"/>
              </a:rPr>
              <a:t>Smart Wearables and Artificial Intelligence for Real-Time Chronic Disease Management: A Predictive and Preventive Healthcare Approach”</a:t>
            </a:r>
            <a:br>
              <a:rPr dirty="0" sz="2400" kern="100" lang="en-IN">
                <a:effectLst/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</a:br>
            <a:endParaRPr dirty="0"/>
          </a:p>
        </p:txBody>
      </p:sp>
      <p:sp>
        <p:nvSpPr>
          <p:cNvPr id="1048656" name="Google Shape;220;p14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0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Google Shape;226;p1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sz="3000" lang="en"/>
              <a:t>Introduction</a:t>
            </a:r>
            <a:endParaRPr sz="3000"/>
          </a:p>
        </p:txBody>
      </p:sp>
      <p:sp>
        <p:nvSpPr>
          <p:cNvPr id="1048673" name="Google Shape;228;p1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</a:p>
        </p:txBody>
      </p:sp>
      <p:grpSp>
        <p:nvGrpSpPr>
          <p:cNvPr id="81" name="Google Shape;229;p15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674" name="Google Shape;230;p15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75" name="Google Shape;231;p15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76" name="Google Shape;232;p1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77" name="Google Shape;233;p15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678" name="Text Placeholder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-76200" y="1689837"/>
            <a:ext cx="7391400" cy="2923540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Chronic diseases are leading causes of mortality, demanding better healthcare solutions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Traditional healthcare systems respond after symptoms worsen, delaying intervention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Wearable devices enable continuous physiological monitoring using biosensors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Integration with machine learning allows early detection and prediction of disease progression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Real-time alerts can improve treatment outcomes and reduce emergency events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This research promotes a shift from reactive to predictive healthcare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The aim is to develop a scalable AI-powered health monitoring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/>
              <a:t>Focus is on proactive chronic disease management using wearable technologies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4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Google Shape;226;p15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492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sz="3200" lang="en-IN"/>
              <a:t>Literature Review Summary</a:t>
            </a:r>
            <a:endParaRPr dirty="0" sz="3000"/>
          </a:p>
        </p:txBody>
      </p:sp>
      <p:sp>
        <p:nvSpPr>
          <p:cNvPr id="1048682" name="Google Shape;228;p1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</a:p>
        </p:txBody>
      </p:sp>
      <p:grpSp>
        <p:nvGrpSpPr>
          <p:cNvPr id="85" name="Google Shape;229;p15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683" name="Google Shape;230;p15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4" name="Google Shape;231;p15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5" name="Google Shape;232;p1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86" name="Google Shape;233;p15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687" name="Text Placeholder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-76200" y="-1586757"/>
            <a:ext cx="7391400" cy="9476738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 indent="0" marL="76200">
              <a:buNone/>
            </a:pPr>
            <a:endParaRPr dirty="0" sz="14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Sabry et al. (2022) achieved up to 99% accuracy using SVM and CNN for fall detection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Saad et al. (2024) showed 97.31% accuracy in epilepsy detection using SVM on EEG data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CNN models effectively analyze medical images like X-rays and CT scans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IoT-based wearable systems have been applied for COVID-19 detection and quarantine tracking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Deep learning techniques are widely used in monitoring hypertension and arrhythmias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Real-world case studies validate ML’s potential but lack integration and personalization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Most studies prioritize accuracy but neglect explainability and clinical usability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4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This research builds upon proven models and incorporates privacy and feedback mechanisms</a:t>
            </a:r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>
              <a:buFont typeface="Arial" panose="020B0604020202020204" pitchFamily="34" charset="0"/>
              <a:buChar char="•"/>
            </a:pPr>
            <a:endParaRPr dirty="0" sz="1400" lang="en-US"/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88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0" name="Google Shape;226;p15"/>
          <p:cNvSpPr txBox="1">
            <a:spLocks noGrp="1"/>
          </p:cNvSpPr>
          <p:nvPr>
            <p:ph type="title"/>
          </p:nvPr>
        </p:nvSpPr>
        <p:spPr>
          <a:xfrm>
            <a:off x="632976" y="584981"/>
            <a:ext cx="5492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200" lang="en-IN"/>
              <a:t>Literature Review Summary </a:t>
            </a:r>
            <a:r>
              <a:rPr dirty="0" sz="2800" lang="en-IN"/>
              <a:t>–</a:t>
            </a:r>
            <a:r>
              <a:rPr dirty="0" sz="1800" lang="en-US">
                <a:effectLst/>
                <a:latin typeface="Cambria" panose="02040503050406030204" pitchFamily="18" charset="0"/>
                <a:ea typeface="MS Mincho" panose="02020609040205080304" pitchFamily="49" charset="-128"/>
                <a:cs typeface="Arial" panose="020B0604020202020204" pitchFamily="34" charset="0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Comparative</a:t>
            </a:r>
            <a:r>
              <a:rPr dirty="0" sz="1600" kern="100" lang="en-IN" spc="-55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Analysis</a:t>
            </a:r>
            <a:r>
              <a:rPr dirty="0" sz="1600" kern="100" lang="en-IN" spc="-50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of</a:t>
            </a:r>
            <a:r>
              <a:rPr dirty="0" sz="1600" kern="100" lang="en-IN" spc="-55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Machine</a:t>
            </a:r>
            <a:r>
              <a:rPr dirty="0" sz="1600" kern="100" lang="en-IN" spc="-55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Learning</a:t>
            </a:r>
            <a:r>
              <a:rPr dirty="0" sz="1600" kern="100" lang="en-IN" spc="-55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Algorithms</a:t>
            </a:r>
            <a:r>
              <a:rPr dirty="0" sz="1600" kern="100" lang="en-IN" spc="-50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in</a:t>
            </a:r>
            <a:r>
              <a:rPr dirty="0" sz="1600" kern="100" lang="en-IN" spc="-45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 </a:t>
            </a:r>
            <a:r>
              <a:rPr dirty="0" sz="1600" kern="100" lang="en-IN" spc="-10">
                <a:effectLst/>
                <a:latin typeface="Times New Roman" panose="02020603050405020304" pitchFamily="18" charset="0"/>
                <a:ea typeface="DengXian" panose="02010600030101010101" pitchFamily="2" charset="-122"/>
              </a:rPr>
              <a:t>Healthcare</a:t>
            </a:r>
            <a:br>
              <a:rPr dirty="0" sz="2800" lang="en-IN"/>
            </a:br>
            <a:endParaRPr dirty="0" sz="3000"/>
          </a:p>
        </p:txBody>
      </p:sp>
      <p:sp>
        <p:nvSpPr>
          <p:cNvPr id="1048691" name="Google Shape;227;p15"/>
          <p:cNvSpPr txBox="1">
            <a:spLocks noGrp="1"/>
          </p:cNvSpPr>
          <p:nvPr>
            <p:ph type="body" idx="1"/>
          </p:nvPr>
        </p:nvSpPr>
        <p:spPr>
          <a:xfrm>
            <a:off x="152400" y="1428750"/>
            <a:ext cx="7620000" cy="35814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marL="38100">
              <a:lnSpc>
                <a:spcPct val="100000"/>
              </a:lnSpc>
              <a:spcBef>
                <a:spcPts val="555"/>
              </a:spcBef>
            </a:pPr>
            <a:endParaRPr b="1" dirty="0" sz="1600" lang="en-US" spc="-5">
              <a:solidFill>
                <a:srgbClr val="C00000"/>
              </a:solidFill>
              <a:latin typeface="Times New Roman"/>
              <a:cs typeface="Times New Roman"/>
            </a:endParaRPr>
          </a:p>
          <a:p>
            <a:pPr marL="38100">
              <a:lnSpc>
                <a:spcPct val="100000"/>
              </a:lnSpc>
              <a:spcBef>
                <a:spcPts val="555"/>
              </a:spcBef>
            </a:pPr>
            <a:endParaRPr b="1" dirty="0" sz="1300" lang="en-US" spc="-5">
              <a:solidFill>
                <a:srgbClr val="C00000"/>
              </a:solidFill>
              <a:latin typeface="Times New Roman"/>
              <a:cs typeface="Times New Roman"/>
            </a:endParaRPr>
          </a:p>
          <a:p>
            <a:pPr algn="just" marL="38100" marR="33020">
              <a:lnSpc>
                <a:spcPct val="95800"/>
              </a:lnSpc>
              <a:spcBef>
                <a:spcPts val="600"/>
              </a:spcBef>
            </a:pPr>
            <a:endParaRPr dirty="0" sz="1600" lang="en-US">
              <a:latin typeface="Times New Roman"/>
              <a:cs typeface="Times New Roman"/>
            </a:endParaRPr>
          </a:p>
          <a:p>
            <a:pPr algn="l" indent="0" lvl="0" marL="457200" rtl="0">
              <a:spcBef>
                <a:spcPts val="0"/>
              </a:spcBef>
              <a:spcAft>
                <a:spcPts val="0"/>
              </a:spcAft>
              <a:buNone/>
            </a:pPr>
            <a:endParaRPr dirty="0" sz="1600">
              <a:solidFill>
                <a:srgbClr val="434343"/>
              </a:solidFill>
              <a:highlight>
                <a:srgbClr val="FFFFFF"/>
              </a:highlight>
            </a:endParaRPr>
          </a:p>
          <a:p>
            <a:pPr algn="l" indent="0" lvl="0" marL="457200" rtl="0">
              <a:spcBef>
                <a:spcPts val="0"/>
              </a:spcBef>
              <a:spcAft>
                <a:spcPts val="1000"/>
              </a:spcAft>
              <a:buNone/>
            </a:pPr>
            <a:endParaRPr dirty="0" sz="1600">
              <a:solidFill>
                <a:srgbClr val="434343"/>
              </a:solidFill>
            </a:endParaRPr>
          </a:p>
        </p:txBody>
      </p:sp>
      <p:sp>
        <p:nvSpPr>
          <p:cNvPr id="1048692" name="Google Shape;228;p1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</a:p>
        </p:txBody>
      </p:sp>
      <p:grpSp>
        <p:nvGrpSpPr>
          <p:cNvPr id="89" name="Google Shape;229;p15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693" name="Google Shape;230;p15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94" name="Google Shape;231;p15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95" name="Google Shape;232;p15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696" name="Google Shape;233;p15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pic>
        <p:nvPicPr>
          <p:cNvPr id="2097152" name="Picture 6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1723" y="1276351"/>
            <a:ext cx="7239000" cy="3886200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2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9" name="Google Shape;274;p17"/>
          <p:cNvSpPr txBox="1">
            <a:spLocks noGrp="1"/>
          </p:cNvSpPr>
          <p:nvPr>
            <p:ph type="title"/>
          </p:nvPr>
        </p:nvSpPr>
        <p:spPr>
          <a:xfrm>
            <a:off x="814275" y="590917"/>
            <a:ext cx="5492400" cy="533957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800" lang="en-IN"/>
              <a:t>Research Gap Identification</a:t>
            </a:r>
            <a:br>
              <a:rPr dirty="0" sz="2800" lang="en-IN"/>
            </a:br>
            <a:endParaRPr dirty="0" sz="2600"/>
          </a:p>
        </p:txBody>
      </p:sp>
      <p:sp>
        <p:nvSpPr>
          <p:cNvPr id="1048700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</a:p>
        </p:txBody>
      </p:sp>
      <p:grpSp>
        <p:nvGrpSpPr>
          <p:cNvPr id="93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01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02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03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04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05" name="Rectangle 2"/>
          <p:cNvSpPr>
            <a:spLocks noChangeArrowheads="1"/>
          </p:cNvSpPr>
          <p:nvPr/>
        </p:nvSpPr>
        <p:spPr bwMode="auto">
          <a:xfrm>
            <a:off x="1" y="1060640"/>
            <a:ext cx="8305800" cy="4031873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20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Most wearable systems focus on data tracking rather than health prediction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Real-time processing and personalized alerts are generally missing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Existing models fail to adapt across diverse patient populations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Centralized storage of sensitive data raises privacy and compliance concerns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Explainability of AI models is often lacking, limiting clinical trust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Systems do not integrate well with hospital workflows or EHRs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Predictive insights are rarely used to adjust treatments dynamically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There is a need for a holistic AI framework addressing these concerns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dirty="0" sz="18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6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8" name="Google Shape;274;p17"/>
          <p:cNvSpPr txBox="1">
            <a:spLocks noGrp="1"/>
          </p:cNvSpPr>
          <p:nvPr>
            <p:ph type="title"/>
          </p:nvPr>
        </p:nvSpPr>
        <p:spPr>
          <a:xfrm>
            <a:off x="814275" y="590917"/>
            <a:ext cx="5492400" cy="533957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400" lang="en-IN"/>
              <a:t>Research Objectives</a:t>
            </a:r>
            <a:br>
              <a:rPr dirty="0" sz="2800" lang="en-IN"/>
            </a:br>
            <a:endParaRPr dirty="0" sz="2600"/>
          </a:p>
        </p:txBody>
      </p:sp>
      <p:sp>
        <p:nvSpPr>
          <p:cNvPr id="1048709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</a:p>
        </p:txBody>
      </p:sp>
      <p:grpSp>
        <p:nvGrpSpPr>
          <p:cNvPr id="97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10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1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2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13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14" name="Rectangle 2"/>
          <p:cNvSpPr>
            <a:spLocks noChangeArrowheads="1"/>
          </p:cNvSpPr>
          <p:nvPr/>
        </p:nvSpPr>
        <p:spPr bwMode="auto">
          <a:xfrm>
            <a:off x="1" y="1060642"/>
            <a:ext cx="8305800" cy="4031873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20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20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18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48715" name="Rectangle 1"/>
          <p:cNvSpPr>
            <a:spLocks noChangeArrowheads="1"/>
          </p:cNvSpPr>
          <p:nvPr/>
        </p:nvSpPr>
        <p:spPr bwMode="auto">
          <a:xfrm>
            <a:off x="50323" y="1332936"/>
            <a:ext cx="8575357" cy="3785652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baseline="0" b="0" cap="none" dirty="0" sz="16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develop a real-time, AI-based framework capable of predicting chronic disease progression using wearable sensor data.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integrate machine learning models (e.g., CNN, RNN, SVM) with </a:t>
            </a:r>
            <a:r>
              <a:rPr altLang="en-US" baseline="0" b="0" cap="none" dirty="0" i="0" kumimoji="0" lang="en-US" normalizeH="0" err="1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biosignals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imaging data to enable proactive healthcare interventions.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ensure patient privacy and data protection through the use of </a:t>
            </a:r>
            <a:r>
              <a:rPr altLang="en-US" baseline="0" b="1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federated learning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avoiding centralization of raw medical data.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enhance clinical trust and decision-making by incorporating </a:t>
            </a:r>
            <a:r>
              <a:rPr altLang="en-US" baseline="0" b="1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explainable AI techniques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like SHAP, which clarify why a prediction was made.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support continuous monitoring by combining </a:t>
            </a:r>
            <a:r>
              <a:rPr altLang="en-US" baseline="0" b="1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edge computing for local processing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altLang="en-US" baseline="0" b="1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for advanced analytics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validate the system’s accuracy and efficiency using </a:t>
            </a:r>
            <a:r>
              <a:rPr altLang="en-US" baseline="0" b="1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real-world datasets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including ECG signals and oncology treatment records.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compare the proposed framework's performance with existing machine learning models used in healthcare to highlight improvements in accuracy and response time.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deliver </a:t>
            </a:r>
            <a:r>
              <a:rPr altLang="en-US" baseline="0" b="1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personalized alerts and recommendations</a:t>
            </a:r>
            <a:r>
              <a:rPr altLang="en-US" baseline="0" b="0" cap="none" dirty="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to patients and healthcare providers via mobile or web-based applications for real-time action.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0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Google Shape;274;p17"/>
          <p:cNvSpPr txBox="1">
            <a:spLocks noGrp="1"/>
          </p:cNvSpPr>
          <p:nvPr>
            <p:ph type="title"/>
          </p:nvPr>
        </p:nvSpPr>
        <p:spPr>
          <a:xfrm>
            <a:off x="814274" y="590917"/>
            <a:ext cx="5967525" cy="533957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5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Research objective  visual representation</a:t>
            </a:r>
            <a:br>
              <a:rPr dirty="0" sz="2800" lang="en-IN"/>
            </a:br>
            <a:endParaRPr dirty="0" sz="2600"/>
          </a:p>
        </p:txBody>
      </p:sp>
      <p:sp>
        <p:nvSpPr>
          <p:cNvPr id="1048719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</a:p>
        </p:txBody>
      </p:sp>
      <p:grpSp>
        <p:nvGrpSpPr>
          <p:cNvPr id="101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20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1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2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23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24" name="Rectangle 2"/>
          <p:cNvSpPr>
            <a:spLocks noChangeArrowheads="1"/>
          </p:cNvSpPr>
          <p:nvPr/>
        </p:nvSpPr>
        <p:spPr bwMode="auto">
          <a:xfrm>
            <a:off x="1" y="2738022"/>
            <a:ext cx="8305800" cy="677108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20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97153" name="Picture 1" descr="diagram (2)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282216" y="1581150"/>
            <a:ext cx="6728184" cy="3429000"/>
          </a:xfrm>
          <a:prstGeom prst="rect"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4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7" name="Google Shape;274;p17"/>
          <p:cNvSpPr txBox="1">
            <a:spLocks noGrp="1"/>
          </p:cNvSpPr>
          <p:nvPr>
            <p:ph type="title"/>
          </p:nvPr>
        </p:nvSpPr>
        <p:spPr>
          <a:xfrm>
            <a:off x="838200" y="873635"/>
            <a:ext cx="5492400" cy="533957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ctr"/>
            <a:r>
              <a:rPr dirty="0" sz="20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Research  Methodology :Data Collection &amp; Preprocessing</a:t>
            </a:r>
            <a:br>
              <a:rPr b="1" dirty="0" sz="24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728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</a:p>
        </p:txBody>
      </p:sp>
      <p:grpSp>
        <p:nvGrpSpPr>
          <p:cNvPr id="105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29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30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31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32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33" name="Rectangle 4"/>
          <p:cNvSpPr>
            <a:spLocks noChangeArrowheads="1"/>
          </p:cNvSpPr>
          <p:nvPr/>
        </p:nvSpPr>
        <p:spPr bwMode="auto">
          <a:xfrm>
            <a:off x="38600" y="3076096"/>
            <a:ext cx="8001000" cy="507831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r>
              <a:rPr dirty="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3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734" name="Rectangle 1"/>
          <p:cNvSpPr>
            <a:spLocks noChangeArrowheads="1"/>
          </p:cNvSpPr>
          <p:nvPr/>
        </p:nvSpPr>
        <p:spPr bwMode="auto">
          <a:xfrm>
            <a:off x="38600" y="1407592"/>
            <a:ext cx="8953000" cy="3170099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baseline="0" b="0" cap="none" dirty="0" sz="20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Data sources include wearable sensors, imaging scans, and electronic health records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Wearables capture real-time data like ECG, SpO2, temperature, and activity level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Imaging data such as CT and MRI support deeper diagnostics using CNNs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EHRs provide context such as patient history, medications, and test results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Preprocessing involves cleaning data, removing noise, and standardizing formats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Missing data handled using interpolation and KNN-based imputation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Feature engineering includes extraction of HRV, sleep trends, and movement patterns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Final dataset includes both temporal and spatial data for multimodal learning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8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7" name="Google Shape;274;p17"/>
          <p:cNvSpPr txBox="1">
            <a:spLocks noGrp="1"/>
          </p:cNvSpPr>
          <p:nvPr>
            <p:ph type="title"/>
          </p:nvPr>
        </p:nvSpPr>
        <p:spPr>
          <a:xfrm>
            <a:off x="838200" y="902597"/>
            <a:ext cx="5867400" cy="504995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000" lang="en-US"/>
              <a:t>Understanding Research </a:t>
            </a:r>
            <a:r>
              <a:rPr dirty="0" lang="en-US"/>
              <a:t>methodology </a:t>
            </a:r>
            <a:br>
              <a:rPr dirty="0" lang="en-US"/>
            </a:br>
            <a:r>
              <a:rPr dirty="0" sz="2000" lang="en-US"/>
              <a:t>Visual Representation</a:t>
            </a:r>
            <a:br>
              <a:rPr b="1" dirty="0" sz="24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738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</a:p>
        </p:txBody>
      </p:sp>
      <p:grpSp>
        <p:nvGrpSpPr>
          <p:cNvPr id="109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39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40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41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42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pic>
        <p:nvPicPr>
          <p:cNvPr id="2097154" name="Picture 1" descr="blockdigram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52400" y="1550562"/>
            <a:ext cx="6781800" cy="3429000"/>
          </a:xfrm>
          <a:prstGeom prst="rect"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2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5" name="Google Shape;274;p17"/>
          <p:cNvSpPr txBox="1">
            <a:spLocks noGrp="1"/>
          </p:cNvSpPr>
          <p:nvPr>
            <p:ph type="title"/>
          </p:nvPr>
        </p:nvSpPr>
        <p:spPr>
          <a:xfrm>
            <a:off x="838200" y="873635"/>
            <a:ext cx="5492400" cy="533957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ctr"/>
            <a:r>
              <a:rPr dirty="0" sz="20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Research  Methodology : </a:t>
            </a:r>
            <a:r>
              <a:rPr dirty="0" sz="2000" lang="en-IN"/>
              <a:t>Implementation</a:t>
            </a:r>
            <a:br>
              <a:rPr b="1" dirty="0" sz="24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746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</a:p>
        </p:txBody>
      </p:sp>
      <p:grpSp>
        <p:nvGrpSpPr>
          <p:cNvPr id="113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47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48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49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50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51" name="Rectangle 4"/>
          <p:cNvSpPr>
            <a:spLocks noChangeArrowheads="1"/>
          </p:cNvSpPr>
          <p:nvPr/>
        </p:nvSpPr>
        <p:spPr bwMode="auto">
          <a:xfrm>
            <a:off x="38600" y="3076096"/>
            <a:ext cx="8001000" cy="507831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r>
              <a:rPr dirty="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3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752" name="Rectangle 1"/>
          <p:cNvSpPr>
            <a:spLocks noChangeArrowheads="1"/>
          </p:cNvSpPr>
          <p:nvPr/>
        </p:nvSpPr>
        <p:spPr bwMode="auto">
          <a:xfrm>
            <a:off x="38600" y="1715369"/>
            <a:ext cx="8953000" cy="2554545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Wearables capture real-time data like ECG, SpO2, temperature, and activity level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Imaging data such as CT and MRI support deeper diagnostics using CNNs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EHRs provide context such as patient history, medications, and test results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Preprocessing involves cleaning data, removing noise, and standardizing formats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Missing data handled using interpolation and KNN-based imputation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Feature engineering includes extraction of HRV, sleep trends, and movement patterns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20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Final dataset includes both temporal and spatial data for multimodal learning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6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5" name="Google Shape;274;p17"/>
          <p:cNvSpPr txBox="1">
            <a:spLocks noGrp="1"/>
          </p:cNvSpPr>
          <p:nvPr>
            <p:ph type="title"/>
          </p:nvPr>
        </p:nvSpPr>
        <p:spPr>
          <a:xfrm>
            <a:off x="838200" y="873635"/>
            <a:ext cx="5492400" cy="533957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ctr"/>
            <a:r>
              <a:rPr dirty="0" sz="20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Research  Methodology: </a:t>
            </a:r>
            <a:r>
              <a:rPr dirty="0" sz="2000" lang="en-IN"/>
              <a:t>Proposed Framework</a:t>
            </a:r>
            <a:br>
              <a:rPr dirty="0" sz="2000" lang="en-IN"/>
            </a:br>
            <a:r>
              <a:rPr dirty="0" sz="2400" lang="en-IN">
                <a:latin typeface="Times New Roman" panose="02020603050405020304" pitchFamily="18" charset="0"/>
                <a:cs typeface="Times New Roman" panose="02020603050405020304" pitchFamily="18" charset="0"/>
              </a:rPr>
              <a:t>visual representation</a:t>
            </a:r>
            <a:br>
              <a:rPr b="1" dirty="0" sz="24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756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</a:p>
        </p:txBody>
      </p:sp>
      <p:grpSp>
        <p:nvGrpSpPr>
          <p:cNvPr id="117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57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58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59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60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61" name="Rectangle 4"/>
          <p:cNvSpPr>
            <a:spLocks noChangeArrowheads="1"/>
          </p:cNvSpPr>
          <p:nvPr/>
        </p:nvSpPr>
        <p:spPr bwMode="auto">
          <a:xfrm>
            <a:off x="38600" y="3076096"/>
            <a:ext cx="8001000" cy="507831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r>
              <a:rPr dirty="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3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762" name="Rectangle 1"/>
          <p:cNvSpPr>
            <a:spLocks noChangeArrowheads="1"/>
          </p:cNvSpPr>
          <p:nvPr/>
        </p:nvSpPr>
        <p:spPr bwMode="auto">
          <a:xfrm>
            <a:off x="38600" y="2638697"/>
            <a:ext cx="8953000" cy="707886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baseline="0" b="0" cap="none" dirty="0" sz="20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baseline="0" b="0" cap="none" dirty="0" sz="20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Picture 2" descr="methodolgy digram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76200" y="1488754"/>
            <a:ext cx="6934199" cy="3450158"/>
          </a:xfrm>
          <a:prstGeom prst="rect"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0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5" name="Google Shape;274;p17"/>
          <p:cNvSpPr txBox="1">
            <a:spLocks noGrp="1"/>
          </p:cNvSpPr>
          <p:nvPr>
            <p:ph type="title"/>
          </p:nvPr>
        </p:nvSpPr>
        <p:spPr>
          <a:xfrm>
            <a:off x="758696" y="486348"/>
            <a:ext cx="5867400" cy="504995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400" lang="en-IN"/>
              <a:t>Research Outcome </a:t>
            </a:r>
            <a:endParaRPr dirty="0" sz="2600"/>
          </a:p>
        </p:txBody>
      </p:sp>
      <p:sp>
        <p:nvSpPr>
          <p:cNvPr id="1048766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</a:p>
        </p:txBody>
      </p:sp>
      <p:grpSp>
        <p:nvGrpSpPr>
          <p:cNvPr id="121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67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68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69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70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graphicFrame>
        <p:nvGraphicFramePr>
          <p:cNvPr id="4194304" name="Table 2"/>
          <p:cNvGraphicFramePr>
            <a:graphicFrameLocks noGrp="1"/>
          </p:cNvGraphicFramePr>
          <p:nvPr/>
        </p:nvGraphicFramePr>
        <p:xfrm>
          <a:off x="838200" y="2038350"/>
          <a:ext cx="5867400" cy="2285999"/>
        </p:xfrm>
        <a:graphic>
          <a:graphicData uri="http://schemas.openxmlformats.org/drawingml/2006/table">
            <a:tbl>
              <a:tblPr firstRow="1" firstCol="1" bandRow="1">
                <a:tableStyleId>{F5C18125-BADF-40EA-979B-08BD0B61CED4}</a:tableStyleId>
              </a:tblPr>
              <a:tblGrid>
                <a:gridCol w="1029878"/>
                <a:gridCol w="951470"/>
                <a:gridCol w="914252"/>
                <a:gridCol w="1066216"/>
                <a:gridCol w="952352"/>
                <a:gridCol w="953232"/>
              </a:tblGrid>
              <a:tr h="1327598">
                <a:tc>
                  <a:txBody>
                    <a:bodyPr/>
                    <a:p>
                      <a:pPr algn="ctr" marL="17780">
                        <a:lnSpc>
                          <a:spcPct val="115000"/>
                        </a:lnSpc>
                        <a:spcBef>
                          <a:spcPts val="87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10">
                          <a:effectLst/>
                        </a:rPr>
                        <a:t>Dataset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l" indent="-143510" marL="237490" marR="74295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10">
                          <a:effectLst/>
                        </a:rPr>
                        <a:t>Accuracy </a:t>
                      </a:r>
                      <a:r>
                        <a:rPr sz="1200" kern="100" lang="en-US" spc="-20">
                          <a:effectLst/>
                        </a:rPr>
                        <a:t>(%)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l" indent="-180340" marL="250825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dirty="0" sz="1200" kern="100" lang="en-US" spc="-10">
                          <a:effectLst/>
                        </a:rPr>
                        <a:t>Sensitivity </a:t>
                      </a:r>
                      <a:r>
                        <a:rPr dirty="0" sz="1200" kern="100" lang="en-US" spc="-20">
                          <a:effectLst/>
                        </a:rPr>
                        <a:t>(%)</a:t>
                      </a:r>
                      <a:endParaRPr dirty="0"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l" indent="-173990" marL="249555" marR="58420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10">
                          <a:effectLst/>
                        </a:rPr>
                        <a:t>Specificity </a:t>
                      </a:r>
                      <a:r>
                        <a:rPr sz="1200" kern="100" lang="en-US" spc="-20">
                          <a:effectLst/>
                        </a:rPr>
                        <a:t>(%)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5875">
                        <a:lnSpc>
                          <a:spcPct val="115000"/>
                        </a:lnSpc>
                        <a:spcBef>
                          <a:spcPts val="87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10">
                          <a:effectLst/>
                        </a:rPr>
                        <a:t>F1-Score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3335">
                        <a:lnSpc>
                          <a:spcPct val="115000"/>
                        </a:lnSpc>
                        <a:spcBef>
                          <a:spcPts val="87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dirty="0" sz="1200" kern="100" lang="en-US" spc="-25">
                          <a:effectLst/>
                        </a:rPr>
                        <a:t>AUC</a:t>
                      </a:r>
                      <a:endParaRPr dirty="0"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</a:tr>
              <a:tr h="482639">
                <a:tc>
                  <a:txBody>
                    <a:bodyPr/>
                    <a:p>
                      <a:pPr algn="ctr" marL="17780" marR="3175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10">
                          <a:effectLst/>
                        </a:rPr>
                        <a:t>Cardiology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8415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5">
                          <a:effectLst/>
                        </a:rPr>
                        <a:t>94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6510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5">
                          <a:effectLst/>
                        </a:rPr>
                        <a:t>91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6510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5">
                          <a:effectLst/>
                        </a:rPr>
                        <a:t>96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5875" marR="1270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0">
                          <a:effectLst/>
                        </a:rPr>
                        <a:t>0.93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3335" marR="635">
                        <a:lnSpc>
                          <a:spcPct val="115000"/>
                        </a:lnSpc>
                        <a:spcBef>
                          <a:spcPts val="19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0">
                          <a:effectLst/>
                        </a:rPr>
                        <a:t>0.97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</a:tr>
              <a:tr h="475762">
                <a:tc>
                  <a:txBody>
                    <a:bodyPr/>
                    <a:p>
                      <a:pPr algn="ctr" marL="17780" marR="3175">
                        <a:lnSpc>
                          <a:spcPct val="115000"/>
                        </a:lnSpc>
                        <a:spcBef>
                          <a:spcPts val="18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10">
                          <a:effectLst/>
                        </a:rPr>
                        <a:t>Oncology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8415">
                        <a:lnSpc>
                          <a:spcPct val="115000"/>
                        </a:lnSpc>
                        <a:spcBef>
                          <a:spcPts val="18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5">
                          <a:effectLst/>
                        </a:rPr>
                        <a:t>90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6510">
                        <a:lnSpc>
                          <a:spcPct val="115000"/>
                        </a:lnSpc>
                        <a:spcBef>
                          <a:spcPts val="18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5">
                          <a:effectLst/>
                        </a:rPr>
                        <a:t>88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6510">
                        <a:lnSpc>
                          <a:spcPct val="115000"/>
                        </a:lnSpc>
                        <a:spcBef>
                          <a:spcPts val="18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dirty="0" sz="1200" kern="100" lang="en-US" spc="-25">
                          <a:effectLst/>
                        </a:rPr>
                        <a:t>92</a:t>
                      </a:r>
                      <a:endParaRPr dirty="0"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5875" marR="1270">
                        <a:lnSpc>
                          <a:spcPct val="115000"/>
                        </a:lnSpc>
                        <a:spcBef>
                          <a:spcPts val="18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sz="1200" kern="100" lang="en-US" spc="-20">
                          <a:effectLst/>
                        </a:rPr>
                        <a:t>0.89</a:t>
                      </a:r>
                      <a:endParaRPr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p>
                      <a:pPr algn="ctr" marL="13335" marR="635">
                        <a:lnSpc>
                          <a:spcPct val="115000"/>
                        </a:lnSpc>
                        <a:spcBef>
                          <a:spcPts val="185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dirty="0" sz="1200" kern="100" lang="en-US" spc="-20">
                          <a:effectLst/>
                        </a:rPr>
                        <a:t>0.94</a:t>
                      </a:r>
                      <a:endParaRPr dirty="0" sz="1200" kern="100" lang="en-IN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mbria" panose="020405030504060302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048771" name="TextBox 6"/>
          <p:cNvSpPr txBox="1"/>
          <p:nvPr/>
        </p:nvSpPr>
        <p:spPr>
          <a:xfrm>
            <a:off x="594924" y="1504950"/>
            <a:ext cx="6267472" cy="320024"/>
          </a:xfrm>
          <a:prstGeom prst="rect"/>
          <a:noFill/>
        </p:spPr>
        <p:txBody>
          <a:bodyPr wrap="square">
            <a:spAutoFit/>
          </a:bodyPr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Model</a:t>
            </a:r>
            <a:r>
              <a:rPr b="1" dirty="0" sz="1400" kern="100" lang="en-US" spc="-45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performance</a:t>
            </a:r>
            <a:r>
              <a:rPr b="1" dirty="0" sz="1400" kern="100" lang="en-US" spc="-45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metrics</a:t>
            </a:r>
            <a:r>
              <a:rPr b="1" dirty="0" sz="1400" kern="100" lang="en-US" spc="-5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for</a:t>
            </a:r>
            <a:r>
              <a:rPr b="1" dirty="0" sz="1400" kern="100" lang="en-US" spc="-55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cardiology</a:t>
            </a:r>
            <a:r>
              <a:rPr b="1" dirty="0" sz="1400" kern="100" lang="en-US" spc="-5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and</a:t>
            </a:r>
            <a:r>
              <a:rPr b="1" dirty="0" sz="1400" kern="100" lang="en-US" spc="-4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oncology</a:t>
            </a:r>
            <a:r>
              <a:rPr b="1" dirty="0" sz="1400" kern="100" lang="en-US" spc="-5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 </a:t>
            </a:r>
            <a:r>
              <a:rPr b="1" dirty="0" sz="1400" kern="100" lang="en-US" spc="-1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datasets</a:t>
            </a:r>
            <a:endParaRPr dirty="0" sz="1050" kern="100" lang="en-IN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4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4" name="Google Shape;274;p17"/>
          <p:cNvSpPr txBox="1">
            <a:spLocks noGrp="1"/>
          </p:cNvSpPr>
          <p:nvPr>
            <p:ph type="title"/>
          </p:nvPr>
        </p:nvSpPr>
        <p:spPr>
          <a:xfrm>
            <a:off x="758696" y="486348"/>
            <a:ext cx="5867400" cy="504995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400" lang="en-IN"/>
              <a:t>Research Outcome </a:t>
            </a:r>
            <a:endParaRPr dirty="0" sz="2600"/>
          </a:p>
        </p:txBody>
      </p:sp>
      <p:sp>
        <p:nvSpPr>
          <p:cNvPr id="1048775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dirty="0"/>
          </a:p>
        </p:txBody>
      </p:sp>
      <p:grpSp>
        <p:nvGrpSpPr>
          <p:cNvPr id="125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76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77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78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79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80" name="TextBox 6"/>
          <p:cNvSpPr txBox="1"/>
          <p:nvPr/>
        </p:nvSpPr>
        <p:spPr>
          <a:xfrm>
            <a:off x="-17586" y="1809750"/>
            <a:ext cx="7789985" cy="6438109"/>
          </a:xfrm>
          <a:prstGeom prst="rect"/>
          <a:noFill/>
        </p:spPr>
        <p:txBody>
          <a:bodyPr wrap="square">
            <a:spAutoFit/>
          </a:bodyPr>
          <a:p>
            <a:pPr>
              <a:buNone/>
            </a:pPr>
            <a:r>
              <a:rPr b="1"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Results – Cardiology Dataset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Dataset includes ECG signals from over 500 patients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Achieved 94% accuracy in detecting arrhythmias using CNN + RNN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Sensitivity of 91% and specificity of 96% confirm clinical reliability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F1-score of 0.93 indicates strong performance even with class imbalance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AUC of 0.97 shows excellent model discrimination capability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Alerts helped initiate early treatment and reduce complications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Mobile integration delivered timely warnings to patients and doctors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Demonstrates the model’s practical application in cardiac monitoring</a:t>
            </a:r>
          </a:p>
          <a:p>
            <a:pPr>
              <a:buFont typeface="Arial" panose="020B0604020202020204" pitchFamily="34" charset="0"/>
              <a:buChar char="•"/>
            </a:pPr>
            <a:endParaRPr dirty="0" lang="en-US"/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r>
              <a:rPr b="1" dirty="0" sz="1400" kern="100" lang="en-US" spc="-1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</a:t>
            </a:r>
            <a:endParaRPr dirty="0" sz="1050" kern="100" lang="en-IN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8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3" name="Google Shape;274;p17"/>
          <p:cNvSpPr txBox="1">
            <a:spLocks noGrp="1"/>
          </p:cNvSpPr>
          <p:nvPr>
            <p:ph type="title"/>
          </p:nvPr>
        </p:nvSpPr>
        <p:spPr>
          <a:xfrm>
            <a:off x="758696" y="486348"/>
            <a:ext cx="5867400" cy="504995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r>
              <a:rPr dirty="0" sz="2400" lang="en-IN"/>
              <a:t>Research Outcome </a:t>
            </a:r>
            <a:endParaRPr dirty="0" sz="2600"/>
          </a:p>
        </p:txBody>
      </p:sp>
      <p:sp>
        <p:nvSpPr>
          <p:cNvPr id="1048784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dirty="0"/>
          </a:p>
        </p:txBody>
      </p:sp>
      <p:grpSp>
        <p:nvGrpSpPr>
          <p:cNvPr id="129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85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86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87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88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89" name="TextBox 6"/>
          <p:cNvSpPr txBox="1"/>
          <p:nvPr/>
        </p:nvSpPr>
        <p:spPr>
          <a:xfrm>
            <a:off x="-17586" y="1809750"/>
            <a:ext cx="7789985" cy="6438109"/>
          </a:xfrm>
          <a:prstGeom prst="rect"/>
          <a:noFill/>
        </p:spPr>
        <p:txBody>
          <a:bodyPr wrap="square">
            <a:spAutoFit/>
          </a:bodyPr>
          <a:p>
            <a:pPr>
              <a:buNone/>
            </a:pPr>
            <a:r>
              <a:rPr b="1" dirty="0" lang="en-US"/>
              <a:t>: </a:t>
            </a:r>
            <a:r>
              <a:rPr b="1"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Results – Oncology Dataset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Dataset focused on predicting chemotherapy-induced side effects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Accuracy of 90% achieved using multimodal features from wearables and EHRs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Sensitivity of 88% and specificity of 92% supported early interventions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F1-score of 0.89 and AUC of 0.94 validate robustness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Predictive alerts enabled changes in treatment plans in time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Supports generalization of the framework beyond heart diseases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Highlights adaptability of the model across chronic conditions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18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Reinforces clinical relevance of the proposed AI system</a:t>
            </a:r>
          </a:p>
          <a:p>
            <a:pPr>
              <a:buNone/>
            </a:pPr>
            <a:endParaRPr dirty="0" lang="en-US"/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sz="1400" kern="100" lang="en-US" spc="-10">
              <a:effectLst/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endParaRPr b="1" dirty="0" kern="100" lang="en-US" spc="-10">
              <a:latin typeface="Times New Roman" panose="020206030504050203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algn="just" indent="306070">
              <a:lnSpc>
                <a:spcPct val="115000"/>
              </a:lnSpc>
              <a:spcBef>
                <a:spcPts val="190"/>
              </a:spcBef>
              <a:spcAft>
                <a:spcPts val="800"/>
              </a:spcAft>
            </a:pPr>
            <a:r>
              <a:rPr b="1" dirty="0" sz="1400" kern="100" lang="en-US" spc="-1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s</a:t>
            </a:r>
            <a:endParaRPr dirty="0" sz="1050" kern="100" lang="en-IN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2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2" name="Google Shape;274;p17"/>
          <p:cNvSpPr txBox="1">
            <a:spLocks noGrp="1"/>
          </p:cNvSpPr>
          <p:nvPr>
            <p:ph type="title"/>
          </p:nvPr>
        </p:nvSpPr>
        <p:spPr>
          <a:xfrm>
            <a:off x="814274" y="902597"/>
            <a:ext cx="6043726" cy="222278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br>
              <a:rPr dirty="0" sz="2400" lang="en-US"/>
            </a:br>
            <a:r>
              <a:rPr dirty="0" sz="2400" lang="en-US"/>
              <a:t>Results and Discussion -</a:t>
            </a:r>
            <a:r>
              <a:rPr dirty="0" sz="2000" lang="en-IN"/>
              <a:t>Real-World Case Study</a:t>
            </a:r>
            <a:r>
              <a:rPr dirty="0" sz="2400" lang="en-US"/>
              <a:t> </a:t>
            </a:r>
            <a:br>
              <a:rPr dirty="0" sz="28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793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</a:p>
        </p:txBody>
      </p:sp>
      <p:grpSp>
        <p:nvGrpSpPr>
          <p:cNvPr id="133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794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95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96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797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798" name="TextBox 2"/>
          <p:cNvSpPr txBox="1"/>
          <p:nvPr/>
        </p:nvSpPr>
        <p:spPr>
          <a:xfrm>
            <a:off x="1091627" y="4919294"/>
            <a:ext cx="7654078" cy="230832"/>
          </a:xfrm>
          <a:prstGeom prst="rect"/>
          <a:noFill/>
        </p:spPr>
        <p:txBody>
          <a:bodyPr wrap="square">
            <a:spAutoFit/>
          </a:bodyPr>
          <a:p>
            <a:pPr marL="12700">
              <a:lnSpc>
                <a:spcPct val="100000"/>
              </a:lnSpc>
              <a:spcBef>
                <a:spcPts val="515"/>
              </a:spcBef>
            </a:pPr>
            <a:endParaRPr dirty="0" sz="9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799" name="Rectangle 3"/>
          <p:cNvSpPr>
            <a:spLocks noChangeArrowheads="1"/>
          </p:cNvSpPr>
          <p:nvPr/>
        </p:nvSpPr>
        <p:spPr bwMode="auto">
          <a:xfrm>
            <a:off x="282216" y="2980501"/>
            <a:ext cx="7032984" cy="507831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altLang="en-US" baseline="0" b="0" cap="none" dirty="0" sz="9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48800" name="Rectangle 1"/>
          <p:cNvSpPr>
            <a:spLocks noChangeArrowheads="1"/>
          </p:cNvSpPr>
          <p:nvPr/>
        </p:nvSpPr>
        <p:spPr bwMode="auto">
          <a:xfrm>
            <a:off x="76200" y="1341491"/>
            <a:ext cx="8550624" cy="2862322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dirty="0" sz="1800" lang="en-US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a real-world pilot, wearable ECGs monitored 500 cardiac patients over 6 months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system detected short-term arrhythmias often missed in standard monitoring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Real-time alerts led to early treatment and lifestyle modifications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Sensitivity and specificity remained consistent across patient groups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Mobile apps delivered personalized feedback and daily summaries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Clinicians used SHAP outputs to understand alert triggers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15% reduction in emergency hospital visits was recorded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Proves the effectiveness and usability of the system in practice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6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3" name="Google Shape;274;p17"/>
          <p:cNvSpPr txBox="1">
            <a:spLocks noGrp="1"/>
          </p:cNvSpPr>
          <p:nvPr>
            <p:ph type="title"/>
          </p:nvPr>
        </p:nvSpPr>
        <p:spPr>
          <a:xfrm>
            <a:off x="814274" y="1047751"/>
            <a:ext cx="5891325" cy="77124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br>
              <a:rPr dirty="0" sz="2400" lang="en-US"/>
            </a:br>
            <a:br>
              <a:rPr dirty="0" sz="2400" lang="en-US"/>
            </a:br>
            <a:r>
              <a:rPr dirty="0" sz="2400" lang="en-IN"/>
              <a:t>Challenges &amp; Future Work</a:t>
            </a:r>
            <a:br>
              <a:rPr dirty="0" sz="2800" lang="en-US"/>
            </a:br>
            <a:br>
              <a:rPr dirty="0" sz="28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804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</a:p>
        </p:txBody>
      </p:sp>
      <p:grpSp>
        <p:nvGrpSpPr>
          <p:cNvPr id="137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805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6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7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08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809" name="TextBox 2"/>
          <p:cNvSpPr txBox="1"/>
          <p:nvPr/>
        </p:nvSpPr>
        <p:spPr>
          <a:xfrm>
            <a:off x="1091627" y="4919294"/>
            <a:ext cx="7654078" cy="230832"/>
          </a:xfrm>
          <a:prstGeom prst="rect"/>
          <a:noFill/>
        </p:spPr>
        <p:txBody>
          <a:bodyPr wrap="square">
            <a:spAutoFit/>
          </a:bodyPr>
          <a:p>
            <a:pPr marL="12700">
              <a:lnSpc>
                <a:spcPct val="100000"/>
              </a:lnSpc>
              <a:spcBef>
                <a:spcPts val="515"/>
              </a:spcBef>
            </a:pPr>
            <a:endParaRPr dirty="0" sz="9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810" name="Rectangle 2"/>
          <p:cNvSpPr>
            <a:spLocks noChangeArrowheads="1"/>
          </p:cNvSpPr>
          <p:nvPr/>
        </p:nvSpPr>
        <p:spPr bwMode="auto">
          <a:xfrm>
            <a:off x="95500" y="1878547"/>
            <a:ext cx="8953000" cy="2769989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Privacy concerns require stronger encryption and local training methods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Power consumption in wearables limits long-term monitoring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Need for model fairness testing to avoid demographic biases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Lack of standardized communication protocols in IoMT infrastructure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Future work includes clinical trials across geographies and age groups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Blockchain will be explored for tamper-proof medical logging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Focus on personalization for rare or under-diagnosed chronic diseases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dirty="0" sz="2000"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Collaboration with hospitals planned for deployment testing</a:t>
            </a:r>
          </a:p>
          <a:p>
            <a:endParaRPr dirty="0"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0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3" name="Google Shape;274;p17"/>
          <p:cNvSpPr txBox="1">
            <a:spLocks noGrp="1"/>
          </p:cNvSpPr>
          <p:nvPr>
            <p:ph type="title"/>
          </p:nvPr>
        </p:nvSpPr>
        <p:spPr>
          <a:xfrm>
            <a:off x="681029" y="1044774"/>
            <a:ext cx="5891325" cy="77124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br>
              <a:rPr dirty="0" sz="2400" lang="en-US"/>
            </a:br>
            <a:br>
              <a:rPr dirty="0" sz="2400" lang="en-US">
                <a:latin typeface="Sylfaen" panose="010A050205030603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dirty="0" sz="2400" lang="en-IN"/>
              <a:t>Challenges &amp; Future Work </a:t>
            </a:r>
            <a:r>
              <a:rPr dirty="0" sz="2400" lang="en-US"/>
              <a:t>A Visual Approach</a:t>
            </a:r>
            <a:r>
              <a:rPr dirty="0" sz="2400" lang="en-IN"/>
              <a:t> </a:t>
            </a:r>
            <a:br>
              <a:rPr dirty="0" sz="2800" lang="en-US"/>
            </a:br>
            <a:br>
              <a:rPr dirty="0" sz="2800" lang="en-IN"/>
            </a:br>
            <a:br>
              <a:rPr dirty="0" sz="2800" lang="en-IN"/>
            </a:br>
            <a:endParaRPr dirty="0" sz="2600"/>
          </a:p>
        </p:txBody>
      </p:sp>
      <p:sp>
        <p:nvSpPr>
          <p:cNvPr id="1048814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</a:p>
        </p:txBody>
      </p:sp>
      <p:grpSp>
        <p:nvGrpSpPr>
          <p:cNvPr id="141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815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16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17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18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819" name="TextBox 2"/>
          <p:cNvSpPr txBox="1"/>
          <p:nvPr/>
        </p:nvSpPr>
        <p:spPr>
          <a:xfrm>
            <a:off x="1091627" y="4919294"/>
            <a:ext cx="7654078" cy="230832"/>
          </a:xfrm>
          <a:prstGeom prst="rect"/>
          <a:noFill/>
        </p:spPr>
        <p:txBody>
          <a:bodyPr wrap="square">
            <a:spAutoFit/>
          </a:bodyPr>
          <a:p>
            <a:pPr marL="12700">
              <a:lnSpc>
                <a:spcPct val="100000"/>
              </a:lnSpc>
              <a:spcBef>
                <a:spcPts val="515"/>
              </a:spcBef>
            </a:pPr>
            <a:endParaRPr dirty="0" sz="9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820" name="Rectangle 2"/>
          <p:cNvSpPr>
            <a:spLocks noChangeArrowheads="1"/>
          </p:cNvSpPr>
          <p:nvPr/>
        </p:nvSpPr>
        <p:spPr bwMode="auto">
          <a:xfrm>
            <a:off x="95500" y="3040403"/>
            <a:ext cx="8953000" cy="446276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endParaRPr dirty="0" lang="en-US"/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altLang="en-US" baseline="0" b="0" cap="none" dirty="0" sz="9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Picture 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456724" y="1504950"/>
            <a:ext cx="6020275" cy="3169845"/>
          </a:xfrm>
          <a:prstGeom prst="rect"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4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</a:p>
        </p:txBody>
      </p:sp>
      <p:grpSp>
        <p:nvGrpSpPr>
          <p:cNvPr id="145" name="Google Shape;276;p17"/>
          <p:cNvGrpSpPr/>
          <p:nvPr/>
        </p:nvGrpSpPr>
        <p:grpSpPr>
          <a:xfrm>
            <a:off x="282216" y="590918"/>
            <a:ext cx="369505" cy="369505"/>
            <a:chOff x="2594050" y="1631825"/>
            <a:chExt cx="439625" cy="439625"/>
          </a:xfrm>
        </p:grpSpPr>
        <p:sp>
          <p:nvSpPr>
            <p:cNvPr id="1048824" name="Google Shape;277;p17"/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ah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25" name="Google Shape;278;p17"/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ah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26" name="Google Shape;279;p17"/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ah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27" name="Google Shape;280;p17"/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ah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  <p:sp>
        <p:nvSpPr>
          <p:cNvPr id="1048828" name="TextBox 2"/>
          <p:cNvSpPr txBox="1"/>
          <p:nvPr/>
        </p:nvSpPr>
        <p:spPr>
          <a:xfrm>
            <a:off x="1091627" y="4919294"/>
            <a:ext cx="7654078" cy="230832"/>
          </a:xfrm>
          <a:prstGeom prst="rect"/>
          <a:noFill/>
        </p:spPr>
        <p:txBody>
          <a:bodyPr wrap="square">
            <a:spAutoFit/>
          </a:bodyPr>
          <a:p>
            <a:pPr marL="12700">
              <a:lnSpc>
                <a:spcPct val="100000"/>
              </a:lnSpc>
              <a:spcBef>
                <a:spcPts val="515"/>
              </a:spcBef>
            </a:pPr>
            <a:endParaRPr dirty="0" sz="9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829" name="Rectangle 2"/>
          <p:cNvSpPr>
            <a:spLocks noChangeArrowheads="1"/>
          </p:cNvSpPr>
          <p:nvPr/>
        </p:nvSpPr>
        <p:spPr bwMode="auto">
          <a:xfrm>
            <a:off x="1086100" y="5054925"/>
            <a:ext cx="7753100" cy="923330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b="1" dirty="0" sz="300"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altLang="en-US" baseline="0" b="0" cap="none" dirty="0" sz="3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830" name="Title 3"/>
          <p:cNvSpPr>
            <a:spLocks noGrp="1"/>
          </p:cNvSpPr>
          <p:nvPr>
            <p:ph type="title"/>
          </p:nvPr>
        </p:nvSpPr>
        <p:spPr>
          <a:xfrm>
            <a:off x="815493" y="498253"/>
            <a:ext cx="5492400" cy="766200"/>
          </a:xfrm>
        </p:spPr>
        <p:txBody>
          <a:bodyPr/>
          <a:p>
            <a:r>
              <a:rPr dirty="0" lang="en-IN"/>
              <a:t>Conclusion</a:t>
            </a:r>
            <a:br>
              <a:rPr dirty="0" lang="en-US"/>
            </a:br>
            <a:endParaRPr dirty="0" lang="en-IN"/>
          </a:p>
        </p:txBody>
      </p:sp>
      <p:sp>
        <p:nvSpPr>
          <p:cNvPr id="1048831" name="Rectangle 7"/>
          <p:cNvSpPr>
            <a:spLocks noChangeArrowheads="1"/>
          </p:cNvSpPr>
          <p:nvPr/>
        </p:nvSpPr>
        <p:spPr bwMode="auto">
          <a:xfrm>
            <a:off x="38600" y="2962043"/>
            <a:ext cx="8382000" cy="477054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r>
              <a:rPr dirty="0" lang="en-US"/>
              <a:t>.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baseline="0" b="0" cap="none" dirty="0" sz="11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832" name="Rectangle 1"/>
          <p:cNvSpPr>
            <a:spLocks noChangeArrowheads="1"/>
          </p:cNvSpPr>
          <p:nvPr/>
        </p:nvSpPr>
        <p:spPr bwMode="auto">
          <a:xfrm>
            <a:off x="0" y="1478895"/>
            <a:ext cx="7881536" cy="2862322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</a:pPr>
            <a:endParaRPr altLang="en-US" baseline="0" b="0" cap="none" dirty="0" sz="18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Proposed a real-time, scalable, privacy-preserving wearable AI framework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Validated performance using real-world cardiology and oncology datasets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Integrated federated learning and explainable AI for trust and security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Demonstrated early detection, improved accuracy, and reduced hospitalization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Built a closed-loop system for predictive and preventive healthcare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Supported by multiple ML models and real-time feedback channels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Strong potential for clinical adoption and broader healthcare impact</a:t>
            </a: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8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Thank you – I look forward to your feedback and questions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5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7" name="Google Shape;395;p34"/>
          <p:cNvSpPr txBox="1">
            <a:spLocks noGrp="1"/>
          </p:cNvSpPr>
          <p:nvPr>
            <p:ph type="title"/>
          </p:nvPr>
        </p:nvSpPr>
        <p:spPr>
          <a:xfrm>
            <a:off x="762000" y="361950"/>
            <a:ext cx="5258400" cy="766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dirty="0" sz="2500" lang="en-IN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</a:t>
            </a:r>
            <a:r>
              <a:rPr dirty="0" sz="2500" lang="en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ey References</a:t>
            </a:r>
            <a:endParaRPr dirty="0" sz="250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48848" name="Google Shape;275;p17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</a:p>
        </p:txBody>
      </p:sp>
      <p:sp>
        <p:nvSpPr>
          <p:cNvPr id="1048849" name="Rectangle 1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0" y="1158091"/>
            <a:ext cx="8229600" cy="3970318"/>
          </a:xfrm>
          <a:prstGeom prst="rect"/>
          <a:noFill/>
          <a:ln>
            <a:noFill/>
          </a:ln>
          <a:effectLst/>
        </p:spPr>
        <p:txBody>
          <a:bodyPr anchor="ctr" anchorCtr="0" bIns="45720" compatLnSpc="1" lIns="91440" numCol="1" rIns="91440" tIns="45720" vert="horz" wrap="square">
            <a:prstTxWarp prst="textNoShape"/>
            <a:spAutoFit/>
          </a:bodyPr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Sabry, F., et al. (2022).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 AI-based wearable system for real-time fall and stress detection using deep learning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IEEE Access, 10, 8897–8910.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(Used for understanding wearable-based ML models and real-time detection accuracy.)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Saad, M., et al. (2024).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 in epilepsy and arrhythmia detection using wearable EEG/ECG data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Sensors, 24(1), 302.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(Highlighted model accuracy and </a:t>
            </a:r>
            <a:r>
              <a:rPr altLang="en-US" baseline="0" b="0" cap="none" dirty="0" sz="1200" i="1" kumimoji="0" lang="en-US" normalizeH="0" err="1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biosignal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usage relevant to this study.)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err="1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Shokouhifar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B., &amp; Asadi, S. (2022).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survey on AI-powered wearable healthcare systems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Journal of Biomedical Informatics, 132, 104099.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(Provides a foundation for AI integration with wearable IoMT devices.)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err="1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Tubaishat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M. (2020).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IoT-based health monitoring systems: a review of machine learning approaches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Healthcare Informatics Research, 26(3), 164–171.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(Informs on sensor types, data handling, and ML application trends.)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err="1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Rajpurkar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P., et al. (2017).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Cardiologist-level arrhythmia detection with deep neural networks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Nature Medicine, 25, 433–438.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(Supports ECG-based prediction models and performance metrics.)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Wang, L., et al. (2023).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Explainable AI for healthcare: applications in wearable devices and federated learning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ACM Computing Surveys, 55(4), 1–38.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(Validates your focus on privacy and SHAP-based explainability.)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defTabSz="914400" eaLnBrk="0" fontAlgn="base" hangingPunct="0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Kwon, S., et al. (2021). </a:t>
            </a: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Predictive analytics in chronic disease management using wearables and EHRs</a:t>
            </a:r>
            <a: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IEEE Journal of Biomedical and Health Informatics, 25(6), 2034–2045.</a:t>
            </a:r>
            <a:br>
              <a:rPr altLang="en-US" baseline="0" b="0" cap="none" dirty="0" sz="1200" i="0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altLang="en-US" baseline="0" b="0" cap="none" dirty="0" sz="1200" i="1" kumimoji="0" lang="en-US" normalizeH="0" strike="noStrike" u="none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(Demonstrates clinical utility of integrating EHRs and wearable data.)</a:t>
            </a:r>
            <a:endParaRPr altLang="en-US" baseline="0" b="0" cap="none" dirty="0" sz="1200" i="0" kumimoji="0" lang="en-US" normalizeH="0" strike="noStrike" u="none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8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2" name="Google Shape;401;p35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algn="r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</a:p>
        </p:txBody>
      </p:sp>
      <p:sp>
        <p:nvSpPr>
          <p:cNvPr id="1048853" name="Google Shape;402;p35"/>
          <p:cNvSpPr txBox="1">
            <a:spLocks noGrp="1"/>
          </p:cNvSpPr>
          <p:nvPr>
            <p:ph type="ctrTitle" idx="4294967295"/>
          </p:nvPr>
        </p:nvSpPr>
        <p:spPr>
          <a:xfrm>
            <a:off x="1275150" y="2364400"/>
            <a:ext cx="6593700" cy="11598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sz="6000" lang="en">
                <a:solidFill>
                  <a:schemeClr val="accent5"/>
                </a:solidFill>
              </a:rPr>
              <a:t>THANKS!</a:t>
            </a:r>
            <a:endParaRPr sz="6000">
              <a:solidFill>
                <a:schemeClr val="accent5"/>
              </a:solidFill>
            </a:endParaRPr>
          </a:p>
        </p:txBody>
      </p:sp>
      <p:sp>
        <p:nvSpPr>
          <p:cNvPr id="1048854" name="Google Shape;403;p35"/>
          <p:cNvSpPr txBox="1">
            <a:spLocks noGrp="1"/>
          </p:cNvSpPr>
          <p:nvPr>
            <p:ph type="subTitle" idx="4294967295"/>
          </p:nvPr>
        </p:nvSpPr>
        <p:spPr>
          <a:xfrm>
            <a:off x="1275150" y="3230000"/>
            <a:ext cx="6593700" cy="1342200"/>
          </a:xfrm>
          <a:prstGeom prst="rect"/>
        </p:spPr>
        <p:txBody>
          <a:bodyPr anchor="ctr" anchorCtr="0" bIns="91425" lIns="91425" rIns="91425" spcFirstLastPara="1" tIns="91425" wrap="square">
            <a:noAutofit/>
          </a:bodyPr>
          <a:p>
            <a:pPr algn="ctr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sz="2000" lang="en"/>
              <a:t>Any questions?</a:t>
            </a:r>
            <a:endParaRPr b="1" sz="2000"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 sz="2000"/>
          </a:p>
        </p:txBody>
      </p:sp>
      <p:grpSp>
        <p:nvGrpSpPr>
          <p:cNvPr id="159" name="Google Shape;404;p35"/>
          <p:cNvGrpSpPr/>
          <p:nvPr/>
        </p:nvGrpSpPr>
        <p:grpSpPr>
          <a:xfrm>
            <a:off x="3996210" y="966817"/>
            <a:ext cx="1197664" cy="1126777"/>
            <a:chOff x="5972700" y="2330200"/>
            <a:chExt cx="411625" cy="387275"/>
          </a:xfrm>
        </p:grpSpPr>
        <p:sp>
          <p:nvSpPr>
            <p:cNvPr id="1048855" name="Google Shape;405;p35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ah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9050" cap="rnd" cmpd="sng">
              <a:solidFill>
                <a:srgbClr val="3F537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  <p:sp>
          <p:nvSpPr>
            <p:cNvPr id="1048856" name="Google Shape;406;p35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ah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9050" cap="rnd" cmpd="sng">
              <a:solidFill>
                <a:srgbClr val="3F537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anchor="ctr" anchorCtr="0" bIns="91425" lIns="91425" rIns="91425" spcFirstLastPara="1" tIns="91425" wrap="square">
              <a:noAutofit/>
            </a:bodyPr>
            <a:p>
              <a:pPr algn="l" indent="0" lvl="0" marL="0" rtl="0">
                <a:spcBef>
                  <a:spcPts val="0"/>
                </a:spcBef>
                <a:spcAft>
                  <a:spcPts val="0"/>
                </a:spcAft>
                <a:buNone/>
              </a:p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Literature Review</dc:title>
  <dc:creator>Darshan Madhani</dc:creator>
  <cp:lastModifiedBy>Darshan madhani</cp:lastModifiedBy>
  <dcterms:created xsi:type="dcterms:W3CDTF">2025-06-03T10:30:47Z</dcterms:created>
  <dcterms:modified xsi:type="dcterms:W3CDTF">2025-06-03T10:30:47Z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b839313ab3ad41eb8394ba5e2efb60c3</vt:lpwstr>
  </property>
</Properties>
</file>