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4" r:id="rId1"/>
  </p:sldMasterIdLst>
  <p:notesMasterIdLst>
    <p:notesMasterId r:id="rId15"/>
  </p:notesMasterIdLst>
  <p:sldIdLst>
    <p:sldId id="256" r:id="rId2"/>
    <p:sldId id="257" r:id="rId3"/>
    <p:sldId id="271" r:id="rId4"/>
    <p:sldId id="259" r:id="rId5"/>
    <p:sldId id="260" r:id="rId6"/>
    <p:sldId id="261" r:id="rId7"/>
    <p:sldId id="262" r:id="rId8"/>
    <p:sldId id="272" r:id="rId9"/>
    <p:sldId id="263" r:id="rId10"/>
    <p:sldId id="268" r:id="rId11"/>
    <p:sldId id="269" r:id="rId12"/>
    <p:sldId id="273"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D9C9AD-9712-4E66-89A1-68C3E2080D32}" type="datetimeFigureOut">
              <a:rPr lang="en-IN" smtClean="0"/>
              <a:t>29-03-2025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540428-F4F7-46E3-927C-4C3DC91E4104}" type="slidenum">
              <a:rPr lang="en-IN" smtClean="0"/>
              <a:t>‹#›</a:t>
            </a:fld>
            <a:endParaRPr lang="en-IN"/>
          </a:p>
        </p:txBody>
      </p:sp>
    </p:spTree>
    <p:extLst>
      <p:ext uri="{BB962C8B-B14F-4D97-AF65-F5344CB8AC3E}">
        <p14:creationId xmlns:p14="http://schemas.microsoft.com/office/powerpoint/2010/main" val="2274275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5540428-F4F7-46E3-927C-4C3DC91E4104}" type="slidenum">
              <a:rPr lang="en-IN" smtClean="0"/>
              <a:t>1</a:t>
            </a:fld>
            <a:endParaRPr lang="en-IN"/>
          </a:p>
        </p:txBody>
      </p:sp>
    </p:spTree>
    <p:extLst>
      <p:ext uri="{BB962C8B-B14F-4D97-AF65-F5344CB8AC3E}">
        <p14:creationId xmlns:p14="http://schemas.microsoft.com/office/powerpoint/2010/main" val="1219309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305356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129822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2036117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141253-9883-4B2B-ACD7-F88EDDE47232}" type="datetimeFigureOut">
              <a:rPr lang="en-IN" smtClean="0"/>
              <a:t>29-03-2025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2042670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141253-9883-4B2B-ACD7-F88EDDE47232}" type="datetimeFigureOut">
              <a:rPr lang="en-IN" smtClean="0"/>
              <a:t>29-03-2025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4014230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141253-9883-4B2B-ACD7-F88EDDE47232}" type="datetimeFigureOut">
              <a:rPr lang="en-IN" smtClean="0"/>
              <a:t>29-03-2025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1836905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41253-9883-4B2B-ACD7-F88EDDE47232}" type="datetimeFigureOut">
              <a:rPr lang="en-IN" smtClean="0"/>
              <a:t>29-03-2025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2286767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141253-9883-4B2B-ACD7-F88EDDE47232}" type="datetimeFigureOut">
              <a:rPr lang="en-IN" smtClean="0"/>
              <a:t>29-03-2025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2388151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141253-9883-4B2B-ACD7-F88EDDE47232}" type="datetimeFigureOut">
              <a:rPr lang="en-IN" smtClean="0"/>
              <a:t>29-03-2025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1928447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141253-9883-4B2B-ACD7-F88EDDE47232}" type="datetimeFigureOut">
              <a:rPr lang="en-IN" smtClean="0"/>
              <a:t>29-03-2025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4104373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9512477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39707622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4370269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22784130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3400281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719492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141253-9883-4B2B-ACD7-F88EDDE47232}" type="datetimeFigureOut">
              <a:rPr lang="en-IN" smtClean="0"/>
              <a:t>29-03-2025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09F1EA-2A8D-4B28-9296-364FF84756C4}" type="slidenum">
              <a:rPr lang="en-IN" smtClean="0"/>
              <a:t>‹#›</a:t>
            </a:fld>
            <a:endParaRPr lang="en-IN"/>
          </a:p>
        </p:txBody>
      </p:sp>
    </p:spTree>
    <p:extLst>
      <p:ext uri="{BB962C8B-B14F-4D97-AF65-F5344CB8AC3E}">
        <p14:creationId xmlns:p14="http://schemas.microsoft.com/office/powerpoint/2010/main" val="665075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141253-9883-4B2B-ACD7-F88EDDE47232}" type="datetimeFigureOut">
              <a:rPr lang="en-IN" smtClean="0"/>
              <a:t>29-03-2025</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09F1EA-2A8D-4B28-9296-364FF84756C4}" type="slidenum">
              <a:rPr lang="en-IN" smtClean="0"/>
              <a:t>‹#›</a:t>
            </a:fld>
            <a:endParaRPr lang="en-IN"/>
          </a:p>
        </p:txBody>
      </p:sp>
    </p:spTree>
    <p:extLst>
      <p:ext uri="{BB962C8B-B14F-4D97-AF65-F5344CB8AC3E}">
        <p14:creationId xmlns:p14="http://schemas.microsoft.com/office/powerpoint/2010/main" val="4201706633"/>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 id="214748383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1C4FB20-E12A-B1B0-13EF-83E6AA5CF6F1}"/>
              </a:ext>
            </a:extLst>
          </p:cNvPr>
          <p:cNvSpPr>
            <a:spLocks noGrp="1"/>
          </p:cNvSpPr>
          <p:nvPr>
            <p:ph type="subTitle" idx="1"/>
          </p:nvPr>
        </p:nvSpPr>
        <p:spPr>
          <a:xfrm>
            <a:off x="576471" y="79513"/>
            <a:ext cx="11181521" cy="6539948"/>
          </a:xfrm>
        </p:spPr>
        <p:txBody>
          <a:bodyPr>
            <a:normAutofit fontScale="25000" lnSpcReduction="20000"/>
          </a:bodyPr>
          <a:lstStyle/>
          <a:p>
            <a:pPr>
              <a:lnSpc>
                <a:spcPct val="170000"/>
              </a:lnSpc>
            </a:pPr>
            <a:r>
              <a:rPr lang="en-IN" sz="2400" b="1" dirty="0">
                <a:solidFill>
                  <a:schemeClr val="tx1"/>
                </a:solidFill>
                <a:effectLst/>
                <a:latin typeface="Times New Roman" panose="02020603050405020304" pitchFamily="18" charset="0"/>
                <a:cs typeface="Times New Roman" panose="02020603050405020304" pitchFamily="18" charset="0"/>
              </a:rPr>
              <a:t>        </a:t>
            </a:r>
          </a:p>
          <a:p>
            <a:pPr algn="ctr">
              <a:lnSpc>
                <a:spcPct val="170000"/>
              </a:lnSpc>
            </a:pPr>
            <a:r>
              <a:rPr lang="en-IN" sz="8000" b="1" kern="100" dirty="0">
                <a:latin typeface="Times New Roman" panose="02020603050405020304" pitchFamily="18" charset="0"/>
                <a:ea typeface="Calibri" panose="020F0502020204030204" pitchFamily="34" charset="0"/>
                <a:cs typeface="Times New Roman" panose="02020603050405020304" pitchFamily="18" charset="0"/>
              </a:rPr>
              <a:t>“Exploration of Fire and Safety Models in Automobile Parts                                                                                         Manufacturing Industry under Fire Emergencies Management”</a:t>
            </a:r>
            <a:r>
              <a:rPr lang="en-IN" sz="8000" b="1" dirty="0">
                <a:solidFill>
                  <a:schemeClr val="tx1"/>
                </a:solidFill>
                <a:effectLst/>
                <a:latin typeface="Times New Roman" panose="02020603050405020304" pitchFamily="18" charset="0"/>
                <a:cs typeface="Times New Roman" panose="02020603050405020304" pitchFamily="18" charset="0"/>
              </a:rPr>
              <a:t>   </a:t>
            </a:r>
          </a:p>
          <a:p>
            <a:pPr>
              <a:lnSpc>
                <a:spcPct val="170000"/>
              </a:lnSpc>
            </a:pPr>
            <a:br>
              <a:rPr lang="en-IN" sz="36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24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2400" b="1" kern="100" dirty="0">
                <a:latin typeface="Times New Roman" panose="02020603050405020304" pitchFamily="18" charset="0"/>
                <a:ea typeface="Calibri" panose="020F0502020204030204" pitchFamily="34" charset="0"/>
                <a:cs typeface="Times New Roman" panose="02020603050405020304" pitchFamily="18" charset="0"/>
              </a:rPr>
            </a:br>
            <a:br>
              <a:rPr lang="en-IN" sz="2400" b="1" kern="100" dirty="0">
                <a:latin typeface="Times New Roman" panose="02020603050405020304" pitchFamily="18" charset="0"/>
                <a:ea typeface="Calibri" panose="020F0502020204030204" pitchFamily="34" charset="0"/>
                <a:cs typeface="Times New Roman" panose="02020603050405020304" pitchFamily="18" charset="0"/>
              </a:rPr>
            </a:br>
            <a:br>
              <a:rPr lang="en-IN" sz="240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US" sz="2400" b="1" dirty="0">
                <a:latin typeface="Times New Roman" panose="02020603050405020304" pitchFamily="18" charset="0"/>
                <a:cs typeface="Times New Roman" panose="02020603050405020304" pitchFamily="18" charset="0"/>
              </a:rPr>
            </a:br>
            <a:br>
              <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rPr>
            </a:br>
            <a:br>
              <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1050" b="1"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sz="1900" b="1" kern="100" dirty="0">
              <a:latin typeface="Times New Roman" panose="02020603050405020304" pitchFamily="18" charset="0"/>
              <a:ea typeface="Calibri" panose="020F0502020204030204" pitchFamily="34" charset="0"/>
              <a:cs typeface="Times New Roman" panose="02020603050405020304" pitchFamily="18" charset="0"/>
            </a:endParaRPr>
          </a:p>
          <a:p>
            <a:endParaRPr lang="en-IN" sz="1900" b="1" kern="100" dirty="0">
              <a:latin typeface="Times New Roman" panose="02020603050405020304" pitchFamily="18" charset="0"/>
              <a:ea typeface="Calibri" panose="020F0502020204030204" pitchFamily="34" charset="0"/>
              <a:cs typeface="Times New Roman" panose="02020603050405020304" pitchFamily="18" charset="0"/>
            </a:endParaRPr>
          </a:p>
          <a:p>
            <a:endParaRPr lang="en-IN" sz="1900" b="1" kern="1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20000"/>
              </a:lnSpc>
            </a:pPr>
            <a:r>
              <a:rPr lang="en-IN" sz="80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7200" kern="100" dirty="0">
                <a:latin typeface="Times New Roman" panose="02020603050405020304" pitchFamily="18" charset="0"/>
                <a:ea typeface="Calibri" panose="020F0502020204030204" pitchFamily="34" charset="0"/>
                <a:cs typeface="Times New Roman" panose="02020603050405020304" pitchFamily="18" charset="0"/>
              </a:rPr>
              <a:t>IPS ACADEMY INSTITUTE OF ENGINEERING &amp; SCIENCE </a:t>
            </a:r>
          </a:p>
          <a:p>
            <a:pPr algn="ctr">
              <a:lnSpc>
                <a:spcPct val="120000"/>
              </a:lnSpc>
            </a:pPr>
            <a:r>
              <a:rPr lang="en-IN" sz="7200" kern="100" dirty="0">
                <a:latin typeface="Times New Roman" panose="02020603050405020304" pitchFamily="18" charset="0"/>
                <a:ea typeface="Calibri" panose="020F0502020204030204" pitchFamily="34" charset="0"/>
                <a:cs typeface="Times New Roman" panose="02020603050405020304" pitchFamily="18" charset="0"/>
              </a:rPr>
              <a:t>INDUSTRIAL SAFETY ENGINEERING</a:t>
            </a:r>
          </a:p>
          <a:p>
            <a:pPr algn="ctr">
              <a:lnSpc>
                <a:spcPct val="120000"/>
              </a:lnSpc>
            </a:pPr>
            <a:r>
              <a:rPr lang="en-IN" sz="7200" b="1" kern="100" dirty="0">
                <a:latin typeface="Times New Roman" panose="02020603050405020304" pitchFamily="18" charset="0"/>
                <a:ea typeface="Calibri" panose="020F0502020204030204" pitchFamily="34" charset="0"/>
                <a:cs typeface="Times New Roman" panose="02020603050405020304" pitchFamily="18" charset="0"/>
              </a:rPr>
              <a:t>BY</a:t>
            </a:r>
          </a:p>
          <a:p>
            <a:pPr algn="ctr">
              <a:lnSpc>
                <a:spcPct val="120000"/>
              </a:lnSpc>
            </a:pPr>
            <a:r>
              <a:rPr lang="en-IN" sz="7200" kern="100" dirty="0">
                <a:latin typeface="Times New Roman" panose="02020603050405020304" pitchFamily="18" charset="0"/>
                <a:ea typeface="Calibri" panose="020F0502020204030204" pitchFamily="34" charset="0"/>
                <a:cs typeface="Times New Roman" panose="02020603050405020304" pitchFamily="18" charset="0"/>
              </a:rPr>
              <a:t>Rohit Parmar</a:t>
            </a:r>
          </a:p>
          <a:p>
            <a:pPr algn="ctr">
              <a:lnSpc>
                <a:spcPct val="120000"/>
              </a:lnSpc>
            </a:pPr>
            <a:r>
              <a:rPr lang="en-IN" sz="7200" kern="100" dirty="0">
                <a:latin typeface="Times New Roman" panose="02020603050405020304" pitchFamily="18" charset="0"/>
                <a:ea typeface="Calibri" panose="020F0502020204030204" pitchFamily="34" charset="0"/>
                <a:cs typeface="Times New Roman" panose="02020603050405020304" pitchFamily="18" charset="0"/>
              </a:rPr>
              <a:t>UNDER THE SUPERVISION OF </a:t>
            </a:r>
          </a:p>
          <a:p>
            <a:pPr algn="ctr">
              <a:lnSpc>
                <a:spcPct val="120000"/>
              </a:lnSpc>
            </a:pPr>
            <a:r>
              <a:rPr lang="en-IN" sz="7200" kern="100" dirty="0">
                <a:latin typeface="Times New Roman" panose="02020603050405020304" pitchFamily="18" charset="0"/>
                <a:ea typeface="Calibri" panose="020F0502020204030204" pitchFamily="34" charset="0"/>
                <a:cs typeface="Times New Roman" panose="02020603050405020304" pitchFamily="18" charset="0"/>
              </a:rPr>
              <a:t>              Professor &amp; Head of Department Dr. Praveen Patel </a:t>
            </a:r>
          </a:p>
          <a:p>
            <a:pPr algn="ctr">
              <a:lnSpc>
                <a:spcPct val="120000"/>
              </a:lnSpc>
            </a:pPr>
            <a:endParaRPr lang="en-IN" sz="7200" kern="100" dirty="0">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70000"/>
              </a:lnSpc>
            </a:pPr>
            <a:endParaRPr lang="en-IN" sz="6400" dirty="0">
              <a:latin typeface="Times New Roman" pitchFamily="18" charset="0"/>
              <a:cs typeface="Times New Roman" pitchFamily="18" charset="0"/>
            </a:endParaRPr>
          </a:p>
          <a:p>
            <a:pPr algn="ctr"/>
            <a:endParaRPr lang="en-IN" sz="6400" b="1" dirty="0">
              <a:latin typeface="Times New Roman" pitchFamily="18" charset="0"/>
              <a:cs typeface="Times New Roman" pitchFamily="18" charset="0"/>
            </a:endParaRPr>
          </a:p>
          <a:p>
            <a:pPr algn="l"/>
            <a:endParaRPr lang="en-IN" sz="7200" b="1" dirty="0">
              <a:latin typeface="Times New Roman" pitchFamily="18" charset="0"/>
              <a:cs typeface="Times New Roman" pitchFamily="18" charset="0"/>
            </a:endParaRPr>
          </a:p>
          <a:p>
            <a:endParaRPr lang="en-IN" sz="6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sz="6400" b="1" kern="100" dirty="0">
              <a:latin typeface="Times New Roman" panose="02020603050405020304" pitchFamily="18" charset="0"/>
              <a:ea typeface="Calibri" panose="020F0502020204030204" pitchFamily="34" charset="0"/>
              <a:cs typeface="Times New Roman" panose="02020603050405020304" pitchFamily="18" charset="0"/>
            </a:endParaRPr>
          </a:p>
          <a:p>
            <a:endParaRPr lang="en-IN" sz="6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br>
              <a:rPr lang="en-IN" sz="6400" b="1"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IN" sz="6400" dirty="0"/>
          </a:p>
        </p:txBody>
      </p:sp>
      <p:pic>
        <p:nvPicPr>
          <p:cNvPr id="4" name="Picture 3" descr="Logo&#10;&#10;Description automatically generated">
            <a:extLst>
              <a:ext uri="{FF2B5EF4-FFF2-40B4-BE49-F238E27FC236}">
                <a16:creationId xmlns:a16="http://schemas.microsoft.com/office/drawing/2014/main" id="{C012FF08-4575-23DE-1469-63ACA845CA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8659" y="1340332"/>
            <a:ext cx="1595989" cy="1696624"/>
          </a:xfrm>
          <a:prstGeom prst="rect">
            <a:avLst/>
          </a:prstGeom>
        </p:spPr>
      </p:pic>
    </p:spTree>
    <p:extLst>
      <p:ext uri="{BB962C8B-B14F-4D97-AF65-F5344CB8AC3E}">
        <p14:creationId xmlns:p14="http://schemas.microsoft.com/office/powerpoint/2010/main" val="444051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05A11C-1883-4602-1B84-691E0030EF2E}"/>
              </a:ext>
            </a:extLst>
          </p:cNvPr>
          <p:cNvSpPr>
            <a:spLocks noGrp="1"/>
          </p:cNvSpPr>
          <p:nvPr>
            <p:ph type="title"/>
          </p:nvPr>
        </p:nvSpPr>
        <p:spPr>
          <a:xfrm>
            <a:off x="1590261" y="407503"/>
            <a:ext cx="9505259" cy="5158409"/>
          </a:xfrm>
        </p:spPr>
        <p:txBody>
          <a:bodyPr>
            <a:normAutofit fontScale="90000"/>
          </a:bodyPr>
          <a:lstStyle/>
          <a:p>
            <a:pPr algn="l">
              <a:lnSpc>
                <a:spcPct val="150000"/>
              </a:lnSpc>
              <a:tabLst>
                <a:tab pos="2057400" algn="l"/>
              </a:tabLst>
            </a:pPr>
            <a:r>
              <a:rPr lang="en-IN" sz="3200" b="1" dirty="0">
                <a:latin typeface="Arial" panose="020B0604020202020204" pitchFamily="34" charset="0"/>
                <a:cs typeface="Arial" panose="020B0604020202020204" pitchFamily="34" charset="0"/>
              </a:rPr>
              <a:t> </a:t>
            </a:r>
            <a:br>
              <a:rPr lang="en-IN" sz="3200" b="1" dirty="0">
                <a:latin typeface="Arial" panose="020B0604020202020204" pitchFamily="34" charset="0"/>
                <a:cs typeface="Arial" panose="020B0604020202020204" pitchFamily="34" charset="0"/>
              </a:rPr>
            </a:br>
            <a:r>
              <a:rPr lang="en-IN" sz="3200" b="1" dirty="0">
                <a:latin typeface="Arial" panose="020B0604020202020204" pitchFamily="34" charset="0"/>
                <a:cs typeface="Arial" panose="020B0604020202020204" pitchFamily="34" charset="0"/>
              </a:rPr>
              <a:t> Table of Contents </a:t>
            </a:r>
            <a:br>
              <a:rPr lang="en-IN" sz="3200" b="1" dirty="0">
                <a:latin typeface="Arial" panose="020B0604020202020204" pitchFamily="34" charset="0"/>
                <a:cs typeface="Arial" panose="020B0604020202020204" pitchFamily="34" charset="0"/>
              </a:rPr>
            </a:br>
            <a:r>
              <a:rPr lang="en-IN" sz="3200" b="1" dirty="0">
                <a:latin typeface="Arial" panose="020B0604020202020204" pitchFamily="34" charset="0"/>
                <a:cs typeface="Arial" panose="020B0604020202020204" pitchFamily="34" charset="0"/>
              </a:rPr>
              <a:t>   </a:t>
            </a:r>
            <a:r>
              <a:rPr lang="en-IN" sz="2000" b="1" dirty="0">
                <a:latin typeface="Arial" panose="020B0604020202020204" pitchFamily="34" charset="0"/>
                <a:cs typeface="Arial" panose="020B0604020202020204" pitchFamily="34" charset="0"/>
              </a:rPr>
              <a:t>1.          </a:t>
            </a:r>
            <a:r>
              <a:rPr lang="en-IN" sz="2400" b="1" dirty="0">
                <a:latin typeface="Arial" panose="020B0604020202020204" pitchFamily="34" charset="0"/>
                <a:cs typeface="Arial" panose="020B0604020202020204" pitchFamily="34" charset="0"/>
              </a:rPr>
              <a:t>Abstract</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2.        Introduction</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3.        Literature Review</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4.        Research Objectives</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5.        Methodology</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6.        Recommendation</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7.        Conclusion</a:t>
            </a:r>
            <a:br>
              <a:rPr lang="en-IN" sz="2400" b="1" dirty="0">
                <a:latin typeface="Arial" panose="020B0604020202020204" pitchFamily="34" charset="0"/>
                <a:cs typeface="Arial" panose="020B0604020202020204" pitchFamily="34" charset="0"/>
              </a:rPr>
            </a:br>
            <a:r>
              <a:rPr lang="en-IN" sz="2400" b="1" dirty="0">
                <a:latin typeface="Arial" panose="020B0604020202020204" pitchFamily="34" charset="0"/>
                <a:cs typeface="Arial" panose="020B0604020202020204" pitchFamily="34" charset="0"/>
              </a:rPr>
              <a:t>    8.        Reference</a:t>
            </a:r>
            <a:br>
              <a:rPr lang="en-IN" sz="2400" b="1" dirty="0"/>
            </a:br>
            <a:r>
              <a:rPr lang="en-IN" sz="3200" b="1" dirty="0"/>
              <a:t>      </a:t>
            </a:r>
          </a:p>
        </p:txBody>
      </p:sp>
    </p:spTree>
    <p:extLst>
      <p:ext uri="{BB962C8B-B14F-4D97-AF65-F5344CB8AC3E}">
        <p14:creationId xmlns:p14="http://schemas.microsoft.com/office/powerpoint/2010/main" val="2365140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C0A92-1519-3505-F3C8-0768030D896F}"/>
              </a:ext>
            </a:extLst>
          </p:cNvPr>
          <p:cNvSpPr>
            <a:spLocks noGrp="1"/>
          </p:cNvSpPr>
          <p:nvPr>
            <p:ph type="title"/>
          </p:nvPr>
        </p:nvSpPr>
        <p:spPr>
          <a:xfrm>
            <a:off x="1484310" y="231913"/>
            <a:ext cx="9498428" cy="834887"/>
          </a:xfrm>
        </p:spPr>
        <p:txBody>
          <a:bodyPr/>
          <a:lstStyle/>
          <a:p>
            <a:r>
              <a:rPr lang="en-IN" sz="4000" b="1" dirty="0">
                <a:latin typeface="+mn-lt"/>
                <a:cs typeface="Arial" panose="020B0604020202020204" pitchFamily="34" charset="0"/>
              </a:rPr>
              <a:t>Abstract</a:t>
            </a:r>
            <a:endParaRPr lang="en-IN" dirty="0">
              <a:latin typeface="+mn-lt"/>
            </a:endParaRPr>
          </a:p>
        </p:txBody>
      </p:sp>
      <p:sp>
        <p:nvSpPr>
          <p:cNvPr id="4" name="Rectangle 1">
            <a:extLst>
              <a:ext uri="{FF2B5EF4-FFF2-40B4-BE49-F238E27FC236}">
                <a16:creationId xmlns:a16="http://schemas.microsoft.com/office/drawing/2014/main" id="{B0DA07E2-6618-3931-158B-BFB05F43A512}"/>
              </a:ext>
            </a:extLst>
          </p:cNvPr>
          <p:cNvSpPr>
            <a:spLocks noGrp="1" noChangeArrowheads="1"/>
          </p:cNvSpPr>
          <p:nvPr>
            <p:ph idx="1"/>
          </p:nvPr>
        </p:nvSpPr>
        <p:spPr bwMode="auto">
          <a:xfrm>
            <a:off x="1484310" y="1049518"/>
            <a:ext cx="1084359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Fire Safety Challenge</a:t>
            </a:r>
            <a:r>
              <a:rPr kumimoji="0" lang="en-US" altLang="en-US" b="0" i="0" u="none" strike="noStrike" cap="none" normalizeH="0" baseline="0" dirty="0">
                <a:ln>
                  <a:noFill/>
                </a:ln>
                <a:solidFill>
                  <a:schemeClr val="tx1"/>
                </a:solidFill>
                <a:effectLst/>
                <a:latin typeface="Arial" panose="020B0604020202020204" pitchFamily="34" charset="0"/>
              </a:rPr>
              <a:t>: High-temperature processes, combustible   materials, and complex machinery.</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Limitations</a:t>
            </a:r>
            <a:r>
              <a:rPr kumimoji="0" lang="en-US" altLang="en-US" b="0" i="0" u="none" strike="noStrike" cap="none" normalizeH="0" baseline="0" dirty="0">
                <a:ln>
                  <a:noFill/>
                </a:ln>
                <a:solidFill>
                  <a:schemeClr val="tx1"/>
                </a:solidFill>
                <a:effectLst/>
                <a:latin typeface="Arial" panose="020B0604020202020204" pitchFamily="34" charset="0"/>
              </a:rPr>
              <a:t>: Traditional methods lack real-time monitoring and effective evacuation.</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Proposed Model</a:t>
            </a:r>
            <a:r>
              <a:rPr kumimoji="0" lang="en-US" altLang="en-US" b="0" i="0" u="none" strike="noStrike" cap="none" normalizeH="0" baseline="0" dirty="0">
                <a:ln>
                  <a:noFill/>
                </a:ln>
                <a:solidFill>
                  <a:schemeClr val="tx1"/>
                </a:solidFill>
                <a:effectLst/>
                <a:latin typeface="Arial" panose="020B0604020202020204" pitchFamily="34" charset="0"/>
              </a:rPr>
              <a:t>:</a:t>
            </a:r>
          </a:p>
          <a:p>
            <a:pPr lvl="1" defTabSz="914400" eaLnBrk="0" fontAlgn="base" hangingPunct="0">
              <a:spcBef>
                <a:spcPct val="0"/>
              </a:spcBef>
              <a:spcAft>
                <a:spcPct val="0"/>
              </a:spcAft>
              <a:buClrTx/>
              <a:buSzTx/>
            </a:pPr>
            <a:r>
              <a:rPr kumimoji="0" lang="en-US" altLang="en-US" sz="1800" b="1" i="0" u="none" strike="noStrike" cap="none" normalizeH="0" baseline="0" dirty="0">
                <a:ln>
                  <a:noFill/>
                </a:ln>
                <a:solidFill>
                  <a:schemeClr val="tx1"/>
                </a:solidFill>
                <a:effectLst/>
                <a:latin typeface="Arial" panose="020B0604020202020204" pitchFamily="34" charset="0"/>
              </a:rPr>
              <a:t>Input Module</a:t>
            </a:r>
            <a:r>
              <a:rPr kumimoji="0" lang="en-US" altLang="en-US" sz="1800" b="0" i="0" u="none" strike="noStrike" cap="none" normalizeH="0" baseline="0" dirty="0">
                <a:ln>
                  <a:noFill/>
                </a:ln>
                <a:solidFill>
                  <a:schemeClr val="tx1"/>
                </a:solidFill>
                <a:effectLst/>
                <a:latin typeface="Arial" panose="020B0604020202020204" pitchFamily="34" charset="0"/>
              </a:rPr>
              <a:t> – Collects factory data.</a:t>
            </a:r>
          </a:p>
          <a:p>
            <a:pPr lvl="1" defTabSz="914400" eaLnBrk="0" fontAlgn="base" hangingPunct="0">
              <a:spcBef>
                <a:spcPct val="0"/>
              </a:spcBef>
              <a:spcAft>
                <a:spcPct val="0"/>
              </a:spcAft>
              <a:buClrTx/>
              <a:buSzTx/>
            </a:pPr>
            <a:r>
              <a:rPr kumimoji="0" lang="en-US" altLang="en-US" sz="1800" b="1" i="0" u="none" strike="noStrike" cap="none" normalizeH="0" baseline="0" dirty="0">
                <a:ln>
                  <a:noFill/>
                </a:ln>
                <a:solidFill>
                  <a:schemeClr val="tx1"/>
                </a:solidFill>
                <a:effectLst/>
                <a:latin typeface="Arial" panose="020B0604020202020204" pitchFamily="34" charset="0"/>
              </a:rPr>
              <a:t>Simulation Module</a:t>
            </a:r>
            <a:r>
              <a:rPr kumimoji="0" lang="en-US" altLang="en-US" sz="1800" b="0" i="0" u="none" strike="noStrike" cap="none" normalizeH="0" baseline="0" dirty="0">
                <a:ln>
                  <a:noFill/>
                </a:ln>
                <a:solidFill>
                  <a:schemeClr val="tx1"/>
                </a:solidFill>
                <a:effectLst/>
                <a:latin typeface="Arial" panose="020B0604020202020204" pitchFamily="34" charset="0"/>
              </a:rPr>
              <a:t> – Uses CFD &amp; IoT sensors.</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Result Analysis</a:t>
            </a:r>
            <a:r>
              <a:rPr kumimoji="0" lang="en-US" altLang="en-US" b="0" i="0" u="none" strike="noStrike" cap="none" normalizeH="0" baseline="0" dirty="0">
                <a:ln>
                  <a:noFill/>
                </a:ln>
                <a:solidFill>
                  <a:schemeClr val="tx1"/>
                </a:solidFill>
                <a:effectLst/>
                <a:latin typeface="Arial" panose="020B0604020202020204" pitchFamily="34" charset="0"/>
              </a:rPr>
              <a:t> – Assesses evacuation and fire risks.</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Key Results</a:t>
            </a:r>
            <a:r>
              <a:rPr kumimoji="0" lang="en-US" altLang="en-US" b="0" i="0" u="none" strike="noStrike" cap="none" normalizeH="0" baseline="0" dirty="0">
                <a:ln>
                  <a:noFill/>
                </a:ln>
                <a:solidFill>
                  <a:schemeClr val="tx1"/>
                </a:solidFill>
                <a:effectLst/>
                <a:latin typeface="Arial" panose="020B0604020202020204" pitchFamily="34" charset="0"/>
              </a:rPr>
              <a:t>:</a:t>
            </a:r>
          </a:p>
          <a:p>
            <a:pPr lvl="1" defTabSz="914400" eaLnBrk="0" fontAlgn="base" hangingPunct="0">
              <a:spcBef>
                <a:spcPct val="0"/>
              </a:spcBef>
              <a:spcAft>
                <a:spcPct val="0"/>
              </a:spcAft>
              <a:buClrTx/>
              <a:buSzTx/>
            </a:pPr>
            <a:r>
              <a:rPr kumimoji="0" lang="en-US" altLang="en-US" sz="1800" b="1" i="0" u="none" strike="noStrike" cap="none" normalizeH="0" baseline="0" dirty="0">
                <a:ln>
                  <a:noFill/>
                </a:ln>
                <a:solidFill>
                  <a:schemeClr val="tx1"/>
                </a:solidFill>
                <a:effectLst/>
                <a:latin typeface="Arial" panose="020B0604020202020204" pitchFamily="34" charset="0"/>
              </a:rPr>
              <a:t>30% faster response</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1" i="0" u="none" strike="noStrike" cap="none" normalizeH="0" baseline="0" dirty="0">
                <a:ln>
                  <a:noFill/>
                </a:ln>
                <a:solidFill>
                  <a:schemeClr val="tx1"/>
                </a:solidFill>
                <a:effectLst/>
                <a:latin typeface="Arial" panose="020B0604020202020204" pitchFamily="34" charset="0"/>
              </a:rPr>
              <a:t>25% better evacuation efficiency</a:t>
            </a:r>
            <a:r>
              <a:rPr kumimoji="0" lang="en-US" altLang="en-US" sz="1800" b="0" i="0" u="none" strike="noStrike" cap="none" normalizeH="0" baseline="0" dirty="0">
                <a:ln>
                  <a:noFill/>
                </a:ln>
                <a:solidFill>
                  <a:schemeClr val="tx1"/>
                </a:solidFill>
                <a:effectLst/>
                <a:latin typeface="Arial" panose="020B0604020202020204" pitchFamily="34" charset="0"/>
              </a:rPr>
              <a:t>.</a:t>
            </a:r>
          </a:p>
          <a:p>
            <a:pPr lvl="1" defTabSz="914400" eaLnBrk="0" fontAlgn="base" hangingPunct="0">
              <a:spcBef>
                <a:spcPct val="0"/>
              </a:spcBef>
              <a:spcAft>
                <a:spcPct val="0"/>
              </a:spcAft>
              <a:buClrTx/>
              <a:buSzTx/>
            </a:pPr>
            <a:r>
              <a:rPr kumimoji="0" lang="en-US" altLang="en-US" sz="1800" b="1" i="0" u="none" strike="noStrike" cap="none" normalizeH="0" baseline="0" dirty="0">
                <a:ln>
                  <a:noFill/>
                </a:ln>
                <a:solidFill>
                  <a:schemeClr val="tx1"/>
                </a:solidFill>
                <a:effectLst/>
                <a:latin typeface="Arial" panose="020B0604020202020204" pitchFamily="34" charset="0"/>
              </a:rPr>
              <a:t>0.34 fire intensity</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1" i="0" u="none" strike="noStrike" cap="none" normalizeH="0" baseline="0" dirty="0">
                <a:ln>
                  <a:noFill/>
                </a:ln>
                <a:solidFill>
                  <a:schemeClr val="tx1"/>
                </a:solidFill>
                <a:effectLst/>
                <a:latin typeface="Arial" panose="020B0604020202020204" pitchFamily="34" charset="0"/>
              </a:rPr>
              <a:t>100% evacuation success</a:t>
            </a:r>
            <a:r>
              <a:rPr kumimoji="0" lang="en-US" altLang="en-US" sz="1800" b="0" i="0" u="none" strike="noStrike" cap="none" normalizeH="0" baseline="0" dirty="0">
                <a:ln>
                  <a:noFill/>
                </a:ln>
                <a:solidFill>
                  <a:schemeClr val="tx1"/>
                </a:solidFill>
                <a:effectLst/>
                <a:latin typeface="Arial" panose="020B0604020202020204" pitchFamily="34" charset="0"/>
              </a:rPr>
              <a:t>.</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Impact</a:t>
            </a:r>
            <a:r>
              <a:rPr kumimoji="0" lang="en-US" altLang="en-US" b="0" i="0" u="none" strike="noStrike" cap="none" normalizeH="0" baseline="0" dirty="0">
                <a:ln>
                  <a:noFill/>
                </a:ln>
                <a:solidFill>
                  <a:schemeClr val="tx1"/>
                </a:solidFill>
                <a:effectLst/>
                <a:latin typeface="Arial" panose="020B0604020202020204" pitchFamily="34" charset="0"/>
              </a:rPr>
              <a:t>: Improved safety, reduced losses.</a:t>
            </a:r>
          </a:p>
          <a:p>
            <a:pPr defTabSz="914400" eaLnBrk="0" fontAlgn="base" hangingPunct="0">
              <a:spcBef>
                <a:spcPct val="0"/>
              </a:spcBef>
              <a:spcAft>
                <a:spcPct val="0"/>
              </a:spcAft>
              <a:buClrTx/>
              <a:buSzTx/>
            </a:pPr>
            <a:r>
              <a:rPr kumimoji="0" lang="en-US" altLang="en-US" b="1" i="0" u="none" strike="noStrike" cap="none" normalizeH="0" baseline="0" dirty="0">
                <a:ln>
                  <a:noFill/>
                </a:ln>
                <a:solidFill>
                  <a:schemeClr val="tx1"/>
                </a:solidFill>
                <a:effectLst/>
                <a:latin typeface="Arial" panose="020B0604020202020204" pitchFamily="34" charset="0"/>
              </a:rPr>
              <a:t>Future</a:t>
            </a:r>
            <a:r>
              <a:rPr kumimoji="0" lang="en-US" altLang="en-US" b="0" i="0" u="none" strike="noStrike" cap="none" normalizeH="0" baseline="0" dirty="0">
                <a:ln>
                  <a:noFill/>
                </a:ln>
                <a:solidFill>
                  <a:schemeClr val="tx1"/>
                </a:solidFill>
                <a:effectLst/>
                <a:latin typeface="Arial" panose="020B0604020202020204" pitchFamily="34" charset="0"/>
              </a:rPr>
              <a:t>: AI-driven fire suppression.</a:t>
            </a:r>
          </a:p>
        </p:txBody>
      </p:sp>
    </p:spTree>
    <p:extLst>
      <p:ext uri="{BB962C8B-B14F-4D97-AF65-F5344CB8AC3E}">
        <p14:creationId xmlns:p14="http://schemas.microsoft.com/office/powerpoint/2010/main" val="1907682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51CE9-DD0C-46E7-7B04-A348FD3D3FA0}"/>
              </a:ext>
            </a:extLst>
          </p:cNvPr>
          <p:cNvSpPr>
            <a:spLocks noGrp="1"/>
          </p:cNvSpPr>
          <p:nvPr>
            <p:ph type="title"/>
          </p:nvPr>
        </p:nvSpPr>
        <p:spPr>
          <a:xfrm>
            <a:off x="1484310" y="149087"/>
            <a:ext cx="9071046" cy="1063487"/>
          </a:xfrm>
        </p:spPr>
        <p:txBody>
          <a:bodyPr/>
          <a:lstStyle/>
          <a:p>
            <a:r>
              <a:rPr lang="en-IN" dirty="0"/>
              <a:t>Introduction</a:t>
            </a:r>
          </a:p>
        </p:txBody>
      </p:sp>
      <p:sp>
        <p:nvSpPr>
          <p:cNvPr id="3" name="Content Placeholder 2">
            <a:extLst>
              <a:ext uri="{FF2B5EF4-FFF2-40B4-BE49-F238E27FC236}">
                <a16:creationId xmlns:a16="http://schemas.microsoft.com/office/drawing/2014/main" id="{98E8D484-7666-320A-7E62-5642126351A9}"/>
              </a:ext>
            </a:extLst>
          </p:cNvPr>
          <p:cNvSpPr>
            <a:spLocks noGrp="1"/>
          </p:cNvSpPr>
          <p:nvPr>
            <p:ph idx="1"/>
          </p:nvPr>
        </p:nvSpPr>
        <p:spPr>
          <a:xfrm>
            <a:off x="1484310" y="1292086"/>
            <a:ext cx="10174290" cy="4601818"/>
          </a:xfrm>
        </p:spPr>
        <p:txBody>
          <a:bodyPr/>
          <a:lstStyle/>
          <a:p>
            <a:pPr>
              <a:buNone/>
            </a:pPr>
            <a:r>
              <a:rPr lang="en-US" dirty="0"/>
              <a:t>     Fire safety in </a:t>
            </a:r>
            <a:r>
              <a:rPr lang="en-US" b="1" dirty="0"/>
              <a:t>Automobile Manufacturing Industry (AMI)</a:t>
            </a:r>
            <a:r>
              <a:rPr lang="en-US" dirty="0"/>
              <a:t> is critical due</a:t>
            </a:r>
            <a:br>
              <a:rPr lang="en-US" dirty="0"/>
            </a:br>
            <a:r>
              <a:rPr lang="en-US" dirty="0"/>
              <a:t>to high-temperature processes, combustible materials, and electrical risks. </a:t>
            </a:r>
            <a:br>
              <a:rPr lang="en-US" dirty="0"/>
            </a:br>
            <a:r>
              <a:rPr lang="en-US" dirty="0"/>
              <a:t>Fire hazards can disrupt operations, endanger workers, and cause financial losses.</a:t>
            </a:r>
          </a:p>
          <a:p>
            <a:pPr marL="0" indent="0">
              <a:buNone/>
            </a:pPr>
            <a:r>
              <a:rPr lang="en-US" dirty="0"/>
              <a:t>Modern fire safety integrates </a:t>
            </a:r>
            <a:r>
              <a:rPr lang="en-US" b="1" dirty="0"/>
              <a:t>risk assessment, smart detection, and IoT-based suppression</a:t>
            </a:r>
            <a:r>
              <a:rPr lang="en-US" dirty="0"/>
              <a:t> for early response. </a:t>
            </a:r>
            <a:br>
              <a:rPr lang="en-US" dirty="0"/>
            </a:br>
            <a:r>
              <a:rPr lang="en-US" dirty="0"/>
              <a:t>This research presents a </a:t>
            </a:r>
            <a:r>
              <a:rPr lang="en-US" b="1" dirty="0"/>
              <a:t>fire hazard-integrated evacuation model</a:t>
            </a:r>
            <a:r>
              <a:rPr lang="en-US" dirty="0"/>
              <a:t> to enhance emergency preparedness and workplace safety.</a:t>
            </a:r>
          </a:p>
          <a:p>
            <a:endParaRPr lang="en-IN" dirty="0"/>
          </a:p>
        </p:txBody>
      </p:sp>
    </p:spTree>
    <p:extLst>
      <p:ext uri="{BB962C8B-B14F-4D97-AF65-F5344CB8AC3E}">
        <p14:creationId xmlns:p14="http://schemas.microsoft.com/office/powerpoint/2010/main" val="3428437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ECA72-B246-1EFA-E404-AC42D1B44D53}"/>
              </a:ext>
            </a:extLst>
          </p:cNvPr>
          <p:cNvSpPr>
            <a:spLocks noGrp="1"/>
          </p:cNvSpPr>
          <p:nvPr>
            <p:ph type="title"/>
          </p:nvPr>
        </p:nvSpPr>
        <p:spPr>
          <a:xfrm>
            <a:off x="1484310" y="112643"/>
            <a:ext cx="8892141" cy="954157"/>
          </a:xfrm>
        </p:spPr>
        <p:txBody>
          <a:bodyPr/>
          <a:lstStyle/>
          <a:p>
            <a:r>
              <a:rPr lang="en-IN" sz="4000" b="1" dirty="0">
                <a:latin typeface="Arial" panose="020B0604020202020204" pitchFamily="34" charset="0"/>
                <a:cs typeface="Arial" panose="020B0604020202020204" pitchFamily="34" charset="0"/>
              </a:rPr>
              <a:t>Literature Review</a:t>
            </a:r>
            <a:endParaRPr lang="en-IN" dirty="0"/>
          </a:p>
        </p:txBody>
      </p:sp>
      <p:sp>
        <p:nvSpPr>
          <p:cNvPr id="4" name="Rectangle 1">
            <a:extLst>
              <a:ext uri="{FF2B5EF4-FFF2-40B4-BE49-F238E27FC236}">
                <a16:creationId xmlns:a16="http://schemas.microsoft.com/office/drawing/2014/main" id="{13D93765-8F72-EBE6-0079-A331BD1F8DC6}"/>
              </a:ext>
            </a:extLst>
          </p:cNvPr>
          <p:cNvSpPr>
            <a:spLocks noGrp="1" noChangeArrowheads="1"/>
          </p:cNvSpPr>
          <p:nvPr>
            <p:ph idx="1"/>
          </p:nvPr>
        </p:nvSpPr>
        <p:spPr bwMode="auto">
          <a:xfrm>
            <a:off x="1484310" y="1171329"/>
            <a:ext cx="9710531"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buClrTx/>
              <a:buSzTx/>
            </a:pPr>
            <a:r>
              <a:rPr kumimoji="0" lang="en-US" altLang="en-US" sz="2000" b="1" i="0" u="none" strike="noStrike" cap="none" normalizeH="0" baseline="0" dirty="0">
                <a:ln>
                  <a:noFill/>
                </a:ln>
                <a:solidFill>
                  <a:schemeClr val="tx1"/>
                </a:solidFill>
                <a:effectLst/>
                <a:latin typeface="Arial" panose="020B0604020202020204" pitchFamily="34" charset="0"/>
              </a:rPr>
              <a:t>Thermal Energy Storage (TES) + Machine Learning (ML)</a:t>
            </a:r>
            <a:r>
              <a:rPr kumimoji="0" lang="en-US" altLang="en-US" sz="2000" b="0" i="0" u="none" strike="noStrike" cap="none" normalizeH="0" baseline="0" dirty="0">
                <a:ln>
                  <a:noFill/>
                </a:ln>
                <a:solidFill>
                  <a:schemeClr val="tx1"/>
                </a:solidFill>
                <a:effectLst/>
                <a:latin typeface="Arial" panose="020B0604020202020204" pitchFamily="34" charset="0"/>
              </a:rPr>
              <a:t> prevents</a:t>
            </a:r>
          </a:p>
          <a:p>
            <a:pPr marL="0" indent="0" defTabSz="914400" eaLnBrk="0" fontAlgn="base" hangingPunct="0">
              <a:spcBef>
                <a:spcPct val="0"/>
              </a:spcBef>
              <a:spcAft>
                <a:spcPct val="0"/>
              </a:spcAft>
              <a:buClrTx/>
              <a:buSzTx/>
              <a:buNone/>
            </a:pPr>
            <a:r>
              <a:rPr kumimoji="0" lang="en-US" altLang="en-US" sz="2000" b="0" i="0" u="none" strike="noStrike" cap="none" normalizeH="0" baseline="0" dirty="0">
                <a:ln>
                  <a:noFill/>
                </a:ln>
                <a:solidFill>
                  <a:schemeClr val="tx1"/>
                </a:solidFill>
                <a:effectLst/>
                <a:latin typeface="Arial" panose="020B0604020202020204" pitchFamily="34" charset="0"/>
              </a:rPr>
              <a:t>     thermal runaway in V2G/G2V operations (</a:t>
            </a:r>
            <a:r>
              <a:rPr kumimoji="0" lang="en-US" altLang="en-US" sz="2000" b="0" i="0" u="none" strike="noStrike" cap="none" normalizeH="0" baseline="0" dirty="0" err="1">
                <a:ln>
                  <a:noFill/>
                </a:ln>
                <a:solidFill>
                  <a:schemeClr val="tx1"/>
                </a:solidFill>
                <a:effectLst/>
                <a:latin typeface="Arial" panose="020B0604020202020204" pitchFamily="34" charset="0"/>
              </a:rPr>
              <a:t>Kiasari</a:t>
            </a:r>
            <a:r>
              <a:rPr kumimoji="0" lang="en-US" altLang="en-US" sz="2000" b="0" i="0" u="none" strike="noStrike" cap="none" normalizeH="0" baseline="0" dirty="0">
                <a:ln>
                  <a:noFill/>
                </a:ln>
                <a:solidFill>
                  <a:schemeClr val="tx1"/>
                </a:solidFill>
                <a:effectLst/>
                <a:latin typeface="Arial" panose="020B0604020202020204" pitchFamily="34" charset="0"/>
              </a:rPr>
              <a:t> et al., 2024).</a:t>
            </a:r>
          </a:p>
          <a:p>
            <a:pPr defTabSz="914400" eaLnBrk="0" fontAlgn="base" hangingPunct="0">
              <a:spcBef>
                <a:spcPct val="0"/>
              </a:spcBef>
              <a:spcAft>
                <a:spcPct val="0"/>
              </a:spcAft>
              <a:buClrTx/>
              <a:buSzTx/>
            </a:pPr>
            <a:r>
              <a:rPr kumimoji="0" lang="en-US" altLang="en-US" sz="2000" b="1" i="0" u="none" strike="noStrike" cap="none" normalizeH="0" baseline="0" dirty="0">
                <a:ln>
                  <a:noFill/>
                </a:ln>
                <a:solidFill>
                  <a:schemeClr val="tx1"/>
                </a:solidFill>
                <a:effectLst/>
                <a:latin typeface="Arial" panose="020B0604020202020204" pitchFamily="34" charset="0"/>
              </a:rPr>
              <a:t>Fault Tree Analysis (FTA)</a:t>
            </a:r>
            <a:r>
              <a:rPr kumimoji="0" lang="en-US" altLang="en-US" sz="2000" b="0" i="0" u="none" strike="noStrike" cap="none" normalizeH="0" baseline="0" dirty="0">
                <a:ln>
                  <a:noFill/>
                </a:ln>
                <a:solidFill>
                  <a:schemeClr val="tx1"/>
                </a:solidFill>
                <a:effectLst/>
                <a:latin typeface="Arial" panose="020B0604020202020204" pitchFamily="34" charset="0"/>
              </a:rPr>
              <a:t> enhances fire prediction accuracy in EVs </a:t>
            </a:r>
          </a:p>
          <a:p>
            <a:pPr marL="0" indent="0" defTabSz="914400" eaLnBrk="0" fontAlgn="base" hangingPunct="0">
              <a:spcBef>
                <a:spcPct val="0"/>
              </a:spcBef>
              <a:spcAft>
                <a:spcPct val="0"/>
              </a:spcAft>
              <a:buClrTx/>
              <a:buSzTx/>
              <a:buNone/>
            </a:pPr>
            <a:r>
              <a:rPr kumimoji="0" lang="en-US" altLang="en-US" sz="2000" b="0" i="0" u="none" strike="noStrike" cap="none" normalizeH="0" baseline="0" dirty="0">
                <a:ln>
                  <a:noFill/>
                </a:ln>
                <a:solidFill>
                  <a:schemeClr val="tx1"/>
                </a:solidFill>
                <a:effectLst/>
                <a:latin typeface="Arial" panose="020B0604020202020204" pitchFamily="34" charset="0"/>
              </a:rPr>
              <a:t>     (Tohir et al., 2023).</a:t>
            </a:r>
          </a:p>
          <a:p>
            <a:pPr defTabSz="914400" eaLnBrk="0" fontAlgn="base" hangingPunct="0">
              <a:spcBef>
                <a:spcPct val="0"/>
              </a:spcBef>
              <a:spcAft>
                <a:spcPct val="0"/>
              </a:spcAft>
              <a:buClrTx/>
              <a:buSzTx/>
            </a:pPr>
            <a:r>
              <a:rPr kumimoji="0" lang="en-US" altLang="en-US" sz="2000" b="1" i="0" u="none" strike="noStrike" cap="none" normalizeH="0" baseline="0" dirty="0">
                <a:ln>
                  <a:noFill/>
                </a:ln>
                <a:solidFill>
                  <a:schemeClr val="tx1"/>
                </a:solidFill>
                <a:effectLst/>
                <a:latin typeface="Arial" panose="020B0604020202020204" pitchFamily="34" charset="0"/>
              </a:rPr>
              <a:t>EV Fire Patterns Study</a:t>
            </a:r>
            <a:r>
              <a:rPr kumimoji="0" lang="en-US" altLang="en-US" sz="2000" b="0" i="0" u="none" strike="noStrike" cap="none" normalizeH="0" baseline="0" dirty="0">
                <a:ln>
                  <a:noFill/>
                </a:ln>
                <a:solidFill>
                  <a:schemeClr val="tx1"/>
                </a:solidFill>
                <a:effectLst/>
                <a:latin typeface="Arial" panose="020B0604020202020204" pitchFamily="34" charset="0"/>
              </a:rPr>
              <a:t> in Australia provides insights for global fire risk assessment (Hassan et al., 2023). </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lang="en-IN" sz="2000" b="1" dirty="0"/>
              <a:t>Computational Fluid Dynamics (CFD) &amp; Fire Dynamic Simulator (FDS) </a:t>
            </a:r>
            <a:r>
              <a:rPr lang="en-IN" sz="2000" dirty="0"/>
              <a:t>simulate EV fire smoke dispersion and heat distribution (</a:t>
            </a:r>
            <a:r>
              <a:rPr lang="en-IN" sz="2000" dirty="0" err="1"/>
              <a:t>Brzezinska</a:t>
            </a:r>
            <a:r>
              <a:rPr lang="en-IN" sz="2000" dirty="0"/>
              <a:t> et al., 2022).</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kumimoji="0" lang="en-US" altLang="en-US" sz="2000" b="1" i="0" u="none" strike="noStrike" cap="none" normalizeH="0" baseline="0" dirty="0">
                <a:ln>
                  <a:noFill/>
                </a:ln>
                <a:solidFill>
                  <a:schemeClr val="tx1"/>
                </a:solidFill>
                <a:effectLst/>
                <a:latin typeface="Arial" panose="020B0604020202020204" pitchFamily="34" charset="0"/>
              </a:rPr>
              <a:t>Evacuation Modeling</a:t>
            </a:r>
            <a:r>
              <a:rPr kumimoji="0" lang="en-US" altLang="en-US" sz="2000" b="0" i="0" u="none" strike="noStrike" cap="none" normalizeH="0" baseline="0" dirty="0">
                <a:ln>
                  <a:noFill/>
                </a:ln>
                <a:solidFill>
                  <a:schemeClr val="tx1"/>
                </a:solidFill>
                <a:effectLst/>
                <a:latin typeface="Arial" panose="020B0604020202020204" pitchFamily="34" charset="0"/>
              </a:rPr>
              <a:t>: Issues in RSET/ASET procedures, proposing occupant-fire interaction simulations (Galea et al., 2021).</a:t>
            </a:r>
          </a:p>
          <a:p>
            <a:pPr defTabSz="914400" eaLnBrk="0" fontAlgn="base" hangingPunct="0">
              <a:spcBef>
                <a:spcPct val="0"/>
              </a:spcBef>
              <a:spcAft>
                <a:spcPct val="0"/>
              </a:spcAft>
              <a:buClrTx/>
              <a:buSzTx/>
            </a:pPr>
            <a:r>
              <a:rPr kumimoji="0" lang="en-US" altLang="en-US" sz="2000" b="1" i="0" u="none" strike="noStrike" cap="none" normalizeH="0" baseline="0" dirty="0" err="1">
                <a:ln>
                  <a:noFill/>
                </a:ln>
                <a:solidFill>
                  <a:schemeClr val="tx1"/>
                </a:solidFill>
                <a:effectLst/>
                <a:latin typeface="Arial" panose="020B0604020202020204" pitchFamily="34" charset="0"/>
              </a:rPr>
              <a:t>FREEgress</a:t>
            </a:r>
            <a:r>
              <a:rPr kumimoji="0" lang="en-US" altLang="en-US" sz="2000" b="1" i="0" u="none" strike="noStrike" cap="none" normalizeH="0" baseline="0" dirty="0">
                <a:ln>
                  <a:noFill/>
                </a:ln>
                <a:solidFill>
                  <a:schemeClr val="tx1"/>
                </a:solidFill>
                <a:effectLst/>
                <a:latin typeface="Arial" panose="020B0604020202020204" pitchFamily="34" charset="0"/>
              </a:rPr>
              <a:t> Simulator</a:t>
            </a:r>
            <a:r>
              <a:rPr kumimoji="0" lang="en-US" altLang="en-US" sz="2000" b="0" i="0" u="none" strike="noStrike" cap="none" normalizeH="0" baseline="0" dirty="0">
                <a:ln>
                  <a:noFill/>
                </a:ln>
                <a:solidFill>
                  <a:schemeClr val="tx1"/>
                </a:solidFill>
                <a:effectLst/>
                <a:latin typeface="Arial" panose="020B0604020202020204" pitchFamily="34" charset="0"/>
              </a:rPr>
              <a:t> evaluates fire impact on evacuees' mobility and health (Li et al., 2020).</a:t>
            </a:r>
            <a:br>
              <a:rPr lang="en-IN" sz="2000" dirty="0"/>
            </a:br>
            <a:br>
              <a:rPr lang="en-IN" sz="1800" dirty="0"/>
            </a:br>
            <a:br>
              <a:rPr lang="en-IN" sz="1800" dirty="0"/>
            </a:br>
            <a:endParaRPr lang="en-IN" sz="1800" dirty="0"/>
          </a:p>
          <a:p>
            <a:pPr marL="0" indent="0" defTabSz="914400" eaLnBrk="0" fontAlgn="base" hangingPunct="0">
              <a:spcBef>
                <a:spcPct val="0"/>
              </a:spcBef>
              <a:spcAft>
                <a:spcPct val="0"/>
              </a:spcAft>
              <a:buClrTx/>
              <a:buSzTx/>
              <a:buNone/>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2461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4DB30-0135-87C9-10FB-E97681688D28}"/>
              </a:ext>
            </a:extLst>
          </p:cNvPr>
          <p:cNvSpPr>
            <a:spLocks noGrp="1"/>
          </p:cNvSpPr>
          <p:nvPr>
            <p:ph type="title"/>
          </p:nvPr>
        </p:nvSpPr>
        <p:spPr>
          <a:xfrm>
            <a:off x="1365042" y="190501"/>
            <a:ext cx="10018713" cy="1002196"/>
          </a:xfrm>
        </p:spPr>
        <p:txBody>
          <a:bodyPr/>
          <a:lstStyle/>
          <a:p>
            <a:r>
              <a:rPr lang="en-IN" sz="4000" b="1" dirty="0">
                <a:latin typeface="Arial" panose="020B0604020202020204" pitchFamily="34" charset="0"/>
                <a:cs typeface="Arial" panose="020B0604020202020204" pitchFamily="34" charset="0"/>
              </a:rPr>
              <a:t>Research Objectives</a:t>
            </a:r>
            <a:endParaRPr lang="en-IN" dirty="0"/>
          </a:p>
        </p:txBody>
      </p:sp>
      <p:sp>
        <p:nvSpPr>
          <p:cNvPr id="3" name="Content Placeholder 2">
            <a:extLst>
              <a:ext uri="{FF2B5EF4-FFF2-40B4-BE49-F238E27FC236}">
                <a16:creationId xmlns:a16="http://schemas.microsoft.com/office/drawing/2014/main" id="{D9B1C176-F741-C69C-BD10-93CFFEBD9242}"/>
              </a:ext>
            </a:extLst>
          </p:cNvPr>
          <p:cNvSpPr>
            <a:spLocks noGrp="1"/>
          </p:cNvSpPr>
          <p:nvPr>
            <p:ph idx="1"/>
          </p:nvPr>
        </p:nvSpPr>
        <p:spPr>
          <a:xfrm>
            <a:off x="1365042" y="1510748"/>
            <a:ext cx="10018713" cy="2600739"/>
          </a:xfrm>
        </p:spPr>
        <p:txBody>
          <a:bodyPr/>
          <a:lstStyle/>
          <a:p>
            <a:r>
              <a:rPr lang="en-US" dirty="0"/>
              <a:t>Focusing on fire safety in the automobile parts manufacturing industry.</a:t>
            </a:r>
          </a:p>
          <a:p>
            <a:r>
              <a:rPr lang="en-US" dirty="0"/>
              <a:t>To develop and implement advanced fire safety models in the automobile parts manufacturing industry by integrating predictive analytics, real-time monitoring, and intelligent evacuation planning. </a:t>
            </a:r>
          </a:p>
          <a:p>
            <a:r>
              <a:rPr lang="en-US" dirty="0"/>
              <a:t>The study aims to address industry-specific fire risks that traditional methods fail to mitigate.</a:t>
            </a:r>
            <a:endParaRPr lang="en-IN" dirty="0"/>
          </a:p>
        </p:txBody>
      </p:sp>
    </p:spTree>
    <p:extLst>
      <p:ext uri="{BB962C8B-B14F-4D97-AF65-F5344CB8AC3E}">
        <p14:creationId xmlns:p14="http://schemas.microsoft.com/office/powerpoint/2010/main" val="1932846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4882-52D4-7255-0D39-F9F354FC9A71}"/>
              </a:ext>
            </a:extLst>
          </p:cNvPr>
          <p:cNvSpPr>
            <a:spLocks noGrp="1"/>
          </p:cNvSpPr>
          <p:nvPr>
            <p:ph type="title"/>
          </p:nvPr>
        </p:nvSpPr>
        <p:spPr>
          <a:xfrm>
            <a:off x="1504190" y="99392"/>
            <a:ext cx="9528246" cy="1053548"/>
          </a:xfrm>
        </p:spPr>
        <p:txBody>
          <a:bodyPr/>
          <a:lstStyle/>
          <a:p>
            <a:r>
              <a:rPr lang="en-IN" sz="4000" b="1" dirty="0">
                <a:latin typeface="Arial" panose="020B0604020202020204" pitchFamily="34" charset="0"/>
                <a:cs typeface="Arial" panose="020B0604020202020204" pitchFamily="34" charset="0"/>
              </a:rPr>
              <a:t>Methodology</a:t>
            </a:r>
            <a:endParaRPr lang="en-IN" dirty="0"/>
          </a:p>
        </p:txBody>
      </p:sp>
      <p:sp>
        <p:nvSpPr>
          <p:cNvPr id="3" name="Content Placeholder 2">
            <a:extLst>
              <a:ext uri="{FF2B5EF4-FFF2-40B4-BE49-F238E27FC236}">
                <a16:creationId xmlns:a16="http://schemas.microsoft.com/office/drawing/2014/main" id="{E24715D4-9380-47C7-33A7-1D44FB46B371}"/>
              </a:ext>
            </a:extLst>
          </p:cNvPr>
          <p:cNvSpPr>
            <a:spLocks noGrp="1"/>
          </p:cNvSpPr>
          <p:nvPr>
            <p:ph idx="1"/>
          </p:nvPr>
        </p:nvSpPr>
        <p:spPr>
          <a:xfrm>
            <a:off x="1696277" y="1053549"/>
            <a:ext cx="10018713" cy="5257799"/>
          </a:xfrm>
        </p:spPr>
        <p:txBody>
          <a:bodyPr>
            <a:normAutofit/>
          </a:bodyPr>
          <a:lstStyle/>
          <a:p>
            <a:pPr>
              <a:buNone/>
            </a:pPr>
            <a:r>
              <a:rPr lang="en-US" sz="1600" dirty="0">
                <a:latin typeface="Arial" panose="020B0604020202020204" pitchFamily="34" charset="0"/>
                <a:cs typeface="Arial" panose="020B0604020202020204" pitchFamily="34" charset="0"/>
              </a:rPr>
              <a:t>The fire safety model for automobile parts manufacturing consists of three modules: </a:t>
            </a:r>
            <a:r>
              <a:rPr lang="en-US" sz="1600" b="1" dirty="0">
                <a:latin typeface="Arial" panose="020B0604020202020204" pitchFamily="34" charset="0"/>
                <a:cs typeface="Arial" panose="020B0604020202020204" pitchFamily="34" charset="0"/>
              </a:rPr>
              <a:t>Input</a:t>
            </a:r>
            <a:r>
              <a:rPr lang="en-US" sz="1600" dirty="0">
                <a:latin typeface="Arial" panose="020B0604020202020204" pitchFamily="34" charset="0"/>
                <a:cs typeface="Arial" panose="020B0604020202020204" pitchFamily="34" charset="0"/>
              </a:rPr>
              <a:t>, </a:t>
            </a:r>
            <a:r>
              <a:rPr lang="en-US" sz="1600" b="1" dirty="0">
                <a:latin typeface="Arial" panose="020B0604020202020204" pitchFamily="34" charset="0"/>
                <a:cs typeface="Arial" panose="020B0604020202020204" pitchFamily="34" charset="0"/>
              </a:rPr>
              <a:t>Simulation</a:t>
            </a:r>
            <a:r>
              <a:rPr lang="en-US" sz="1600" dirty="0">
                <a:latin typeface="Arial" panose="020B0604020202020204" pitchFamily="34" charset="0"/>
                <a:cs typeface="Arial" panose="020B0604020202020204" pitchFamily="34" charset="0"/>
              </a:rPr>
              <a:t>, and </a:t>
            </a:r>
          </a:p>
          <a:p>
            <a:pPr>
              <a:buNone/>
            </a:pPr>
            <a:r>
              <a:rPr lang="en-US" sz="1600" b="1" dirty="0">
                <a:latin typeface="Arial" panose="020B0604020202020204" pitchFamily="34" charset="0"/>
                <a:cs typeface="Arial" panose="020B0604020202020204" pitchFamily="34" charset="0"/>
              </a:rPr>
              <a:t>Output</a:t>
            </a:r>
            <a:r>
              <a:rPr lang="en-US" sz="1600" dirty="0">
                <a:latin typeface="Arial" panose="020B0604020202020204" pitchFamily="34" charset="0"/>
                <a:cs typeface="Arial" panose="020B0604020202020204" pitchFamily="34" charset="0"/>
              </a:rPr>
              <a:t>, evaluating fire hazards, evacuation, and safety optimization.</a:t>
            </a:r>
          </a:p>
          <a:p>
            <a:pPr>
              <a:buNone/>
            </a:pPr>
            <a:r>
              <a:rPr lang="en-US" sz="1600" b="1" dirty="0">
                <a:latin typeface="Arial" panose="020B0604020202020204" pitchFamily="34" charset="0"/>
                <a:cs typeface="Arial" panose="020B0604020202020204" pitchFamily="34" charset="0"/>
              </a:rPr>
              <a:t>Input Module</a:t>
            </a:r>
          </a:p>
          <a:p>
            <a:pPr>
              <a:buFont typeface="Arial" panose="020B0604020202020204" pitchFamily="34" charset="0"/>
              <a:buChar char="•"/>
            </a:pPr>
            <a:r>
              <a:rPr lang="en-US" sz="1600" b="1" dirty="0">
                <a:latin typeface="Arial" panose="020B0604020202020204" pitchFamily="34" charset="0"/>
                <a:cs typeface="Arial" panose="020B0604020202020204" pitchFamily="34" charset="0"/>
              </a:rPr>
              <a:t>Data Collected</a:t>
            </a:r>
            <a:r>
              <a:rPr lang="en-US" sz="1600" dirty="0">
                <a:latin typeface="Arial" panose="020B0604020202020204" pitchFamily="34" charset="0"/>
                <a:cs typeface="Arial" panose="020B0604020202020204" pitchFamily="34" charset="0"/>
              </a:rPr>
              <a:t>:</a:t>
            </a:r>
          </a:p>
          <a:p>
            <a:pPr marL="742950" lvl="1" indent="-285750">
              <a:buFont typeface="Arial" panose="020B0604020202020204" pitchFamily="34" charset="0"/>
              <a:buChar char="•"/>
            </a:pPr>
            <a:r>
              <a:rPr lang="en-US" sz="1400" b="1" dirty="0">
                <a:latin typeface="Arial" panose="020B0604020202020204" pitchFamily="34" charset="0"/>
                <a:cs typeface="Arial" panose="020B0604020202020204" pitchFamily="34" charset="0"/>
              </a:rPr>
              <a:t>Factory Layout</a:t>
            </a:r>
            <a:r>
              <a:rPr lang="en-US" sz="1400" dirty="0">
                <a:latin typeface="Arial" panose="020B0604020202020204" pitchFamily="34" charset="0"/>
                <a:cs typeface="Arial" panose="020B0604020202020204" pitchFamily="34" charset="0"/>
              </a:rPr>
              <a:t>: Machinery zones, exits, fire-prone areas.</a:t>
            </a:r>
          </a:p>
          <a:p>
            <a:pPr marL="742950" lvl="1" indent="-285750">
              <a:buFont typeface="Arial" panose="020B0604020202020204" pitchFamily="34" charset="0"/>
              <a:buChar char="•"/>
            </a:pPr>
            <a:r>
              <a:rPr lang="en-US" sz="1400" b="1" dirty="0">
                <a:latin typeface="Arial" panose="020B0604020202020204" pitchFamily="34" charset="0"/>
                <a:cs typeface="Arial" panose="020B0604020202020204" pitchFamily="34" charset="0"/>
              </a:rPr>
              <a:t>Employee Distribution</a:t>
            </a:r>
            <a:r>
              <a:rPr lang="en-US" sz="1400" dirty="0">
                <a:latin typeface="Arial" panose="020B0604020202020204" pitchFamily="34" charset="0"/>
                <a:cs typeface="Arial" panose="020B0604020202020204" pitchFamily="34" charset="0"/>
              </a:rPr>
              <a:t>: Worker locations and movement.</a:t>
            </a:r>
          </a:p>
          <a:p>
            <a:pPr marL="742950" lvl="1" indent="-285750">
              <a:buFont typeface="Arial" panose="020B0604020202020204" pitchFamily="34" charset="0"/>
              <a:buChar char="•"/>
            </a:pPr>
            <a:r>
              <a:rPr lang="en-US" sz="1400" b="1" dirty="0">
                <a:latin typeface="Arial" panose="020B0604020202020204" pitchFamily="34" charset="0"/>
                <a:cs typeface="Arial" panose="020B0604020202020204" pitchFamily="34" charset="0"/>
              </a:rPr>
              <a:t>Fire Hazards</a:t>
            </a:r>
            <a:r>
              <a:rPr lang="en-US" sz="1400" dirty="0">
                <a:latin typeface="Arial" panose="020B0604020202020204" pitchFamily="34" charset="0"/>
                <a:cs typeface="Arial" panose="020B0604020202020204" pitchFamily="34" charset="0"/>
              </a:rPr>
              <a:t>: Heat release, smoke, combustion data (from FDS).</a:t>
            </a:r>
          </a:p>
          <a:p>
            <a:pPr>
              <a:buNone/>
            </a:pPr>
            <a:r>
              <a:rPr lang="en-US" sz="1600" b="1" dirty="0">
                <a:latin typeface="Arial" panose="020B0604020202020204" pitchFamily="34" charset="0"/>
                <a:cs typeface="Arial" panose="020B0604020202020204" pitchFamily="34" charset="0"/>
              </a:rPr>
              <a:t>Simulation Module</a:t>
            </a:r>
          </a:p>
          <a:p>
            <a:pPr lvl="1">
              <a:buFont typeface="Arial" panose="020B0604020202020204" pitchFamily="34" charset="0"/>
              <a:buChar char="•"/>
            </a:pPr>
            <a:r>
              <a:rPr lang="en-US" sz="1200" b="1" dirty="0">
                <a:latin typeface="Arial" panose="020B0604020202020204" pitchFamily="34" charset="0"/>
                <a:cs typeface="Arial" panose="020B0604020202020204" pitchFamily="34" charset="0"/>
              </a:rPr>
              <a:t>Purpose</a:t>
            </a:r>
            <a:r>
              <a:rPr lang="en-US" sz="1200" dirty="0">
                <a:latin typeface="Arial" panose="020B0604020202020204" pitchFamily="34" charset="0"/>
                <a:cs typeface="Arial" panose="020B0604020202020204" pitchFamily="34" charset="0"/>
              </a:rPr>
              <a:t>: Predict fire development and human response.</a:t>
            </a:r>
          </a:p>
          <a:p>
            <a:pPr lvl="1">
              <a:buFont typeface="Arial" panose="020B0604020202020204" pitchFamily="34" charset="0"/>
              <a:buChar char="•"/>
            </a:pPr>
            <a:r>
              <a:rPr lang="en-US" sz="1200" b="1" dirty="0">
                <a:latin typeface="Arial" panose="020B0604020202020204" pitchFamily="34" charset="0"/>
                <a:cs typeface="Arial" panose="020B0604020202020204" pitchFamily="34" charset="0"/>
              </a:rPr>
              <a:t>Sensors Used</a:t>
            </a:r>
            <a:r>
              <a:rPr lang="en-US" sz="1200" dirty="0">
                <a:latin typeface="Arial" panose="020B0604020202020204" pitchFamily="34" charset="0"/>
                <a:cs typeface="Arial" panose="020B0604020202020204" pitchFamily="34" charset="0"/>
              </a:rPr>
              <a:t>: Flame, gas, smoke, GPS modules.</a:t>
            </a:r>
          </a:p>
          <a:p>
            <a:pPr lvl="1">
              <a:buFont typeface="Arial" panose="020B0604020202020204" pitchFamily="34" charset="0"/>
              <a:buChar char="•"/>
            </a:pPr>
            <a:r>
              <a:rPr lang="en-US" sz="1200" b="1" dirty="0">
                <a:latin typeface="Arial" panose="020B0604020202020204" pitchFamily="34" charset="0"/>
                <a:cs typeface="Arial" panose="020B0604020202020204" pitchFamily="34" charset="0"/>
              </a:rPr>
              <a:t>Modeling</a:t>
            </a:r>
            <a:r>
              <a:rPr lang="en-US" sz="1200" dirty="0">
                <a:latin typeface="Arial" panose="020B0604020202020204" pitchFamily="34" charset="0"/>
                <a:cs typeface="Arial" panose="020B0604020202020204" pitchFamily="34" charset="0"/>
              </a:rPr>
              <a:t>: CFD-based temperature and gas simulation.</a:t>
            </a:r>
          </a:p>
          <a:p>
            <a:pPr>
              <a:buNone/>
            </a:pPr>
            <a:r>
              <a:rPr lang="en-US" sz="1600" b="1" dirty="0">
                <a:latin typeface="Arial" panose="020B0604020202020204" pitchFamily="34" charset="0"/>
                <a:cs typeface="Arial" panose="020B0604020202020204" pitchFamily="34" charset="0"/>
              </a:rPr>
              <a:t>Output Module</a:t>
            </a:r>
          </a:p>
          <a:p>
            <a:pPr lvl="1">
              <a:buFont typeface="Arial" panose="020B0604020202020204" pitchFamily="34" charset="0"/>
              <a:buChar char="•"/>
            </a:pPr>
            <a:r>
              <a:rPr lang="en-US" sz="1200" b="1" dirty="0">
                <a:latin typeface="Arial" panose="020B0604020202020204" pitchFamily="34" charset="0"/>
                <a:cs typeface="Arial" panose="020B0604020202020204" pitchFamily="34" charset="0"/>
              </a:rPr>
              <a:t>Purpose</a:t>
            </a:r>
            <a:r>
              <a:rPr lang="en-US" sz="1200" dirty="0">
                <a:latin typeface="Arial" panose="020B0604020202020204" pitchFamily="34" charset="0"/>
                <a:cs typeface="Arial" panose="020B0604020202020204" pitchFamily="34" charset="0"/>
              </a:rPr>
              <a:t>: Fire and evacuation results, safety optimization.</a:t>
            </a:r>
          </a:p>
          <a:p>
            <a:pPr lvl="1">
              <a:buFont typeface="Arial" panose="020B0604020202020204" pitchFamily="34" charset="0"/>
              <a:buChar char="•"/>
            </a:pPr>
            <a:r>
              <a:rPr lang="en-US" sz="1200" b="1" dirty="0">
                <a:latin typeface="Arial" panose="020B0604020202020204" pitchFamily="34" charset="0"/>
                <a:cs typeface="Arial" panose="020B0604020202020204" pitchFamily="34" charset="0"/>
              </a:rPr>
              <a:t>Results</a:t>
            </a:r>
            <a:r>
              <a:rPr lang="en-US" sz="1200" dirty="0">
                <a:latin typeface="Arial" panose="020B0604020202020204" pitchFamily="34" charset="0"/>
                <a:cs typeface="Arial" panose="020B0604020202020204" pitchFamily="34" charset="0"/>
              </a:rPr>
              <a:t>: Fire dynamics, evacuation behavior, safety measures.</a:t>
            </a:r>
          </a:p>
          <a:p>
            <a:pPr marL="0" indent="0">
              <a:buNone/>
            </a:pPr>
            <a:endParaRPr lang="en-IN"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4362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01896B-9A10-D7BB-6A5F-84D5D6628CB0}"/>
              </a:ext>
            </a:extLst>
          </p:cNvPr>
          <p:cNvSpPr>
            <a:spLocks noGrp="1"/>
          </p:cNvSpPr>
          <p:nvPr>
            <p:ph idx="1"/>
          </p:nvPr>
        </p:nvSpPr>
        <p:spPr>
          <a:xfrm>
            <a:off x="1484310" y="546653"/>
            <a:ext cx="10018713" cy="5244548"/>
          </a:xfrm>
        </p:spPr>
        <p:txBody>
          <a:bodyPr/>
          <a:lstStyle/>
          <a:p>
            <a:r>
              <a:rPr lang="en-US" dirty="0"/>
              <a:t>Result Analysis Module </a:t>
            </a:r>
          </a:p>
          <a:p>
            <a:pPr marL="457200" lvl="1" indent="0">
              <a:buNone/>
            </a:pPr>
            <a:r>
              <a:rPr lang="en-US" dirty="0"/>
              <a:t>The Result Analysis Module evaluates fire emergency performance by analyzing key safety metrics, including: </a:t>
            </a:r>
          </a:p>
          <a:p>
            <a:pPr marL="457200" lvl="1" indent="0">
              <a:buNone/>
            </a:pPr>
            <a:r>
              <a:rPr lang="en-US" dirty="0"/>
              <a:t>• Evacuation Time: The time needed for all employees to evacuate to safe areas. </a:t>
            </a:r>
          </a:p>
          <a:p>
            <a:pPr marL="457200" lvl="1" indent="0">
              <a:buNone/>
            </a:pPr>
            <a:r>
              <a:rPr lang="en-US" dirty="0"/>
              <a:t>• Fire Risk Coefficients: Hazard severity quantification in various sections of the facility. </a:t>
            </a:r>
          </a:p>
          <a:p>
            <a:pPr marL="457200" lvl="1" indent="0">
              <a:buNone/>
            </a:pPr>
            <a:r>
              <a:rPr lang="en-US" dirty="0"/>
              <a:t>• Impact of Fire Safety Measures: Evaluation of fire suppression systems, efficiency of smoke extraction, and emergency response times.</a:t>
            </a:r>
            <a:endParaRPr lang="en-IN" dirty="0"/>
          </a:p>
        </p:txBody>
      </p:sp>
    </p:spTree>
    <p:extLst>
      <p:ext uri="{BB962C8B-B14F-4D97-AF65-F5344CB8AC3E}">
        <p14:creationId xmlns:p14="http://schemas.microsoft.com/office/powerpoint/2010/main" val="843643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ABC74-6532-226E-5E41-9D26761BD75E}"/>
              </a:ext>
            </a:extLst>
          </p:cNvPr>
          <p:cNvSpPr>
            <a:spLocks noGrp="1"/>
          </p:cNvSpPr>
          <p:nvPr>
            <p:ph type="title"/>
          </p:nvPr>
        </p:nvSpPr>
        <p:spPr>
          <a:xfrm>
            <a:off x="1484310" y="218661"/>
            <a:ext cx="9627637" cy="993913"/>
          </a:xfrm>
        </p:spPr>
        <p:txBody>
          <a:bodyPr/>
          <a:lstStyle/>
          <a:p>
            <a:r>
              <a:rPr lang="en-IN" sz="4000" b="1" dirty="0">
                <a:latin typeface="Arial" panose="020B0604020202020204" pitchFamily="34" charset="0"/>
                <a:cs typeface="Arial" panose="020B0604020202020204" pitchFamily="34" charset="0"/>
              </a:rPr>
              <a:t>Recommendation</a:t>
            </a:r>
            <a:endParaRPr lang="en-IN" dirty="0"/>
          </a:p>
        </p:txBody>
      </p:sp>
      <p:sp>
        <p:nvSpPr>
          <p:cNvPr id="3" name="Content Placeholder 2">
            <a:extLst>
              <a:ext uri="{FF2B5EF4-FFF2-40B4-BE49-F238E27FC236}">
                <a16:creationId xmlns:a16="http://schemas.microsoft.com/office/drawing/2014/main" id="{B4EAB50C-E44A-D9C2-E923-61D276AD58CE}"/>
              </a:ext>
            </a:extLst>
          </p:cNvPr>
          <p:cNvSpPr>
            <a:spLocks noGrp="1"/>
          </p:cNvSpPr>
          <p:nvPr>
            <p:ph idx="1"/>
          </p:nvPr>
        </p:nvSpPr>
        <p:spPr>
          <a:xfrm>
            <a:off x="1623458" y="1295400"/>
            <a:ext cx="10018713" cy="4399722"/>
          </a:xfrm>
        </p:spPr>
        <p:txBody>
          <a:bodyPr>
            <a:normAutofit/>
          </a:bodyPr>
          <a:lstStyle/>
          <a:p>
            <a:pPr defTabSz="914400" eaLnBrk="0" fontAlgn="base" hangingPunct="0">
              <a:spcBef>
                <a:spcPct val="0"/>
              </a:spcBef>
              <a:spcAft>
                <a:spcPct val="0"/>
              </a:spcAft>
              <a:buClrTx/>
              <a:buSzTx/>
            </a:pPr>
            <a:r>
              <a:rPr kumimoji="0" lang="en-US" altLang="en-US" sz="2000" b="0" i="0" u="none" strike="noStrike" cap="none" normalizeH="0" baseline="0" dirty="0">
                <a:ln>
                  <a:noFill/>
                </a:ln>
                <a:solidFill>
                  <a:schemeClr val="tx1"/>
                </a:solidFill>
                <a:effectLst/>
                <a:latin typeface="Arial" panose="020B0604020202020204" pitchFamily="34" charset="0"/>
              </a:rPr>
              <a:t>Ensure workers receive thorough training and have access to proper personal protective equipment (PPE).</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kumimoji="0" lang="en-US" altLang="en-US" sz="2000" b="0" i="0" u="none" strike="noStrike" cap="none" normalizeH="0" baseline="0" dirty="0">
                <a:ln>
                  <a:noFill/>
                </a:ln>
                <a:solidFill>
                  <a:schemeClr val="tx1"/>
                </a:solidFill>
                <a:effectLst/>
                <a:latin typeface="Arial" panose="020B0604020202020204" pitchFamily="34" charset="0"/>
              </a:rPr>
              <a:t>Continuously assess workplace conditions and update safety procedures accordingly.</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kumimoji="0" lang="en-US" altLang="en-US" sz="2000" b="0" i="0" u="none" strike="noStrike" cap="none" normalizeH="0" baseline="0" dirty="0">
                <a:ln>
                  <a:noFill/>
                </a:ln>
                <a:solidFill>
                  <a:schemeClr val="tx1"/>
                </a:solidFill>
                <a:effectLst/>
                <a:latin typeface="Arial" panose="020B0604020202020204" pitchFamily="34" charset="0"/>
              </a:rPr>
              <a:t>Promote a workplace culture centered on safety awareness and regulatory adherence.</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kumimoji="0" lang="en-US" altLang="en-US" sz="2000" b="0" i="0" u="none" strike="noStrike" cap="none" normalizeH="0" baseline="0" dirty="0">
                <a:ln>
                  <a:noFill/>
                </a:ln>
                <a:solidFill>
                  <a:schemeClr val="tx1"/>
                </a:solidFill>
                <a:effectLst/>
                <a:latin typeface="Arial" panose="020B0604020202020204" pitchFamily="34" charset="0"/>
              </a:rPr>
              <a:t>Effectively apply engineering and administrative measures to enhance safety.</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a:p>
            <a:pPr defTabSz="914400" eaLnBrk="0" fontAlgn="base" hangingPunct="0">
              <a:spcBef>
                <a:spcPct val="0"/>
              </a:spcBef>
              <a:spcAft>
                <a:spcPct val="0"/>
              </a:spcAft>
              <a:buClrTx/>
              <a:buSzTx/>
            </a:pPr>
            <a:r>
              <a:rPr lang="en-IN" sz="2000" b="0" i="0" dirty="0">
                <a:solidFill>
                  <a:srgbClr val="1D2228"/>
                </a:solidFill>
                <a:effectLst/>
                <a:latin typeface="Arial" panose="020B0604020202020204" pitchFamily="34" charset="0"/>
                <a:cs typeface="Arial" panose="020B0604020202020204" pitchFamily="34" charset="0"/>
              </a:rPr>
              <a:t>Evacuation</a:t>
            </a:r>
            <a:r>
              <a:rPr lang="en-US" altLang="en-US" sz="2000" dirty="0">
                <a:latin typeface="Arial" panose="020B0604020202020204" pitchFamily="34" charset="0"/>
              </a:rPr>
              <a:t> plan layout for the installation of the station.</a:t>
            </a: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15563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B90B8-32A1-112A-DC48-67ABA5F389FC}"/>
              </a:ext>
            </a:extLst>
          </p:cNvPr>
          <p:cNvSpPr>
            <a:spLocks noGrp="1"/>
          </p:cNvSpPr>
          <p:nvPr>
            <p:ph type="title"/>
          </p:nvPr>
        </p:nvSpPr>
        <p:spPr>
          <a:xfrm>
            <a:off x="1484310" y="152400"/>
            <a:ext cx="9071046" cy="914400"/>
          </a:xfrm>
        </p:spPr>
        <p:txBody>
          <a:bodyPr/>
          <a:lstStyle/>
          <a:p>
            <a:r>
              <a:rPr lang="en-IN" dirty="0"/>
              <a:t>Conclusion</a:t>
            </a:r>
          </a:p>
        </p:txBody>
      </p:sp>
      <p:sp>
        <p:nvSpPr>
          <p:cNvPr id="3" name="Content Placeholder 2">
            <a:extLst>
              <a:ext uri="{FF2B5EF4-FFF2-40B4-BE49-F238E27FC236}">
                <a16:creationId xmlns:a16="http://schemas.microsoft.com/office/drawing/2014/main" id="{5B22B134-1AB8-48F0-C88B-7270E7E276B6}"/>
              </a:ext>
            </a:extLst>
          </p:cNvPr>
          <p:cNvSpPr>
            <a:spLocks noGrp="1"/>
          </p:cNvSpPr>
          <p:nvPr>
            <p:ph idx="1"/>
          </p:nvPr>
        </p:nvSpPr>
        <p:spPr>
          <a:xfrm>
            <a:off x="1484310" y="1222513"/>
            <a:ext cx="10018713" cy="4568687"/>
          </a:xfrm>
        </p:spPr>
        <p:txBody>
          <a:bodyPr>
            <a:normAutofit/>
          </a:bodyPr>
          <a:lstStyle/>
          <a:p>
            <a:pPr>
              <a:lnSpc>
                <a:spcPct val="107000"/>
              </a:lnSpc>
              <a:spcAft>
                <a:spcPts val="800"/>
              </a:spcAft>
              <a:buNone/>
            </a:pPr>
            <a:r>
              <a:rPr lang="en-IN" sz="1800" b="1" kern="100" dirty="0">
                <a:effectLst/>
                <a:latin typeface="Calibri" panose="020F0502020204030204" pitchFamily="34" charset="0"/>
                <a:ea typeface="Calibri" panose="020F0502020204030204" pitchFamily="34" charset="0"/>
                <a:cs typeface="Times New Roman" panose="02020603050405020304" pitchFamily="18" charset="0"/>
              </a:rPr>
              <a:t>Integration of Predictive Analytics, IoT-Based Fire Detection, and Advanced Evacuation </a:t>
            </a:r>
            <a:r>
              <a:rPr lang="en-IN" sz="1800" b="1" kern="100" dirty="0" err="1">
                <a:effectLst/>
                <a:latin typeface="Calibri" panose="020F0502020204030204" pitchFamily="34" charset="0"/>
                <a:ea typeface="Calibri" panose="020F0502020204030204" pitchFamily="34" charset="0"/>
                <a:cs typeface="Times New Roman" panose="02020603050405020304" pitchFamily="18" charset="0"/>
              </a:rPr>
              <a:t>Modeling</a:t>
            </a:r>
            <a:r>
              <a:rPr lang="en-IN" sz="1800" b="1" kern="100" dirty="0">
                <a:effectLst/>
                <a:latin typeface="Calibri" panose="020F0502020204030204" pitchFamily="34" charset="0"/>
                <a:ea typeface="Calibri" panose="020F0502020204030204" pitchFamily="34" charset="0"/>
                <a:cs typeface="Times New Roman" panose="02020603050405020304" pitchFamily="18" charset="0"/>
              </a:rPr>
              <a:t> enhances fire safety.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30% reduction in response time and 25% increase in evacuation efficiency compared to traditional methods.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100% evacuation success rate ensuring personnel safety.</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CFD simulations provide precise fire hazard assessments.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IoT sensors enable real-time fire detection and response.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Automated suppression systems effectively limit fire spread.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pPr>
            <a:r>
              <a:rPr lang="en-IN" sz="1600" b="1" kern="100" dirty="0">
                <a:effectLst/>
                <a:latin typeface="Calibri" panose="020F0502020204030204" pitchFamily="34" charset="0"/>
                <a:ea typeface="Calibri" panose="020F0502020204030204" pitchFamily="34" charset="0"/>
                <a:cs typeface="Times New Roman" panose="02020603050405020304" pitchFamily="18" charset="0"/>
              </a:rPr>
              <a:t>Mean fire intensity reduced to 0.34, minimizing workplace hazards and downtime</a:t>
            </a:r>
            <a:r>
              <a:rPr lang="en-IN" sz="1400" b="1" kern="100" dirty="0">
                <a:effectLst/>
                <a:latin typeface="Calibri" panose="020F0502020204030204" pitchFamily="34" charset="0"/>
                <a:ea typeface="Calibri" panose="020F0502020204030204" pitchFamily="34" charset="0"/>
                <a:cs typeface="Times New Roman" panose="02020603050405020304" pitchFamily="18" charset="0"/>
              </a:rPr>
              <a:t>.</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3615238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11C2E-5CB1-5D2A-FC2A-39D9786D9570}"/>
              </a:ext>
            </a:extLst>
          </p:cNvPr>
          <p:cNvSpPr>
            <a:spLocks noGrp="1"/>
          </p:cNvSpPr>
          <p:nvPr>
            <p:ph type="title"/>
          </p:nvPr>
        </p:nvSpPr>
        <p:spPr>
          <a:xfrm>
            <a:off x="1689652" y="188843"/>
            <a:ext cx="9813372" cy="1162879"/>
          </a:xfrm>
        </p:spPr>
        <p:txBody>
          <a:bodyPr>
            <a:normAutofit/>
          </a:bodyPr>
          <a:lstStyle/>
          <a:p>
            <a:pPr algn="l"/>
            <a:r>
              <a:rPr lang="en-IN" sz="3200" dirty="0">
                <a:latin typeface="Arial" panose="020B0604020202020204" pitchFamily="34" charset="0"/>
                <a:cs typeface="Arial" panose="020B0604020202020204" pitchFamily="34" charset="0"/>
              </a:rPr>
              <a:t>References</a:t>
            </a:r>
          </a:p>
        </p:txBody>
      </p:sp>
      <p:sp>
        <p:nvSpPr>
          <p:cNvPr id="3" name="Title 1">
            <a:extLst>
              <a:ext uri="{FF2B5EF4-FFF2-40B4-BE49-F238E27FC236}">
                <a16:creationId xmlns:a16="http://schemas.microsoft.com/office/drawing/2014/main" id="{946F47DC-0DD6-808B-EB13-4A499EF6C286}"/>
              </a:ext>
            </a:extLst>
          </p:cNvPr>
          <p:cNvSpPr txBox="1">
            <a:spLocks/>
          </p:cNvSpPr>
          <p:nvPr/>
        </p:nvSpPr>
        <p:spPr>
          <a:xfrm>
            <a:off x="1689652" y="854765"/>
            <a:ext cx="9813372" cy="5496339"/>
          </a:xfrm>
          <a:prstGeom prst="rect">
            <a:avLst/>
          </a:prstGeom>
          <a:effectLst/>
        </p:spPr>
        <p:txBody>
          <a:bodyPr vert="horz" lIns="91440" tIns="45720" rIns="91440" bIns="45720" rtlCol="0" anchor="ct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IN" sz="1600" dirty="0">
                <a:latin typeface="Arial" panose="020B0604020202020204" pitchFamily="34" charset="0"/>
                <a:cs typeface="Arial" panose="020B0604020202020204" pitchFamily="34" charset="0"/>
              </a:rPr>
              <a:t>[1] Ford, Paul W. "Enhancing Fire Safety in Commercial Vehicles: Assessing the Efficacy and Advantages of Exploding Fire Extinguishing Balls." Journal of Transportation Technologies 14, no. 4 (2024): 521-548.</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 [2] Sun, </a:t>
            </a:r>
            <a:r>
              <a:rPr lang="en-IN" sz="1600" dirty="0" err="1">
                <a:latin typeface="Arial" panose="020B0604020202020204" pitchFamily="34" charset="0"/>
                <a:cs typeface="Arial" panose="020B0604020202020204" pitchFamily="34" charset="0"/>
              </a:rPr>
              <a:t>Peiyi</a:t>
            </a:r>
            <a:r>
              <a:rPr lang="en-IN" sz="1600" dirty="0">
                <a:latin typeface="Arial" panose="020B0604020202020204" pitchFamily="34" charset="0"/>
                <a:cs typeface="Arial" panose="020B0604020202020204" pitchFamily="34" charset="0"/>
              </a:rPr>
              <a:t>, Roeland Bisschop, </a:t>
            </a:r>
            <a:r>
              <a:rPr lang="en-IN" sz="1600" dirty="0" err="1">
                <a:latin typeface="Arial" panose="020B0604020202020204" pitchFamily="34" charset="0"/>
                <a:cs typeface="Arial" panose="020B0604020202020204" pitchFamily="34" charset="0"/>
              </a:rPr>
              <a:t>Huichang</a:t>
            </a:r>
            <a:r>
              <a:rPr lang="en-IN" sz="1600" dirty="0">
                <a:latin typeface="Arial" panose="020B0604020202020204" pitchFamily="34" charset="0"/>
                <a:cs typeface="Arial" panose="020B0604020202020204" pitchFamily="34" charset="0"/>
              </a:rPr>
              <a:t> Niu, and Xinyan Huang. "A review of battery fires in electric vehicles." Fire technology 56, no. 4 (2020): 1361-1410.</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 [3] Anderson, Curtis D., and Judy Anderson. Electric and hybrid cars: history. McFarland, 2010.</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 [4] </a:t>
            </a:r>
            <a:r>
              <a:rPr lang="en-IN" sz="1600" dirty="0" err="1">
                <a:latin typeface="Arial" panose="020B0604020202020204" pitchFamily="34" charset="0"/>
                <a:cs typeface="Arial" panose="020B0604020202020204" pitchFamily="34" charset="0"/>
              </a:rPr>
              <a:t>Grauers</a:t>
            </a:r>
            <a:r>
              <a:rPr lang="en-IN" sz="1600" dirty="0">
                <a:latin typeface="Arial" panose="020B0604020202020204" pitchFamily="34" charset="0"/>
                <a:cs typeface="Arial" panose="020B0604020202020204" pitchFamily="34" charset="0"/>
              </a:rPr>
              <a:t>, Anders, Steven </a:t>
            </a:r>
            <a:r>
              <a:rPr lang="en-IN" sz="1600" dirty="0" err="1">
                <a:latin typeface="Arial" panose="020B0604020202020204" pitchFamily="34" charset="0"/>
                <a:cs typeface="Arial" panose="020B0604020202020204" pitchFamily="34" charset="0"/>
              </a:rPr>
              <a:t>Sarasini</a:t>
            </a:r>
            <a:r>
              <a:rPr lang="en-IN" sz="1600" dirty="0">
                <a:latin typeface="Arial" panose="020B0604020202020204" pitchFamily="34" charset="0"/>
                <a:cs typeface="Arial" panose="020B0604020202020204" pitchFamily="34" charset="0"/>
              </a:rPr>
              <a:t>, and Magnus </a:t>
            </a:r>
            <a:r>
              <a:rPr lang="en-IN" sz="1600" dirty="0" err="1">
                <a:latin typeface="Arial" panose="020B0604020202020204" pitchFamily="34" charset="0"/>
                <a:cs typeface="Arial" panose="020B0604020202020204" pitchFamily="34" charset="0"/>
              </a:rPr>
              <a:t>Karlström</a:t>
            </a:r>
            <a:r>
              <a:rPr lang="en-IN" sz="1600" dirty="0">
                <a:latin typeface="Arial" panose="020B0604020202020204" pitchFamily="34" charset="0"/>
                <a:cs typeface="Arial" panose="020B0604020202020204" pitchFamily="34" charset="0"/>
              </a:rPr>
              <a:t>. "Why electromobility and what is it?." (2013): 10 21. </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[5] Bisschop, Roeland, Ola </a:t>
            </a:r>
            <a:r>
              <a:rPr lang="en-IN" sz="1600" dirty="0" err="1">
                <a:latin typeface="Arial" panose="020B0604020202020204" pitchFamily="34" charset="0"/>
                <a:cs typeface="Arial" panose="020B0604020202020204" pitchFamily="34" charset="0"/>
              </a:rPr>
              <a:t>Willstrand</a:t>
            </a:r>
            <a:r>
              <a:rPr lang="en-IN" sz="1600" dirty="0">
                <a:latin typeface="Arial" panose="020B0604020202020204" pitchFamily="34" charset="0"/>
                <a:cs typeface="Arial" panose="020B0604020202020204" pitchFamily="34" charset="0"/>
              </a:rPr>
              <a:t>, Francine Amon, and Max </a:t>
            </a:r>
            <a:r>
              <a:rPr lang="en-IN" sz="1600" dirty="0" err="1">
                <a:latin typeface="Arial" panose="020B0604020202020204" pitchFamily="34" charset="0"/>
                <a:cs typeface="Arial" panose="020B0604020202020204" pitchFamily="34" charset="0"/>
              </a:rPr>
              <a:t>Rosenggren</a:t>
            </a:r>
            <a:r>
              <a:rPr lang="en-IN" sz="1600" dirty="0">
                <a:latin typeface="Arial" panose="020B0604020202020204" pitchFamily="34" charset="0"/>
                <a:cs typeface="Arial" panose="020B0604020202020204" pitchFamily="34" charset="0"/>
              </a:rPr>
              <a:t>. Fire safety of lithium-ion batteries in road vehicles. 2019.</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 [6] Bisschop, Roeland, Ola </a:t>
            </a:r>
            <a:r>
              <a:rPr lang="en-IN" sz="1600" dirty="0" err="1">
                <a:latin typeface="Arial" panose="020B0604020202020204" pitchFamily="34" charset="0"/>
                <a:cs typeface="Arial" panose="020B0604020202020204" pitchFamily="34" charset="0"/>
              </a:rPr>
              <a:t>Willstrand</a:t>
            </a:r>
            <a:r>
              <a:rPr lang="en-IN" sz="1600" dirty="0">
                <a:latin typeface="Arial" panose="020B0604020202020204" pitchFamily="34" charset="0"/>
                <a:cs typeface="Arial" panose="020B0604020202020204" pitchFamily="34" charset="0"/>
              </a:rPr>
              <a:t>, and Max Rosengren. "Handling lithium-ion batteries in electric vehicles: preventing and recovering from hazardous events." Fire technology 56 (2020): 2671-2694. </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[7] Ford, Paul W. "Enhancing Fire Safety in Commercial Vehicles: Assessing the Efficacy and Advantages of Exploding Fire Extinguishing Balls." Journal of Transportation Technologies 14, no. 4 (2024): 521-548.</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 [8] </a:t>
            </a:r>
            <a:r>
              <a:rPr lang="en-IN" sz="1600" dirty="0" err="1">
                <a:latin typeface="Arial" panose="020B0604020202020204" pitchFamily="34" charset="0"/>
                <a:cs typeface="Arial" panose="020B0604020202020204" pitchFamily="34" charset="0"/>
              </a:rPr>
              <a:t>Brzezinska</a:t>
            </a:r>
            <a:r>
              <a:rPr lang="en-IN" sz="1600" dirty="0">
                <a:latin typeface="Arial" panose="020B0604020202020204" pitchFamily="34" charset="0"/>
                <a:cs typeface="Arial" panose="020B0604020202020204" pitchFamily="34" charset="0"/>
              </a:rPr>
              <a:t>, Dorota, and Paul Bryant. "Performance-based analysis in evaluation of safety in car parks under electric vehicle fire conditions." Energies 15, no. 2 (2022): 649.</a:t>
            </a:r>
          </a:p>
          <a:p>
            <a:pPr algn="l"/>
            <a:endParaRPr lang="en-IN" sz="1600" dirty="0">
              <a:latin typeface="Arial" panose="020B0604020202020204" pitchFamily="34" charset="0"/>
              <a:cs typeface="Arial" panose="020B0604020202020204" pitchFamily="34" charset="0"/>
            </a:endParaRPr>
          </a:p>
          <a:p>
            <a:pPr algn="l"/>
            <a:r>
              <a:rPr lang="en-IN" sz="1600" dirty="0">
                <a:latin typeface="Arial" panose="020B0604020202020204" pitchFamily="34" charset="0"/>
                <a:cs typeface="Arial" panose="020B0604020202020204" pitchFamily="34" charset="0"/>
              </a:rPr>
              <a:t>[9] da Rocha, Gustavo S., João Paulo C. Rodrigues, and Daniel da Silva </a:t>
            </a:r>
            <a:r>
              <a:rPr lang="en-IN" sz="1600" dirty="0" err="1">
                <a:latin typeface="Arial" panose="020B0604020202020204" pitchFamily="34" charset="0"/>
                <a:cs typeface="Arial" panose="020B0604020202020204" pitchFamily="34" charset="0"/>
              </a:rPr>
              <a:t>Gazzana</a:t>
            </a:r>
            <a:r>
              <a:rPr lang="en-IN" sz="1600" dirty="0">
                <a:latin typeface="Arial" panose="020B0604020202020204" pitchFamily="34" charset="0"/>
                <a:cs typeface="Arial" panose="020B0604020202020204" pitchFamily="34" charset="0"/>
              </a:rPr>
              <a:t>. "Electrical fire risk indexing using fuzzy Petri nets." Fire safety journal 139 (2023): 103817.</a:t>
            </a:r>
            <a:endParaRPr lang="en-IN"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4200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0D7DE2-1287-5AD7-DFEA-26968890A9AA}"/>
              </a:ext>
            </a:extLst>
          </p:cNvPr>
          <p:cNvSpPr>
            <a:spLocks noGrp="1"/>
          </p:cNvSpPr>
          <p:nvPr>
            <p:ph idx="1"/>
          </p:nvPr>
        </p:nvSpPr>
        <p:spPr>
          <a:xfrm>
            <a:off x="1623458" y="205407"/>
            <a:ext cx="10018713" cy="6046305"/>
          </a:xfrm>
        </p:spPr>
        <p:txBody>
          <a:bodyPr>
            <a:normAutofit fontScale="62500" lnSpcReduction="20000"/>
          </a:bodyPr>
          <a:lstStyle/>
          <a:p>
            <a:pPr marL="0" indent="0">
              <a:buNone/>
            </a:pPr>
            <a:r>
              <a:rPr lang="en-IN" dirty="0">
                <a:latin typeface="Arial" panose="020B0604020202020204" pitchFamily="34" charset="0"/>
                <a:cs typeface="Arial" panose="020B0604020202020204" pitchFamily="34" charset="0"/>
              </a:rPr>
              <a:t>[10] Halada, Ladislav, Peter </a:t>
            </a:r>
            <a:r>
              <a:rPr lang="en-IN" dirty="0" err="1">
                <a:latin typeface="Arial" panose="020B0604020202020204" pitchFamily="34" charset="0"/>
                <a:cs typeface="Arial" panose="020B0604020202020204" pitchFamily="34" charset="0"/>
              </a:rPr>
              <a:t>Weisenpacher</a:t>
            </a:r>
            <a:r>
              <a:rPr lang="en-IN" dirty="0">
                <a:latin typeface="Arial" panose="020B0604020202020204" pitchFamily="34" charset="0"/>
                <a:cs typeface="Arial" panose="020B0604020202020204" pitchFamily="34" charset="0"/>
              </a:rPr>
              <a:t>, and Jan </a:t>
            </a:r>
            <a:r>
              <a:rPr lang="en-IN" dirty="0" err="1">
                <a:latin typeface="Arial" panose="020B0604020202020204" pitchFamily="34" charset="0"/>
                <a:cs typeface="Arial" panose="020B0604020202020204" pitchFamily="34" charset="0"/>
              </a:rPr>
              <a:t>Glasa</a:t>
            </a:r>
            <a:r>
              <a:rPr lang="en-IN" dirty="0">
                <a:latin typeface="Arial" panose="020B0604020202020204" pitchFamily="34" charset="0"/>
                <a:cs typeface="Arial" panose="020B0604020202020204" pitchFamily="34" charset="0"/>
              </a:rPr>
              <a:t>. "Computer modelling of automobile fires." In Advances in </a:t>
            </a:r>
            <a:r>
              <a:rPr lang="en-IN" dirty="0" err="1">
                <a:latin typeface="Arial" panose="020B0604020202020204" pitchFamily="34" charset="0"/>
                <a:cs typeface="Arial" panose="020B0604020202020204" pitchFamily="34" charset="0"/>
              </a:rPr>
              <a:t>Modeling</a:t>
            </a:r>
            <a:r>
              <a:rPr lang="en-IN" dirty="0">
                <a:latin typeface="Arial" panose="020B0604020202020204" pitchFamily="34" charset="0"/>
                <a:cs typeface="Arial" panose="020B0604020202020204" pitchFamily="34" charset="0"/>
              </a:rPr>
              <a:t> of Fluid Dynamics, pp. 203-228. </a:t>
            </a:r>
            <a:r>
              <a:rPr lang="en-IN" dirty="0" err="1">
                <a:latin typeface="Arial" panose="020B0604020202020204" pitchFamily="34" charset="0"/>
                <a:cs typeface="Arial" panose="020B0604020202020204" pitchFamily="34" charset="0"/>
              </a:rPr>
              <a:t>intechopen</a:t>
            </a:r>
            <a:r>
              <a:rPr lang="en-IN" dirty="0">
                <a:latin typeface="Arial" panose="020B0604020202020204" pitchFamily="34" charset="0"/>
                <a:cs typeface="Arial" panose="020B0604020202020204" pitchFamily="34" charset="0"/>
              </a:rPr>
              <a:t> publishers, 2012. </a:t>
            </a:r>
          </a:p>
          <a:p>
            <a:pPr marL="0" indent="0">
              <a:buNone/>
            </a:pPr>
            <a:r>
              <a:rPr lang="en-IN" dirty="0">
                <a:latin typeface="Arial" panose="020B0604020202020204" pitchFamily="34" charset="0"/>
                <a:cs typeface="Arial" panose="020B0604020202020204" pitchFamily="34" charset="0"/>
              </a:rPr>
              <a:t>[11] Boehmer, Haavard R., Michael S. Klassen, and Stephen M. Olenick. "Fire hazard analysis of modern vehicles in parking facilities." Fire technology 57, no. 5 (2021): 2097-2127.</a:t>
            </a:r>
          </a:p>
          <a:p>
            <a:pPr marL="0" indent="0">
              <a:buNone/>
            </a:pPr>
            <a:r>
              <a:rPr lang="en-IN" dirty="0">
                <a:latin typeface="Arial" panose="020B0604020202020204" pitchFamily="34" charset="0"/>
                <a:cs typeface="Arial" panose="020B0604020202020204" pitchFamily="34" charset="0"/>
              </a:rPr>
              <a:t> [12] Digges, K. H., R. G. Gann, S. J. Grayson, M. M. Hirschler, R. E. Lyon, D. A. Purser, J. G. </a:t>
            </a:r>
            <a:r>
              <a:rPr lang="en-IN" dirty="0" err="1">
                <a:latin typeface="Arial" panose="020B0604020202020204" pitchFamily="34" charset="0"/>
                <a:cs typeface="Arial" panose="020B0604020202020204" pitchFamily="34" charset="0"/>
              </a:rPr>
              <a:t>Quintiere</a:t>
            </a:r>
            <a:r>
              <a:rPr lang="en-IN" dirty="0">
                <a:latin typeface="Arial" panose="020B0604020202020204" pitchFamily="34" charset="0"/>
                <a:cs typeface="Arial" panose="020B0604020202020204" pitchFamily="34" charset="0"/>
              </a:rPr>
              <a:t>, R. R. Stephenson, and A. </a:t>
            </a:r>
            <a:r>
              <a:rPr lang="en-IN" dirty="0" err="1">
                <a:latin typeface="Arial" panose="020B0604020202020204" pitchFamily="34" charset="0"/>
                <a:cs typeface="Arial" panose="020B0604020202020204" pitchFamily="34" charset="0"/>
              </a:rPr>
              <a:t>Tewarson</a:t>
            </a:r>
            <a:r>
              <a:rPr lang="en-IN" dirty="0">
                <a:latin typeface="Arial" panose="020B0604020202020204" pitchFamily="34" charset="0"/>
                <a:cs typeface="Arial" panose="020B0604020202020204" pitchFamily="34" charset="0"/>
              </a:rPr>
              <a:t>. "Human survivability in motor vehicle fires." Fire and Materials: An International Journal 32, no. 4 (2008): 249-258.</a:t>
            </a:r>
          </a:p>
          <a:p>
            <a:pPr marL="0" indent="0">
              <a:buNone/>
            </a:pPr>
            <a:r>
              <a:rPr lang="en-IN" dirty="0">
                <a:latin typeface="Arial" panose="020B0604020202020204" pitchFamily="34" charset="0"/>
                <a:cs typeface="Arial" panose="020B0604020202020204" pitchFamily="34" charset="0"/>
              </a:rPr>
              <a:t> [13] </a:t>
            </a:r>
            <a:r>
              <a:rPr lang="en-IN" dirty="0" err="1">
                <a:latin typeface="Arial" panose="020B0604020202020204" pitchFamily="34" charset="0"/>
                <a:cs typeface="Arial" panose="020B0604020202020204" pitchFamily="34" charset="0"/>
              </a:rPr>
              <a:t>Forkuo</a:t>
            </a:r>
            <a:r>
              <a:rPr lang="en-IN" dirty="0">
                <a:latin typeface="Arial" panose="020B0604020202020204" pitchFamily="34" charset="0"/>
                <a:cs typeface="Arial" panose="020B0604020202020204" pitchFamily="34" charset="0"/>
              </a:rPr>
              <a:t>, Eric K., and Jonathan A. Quaye-Ballard. "GIS based fire emergency response system." (2013).</a:t>
            </a:r>
          </a:p>
          <a:p>
            <a:pPr marL="0" indent="0">
              <a:buNone/>
            </a:pPr>
            <a:r>
              <a:rPr lang="en-IN" dirty="0">
                <a:latin typeface="Arial" panose="020B0604020202020204" pitchFamily="34" charset="0"/>
                <a:cs typeface="Arial" panose="020B0604020202020204" pitchFamily="34" charset="0"/>
              </a:rPr>
              <a:t> [14] Domínguez, Claudia Rivera, Juan Eduardo Ramírez Guadian, Jessica Guerrero Lona, and Jovana Ivette Pozos Mares. "Hazard identification for risk assessment using the PRA technique in the automotive industry." Safety science 160 (2023): 106041.</a:t>
            </a:r>
            <a:br>
              <a:rPr lang="en-IN" dirty="0">
                <a:latin typeface="Arial" panose="020B0604020202020204" pitchFamily="34" charset="0"/>
                <a:cs typeface="Arial" panose="020B0604020202020204" pitchFamily="34" charset="0"/>
              </a:rPr>
            </a:br>
            <a:endParaRPr lang="en-IN" dirty="0">
              <a:latin typeface="Arial" panose="020B0604020202020204" pitchFamily="34" charset="0"/>
              <a:cs typeface="Arial" panose="020B0604020202020204" pitchFamily="34" charset="0"/>
            </a:endParaRPr>
          </a:p>
          <a:p>
            <a:pPr marL="0" indent="0">
              <a:buNone/>
            </a:pPr>
            <a:r>
              <a:rPr lang="en-IN" dirty="0">
                <a:latin typeface="Arial" panose="020B0604020202020204" pitchFamily="34" charset="0"/>
                <a:cs typeface="Arial" panose="020B0604020202020204" pitchFamily="34" charset="0"/>
              </a:rPr>
              <a:t>[15] Zell, Otto, Joel Pålsson, Kevin Hernandez-Diaz, Fernando Alonso-Fernandez, and Felix Nilsson. "Image-based fire detection in industrial environments with yolov4." </a:t>
            </a:r>
            <a:r>
              <a:rPr lang="en-IN" dirty="0" err="1">
                <a:latin typeface="Arial" panose="020B0604020202020204" pitchFamily="34" charset="0"/>
                <a:cs typeface="Arial" panose="020B0604020202020204" pitchFamily="34" charset="0"/>
              </a:rPr>
              <a:t>arXiv</a:t>
            </a:r>
            <a:r>
              <a:rPr lang="en-IN" dirty="0">
                <a:latin typeface="Arial" panose="020B0604020202020204" pitchFamily="34" charset="0"/>
                <a:cs typeface="Arial" panose="020B0604020202020204" pitchFamily="34" charset="0"/>
              </a:rPr>
              <a:t> preprint arXiv:2212.04786 (2022). </a:t>
            </a:r>
          </a:p>
          <a:p>
            <a:pPr marL="0" indent="0">
              <a:buNone/>
            </a:pPr>
            <a:r>
              <a:rPr lang="en-IN" dirty="0">
                <a:latin typeface="Arial" panose="020B0604020202020204" pitchFamily="34" charset="0"/>
                <a:cs typeface="Arial" panose="020B0604020202020204" pitchFamily="34" charset="0"/>
              </a:rPr>
              <a:t>[16] </a:t>
            </a:r>
            <a:r>
              <a:rPr lang="en-IN" dirty="0" err="1">
                <a:latin typeface="Arial" panose="020B0604020202020204" pitchFamily="34" charset="0"/>
                <a:cs typeface="Arial" panose="020B0604020202020204" pitchFamily="34" charset="0"/>
              </a:rPr>
              <a:t>Kiasari</a:t>
            </a:r>
            <a:r>
              <a:rPr lang="en-IN" dirty="0">
                <a:latin typeface="Arial" panose="020B0604020202020204" pitchFamily="34" charset="0"/>
                <a:cs typeface="Arial" panose="020B0604020202020204" pitchFamily="34" charset="0"/>
              </a:rPr>
              <a:t>, Mahmoud M., and Hamed H. Aly. "Enhancing Fire Protection in Electric Vehicle Batteries Based on Thermal Energy Storage Systems Using Machine Learning and Feature Engineering." Fire 7, no. 9 (2024): 296. </a:t>
            </a:r>
          </a:p>
          <a:p>
            <a:pPr marL="0" indent="0">
              <a:buNone/>
            </a:pPr>
            <a:r>
              <a:rPr lang="en-IN" dirty="0">
                <a:latin typeface="Arial" panose="020B0604020202020204" pitchFamily="34" charset="0"/>
                <a:cs typeface="Arial" panose="020B0604020202020204" pitchFamily="34" charset="0"/>
              </a:rPr>
              <a:t>[17] Tohir, Mohd </a:t>
            </a:r>
            <a:r>
              <a:rPr lang="en-IN" dirty="0" err="1">
                <a:latin typeface="Arial" panose="020B0604020202020204" pitchFamily="34" charset="0"/>
                <a:cs typeface="Arial" panose="020B0604020202020204" pitchFamily="34" charset="0"/>
              </a:rPr>
              <a:t>Zahirasri</a:t>
            </a:r>
            <a:r>
              <a:rPr lang="en-IN" dirty="0">
                <a:latin typeface="Arial" panose="020B0604020202020204" pitchFamily="34" charset="0"/>
                <a:cs typeface="Arial" panose="020B0604020202020204" pitchFamily="34" charset="0"/>
              </a:rPr>
              <a:t> Mohd, and César Martín-Gómez. "Electric vehicle fire risk assessment framework using Fault Tree Analysis." Open Research Europe 3 (2023): 178. </a:t>
            </a:r>
          </a:p>
          <a:p>
            <a:pPr marL="0" indent="0">
              <a:buNone/>
            </a:pPr>
            <a:r>
              <a:rPr lang="en-IN" dirty="0">
                <a:latin typeface="Arial" panose="020B0604020202020204" pitchFamily="34" charset="0"/>
                <a:cs typeface="Arial" panose="020B0604020202020204" pitchFamily="34" charset="0"/>
              </a:rPr>
              <a:t>[18] Hassan, Md Kamrul, Nazra Hameed, Md </a:t>
            </a:r>
            <a:r>
              <a:rPr lang="en-IN" dirty="0" err="1">
                <a:latin typeface="Arial" panose="020B0604020202020204" pitchFamily="34" charset="0"/>
                <a:cs typeface="Arial" panose="020B0604020202020204" pitchFamily="34" charset="0"/>
              </a:rPr>
              <a:t>Delwar</a:t>
            </a:r>
            <a:r>
              <a:rPr lang="en-IN" dirty="0">
                <a:latin typeface="Arial" panose="020B0604020202020204" pitchFamily="34" charset="0"/>
                <a:cs typeface="Arial" panose="020B0604020202020204" pitchFamily="34" charset="0"/>
              </a:rPr>
              <a:t> Hossain, Md Rayhan Hasnat, Grahame Douglas, Sameera Pathirana, Payam </a:t>
            </a:r>
            <a:r>
              <a:rPr lang="en-IN" dirty="0" err="1">
                <a:latin typeface="Arial" panose="020B0604020202020204" pitchFamily="34" charset="0"/>
                <a:cs typeface="Arial" panose="020B0604020202020204" pitchFamily="34" charset="0"/>
              </a:rPr>
              <a:t>Rahnamayiezekavat</a:t>
            </a:r>
            <a:r>
              <a:rPr lang="en-IN" dirty="0">
                <a:latin typeface="Arial" panose="020B0604020202020204" pitchFamily="34" charset="0"/>
                <a:cs typeface="Arial" panose="020B0604020202020204" pitchFamily="34" charset="0"/>
              </a:rPr>
              <a:t>, and Swapan Saha. "Fire incidents, trends, and risk mitigation framework of electrical vehicle cars in Australia." Fire 6, no. 8 (2023): 325. </a:t>
            </a:r>
          </a:p>
          <a:p>
            <a:pPr marL="0" indent="0">
              <a:buNone/>
            </a:pPr>
            <a:r>
              <a:rPr lang="en-IN" dirty="0">
                <a:latin typeface="Arial" panose="020B0604020202020204" pitchFamily="34" charset="0"/>
                <a:cs typeface="Arial" panose="020B0604020202020204" pitchFamily="34" charset="0"/>
              </a:rPr>
              <a:t>[19] Liu, </a:t>
            </a:r>
            <a:r>
              <a:rPr lang="en-IN" dirty="0" err="1">
                <a:latin typeface="Arial" panose="020B0604020202020204" pitchFamily="34" charset="0"/>
                <a:cs typeface="Arial" panose="020B0604020202020204" pitchFamily="34" charset="0"/>
              </a:rPr>
              <a:t>Yantong</a:t>
            </a:r>
            <a:r>
              <a:rPr lang="en-IN" dirty="0">
                <a:latin typeface="Arial" panose="020B0604020202020204" pitchFamily="34" charset="0"/>
                <a:cs typeface="Arial" panose="020B0604020202020204" pitchFamily="34" charset="0"/>
              </a:rPr>
              <a:t>, Charles Luo, </a:t>
            </a:r>
            <a:r>
              <a:rPr lang="en-IN" dirty="0" err="1">
                <a:latin typeface="Arial" panose="020B0604020202020204" pitchFamily="34" charset="0"/>
                <a:cs typeface="Arial" panose="020B0604020202020204" pitchFamily="34" charset="0"/>
              </a:rPr>
              <a:t>Wanxiu</a:t>
            </a:r>
            <a:r>
              <a:rPr lang="en-IN" dirty="0">
                <a:latin typeface="Arial" panose="020B0604020202020204" pitchFamily="34" charset="0"/>
                <a:cs typeface="Arial" panose="020B0604020202020204" pitchFamily="34" charset="0"/>
              </a:rPr>
              <a:t> Teng, Anil </a:t>
            </a:r>
            <a:r>
              <a:rPr lang="en-IN" dirty="0" err="1">
                <a:latin typeface="Arial" panose="020B0604020202020204" pitchFamily="34" charset="0"/>
                <a:cs typeface="Arial" panose="020B0604020202020204" pitchFamily="34" charset="0"/>
              </a:rPr>
              <a:t>Kapahi</a:t>
            </a:r>
            <a:r>
              <a:rPr lang="en-IN" dirty="0">
                <a:latin typeface="Arial" panose="020B0604020202020204" pitchFamily="34" charset="0"/>
                <a:cs typeface="Arial" panose="020B0604020202020204" pitchFamily="34" charset="0"/>
              </a:rPr>
              <a:t>, Yang Gao, Xin Tian, and Ervin Cui. "</a:t>
            </a:r>
            <a:r>
              <a:rPr lang="en-IN" dirty="0" err="1">
                <a:latin typeface="Arial" panose="020B0604020202020204" pitchFamily="34" charset="0"/>
                <a:cs typeface="Arial" panose="020B0604020202020204" pitchFamily="34" charset="0"/>
              </a:rPr>
              <a:t>Modeling</a:t>
            </a:r>
            <a:r>
              <a:rPr lang="en-IN" dirty="0">
                <a:latin typeface="Arial" panose="020B0604020202020204" pitchFamily="34" charset="0"/>
                <a:cs typeface="Arial" panose="020B0604020202020204" pitchFamily="34" charset="0"/>
              </a:rPr>
              <a:t> evaluation for fire resistance design of rail car floor assembly." Case Studies in Thermal Engineering 39 (2022): 102463. </a:t>
            </a:r>
          </a:p>
          <a:p>
            <a:pPr marL="0" indent="0">
              <a:buNone/>
            </a:pPr>
            <a:r>
              <a:rPr lang="en-IN" dirty="0">
                <a:latin typeface="Arial" panose="020B0604020202020204" pitchFamily="34" charset="0"/>
                <a:cs typeface="Arial" panose="020B0604020202020204" pitchFamily="34" charset="0"/>
              </a:rPr>
              <a:t>[20] Victor Chombo, Pius, </a:t>
            </a:r>
            <a:r>
              <a:rPr lang="en-IN" dirty="0" err="1">
                <a:latin typeface="Arial" panose="020B0604020202020204" pitchFamily="34" charset="0"/>
                <a:cs typeface="Arial" panose="020B0604020202020204" pitchFamily="34" charset="0"/>
              </a:rPr>
              <a:t>Yossapong</a:t>
            </a:r>
            <a:r>
              <a:rPr lang="en-IN" dirty="0">
                <a:latin typeface="Arial" panose="020B0604020202020204" pitchFamily="34" charset="0"/>
                <a:cs typeface="Arial" panose="020B0604020202020204" pitchFamily="34" charset="0"/>
              </a:rPr>
              <a:t> </a:t>
            </a:r>
            <a:r>
              <a:rPr lang="en-IN" dirty="0" err="1">
                <a:latin typeface="Arial" panose="020B0604020202020204" pitchFamily="34" charset="0"/>
                <a:cs typeface="Arial" panose="020B0604020202020204" pitchFamily="34" charset="0"/>
              </a:rPr>
              <a:t>Laoonual</a:t>
            </a:r>
            <a:r>
              <a:rPr lang="en-IN" dirty="0">
                <a:latin typeface="Arial" panose="020B0604020202020204" pitchFamily="34" charset="0"/>
                <a:cs typeface="Arial" panose="020B0604020202020204" pitchFamily="34" charset="0"/>
              </a:rPr>
              <a:t>, and Somchai </a:t>
            </a:r>
            <a:r>
              <a:rPr lang="en-IN" dirty="0" err="1">
                <a:latin typeface="Arial" panose="020B0604020202020204" pitchFamily="34" charset="0"/>
                <a:cs typeface="Arial" panose="020B0604020202020204" pitchFamily="34" charset="0"/>
              </a:rPr>
              <a:t>Wongwises</a:t>
            </a:r>
            <a:r>
              <a:rPr lang="en-IN" dirty="0">
                <a:latin typeface="Arial" panose="020B0604020202020204" pitchFamily="34" charset="0"/>
                <a:cs typeface="Arial" panose="020B0604020202020204" pitchFamily="34" charset="0"/>
              </a:rPr>
              <a:t>. "Lessons from the electric vehicle crashworthiness leading to battery fire." Energies 14, no. 16 (2021): 4802.</a:t>
            </a:r>
          </a:p>
        </p:txBody>
      </p:sp>
    </p:spTree>
    <p:extLst>
      <p:ext uri="{BB962C8B-B14F-4D97-AF65-F5344CB8AC3E}">
        <p14:creationId xmlns:p14="http://schemas.microsoft.com/office/powerpoint/2010/main" val="360086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AC5279-4EC3-3514-312E-088DFF0F0DDE}"/>
              </a:ext>
            </a:extLst>
          </p:cNvPr>
          <p:cNvSpPr>
            <a:spLocks noGrp="1"/>
          </p:cNvSpPr>
          <p:nvPr>
            <p:ph idx="1"/>
          </p:nvPr>
        </p:nvSpPr>
        <p:spPr>
          <a:xfrm>
            <a:off x="1484310" y="586409"/>
            <a:ext cx="10018713" cy="5506278"/>
          </a:xfrm>
        </p:spPr>
        <p:txBody>
          <a:bodyPr>
            <a:normAutofit/>
          </a:bodyPr>
          <a:lstStyle/>
          <a:p>
            <a:pPr marL="0" indent="0" algn="ctr">
              <a:buNone/>
            </a:pPr>
            <a:r>
              <a:rPr lang="en-IN" sz="4400" b="1" dirty="0">
                <a:latin typeface="Arial" panose="020B0604020202020204" pitchFamily="34" charset="0"/>
                <a:cs typeface="Arial" panose="020B0604020202020204" pitchFamily="34" charset="0"/>
              </a:rPr>
              <a:t> Thank You</a:t>
            </a:r>
          </a:p>
        </p:txBody>
      </p:sp>
    </p:spTree>
    <p:extLst>
      <p:ext uri="{BB962C8B-B14F-4D97-AF65-F5344CB8AC3E}">
        <p14:creationId xmlns:p14="http://schemas.microsoft.com/office/powerpoint/2010/main" val="35406247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1127</TotalTime>
  <Words>1640</Words>
  <Application>Microsoft Office PowerPoint</Application>
  <PresentationFormat>Widescreen</PresentationFormat>
  <Paragraphs>114</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Corbel</vt:lpstr>
      <vt:lpstr>Times New Roman</vt:lpstr>
      <vt:lpstr>Parallax</vt:lpstr>
      <vt:lpstr>PowerPoint Presentation</vt:lpstr>
      <vt:lpstr>   Table of Contents     1.          Abstract     2.        Introduction     3.        Literature Review     4.        Research Objectives     5.        Methodology     6.        Recommendation     7.        Conclusion     8.        Reference       </vt:lpstr>
      <vt:lpstr>Abstract</vt:lpstr>
      <vt:lpstr>Introduction</vt:lpstr>
      <vt:lpstr>Literature Review</vt:lpstr>
      <vt:lpstr>Research Objectives</vt:lpstr>
      <vt:lpstr>Methodology</vt:lpstr>
      <vt:lpstr>PowerPoint Presentation</vt:lpstr>
      <vt:lpstr>Recommendation</vt:lpstr>
      <vt:lpstr>Conclusion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Nishi</dc:creator>
  <cp:lastModifiedBy>Mohit Parmar</cp:lastModifiedBy>
  <cp:revision>22</cp:revision>
  <dcterms:created xsi:type="dcterms:W3CDTF">2024-09-05T17:04:28Z</dcterms:created>
  <dcterms:modified xsi:type="dcterms:W3CDTF">2025-03-29T03:58:23Z</dcterms:modified>
</cp:coreProperties>
</file>