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3" r:id="rId4"/>
    <p:sldId id="274" r:id="rId5"/>
    <p:sldId id="268" r:id="rId6"/>
    <p:sldId id="275" r:id="rId7"/>
    <p:sldId id="258" r:id="rId8"/>
    <p:sldId id="272" r:id="rId9"/>
    <p:sldId id="269" r:id="rId10"/>
    <p:sldId id="266" r:id="rId11"/>
    <p:sldId id="264" r:id="rId12"/>
    <p:sldId id="267" r:id="rId13"/>
    <p:sldId id="276" r:id="rId14"/>
    <p:sldId id="277" r:id="rId15"/>
    <p:sldId id="278" r:id="rId16"/>
    <p:sldId id="279" r:id="rId17"/>
    <p:sldId id="28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156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9BCC17F-000F-45B8-B539-EB705EF13C31}"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19BCC17F-000F-45B8-B539-EB705EF13C31}"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9BCC17F-000F-45B8-B539-EB705EF13C31}"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2269C87E-4F5C-4D3C-B22F-2129A31CB15F}" type="datetimeFigureOut">
              <a:rPr lang="en-US" smtClean="0"/>
              <a:pPr/>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BCC17F-000F-45B8-B539-EB705EF13C31}"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9BCC17F-000F-45B8-B539-EB705EF13C31}"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19BCC17F-000F-45B8-B539-EB705EF13C3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9BCC17F-000F-45B8-B539-EB705EF13C3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9BCC17F-000F-45B8-B539-EB705EF13C31}"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9BCC17F-000F-45B8-B539-EB705EF13C31}"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2269C87E-4F5C-4D3C-B22F-2129A31CB15F}" type="datetimeFigureOut">
              <a:rPr lang="en-US" smtClean="0"/>
              <a:pPr/>
              <a:t>28/09/2024</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BCC17F-000F-45B8-B539-EB705EF13C3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9BCC17F-000F-45B8-B539-EB705EF13C31}"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269C87E-4F5C-4D3C-B22F-2129A31CB15F}" type="datetimeFigureOut">
              <a:rPr lang="en-US" smtClean="0"/>
              <a:pPr/>
              <a:t>28/09/2024</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2269C87E-4F5C-4D3C-B22F-2129A31CB15F}" type="datetimeFigureOut">
              <a:rPr lang="en-US" smtClean="0"/>
              <a:pPr/>
              <a:t>28/09/2024</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9BCC17F-000F-45B8-B539-EB705EF13C31}"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04800" y="304800"/>
            <a:ext cx="8534400" cy="62484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tx1"/>
                </a:solidFill>
              </a:ln>
            </a:endParaRPr>
          </a:p>
        </p:txBody>
      </p:sp>
      <p:sp>
        <p:nvSpPr>
          <p:cNvPr id="4" name="TextBox 3"/>
          <p:cNvSpPr txBox="1"/>
          <p:nvPr/>
        </p:nvSpPr>
        <p:spPr>
          <a:xfrm>
            <a:off x="457200" y="381000"/>
            <a:ext cx="8305800" cy="1815882"/>
          </a:xfrm>
          <a:prstGeom prst="rect">
            <a:avLst/>
          </a:prstGeom>
          <a:noFill/>
        </p:spPr>
        <p:txBody>
          <a:bodyPr wrap="square" rtlCol="0">
            <a:spAutoFit/>
          </a:bodyPr>
          <a:lstStyle/>
          <a:p>
            <a:pPr algn="ctr"/>
            <a:r>
              <a:rPr lang="en-US" sz="2800" b="1" dirty="0" smtClean="0">
                <a:solidFill>
                  <a:schemeClr val="accent1">
                    <a:lumMod val="75000"/>
                  </a:schemeClr>
                </a:solidFill>
                <a:latin typeface="Times New Roman" pitchFamily="18" charset="0"/>
                <a:cs typeface="Times New Roman" pitchFamily="18" charset="0"/>
              </a:rPr>
              <a:t>“An Analysis of Special Education Programs for Lower Primary Children with Disabilities in  Five Government Schools of </a:t>
            </a:r>
            <a:r>
              <a:rPr lang="en-US" sz="2800" b="1" dirty="0" err="1" smtClean="0">
                <a:solidFill>
                  <a:schemeClr val="accent1">
                    <a:lumMod val="75000"/>
                  </a:schemeClr>
                </a:solidFill>
                <a:latin typeface="Times New Roman" pitchFamily="18" charset="0"/>
                <a:cs typeface="Times New Roman" pitchFamily="18" charset="0"/>
              </a:rPr>
              <a:t>Papumpare</a:t>
            </a:r>
            <a:r>
              <a:rPr lang="en-US" sz="2800" b="1" dirty="0" smtClean="0">
                <a:solidFill>
                  <a:schemeClr val="accent1">
                    <a:lumMod val="75000"/>
                  </a:schemeClr>
                </a:solidFill>
                <a:latin typeface="Times New Roman" pitchFamily="18" charset="0"/>
                <a:cs typeface="Times New Roman" pitchFamily="18" charset="0"/>
              </a:rPr>
              <a:t> District, Arunachal Pradesh”</a:t>
            </a:r>
            <a:endParaRPr lang="en-US" sz="2800" dirty="0">
              <a:solidFill>
                <a:schemeClr val="accent1">
                  <a:lumMod val="75000"/>
                </a:schemeClr>
              </a:solidFill>
              <a:latin typeface="Times New Roman" pitchFamily="18" charset="0"/>
              <a:cs typeface="Times New Roman" pitchFamily="18" charset="0"/>
            </a:endParaRPr>
          </a:p>
        </p:txBody>
      </p:sp>
      <p:sp>
        <p:nvSpPr>
          <p:cNvPr id="7" name="TextBox 6"/>
          <p:cNvSpPr txBox="1"/>
          <p:nvPr/>
        </p:nvSpPr>
        <p:spPr>
          <a:xfrm>
            <a:off x="457200" y="4521875"/>
            <a:ext cx="8305800" cy="2031325"/>
          </a:xfrm>
          <a:prstGeom prst="rect">
            <a:avLst/>
          </a:prstGeom>
          <a:noFill/>
        </p:spPr>
        <p:txBody>
          <a:bodyPr wrap="square" rtlCol="0">
            <a:spAutoFit/>
          </a:bodyPr>
          <a:lstStyle/>
          <a:p>
            <a:r>
              <a:rPr lang="en-US" b="1" dirty="0"/>
              <a:t> </a:t>
            </a:r>
            <a:endParaRPr lang="en-US" dirty="0">
              <a:solidFill>
                <a:srgbClr val="B31568"/>
              </a:solidFill>
            </a:endParaRPr>
          </a:p>
          <a:p>
            <a:r>
              <a:rPr lang="en-US" b="1" dirty="0" smtClean="0">
                <a:solidFill>
                  <a:srgbClr val="B31568"/>
                </a:solidFill>
                <a:latin typeface="Times New Roman" pitchFamily="18" charset="0"/>
                <a:cs typeface="Times New Roman" pitchFamily="18" charset="0"/>
              </a:rPr>
              <a:t>Researcher</a:t>
            </a:r>
            <a:r>
              <a:rPr lang="en-US" b="1" dirty="0">
                <a:solidFill>
                  <a:srgbClr val="B31568"/>
                </a:solidFill>
                <a:latin typeface="Times New Roman" pitchFamily="18" charset="0"/>
                <a:cs typeface="Times New Roman" pitchFamily="18" charset="0"/>
              </a:rPr>
              <a:t>	  			         </a:t>
            </a:r>
            <a:r>
              <a:rPr lang="en-US" b="1" dirty="0" smtClean="0">
                <a:solidFill>
                  <a:srgbClr val="B31568"/>
                </a:solidFill>
                <a:latin typeface="Times New Roman" pitchFamily="18" charset="0"/>
                <a:cs typeface="Times New Roman" pitchFamily="18" charset="0"/>
              </a:rPr>
              <a:t>  		  Co- Researcher</a:t>
            </a:r>
            <a:endParaRPr lang="en-US" dirty="0">
              <a:solidFill>
                <a:srgbClr val="B31568"/>
              </a:solidFill>
              <a:latin typeface="Times New Roman" pitchFamily="18" charset="0"/>
              <a:cs typeface="Times New Roman" pitchFamily="18" charset="0"/>
            </a:endParaRPr>
          </a:p>
          <a:p>
            <a:r>
              <a:rPr lang="en-US" b="1" dirty="0" smtClean="0">
                <a:solidFill>
                  <a:srgbClr val="B31568"/>
                </a:solidFill>
                <a:latin typeface="Times New Roman" pitchFamily="18" charset="0"/>
                <a:cs typeface="Times New Roman" pitchFamily="18" charset="0"/>
              </a:rPr>
              <a:t>Phony </a:t>
            </a:r>
            <a:r>
              <a:rPr lang="en-US" b="1" dirty="0" err="1" smtClean="0">
                <a:solidFill>
                  <a:srgbClr val="B31568"/>
                </a:solidFill>
                <a:latin typeface="Times New Roman" pitchFamily="18" charset="0"/>
                <a:cs typeface="Times New Roman" pitchFamily="18" charset="0"/>
              </a:rPr>
              <a:t>Siga</a:t>
            </a:r>
            <a:r>
              <a:rPr lang="en-US" b="1" dirty="0" smtClean="0">
                <a:solidFill>
                  <a:srgbClr val="B31568"/>
                </a:solidFill>
                <a:latin typeface="Times New Roman" pitchFamily="18" charset="0"/>
                <a:cs typeface="Times New Roman" pitchFamily="18" charset="0"/>
              </a:rPr>
              <a:t>		     </a:t>
            </a:r>
            <a:r>
              <a:rPr lang="en-US" b="1" dirty="0" smtClean="0">
                <a:solidFill>
                  <a:srgbClr val="B31568"/>
                </a:solidFill>
                <a:latin typeface="Times New Roman" pitchFamily="18" charset="0"/>
                <a:cs typeface="Times New Roman" pitchFamily="18" charset="0"/>
              </a:rPr>
              <a:t>				   </a:t>
            </a:r>
            <a:r>
              <a:rPr lang="en-US" b="1" dirty="0" err="1" smtClean="0">
                <a:solidFill>
                  <a:srgbClr val="B31568"/>
                </a:solidFill>
                <a:latin typeface="Times New Roman" pitchFamily="18" charset="0"/>
                <a:cs typeface="Times New Roman" pitchFamily="18" charset="0"/>
              </a:rPr>
              <a:t>Yadina</a:t>
            </a:r>
            <a:r>
              <a:rPr lang="en-US" b="1" dirty="0" smtClean="0">
                <a:solidFill>
                  <a:srgbClr val="B31568"/>
                </a:solidFill>
                <a:latin typeface="Times New Roman" pitchFamily="18" charset="0"/>
                <a:cs typeface="Times New Roman" pitchFamily="18" charset="0"/>
              </a:rPr>
              <a:t> </a:t>
            </a:r>
            <a:r>
              <a:rPr lang="en-US" b="1" dirty="0" err="1" smtClean="0">
                <a:solidFill>
                  <a:srgbClr val="B31568"/>
                </a:solidFill>
                <a:latin typeface="Times New Roman" pitchFamily="18" charset="0"/>
                <a:cs typeface="Times New Roman" pitchFamily="18" charset="0"/>
              </a:rPr>
              <a:t>Tabing</a:t>
            </a:r>
            <a:endParaRPr lang="en-US" b="1" dirty="0">
              <a:solidFill>
                <a:srgbClr val="B31568"/>
              </a:solidFill>
              <a:latin typeface="Times New Roman" pitchFamily="18" charset="0"/>
              <a:cs typeface="Times New Roman" pitchFamily="18" charset="0"/>
            </a:endParaRPr>
          </a:p>
          <a:p>
            <a:r>
              <a:rPr lang="en-US" b="1" dirty="0" smtClean="0">
                <a:solidFill>
                  <a:srgbClr val="B31568"/>
                </a:solidFill>
                <a:latin typeface="Times New Roman" pitchFamily="18" charset="0"/>
                <a:cs typeface="Times New Roman" pitchFamily="18" charset="0"/>
              </a:rPr>
              <a:t>Assistant Professor				            Assistant Professor</a:t>
            </a:r>
          </a:p>
          <a:p>
            <a:r>
              <a:rPr lang="en-US" b="1" dirty="0" smtClean="0">
                <a:solidFill>
                  <a:srgbClr val="B31568"/>
                </a:solidFill>
                <a:latin typeface="Times New Roman" pitchFamily="18" charset="0"/>
                <a:cs typeface="Times New Roman" pitchFamily="18" charset="0"/>
              </a:rPr>
              <a:t>Dept. of Special Education				Dept. of Special Education</a:t>
            </a:r>
          </a:p>
          <a:p>
            <a:r>
              <a:rPr lang="en-US" b="1" dirty="0" smtClean="0">
                <a:solidFill>
                  <a:srgbClr val="B31568"/>
                </a:solidFill>
                <a:latin typeface="Times New Roman" pitchFamily="18" charset="0"/>
                <a:cs typeface="Times New Roman" pitchFamily="18" charset="0"/>
              </a:rPr>
              <a:t>Himalayan </a:t>
            </a:r>
            <a:r>
              <a:rPr lang="en-US" b="1" dirty="0" smtClean="0">
                <a:solidFill>
                  <a:srgbClr val="B31568"/>
                </a:solidFill>
                <a:latin typeface="Times New Roman" pitchFamily="18" charset="0"/>
                <a:cs typeface="Times New Roman" pitchFamily="18" charset="0"/>
              </a:rPr>
              <a:t>University, </a:t>
            </a:r>
            <a:r>
              <a:rPr lang="en-US" b="1" dirty="0" err="1" smtClean="0">
                <a:solidFill>
                  <a:srgbClr val="B31568"/>
                </a:solidFill>
                <a:latin typeface="Times New Roman" pitchFamily="18" charset="0"/>
                <a:cs typeface="Times New Roman" pitchFamily="18" charset="0"/>
              </a:rPr>
              <a:t>Itanagar</a:t>
            </a:r>
            <a:r>
              <a:rPr lang="en-US" b="1" dirty="0" smtClean="0">
                <a:solidFill>
                  <a:srgbClr val="B31568"/>
                </a:solidFill>
                <a:latin typeface="Times New Roman" pitchFamily="18" charset="0"/>
                <a:cs typeface="Times New Roman" pitchFamily="18" charset="0"/>
              </a:rPr>
              <a:t>		        </a:t>
            </a:r>
            <a:r>
              <a:rPr lang="en-US" b="1" dirty="0" smtClean="0">
                <a:solidFill>
                  <a:srgbClr val="B31568"/>
                </a:solidFill>
                <a:latin typeface="Times New Roman" pitchFamily="18" charset="0"/>
                <a:cs typeface="Times New Roman" pitchFamily="18" charset="0"/>
              </a:rPr>
              <a:t>Himalayan </a:t>
            </a:r>
            <a:r>
              <a:rPr lang="en-US" b="1" dirty="0" smtClean="0">
                <a:solidFill>
                  <a:srgbClr val="B31568"/>
                </a:solidFill>
                <a:latin typeface="Times New Roman" pitchFamily="18" charset="0"/>
                <a:cs typeface="Times New Roman" pitchFamily="18" charset="0"/>
              </a:rPr>
              <a:t>University,Itanagar</a:t>
            </a:r>
            <a:endParaRPr lang="en-US" dirty="0">
              <a:solidFill>
                <a:srgbClr val="B31568"/>
              </a:solidFill>
              <a:latin typeface="Times New Roman" pitchFamily="18" charset="0"/>
              <a:cs typeface="Times New Roman" pitchFamily="18" charset="0"/>
            </a:endParaRP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7200" y="609600"/>
            <a:ext cx="8153400" cy="5940088"/>
          </a:xfrm>
          <a:prstGeom prst="rect">
            <a:avLst/>
          </a:prstGeom>
          <a:noFill/>
        </p:spPr>
        <p:txBody>
          <a:bodyPr wrap="square" rtlCol="0">
            <a:spAutoFit/>
          </a:bodyPr>
          <a:lstStyle/>
          <a:p>
            <a:pPr>
              <a:buFont typeface="Wingdings" pitchFamily="2" charset="2"/>
              <a:buChar char="v"/>
            </a:pPr>
            <a:r>
              <a:rPr lang="en-US" sz="2000" b="1" dirty="0" smtClean="0">
                <a:solidFill>
                  <a:srgbClr val="B31568"/>
                </a:solidFill>
                <a:latin typeface="Times New Roman" pitchFamily="18" charset="0"/>
                <a:cs typeface="Times New Roman" pitchFamily="18" charset="0"/>
              </a:rPr>
              <a:t>INTRODUCTION</a:t>
            </a:r>
            <a:r>
              <a:rPr lang="en-US" sz="2000" b="1" dirty="0" smtClean="0">
                <a:solidFill>
                  <a:srgbClr val="B31568"/>
                </a:solidFill>
                <a:latin typeface="Times New Roman" pitchFamily="18" charset="0"/>
                <a:cs typeface="Times New Roman" pitchFamily="18" charset="0"/>
              </a:rPr>
              <a:t>:</a:t>
            </a:r>
          </a:p>
          <a:p>
            <a:endParaRPr lang="en-US" sz="2000" b="1" dirty="0" smtClean="0">
              <a:latin typeface="Times New Roman" pitchFamily="18" charset="0"/>
              <a:cs typeface="Times New Roman" pitchFamily="18" charset="0"/>
            </a:endParaRPr>
          </a:p>
          <a:p>
            <a:endParaRPr lang="en-US" sz="2000" b="1" dirty="0" smtClean="0">
              <a:latin typeface="Times New Roman" pitchFamily="18" charset="0"/>
              <a:cs typeface="Times New Roman" pitchFamily="18" charset="0"/>
            </a:endParaRPr>
          </a:p>
          <a:p>
            <a:pPr algn="just"/>
            <a:r>
              <a:rPr lang="en-US" sz="2000" dirty="0" smtClean="0">
                <a:solidFill>
                  <a:srgbClr val="0070C0"/>
                </a:solidFill>
                <a:latin typeface="Times New Roman" pitchFamily="18" charset="0"/>
                <a:cs typeface="Times New Roman" pitchFamily="18" charset="0"/>
              </a:rPr>
              <a:t>In today’s post-modern era, special education plays an increasingly vital role in ensuring that children with disabilities receive the necessary support and resources for their development and learning. This era emphasizes inclusivity and diversity, recognizing that every child, regardless of their challenges, has the right to access quality </a:t>
            </a:r>
            <a:r>
              <a:rPr lang="en-US" sz="2000" dirty="0" smtClean="0">
                <a:solidFill>
                  <a:srgbClr val="0070C0"/>
                </a:solidFill>
                <a:latin typeface="Times New Roman" pitchFamily="18" charset="0"/>
                <a:cs typeface="Times New Roman" pitchFamily="18" charset="0"/>
              </a:rPr>
              <a:t>education.</a:t>
            </a:r>
          </a:p>
          <a:p>
            <a:pPr algn="just"/>
            <a:r>
              <a:rPr lang="en-US" sz="2000" dirty="0" smtClean="0">
                <a:solidFill>
                  <a:srgbClr val="0070C0"/>
                </a:solidFill>
                <a:latin typeface="Times New Roman" pitchFamily="18" charset="0"/>
                <a:cs typeface="Times New Roman" pitchFamily="18" charset="0"/>
              </a:rPr>
              <a:t>In India, the significance of inclusive education has been further underscored by the enactment of the </a:t>
            </a:r>
            <a:r>
              <a:rPr lang="en-US" sz="2000" dirty="0" smtClean="0">
                <a:solidFill>
                  <a:srgbClr val="B31568"/>
                </a:solidFill>
                <a:latin typeface="Times New Roman" pitchFamily="18" charset="0"/>
                <a:cs typeface="Times New Roman" pitchFamily="18" charset="0"/>
              </a:rPr>
              <a:t>Rights of Persons with Disabilities (RPWD) Act in 2016,</a:t>
            </a:r>
            <a:r>
              <a:rPr lang="en-US" sz="2000" dirty="0" smtClean="0">
                <a:solidFill>
                  <a:srgbClr val="0070C0"/>
                </a:solidFill>
                <a:latin typeface="Times New Roman" pitchFamily="18" charset="0"/>
                <a:cs typeface="Times New Roman" pitchFamily="18" charset="0"/>
              </a:rPr>
              <a:t> which promotes equality, accessibility, and opportunities for individuals with disabilities.</a:t>
            </a:r>
          </a:p>
          <a:p>
            <a:pPr algn="just"/>
            <a:r>
              <a:rPr lang="en-US" sz="2000" dirty="0" smtClean="0">
                <a:solidFill>
                  <a:srgbClr val="0070C0"/>
                </a:solidFill>
                <a:latin typeface="Times New Roman" pitchFamily="18" charset="0"/>
                <a:cs typeface="Times New Roman" pitchFamily="18" charset="0"/>
              </a:rPr>
              <a:t>By focusing on the special education programs for lower primary children with disabilities in </a:t>
            </a:r>
            <a:r>
              <a:rPr lang="en-US" sz="2000" dirty="0" err="1" smtClean="0">
                <a:solidFill>
                  <a:srgbClr val="B31568"/>
                </a:solidFill>
                <a:latin typeface="Times New Roman" pitchFamily="18" charset="0"/>
                <a:cs typeface="Times New Roman" pitchFamily="18" charset="0"/>
              </a:rPr>
              <a:t>Papumpare</a:t>
            </a:r>
            <a:r>
              <a:rPr lang="en-US" sz="2000" dirty="0" smtClean="0">
                <a:solidFill>
                  <a:srgbClr val="B31568"/>
                </a:solidFill>
                <a:latin typeface="Times New Roman" pitchFamily="18" charset="0"/>
                <a:cs typeface="Times New Roman" pitchFamily="18" charset="0"/>
              </a:rPr>
              <a:t> District</a:t>
            </a:r>
            <a:r>
              <a:rPr lang="en-US" sz="2000" dirty="0" smtClean="0">
                <a:solidFill>
                  <a:srgbClr val="0070C0"/>
                </a:solidFill>
                <a:latin typeface="Times New Roman" pitchFamily="18" charset="0"/>
                <a:cs typeface="Times New Roman" pitchFamily="18" charset="0"/>
              </a:rPr>
              <a:t>, this research aims to shed light on the implementation and impact of these initiatives</a:t>
            </a:r>
            <a:r>
              <a:rPr lang="en-US" sz="2000" dirty="0" smtClean="0">
                <a:solidFill>
                  <a:srgbClr val="0070C0"/>
                </a:solidFill>
                <a:latin typeface="Times New Roman" pitchFamily="18" charset="0"/>
                <a:cs typeface="Times New Roman" pitchFamily="18" charset="0"/>
              </a:rPr>
              <a:t>.</a:t>
            </a:r>
          </a:p>
          <a:p>
            <a:pPr algn="just"/>
            <a:r>
              <a:rPr lang="en-US" sz="2000" dirty="0" smtClean="0">
                <a:solidFill>
                  <a:srgbClr val="0070C0"/>
                </a:solidFill>
                <a:latin typeface="Times New Roman" pitchFamily="18" charset="0"/>
                <a:cs typeface="Times New Roman" pitchFamily="18" charset="0"/>
              </a:rPr>
              <a:t>Ultimately, this study seeks to ensure that all children, regardless of their challenges, receive the inclusive and supportive education they deserve in a society that values diversity and promotes equal opportunities.</a:t>
            </a:r>
          </a:p>
          <a:p>
            <a:endParaRPr lang="en-US" sz="2000" dirty="0" smtClean="0">
              <a:latin typeface="Times New Roman" pitchFamily="18" charset="0"/>
              <a:cs typeface="Times New Roman" pitchFamily="18" charset="0"/>
            </a:endParaRPr>
          </a:p>
        </p:txBody>
      </p:sp>
      <p:sp>
        <p:nvSpPr>
          <p:cNvPr id="6" name="Rectangle 5"/>
          <p:cNvSpPr/>
          <p:nvPr/>
        </p:nvSpPr>
        <p:spPr>
          <a:xfrm>
            <a:off x="304800" y="3810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810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04800" y="228600"/>
            <a:ext cx="8610600" cy="6709529"/>
          </a:xfrm>
          <a:prstGeom prst="rect">
            <a:avLst/>
          </a:prstGeom>
          <a:noFill/>
        </p:spPr>
        <p:txBody>
          <a:bodyPr wrap="square" rtlCol="0">
            <a:spAutoFit/>
          </a:bodyPr>
          <a:lstStyle/>
          <a:p>
            <a:pPr lvl="0" algn="just"/>
            <a:endParaRPr lang="en-US" dirty="0" smtClean="0">
              <a:latin typeface="Times New Roman" pitchFamily="18" charset="0"/>
              <a:cs typeface="Times New Roman" pitchFamily="18" charset="0"/>
            </a:endParaRPr>
          </a:p>
          <a:p>
            <a:pPr lvl="0" algn="just">
              <a:buFont typeface="Wingdings" pitchFamily="2" charset="2"/>
              <a:buChar char="v"/>
            </a:pPr>
            <a:r>
              <a:rPr lang="en-US" b="1" dirty="0" smtClean="0">
                <a:solidFill>
                  <a:srgbClr val="B31568"/>
                </a:solidFill>
                <a:latin typeface="Times New Roman" pitchFamily="18" charset="0"/>
                <a:cs typeface="Times New Roman" pitchFamily="18" charset="0"/>
              </a:rPr>
              <a:t>REVIEW OF THE RELATED </a:t>
            </a:r>
            <a:r>
              <a:rPr lang="en-US" b="1" dirty="0" smtClean="0">
                <a:solidFill>
                  <a:srgbClr val="B31568"/>
                </a:solidFill>
                <a:latin typeface="Times New Roman" pitchFamily="18" charset="0"/>
                <a:cs typeface="Times New Roman" pitchFamily="18" charset="0"/>
              </a:rPr>
              <a:t>LITERATURE-</a:t>
            </a:r>
          </a:p>
          <a:p>
            <a:pPr lvl="0" algn="just">
              <a:buFont typeface="Wingdings" pitchFamily="2" charset="2"/>
              <a:buChar char="v"/>
            </a:pPr>
            <a:endParaRPr lang="en-US" b="1" dirty="0" smtClean="0">
              <a:latin typeface="Times New Roman" pitchFamily="18" charset="0"/>
              <a:cs typeface="Times New Roman" pitchFamily="18" charset="0"/>
            </a:endParaRPr>
          </a:p>
          <a:p>
            <a:pPr lvl="0" algn="just"/>
            <a:endParaRPr lang="en-US" b="1" dirty="0" smtClean="0">
              <a:latin typeface="Times New Roman" pitchFamily="18" charset="0"/>
              <a:cs typeface="Times New Roman" pitchFamily="18" charset="0"/>
            </a:endParaRPr>
          </a:p>
          <a:p>
            <a:pPr lvl="0" algn="just"/>
            <a:endParaRPr lang="en-US" b="1" dirty="0" smtClean="0">
              <a:latin typeface="Times New Roman" pitchFamily="18" charset="0"/>
              <a:cs typeface="Times New Roman" pitchFamily="18" charset="0"/>
            </a:endParaRPr>
          </a:p>
          <a:p>
            <a:pPr algn="just"/>
            <a:r>
              <a:rPr lang="en-US" sz="1900" b="1" dirty="0" smtClean="0">
                <a:solidFill>
                  <a:srgbClr val="B31568"/>
                </a:solidFill>
                <a:latin typeface="Times New Roman" pitchFamily="18" charset="0"/>
                <a:cs typeface="Times New Roman" pitchFamily="18" charset="0"/>
              </a:rPr>
              <a:t>Sharma and Gupta (2020) </a:t>
            </a:r>
            <a:r>
              <a:rPr lang="en-US" sz="1900" dirty="0" smtClean="0">
                <a:solidFill>
                  <a:srgbClr val="0070C0"/>
                </a:solidFill>
                <a:latin typeface="Times New Roman" pitchFamily="18" charset="0"/>
                <a:cs typeface="Times New Roman" pitchFamily="18" charset="0"/>
              </a:rPr>
              <a:t>conducted a qualitative case study to evaluate special education programs in North India, focusing on three government schools. They gathered data from </a:t>
            </a:r>
            <a:r>
              <a:rPr lang="en-US" sz="1900" dirty="0" smtClean="0">
                <a:solidFill>
                  <a:srgbClr val="B31568"/>
                </a:solidFill>
                <a:latin typeface="Times New Roman" pitchFamily="18" charset="0"/>
                <a:cs typeface="Times New Roman" pitchFamily="18" charset="0"/>
              </a:rPr>
              <a:t>30 teachers and 20 parents</a:t>
            </a:r>
            <a:r>
              <a:rPr lang="en-US" sz="1900" dirty="0" smtClean="0">
                <a:solidFill>
                  <a:srgbClr val="0070C0"/>
                </a:solidFill>
                <a:latin typeface="Times New Roman" pitchFamily="18" charset="0"/>
                <a:cs typeface="Times New Roman" pitchFamily="18" charset="0"/>
              </a:rPr>
              <a:t>, revealing significant gaps in teacher training, resource availability, and parental involvement. Their findings highlighted the need for enhanced training programs for educators and improved resource allocation to support inclusive education.</a:t>
            </a:r>
          </a:p>
          <a:p>
            <a:pPr algn="just"/>
            <a:r>
              <a:rPr lang="en-US" sz="1900" b="1" dirty="0" smtClean="0">
                <a:solidFill>
                  <a:srgbClr val="B31568"/>
                </a:solidFill>
                <a:latin typeface="Times New Roman" pitchFamily="18" charset="0"/>
                <a:cs typeface="Times New Roman" pitchFamily="18" charset="0"/>
              </a:rPr>
              <a:t>Kumar and </a:t>
            </a:r>
            <a:r>
              <a:rPr lang="en-US" sz="1900" b="1" dirty="0" err="1" smtClean="0">
                <a:solidFill>
                  <a:srgbClr val="B31568"/>
                </a:solidFill>
                <a:latin typeface="Times New Roman" pitchFamily="18" charset="0"/>
                <a:cs typeface="Times New Roman" pitchFamily="18" charset="0"/>
              </a:rPr>
              <a:t>Verma</a:t>
            </a:r>
            <a:r>
              <a:rPr lang="en-US" sz="1900" b="1" dirty="0" smtClean="0">
                <a:solidFill>
                  <a:srgbClr val="B31568"/>
                </a:solidFill>
                <a:latin typeface="Times New Roman" pitchFamily="18" charset="0"/>
                <a:cs typeface="Times New Roman" pitchFamily="18" charset="0"/>
              </a:rPr>
              <a:t> (2019)</a:t>
            </a:r>
            <a:r>
              <a:rPr lang="en-US" sz="1900" dirty="0" smtClean="0">
                <a:solidFill>
                  <a:srgbClr val="B31568"/>
                </a:solidFill>
                <a:latin typeface="Times New Roman" pitchFamily="18" charset="0"/>
                <a:cs typeface="Times New Roman" pitchFamily="18" charset="0"/>
              </a:rPr>
              <a:t> </a:t>
            </a:r>
            <a:r>
              <a:rPr lang="en-US" sz="1900" dirty="0" smtClean="0">
                <a:solidFill>
                  <a:srgbClr val="0070C0"/>
                </a:solidFill>
                <a:latin typeface="Times New Roman" pitchFamily="18" charset="0"/>
                <a:cs typeface="Times New Roman" pitchFamily="18" charset="0"/>
              </a:rPr>
              <a:t>employed a mixed methods approach, including surveys and interviews with </a:t>
            </a:r>
            <a:r>
              <a:rPr lang="en-US" sz="1900" dirty="0" smtClean="0">
                <a:solidFill>
                  <a:srgbClr val="B31568"/>
                </a:solidFill>
                <a:latin typeface="Times New Roman" pitchFamily="18" charset="0"/>
                <a:cs typeface="Times New Roman" pitchFamily="18" charset="0"/>
              </a:rPr>
              <a:t>100 special education teachers in Punjab</a:t>
            </a:r>
            <a:r>
              <a:rPr lang="en-US" sz="1900" dirty="0" smtClean="0">
                <a:solidFill>
                  <a:srgbClr val="0070C0"/>
                </a:solidFill>
                <a:latin typeface="Times New Roman" pitchFamily="18" charset="0"/>
                <a:cs typeface="Times New Roman" pitchFamily="18" charset="0"/>
              </a:rPr>
              <a:t>. Their research identified challenges such as inadequate training, lack of support staff, and insufficient teaching materials, emphasizing the necessity for policy changes to bolster support structures for special education teachers, ultimately benefiting students.</a:t>
            </a:r>
          </a:p>
          <a:p>
            <a:pPr algn="just"/>
            <a:r>
              <a:rPr lang="en-US" sz="1900" b="1" dirty="0" err="1" smtClean="0">
                <a:solidFill>
                  <a:srgbClr val="B31568"/>
                </a:solidFill>
                <a:latin typeface="Times New Roman" pitchFamily="18" charset="0"/>
                <a:cs typeface="Times New Roman" pitchFamily="18" charset="0"/>
              </a:rPr>
              <a:t>Bhargava</a:t>
            </a:r>
            <a:r>
              <a:rPr lang="en-US" sz="1900" b="1" dirty="0" smtClean="0">
                <a:solidFill>
                  <a:srgbClr val="B31568"/>
                </a:solidFill>
                <a:latin typeface="Times New Roman" pitchFamily="18" charset="0"/>
                <a:cs typeface="Times New Roman" pitchFamily="18" charset="0"/>
              </a:rPr>
              <a:t> and Singh (2018) </a:t>
            </a:r>
            <a:r>
              <a:rPr lang="en-US" sz="1900" dirty="0" smtClean="0">
                <a:solidFill>
                  <a:srgbClr val="0070C0"/>
                </a:solidFill>
                <a:latin typeface="Times New Roman" pitchFamily="18" charset="0"/>
                <a:cs typeface="Times New Roman" pitchFamily="18" charset="0"/>
              </a:rPr>
              <a:t>used qualitative interviews with </a:t>
            </a:r>
            <a:r>
              <a:rPr lang="en-US" sz="1900" dirty="0" smtClean="0">
                <a:solidFill>
                  <a:srgbClr val="B31568"/>
                </a:solidFill>
                <a:latin typeface="Times New Roman" pitchFamily="18" charset="0"/>
                <a:cs typeface="Times New Roman" pitchFamily="18" charset="0"/>
              </a:rPr>
              <a:t>50 parents and 25 teachers</a:t>
            </a:r>
            <a:r>
              <a:rPr lang="en-US" sz="1900" dirty="0" smtClean="0">
                <a:solidFill>
                  <a:srgbClr val="0070C0"/>
                </a:solidFill>
                <a:latin typeface="Times New Roman" pitchFamily="18" charset="0"/>
                <a:cs typeface="Times New Roman" pitchFamily="18" charset="0"/>
              </a:rPr>
              <a:t> to explore the perspectives on inclusive education in India. They found that collaboration between parents and teachers is crucial for the effective implementation of special education programs, with both groups stressing the importance of awareness and training regarding disabilities and inclusive practices within classrooms.</a:t>
            </a:r>
          </a:p>
          <a:p>
            <a:pPr lvl="0" algn="just"/>
            <a:endParaRPr lang="en-US" b="1"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810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04800" y="609600"/>
            <a:ext cx="8534400" cy="5570756"/>
          </a:xfrm>
          <a:prstGeom prst="rect">
            <a:avLst/>
          </a:prstGeom>
          <a:noFill/>
        </p:spPr>
        <p:txBody>
          <a:bodyPr wrap="square" rtlCol="0">
            <a:spAutoFit/>
          </a:bodyPr>
          <a:lstStyle/>
          <a:p>
            <a:pPr algn="just"/>
            <a:endParaRPr lang="en-US" b="1" dirty="0" smtClean="0">
              <a:latin typeface="Times New Roman" pitchFamily="18" charset="0"/>
              <a:cs typeface="Times New Roman" pitchFamily="18" charset="0"/>
            </a:endParaRPr>
          </a:p>
          <a:p>
            <a:pPr algn="just"/>
            <a:endParaRPr lang="en-US" sz="2000" b="1" dirty="0" smtClean="0">
              <a:latin typeface="Times New Roman" pitchFamily="18" charset="0"/>
              <a:cs typeface="Times New Roman" pitchFamily="18" charset="0"/>
            </a:endParaRPr>
          </a:p>
          <a:p>
            <a:pPr algn="just"/>
            <a:endParaRPr lang="en-US" sz="2000" b="1" dirty="0" smtClean="0">
              <a:latin typeface="Times New Roman" pitchFamily="18" charset="0"/>
              <a:cs typeface="Times New Roman" pitchFamily="18" charset="0"/>
            </a:endParaRPr>
          </a:p>
          <a:p>
            <a:pPr algn="just"/>
            <a:r>
              <a:rPr lang="en-US" sz="2000" b="1" dirty="0" smtClean="0">
                <a:solidFill>
                  <a:srgbClr val="B31568"/>
                </a:solidFill>
                <a:latin typeface="Times New Roman" pitchFamily="18" charset="0"/>
                <a:cs typeface="Times New Roman" pitchFamily="18" charset="0"/>
              </a:rPr>
              <a:t>Mehta </a:t>
            </a:r>
            <a:r>
              <a:rPr lang="en-US" sz="2000" b="1" dirty="0" smtClean="0">
                <a:solidFill>
                  <a:srgbClr val="B31568"/>
                </a:solidFill>
                <a:latin typeface="Times New Roman" pitchFamily="18" charset="0"/>
                <a:cs typeface="Times New Roman" pitchFamily="18" charset="0"/>
              </a:rPr>
              <a:t>(2021)</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conducted a quantitative survey involving </a:t>
            </a:r>
            <a:r>
              <a:rPr lang="en-US" sz="2000" dirty="0" smtClean="0">
                <a:solidFill>
                  <a:srgbClr val="B31568"/>
                </a:solidFill>
                <a:latin typeface="Times New Roman" pitchFamily="18" charset="0"/>
                <a:cs typeface="Times New Roman" pitchFamily="18" charset="0"/>
              </a:rPr>
              <a:t>200 lower primary school children </a:t>
            </a:r>
            <a:r>
              <a:rPr lang="en-US" sz="2000" dirty="0" smtClean="0">
                <a:solidFill>
                  <a:srgbClr val="0070C0"/>
                </a:solidFill>
                <a:latin typeface="Times New Roman" pitchFamily="18" charset="0"/>
                <a:cs typeface="Times New Roman" pitchFamily="18" charset="0"/>
              </a:rPr>
              <a:t>with disabilities across five districts to assess the effectiveness of special education strategies in early childhood education. The results indicated that tailored educational strategies significantly improved both academic performance and social skills, leading to the conclusion that ongoing assessments and adaptations of teaching methods are essential for fostering effective learning environments</a:t>
            </a:r>
            <a:r>
              <a:rPr lang="en-US" sz="2000" dirty="0" smtClean="0">
                <a:solidFill>
                  <a:srgbClr val="0070C0"/>
                </a:solidFill>
                <a:latin typeface="Times New Roman" pitchFamily="18" charset="0"/>
                <a:cs typeface="Times New Roman" pitchFamily="18" charset="0"/>
              </a:rPr>
              <a:t>.</a:t>
            </a:r>
          </a:p>
          <a:p>
            <a:pPr algn="just"/>
            <a:endParaRPr lang="en-US" sz="2000" dirty="0" smtClean="0">
              <a:solidFill>
                <a:srgbClr val="0070C0"/>
              </a:solidFill>
              <a:latin typeface="Times New Roman" pitchFamily="18" charset="0"/>
              <a:cs typeface="Times New Roman" pitchFamily="18" charset="0"/>
            </a:endParaRPr>
          </a:p>
          <a:p>
            <a:pPr algn="just"/>
            <a:r>
              <a:rPr lang="en-US" sz="2000" b="1" dirty="0" smtClean="0">
                <a:solidFill>
                  <a:srgbClr val="B31568"/>
                </a:solidFill>
                <a:latin typeface="Times New Roman" pitchFamily="18" charset="0"/>
                <a:cs typeface="Times New Roman" pitchFamily="18" charset="0"/>
              </a:rPr>
              <a:t>Singh and Joshi (2022)</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performed a descriptive analysis of special education in Arunachal Pradesh, </a:t>
            </a:r>
            <a:r>
              <a:rPr lang="en-US" sz="2000" dirty="0" smtClean="0">
                <a:solidFill>
                  <a:srgbClr val="B31568"/>
                </a:solidFill>
                <a:latin typeface="Times New Roman" pitchFamily="18" charset="0"/>
                <a:cs typeface="Times New Roman" pitchFamily="18" charset="0"/>
              </a:rPr>
              <a:t>interviewing 50 educators from ten government schools. </a:t>
            </a:r>
            <a:r>
              <a:rPr lang="en-US" sz="2000" dirty="0" smtClean="0">
                <a:solidFill>
                  <a:srgbClr val="0070C0"/>
                </a:solidFill>
                <a:latin typeface="Times New Roman" pitchFamily="18" charset="0"/>
                <a:cs typeface="Times New Roman" pitchFamily="18" charset="0"/>
              </a:rPr>
              <a:t>Their study highlighted specific challenges in the region, such as cultural stigma surrounding disabilities and a lack of trained personnel. However, they also identified opportunities for community involvement and the integration of local resources to enhance special education programs.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04800"/>
            <a:ext cx="8534400" cy="6248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533400" y="609600"/>
            <a:ext cx="8153400" cy="6848029"/>
          </a:xfrm>
          <a:prstGeom prst="rect">
            <a:avLst/>
          </a:prstGeom>
          <a:noFill/>
        </p:spPr>
        <p:txBody>
          <a:bodyPr wrap="square" rtlCol="0">
            <a:spAutoFit/>
          </a:bodyPr>
          <a:lstStyle/>
          <a:p>
            <a:pPr>
              <a:buFont typeface="Wingdings" pitchFamily="2" charset="2"/>
              <a:buChar char="v"/>
            </a:pPr>
            <a:r>
              <a:rPr lang="en-US" b="1" dirty="0" smtClean="0">
                <a:solidFill>
                  <a:srgbClr val="B31568"/>
                </a:solidFill>
                <a:latin typeface="Times New Roman" pitchFamily="18" charset="0"/>
                <a:cs typeface="Times New Roman" pitchFamily="18" charset="0"/>
              </a:rPr>
              <a:t>OBJECTIVES OF THE </a:t>
            </a:r>
            <a:r>
              <a:rPr lang="en-US" b="1" dirty="0" smtClean="0">
                <a:solidFill>
                  <a:srgbClr val="B31568"/>
                </a:solidFill>
                <a:latin typeface="Times New Roman" pitchFamily="18" charset="0"/>
                <a:cs typeface="Times New Roman" pitchFamily="18" charset="0"/>
              </a:rPr>
              <a:t>STUDY-</a:t>
            </a:r>
          </a:p>
          <a:p>
            <a:endParaRPr lang="en-US" b="1" dirty="0" smtClean="0">
              <a:solidFill>
                <a:srgbClr val="0070C0"/>
              </a:solidFill>
              <a:latin typeface="Times New Roman" pitchFamily="18" charset="0"/>
              <a:cs typeface="Times New Roman" pitchFamily="18" charset="0"/>
            </a:endParaRPr>
          </a:p>
          <a:p>
            <a:endParaRPr lang="en-US" b="1" dirty="0" smtClean="0">
              <a:solidFill>
                <a:srgbClr val="0070C0"/>
              </a:solidFill>
              <a:latin typeface="Times New Roman" pitchFamily="18" charset="0"/>
              <a:cs typeface="Times New Roman" pitchFamily="18" charset="0"/>
            </a:endParaRPr>
          </a:p>
          <a:p>
            <a:endParaRPr lang="en-US" sz="700" dirty="0" smtClean="0">
              <a:solidFill>
                <a:srgbClr val="0070C0"/>
              </a:solidFill>
              <a:latin typeface="Times New Roman" pitchFamily="18" charset="0"/>
              <a:cs typeface="Times New Roman" pitchFamily="18" charset="0"/>
            </a:endParaRPr>
          </a:p>
          <a:p>
            <a:pPr lvl="0" algn="just">
              <a:buFont typeface="Arial" pitchFamily="34" charset="0"/>
              <a:buChar char="•"/>
            </a:pPr>
            <a:r>
              <a:rPr lang="en-US" dirty="0" smtClean="0">
                <a:solidFill>
                  <a:srgbClr val="0070C0"/>
                </a:solidFill>
                <a:latin typeface="Times New Roman" pitchFamily="18" charset="0"/>
                <a:cs typeface="Times New Roman" pitchFamily="18" charset="0"/>
              </a:rPr>
              <a:t>To examine the development of special education programs for </a:t>
            </a:r>
            <a:r>
              <a:rPr lang="en-US" dirty="0" smtClean="0">
                <a:solidFill>
                  <a:srgbClr val="B31568"/>
                </a:solidFill>
                <a:latin typeface="Times New Roman" pitchFamily="18" charset="0"/>
                <a:cs typeface="Times New Roman" pitchFamily="18" charset="0"/>
              </a:rPr>
              <a:t>lower primary children with disabilities </a:t>
            </a:r>
            <a:r>
              <a:rPr lang="en-US" dirty="0" smtClean="0">
                <a:solidFill>
                  <a:srgbClr val="0070C0"/>
                </a:solidFill>
                <a:latin typeface="Times New Roman" pitchFamily="18" charset="0"/>
                <a:cs typeface="Times New Roman" pitchFamily="18" charset="0"/>
              </a:rPr>
              <a:t>in </a:t>
            </a:r>
            <a:r>
              <a:rPr lang="en-US" dirty="0" err="1" smtClean="0">
                <a:solidFill>
                  <a:srgbClr val="B31568"/>
                </a:solidFill>
                <a:latin typeface="Times New Roman" pitchFamily="18" charset="0"/>
                <a:cs typeface="Times New Roman" pitchFamily="18" charset="0"/>
              </a:rPr>
              <a:t>Papumpare</a:t>
            </a:r>
            <a:r>
              <a:rPr lang="en-US" dirty="0" smtClean="0">
                <a:solidFill>
                  <a:srgbClr val="B31568"/>
                </a:solidFill>
                <a:latin typeface="Times New Roman" pitchFamily="18" charset="0"/>
                <a:cs typeface="Times New Roman" pitchFamily="18" charset="0"/>
              </a:rPr>
              <a:t> District, Arunachal Pradesh</a:t>
            </a:r>
            <a:r>
              <a:rPr lang="en-US" dirty="0" smtClean="0">
                <a:solidFill>
                  <a:srgbClr val="B31568"/>
                </a:solidFill>
                <a:latin typeface="Times New Roman" pitchFamily="18" charset="0"/>
                <a:cs typeface="Times New Roman" pitchFamily="18" charset="0"/>
              </a:rPr>
              <a:t>.</a:t>
            </a:r>
          </a:p>
          <a:p>
            <a:pPr lvl="0" algn="just"/>
            <a:endParaRPr lang="en-US" dirty="0" smtClean="0">
              <a:solidFill>
                <a:srgbClr val="0070C0"/>
              </a:solidFill>
              <a:latin typeface="Times New Roman" pitchFamily="18" charset="0"/>
              <a:cs typeface="Times New Roman" pitchFamily="18" charset="0"/>
            </a:endParaRPr>
          </a:p>
          <a:p>
            <a:pPr lvl="0" algn="just">
              <a:buFont typeface="Arial" pitchFamily="34" charset="0"/>
              <a:buChar char="•"/>
            </a:pPr>
            <a:r>
              <a:rPr lang="en-US" dirty="0" smtClean="0">
                <a:solidFill>
                  <a:srgbClr val="0070C0"/>
                </a:solidFill>
                <a:latin typeface="Times New Roman" pitchFamily="18" charset="0"/>
                <a:cs typeface="Times New Roman" pitchFamily="18" charset="0"/>
              </a:rPr>
              <a:t>To investigate the challenges faced in </a:t>
            </a:r>
            <a:r>
              <a:rPr lang="en-US" dirty="0" smtClean="0">
                <a:solidFill>
                  <a:srgbClr val="B31568"/>
                </a:solidFill>
                <a:latin typeface="Times New Roman" pitchFamily="18" charset="0"/>
                <a:cs typeface="Times New Roman" pitchFamily="18" charset="0"/>
              </a:rPr>
              <a:t>special education</a:t>
            </a:r>
            <a:r>
              <a:rPr lang="en-US" dirty="0" smtClean="0">
                <a:solidFill>
                  <a:srgbClr val="0070C0"/>
                </a:solidFill>
                <a:latin typeface="Times New Roman" pitchFamily="18" charset="0"/>
                <a:cs typeface="Times New Roman" pitchFamily="18" charset="0"/>
              </a:rPr>
              <a:t>, focusing on the following areas</a:t>
            </a:r>
            <a:r>
              <a:rPr lang="en-US" b="1" dirty="0" smtClean="0">
                <a:solidFill>
                  <a:srgbClr val="0070C0"/>
                </a:solidFill>
                <a:latin typeface="Times New Roman" pitchFamily="18" charset="0"/>
                <a:cs typeface="Times New Roman" pitchFamily="18" charset="0"/>
              </a:rPr>
              <a:t>:</a:t>
            </a:r>
            <a:r>
              <a:rPr lang="en-US" dirty="0" smtClean="0">
                <a:solidFill>
                  <a:srgbClr val="0070C0"/>
                </a:solidFill>
                <a:latin typeface="Times New Roman" pitchFamily="18" charset="0"/>
                <a:cs typeface="Times New Roman" pitchFamily="18" charset="0"/>
              </a:rPr>
              <a:t> </a:t>
            </a:r>
            <a:endParaRPr lang="en-US" dirty="0" smtClean="0">
              <a:solidFill>
                <a:srgbClr val="0070C0"/>
              </a:solidFill>
              <a:latin typeface="Times New Roman" pitchFamily="18" charset="0"/>
              <a:cs typeface="Times New Roman" pitchFamily="18" charset="0"/>
            </a:endParaRPr>
          </a:p>
          <a:p>
            <a:pPr lvl="0"/>
            <a:r>
              <a:rPr lang="en-US" dirty="0" smtClean="0">
                <a:solidFill>
                  <a:srgbClr val="B31568"/>
                </a:solidFill>
                <a:latin typeface="Times New Roman" pitchFamily="18" charset="0"/>
                <a:cs typeface="Times New Roman" pitchFamily="18" charset="0"/>
              </a:rPr>
              <a:t>a)Infrastructure</a:t>
            </a:r>
            <a:r>
              <a:rPr lang="en-US" dirty="0" smtClean="0">
                <a:solidFill>
                  <a:srgbClr val="B31568"/>
                </a:solidFill>
                <a:latin typeface="Times New Roman" pitchFamily="18" charset="0"/>
                <a:cs typeface="Times New Roman" pitchFamily="18" charset="0"/>
              </a:rPr>
              <a:t>: </a:t>
            </a:r>
            <a:r>
              <a:rPr lang="en-US" dirty="0" smtClean="0">
                <a:solidFill>
                  <a:srgbClr val="0070C0"/>
                </a:solidFill>
                <a:latin typeface="Times New Roman" pitchFamily="18" charset="0"/>
                <a:cs typeface="Times New Roman" pitchFamily="18" charset="0"/>
              </a:rPr>
              <a:t>Assessing the adequacy and accessibility of facilities for children </a:t>
            </a:r>
            <a:r>
              <a:rPr lang="en-US" dirty="0" smtClean="0">
                <a:solidFill>
                  <a:srgbClr val="0070C0"/>
                </a:solidFill>
                <a:latin typeface="Times New Roman" pitchFamily="18" charset="0"/>
                <a:cs typeface="Times New Roman" pitchFamily="18" charset="0"/>
              </a:rPr>
              <a:t>with disabilities</a:t>
            </a:r>
            <a:r>
              <a:rPr lang="en-US" dirty="0" smtClean="0">
                <a:solidFill>
                  <a:srgbClr val="0070C0"/>
                </a:solidFill>
                <a:latin typeface="Times New Roman" pitchFamily="18" charset="0"/>
                <a:cs typeface="Times New Roman" pitchFamily="18" charset="0"/>
              </a:rPr>
              <a:t>.</a:t>
            </a:r>
            <a:br>
              <a:rPr lang="en-US" dirty="0" smtClean="0">
                <a:solidFill>
                  <a:srgbClr val="0070C0"/>
                </a:solidFill>
                <a:latin typeface="Times New Roman" pitchFamily="18" charset="0"/>
                <a:cs typeface="Times New Roman" pitchFamily="18" charset="0"/>
              </a:rPr>
            </a:br>
            <a:r>
              <a:rPr lang="en-US" dirty="0" smtClean="0">
                <a:solidFill>
                  <a:srgbClr val="B31568"/>
                </a:solidFill>
                <a:latin typeface="Times New Roman" pitchFamily="18" charset="0"/>
                <a:cs typeface="Times New Roman" pitchFamily="18" charset="0"/>
              </a:rPr>
              <a:t>b)Financial Resources: </a:t>
            </a:r>
            <a:r>
              <a:rPr lang="en-US" dirty="0" smtClean="0">
                <a:solidFill>
                  <a:srgbClr val="0070C0"/>
                </a:solidFill>
                <a:latin typeface="Times New Roman" pitchFamily="18" charset="0"/>
                <a:cs typeface="Times New Roman" pitchFamily="18" charset="0"/>
              </a:rPr>
              <a:t>Evaluating the funding and financial support available for special education initiatives.</a:t>
            </a:r>
            <a:br>
              <a:rPr lang="en-US" dirty="0" smtClean="0">
                <a:solidFill>
                  <a:srgbClr val="0070C0"/>
                </a:solidFill>
                <a:latin typeface="Times New Roman" pitchFamily="18" charset="0"/>
                <a:cs typeface="Times New Roman" pitchFamily="18" charset="0"/>
              </a:rPr>
            </a:br>
            <a:r>
              <a:rPr lang="en-US" dirty="0" smtClean="0">
                <a:solidFill>
                  <a:srgbClr val="B31568"/>
                </a:solidFill>
                <a:latin typeface="Times New Roman" pitchFamily="18" charset="0"/>
                <a:cs typeface="Times New Roman" pitchFamily="18" charset="0"/>
              </a:rPr>
              <a:t>c)Academic Programs: </a:t>
            </a:r>
            <a:r>
              <a:rPr lang="en-US" dirty="0" smtClean="0">
                <a:solidFill>
                  <a:srgbClr val="0070C0"/>
                </a:solidFill>
                <a:latin typeface="Times New Roman" pitchFamily="18" charset="0"/>
                <a:cs typeface="Times New Roman" pitchFamily="18" charset="0"/>
              </a:rPr>
              <a:t>Analyzing the curriculum, teaching methods, assessment practices, and integration of co-curricular activities in special education</a:t>
            </a:r>
            <a:r>
              <a:rPr lang="en-US" dirty="0" smtClean="0">
                <a:solidFill>
                  <a:srgbClr val="0070C0"/>
                </a:solidFill>
                <a:latin typeface="Times New Roman" pitchFamily="18" charset="0"/>
                <a:cs typeface="Times New Roman" pitchFamily="18" charset="0"/>
              </a:rPr>
              <a:t>.</a:t>
            </a:r>
          </a:p>
          <a:p>
            <a:pPr lvl="0"/>
            <a:endParaRPr lang="en-US" dirty="0" smtClean="0">
              <a:solidFill>
                <a:srgbClr val="0070C0"/>
              </a:solidFill>
              <a:latin typeface="Times New Roman" pitchFamily="18" charset="0"/>
              <a:cs typeface="Times New Roman" pitchFamily="18" charset="0"/>
            </a:endParaRPr>
          </a:p>
          <a:p>
            <a:pPr lvl="0" algn="just">
              <a:buFont typeface="Arial" pitchFamily="34" charset="0"/>
              <a:buChar char="•"/>
            </a:pPr>
            <a:r>
              <a:rPr lang="en-US" dirty="0" smtClean="0">
                <a:solidFill>
                  <a:srgbClr val="0070C0"/>
                </a:solidFill>
                <a:latin typeface="Times New Roman" pitchFamily="18" charset="0"/>
                <a:cs typeface="Times New Roman" pitchFamily="18" charset="0"/>
              </a:rPr>
              <a:t>To identify vocational training opportunities available for lower primary students with disabilities in the district</a:t>
            </a:r>
            <a:r>
              <a:rPr lang="en-US" dirty="0" smtClean="0">
                <a:solidFill>
                  <a:srgbClr val="0070C0"/>
                </a:solidFill>
                <a:latin typeface="Times New Roman" pitchFamily="18" charset="0"/>
                <a:cs typeface="Times New Roman" pitchFamily="18" charset="0"/>
              </a:rPr>
              <a:t>.</a:t>
            </a:r>
          </a:p>
          <a:p>
            <a:pPr lvl="0" algn="just">
              <a:buFont typeface="Arial" pitchFamily="34" charset="0"/>
              <a:buChar char="•"/>
            </a:pPr>
            <a:endParaRPr lang="en-US" dirty="0" smtClean="0">
              <a:solidFill>
                <a:srgbClr val="0070C0"/>
              </a:solidFill>
              <a:latin typeface="Times New Roman" pitchFamily="18" charset="0"/>
              <a:cs typeface="Times New Roman" pitchFamily="18" charset="0"/>
            </a:endParaRPr>
          </a:p>
          <a:p>
            <a:pPr lvl="0" algn="just">
              <a:buFont typeface="Arial" pitchFamily="34" charset="0"/>
              <a:buChar char="•"/>
            </a:pPr>
            <a:r>
              <a:rPr lang="en-US" dirty="0" smtClean="0">
                <a:solidFill>
                  <a:srgbClr val="0070C0"/>
                </a:solidFill>
                <a:latin typeface="Times New Roman" pitchFamily="18" charset="0"/>
                <a:cs typeface="Times New Roman" pitchFamily="18" charset="0"/>
              </a:rPr>
              <a:t>To assess parental awareness and perceptions regarding special education programs and resources available for their children.</a:t>
            </a:r>
          </a:p>
          <a:p>
            <a:pPr lvl="0" algn="just"/>
            <a:endParaRPr lang="en-US" dirty="0" smtClean="0"/>
          </a:p>
          <a:p>
            <a:endParaRPr lang="en-US" b="1"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04800"/>
            <a:ext cx="8534400" cy="6248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81000" y="457200"/>
            <a:ext cx="8305800" cy="4555093"/>
          </a:xfrm>
          <a:prstGeom prst="rect">
            <a:avLst/>
          </a:prstGeom>
          <a:noFill/>
        </p:spPr>
        <p:txBody>
          <a:bodyPr wrap="square" rtlCol="0">
            <a:spAutoFit/>
          </a:bodyPr>
          <a:lstStyle/>
          <a:p>
            <a:pPr algn="just"/>
            <a:endParaRPr lang="en-US" b="1" dirty="0" smtClean="0">
              <a:latin typeface="Times New Roman" pitchFamily="18" charset="0"/>
              <a:cs typeface="Times New Roman" pitchFamily="18" charset="0"/>
            </a:endParaRPr>
          </a:p>
          <a:p>
            <a:pPr algn="just">
              <a:buFont typeface="Wingdings" pitchFamily="2" charset="2"/>
              <a:buChar char="v"/>
            </a:pPr>
            <a:r>
              <a:rPr lang="en-US" b="1" dirty="0" smtClean="0">
                <a:solidFill>
                  <a:srgbClr val="B31568"/>
                </a:solidFill>
                <a:latin typeface="Times New Roman" pitchFamily="18" charset="0"/>
                <a:cs typeface="Times New Roman" pitchFamily="18" charset="0"/>
              </a:rPr>
              <a:t>RATIONALE OF THE STUDY-</a:t>
            </a:r>
          </a:p>
          <a:p>
            <a:pPr algn="just"/>
            <a:endParaRPr lang="en-US" b="1" dirty="0" smtClean="0">
              <a:solidFill>
                <a:srgbClr val="0070C0"/>
              </a:solidFill>
              <a:latin typeface="Times New Roman" pitchFamily="18" charset="0"/>
              <a:cs typeface="Times New Roman" pitchFamily="18" charset="0"/>
            </a:endParaRPr>
          </a:p>
          <a:p>
            <a:pPr algn="just"/>
            <a:endParaRPr lang="en-US" b="1" dirty="0" smtClean="0">
              <a:solidFill>
                <a:srgbClr val="0070C0"/>
              </a:solidFill>
              <a:latin typeface="Times New Roman" pitchFamily="18" charset="0"/>
              <a:cs typeface="Times New Roman" pitchFamily="18" charset="0"/>
            </a:endParaRPr>
          </a:p>
          <a:p>
            <a:pPr algn="just"/>
            <a:r>
              <a:rPr lang="en-US" sz="2000" dirty="0" smtClean="0">
                <a:solidFill>
                  <a:srgbClr val="0070C0"/>
                </a:solidFill>
                <a:latin typeface="Times New Roman" pitchFamily="18" charset="0"/>
                <a:cs typeface="Times New Roman" pitchFamily="18" charset="0"/>
              </a:rPr>
              <a:t>The </a:t>
            </a:r>
            <a:r>
              <a:rPr lang="en-US" sz="2000" dirty="0" smtClean="0">
                <a:solidFill>
                  <a:srgbClr val="0070C0"/>
                </a:solidFill>
                <a:latin typeface="Times New Roman" pitchFamily="18" charset="0"/>
                <a:cs typeface="Times New Roman" pitchFamily="18" charset="0"/>
              </a:rPr>
              <a:t>analysis of special education programs for lower primary children with disabilities in </a:t>
            </a:r>
            <a:r>
              <a:rPr lang="en-US" sz="2000" b="1" dirty="0" err="1" smtClean="0">
                <a:solidFill>
                  <a:srgbClr val="B31568"/>
                </a:solidFill>
                <a:latin typeface="Times New Roman" pitchFamily="18" charset="0"/>
                <a:cs typeface="Times New Roman" pitchFamily="18" charset="0"/>
              </a:rPr>
              <a:t>Papumpare</a:t>
            </a:r>
            <a:r>
              <a:rPr lang="en-US" sz="2000" b="1" dirty="0" smtClean="0">
                <a:solidFill>
                  <a:srgbClr val="B31568"/>
                </a:solidFill>
                <a:latin typeface="Times New Roman" pitchFamily="18" charset="0"/>
                <a:cs typeface="Times New Roman" pitchFamily="18" charset="0"/>
              </a:rPr>
              <a:t> District, Arunachal Pradesh</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is crucial due to several identified gaps and challenges in existing </a:t>
            </a:r>
            <a:r>
              <a:rPr lang="en-US" sz="2000" dirty="0" smtClean="0">
                <a:solidFill>
                  <a:srgbClr val="0070C0"/>
                </a:solidFill>
                <a:latin typeface="Times New Roman" pitchFamily="18" charset="0"/>
                <a:cs typeface="Times New Roman" pitchFamily="18" charset="0"/>
              </a:rPr>
              <a:t>Literature by </a:t>
            </a:r>
            <a:r>
              <a:rPr lang="en-US" sz="2000" b="1" dirty="0" smtClean="0">
                <a:solidFill>
                  <a:srgbClr val="B31568"/>
                </a:solidFill>
                <a:latin typeface="Times New Roman" pitchFamily="18" charset="0"/>
                <a:cs typeface="Times New Roman" pitchFamily="18" charset="0"/>
              </a:rPr>
              <a:t>Sharma and Gupta (2020</a:t>
            </a:r>
            <a:r>
              <a:rPr lang="en-US" sz="2000" b="1" dirty="0" smtClean="0">
                <a:solidFill>
                  <a:srgbClr val="B31568"/>
                </a:solidFill>
                <a:latin typeface="Times New Roman" pitchFamily="18" charset="0"/>
                <a:cs typeface="Times New Roman" pitchFamily="18" charset="0"/>
              </a:rPr>
              <a:t>), </a:t>
            </a:r>
            <a:r>
              <a:rPr lang="en-US" sz="2000" b="1" dirty="0" smtClean="0">
                <a:solidFill>
                  <a:srgbClr val="B31568"/>
                </a:solidFill>
                <a:latin typeface="Times New Roman" pitchFamily="18" charset="0"/>
                <a:cs typeface="Times New Roman" pitchFamily="18" charset="0"/>
              </a:rPr>
              <a:t>Kumar and </a:t>
            </a:r>
            <a:r>
              <a:rPr lang="en-US" sz="2000" b="1" dirty="0" err="1" smtClean="0">
                <a:solidFill>
                  <a:srgbClr val="B31568"/>
                </a:solidFill>
                <a:latin typeface="Times New Roman" pitchFamily="18" charset="0"/>
                <a:cs typeface="Times New Roman" pitchFamily="18" charset="0"/>
              </a:rPr>
              <a:t>Verma</a:t>
            </a:r>
            <a:r>
              <a:rPr lang="en-US" sz="2000" b="1" dirty="0" smtClean="0">
                <a:solidFill>
                  <a:srgbClr val="B31568"/>
                </a:solidFill>
                <a:latin typeface="Times New Roman" pitchFamily="18" charset="0"/>
                <a:cs typeface="Times New Roman" pitchFamily="18" charset="0"/>
              </a:rPr>
              <a:t> (2019</a:t>
            </a:r>
            <a:r>
              <a:rPr lang="en-US" sz="2000" b="1" dirty="0" smtClean="0">
                <a:solidFill>
                  <a:srgbClr val="B31568"/>
                </a:solidFill>
                <a:latin typeface="Times New Roman" pitchFamily="18" charset="0"/>
                <a:cs typeface="Times New Roman" pitchFamily="18" charset="0"/>
              </a:rPr>
              <a:t>), </a:t>
            </a:r>
            <a:r>
              <a:rPr lang="en-US" sz="2000" b="1" dirty="0" err="1" smtClean="0">
                <a:solidFill>
                  <a:srgbClr val="B31568"/>
                </a:solidFill>
                <a:latin typeface="Times New Roman" pitchFamily="18" charset="0"/>
                <a:cs typeface="Times New Roman" pitchFamily="18" charset="0"/>
              </a:rPr>
              <a:t>Bhargava</a:t>
            </a:r>
            <a:r>
              <a:rPr lang="en-US" sz="2000" b="1" dirty="0" smtClean="0">
                <a:solidFill>
                  <a:srgbClr val="B31568"/>
                </a:solidFill>
                <a:latin typeface="Times New Roman" pitchFamily="18" charset="0"/>
                <a:cs typeface="Times New Roman" pitchFamily="18" charset="0"/>
              </a:rPr>
              <a:t> and Singh (2018</a:t>
            </a:r>
            <a:r>
              <a:rPr lang="en-US" sz="2000" b="1" dirty="0" smtClean="0">
                <a:solidFill>
                  <a:srgbClr val="B31568"/>
                </a:solidFill>
                <a:latin typeface="Times New Roman" pitchFamily="18" charset="0"/>
                <a:cs typeface="Times New Roman" pitchFamily="18" charset="0"/>
              </a:rPr>
              <a:t>), </a:t>
            </a:r>
            <a:r>
              <a:rPr lang="en-US" sz="2000" b="1" dirty="0" smtClean="0">
                <a:solidFill>
                  <a:srgbClr val="B31568"/>
                </a:solidFill>
                <a:latin typeface="Times New Roman" pitchFamily="18" charset="0"/>
                <a:cs typeface="Times New Roman" pitchFamily="18" charset="0"/>
              </a:rPr>
              <a:t>Mehta (2021</a:t>
            </a:r>
            <a:r>
              <a:rPr lang="en-US" sz="2000" b="1" dirty="0" smtClean="0">
                <a:solidFill>
                  <a:srgbClr val="B31568"/>
                </a:solidFill>
                <a:latin typeface="Times New Roman" pitchFamily="18" charset="0"/>
                <a:cs typeface="Times New Roman" pitchFamily="18" charset="0"/>
              </a:rPr>
              <a:t>), </a:t>
            </a:r>
            <a:r>
              <a:rPr lang="en-US" sz="2000" b="1" dirty="0" smtClean="0">
                <a:solidFill>
                  <a:srgbClr val="B31568"/>
                </a:solidFill>
                <a:latin typeface="Times New Roman" pitchFamily="18" charset="0"/>
                <a:cs typeface="Times New Roman" pitchFamily="18" charset="0"/>
              </a:rPr>
              <a:t>Singh and Joshi (2022</a:t>
            </a:r>
            <a:r>
              <a:rPr lang="en-US" sz="2000" b="1"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There Literature </a:t>
            </a:r>
            <a:r>
              <a:rPr lang="en-US" sz="2000" dirty="0" smtClean="0">
                <a:solidFill>
                  <a:srgbClr val="0070C0"/>
                </a:solidFill>
                <a:latin typeface="Times New Roman" pitchFamily="18" charset="0"/>
                <a:cs typeface="Times New Roman" pitchFamily="18" charset="0"/>
              </a:rPr>
              <a:t>highlights deficiencies in teacher training, resource availability, and parental involvement, emphasizing the need for improved training programs and resource allocation for effective inclusive </a:t>
            </a:r>
            <a:r>
              <a:rPr lang="en-US" sz="2000" dirty="0" smtClean="0">
                <a:solidFill>
                  <a:srgbClr val="0070C0"/>
                </a:solidFill>
                <a:latin typeface="Times New Roman" pitchFamily="18" charset="0"/>
                <a:cs typeface="Times New Roman" pitchFamily="18" charset="0"/>
              </a:rPr>
              <a:t>education and underscore </a:t>
            </a:r>
            <a:r>
              <a:rPr lang="en-US" sz="2000" dirty="0" smtClean="0">
                <a:solidFill>
                  <a:srgbClr val="0070C0"/>
                </a:solidFill>
                <a:latin typeface="Times New Roman" pitchFamily="18" charset="0"/>
                <a:cs typeface="Times New Roman" pitchFamily="18" charset="0"/>
              </a:rPr>
              <a:t>the necessity for policy changes to address inadequate training and support for special education teachers.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533400"/>
            <a:ext cx="8229600" cy="7355860"/>
          </a:xfrm>
          <a:prstGeom prst="rect">
            <a:avLst/>
          </a:prstGeom>
          <a:noFill/>
        </p:spPr>
        <p:txBody>
          <a:bodyPr wrap="square" rtlCol="0">
            <a:spAutoFit/>
          </a:bodyPr>
          <a:lstStyle/>
          <a:p>
            <a:endParaRPr lang="en-US" sz="700" dirty="0" smtClean="0"/>
          </a:p>
          <a:p>
            <a:endParaRPr lang="en-US" sz="700" dirty="0" smtClean="0"/>
          </a:p>
          <a:p>
            <a:endParaRPr lang="en-US" sz="700" dirty="0" smtClean="0"/>
          </a:p>
          <a:p>
            <a:endParaRPr lang="en-US" sz="700" dirty="0" smtClean="0"/>
          </a:p>
          <a:p>
            <a:pPr>
              <a:buFont typeface="Wingdings" pitchFamily="2" charset="2"/>
              <a:buChar char="v"/>
            </a:pPr>
            <a:r>
              <a:rPr lang="en-US" sz="2000" b="1" dirty="0" smtClean="0">
                <a:solidFill>
                  <a:srgbClr val="B31568"/>
                </a:solidFill>
                <a:latin typeface="Times New Roman" pitchFamily="18" charset="0"/>
                <a:cs typeface="Times New Roman" pitchFamily="18" charset="0"/>
              </a:rPr>
              <a:t>METHODOLOGY-</a:t>
            </a:r>
          </a:p>
          <a:p>
            <a:endParaRPr lang="en-US" sz="700" dirty="0" smtClean="0">
              <a:solidFill>
                <a:srgbClr val="0070C0"/>
              </a:solidFill>
            </a:endParaRPr>
          </a:p>
          <a:p>
            <a:endParaRPr lang="en-US" sz="700" dirty="0" smtClean="0">
              <a:solidFill>
                <a:srgbClr val="0070C0"/>
              </a:solidFill>
            </a:endParaRPr>
          </a:p>
          <a:p>
            <a:endParaRPr lang="en-US" sz="2000" dirty="0" smtClean="0">
              <a:solidFill>
                <a:srgbClr val="0070C0"/>
              </a:solidFill>
            </a:endParaRPr>
          </a:p>
          <a:p>
            <a:endParaRPr lang="en-US" sz="2000" dirty="0" smtClean="0">
              <a:solidFill>
                <a:srgbClr val="0070C0"/>
              </a:solidFill>
            </a:endParaRPr>
          </a:p>
          <a:p>
            <a:endParaRPr lang="en-US" sz="2000" dirty="0" smtClean="0">
              <a:solidFill>
                <a:srgbClr val="0070C0"/>
              </a:solidFill>
            </a:endParaRPr>
          </a:p>
          <a:p>
            <a:endParaRPr lang="en-US" sz="2000" dirty="0" smtClean="0">
              <a:solidFill>
                <a:srgbClr val="0070C0"/>
              </a:solidFill>
            </a:endParaRPr>
          </a:p>
          <a:p>
            <a:pPr>
              <a:buFont typeface="Wingdings" pitchFamily="2" charset="2"/>
              <a:buChar char="v"/>
            </a:pPr>
            <a:endParaRPr lang="en-US" sz="2000" b="1" dirty="0" smtClean="0">
              <a:solidFill>
                <a:srgbClr val="B31568"/>
              </a:solidFill>
              <a:latin typeface="Times New Roman" pitchFamily="18" charset="0"/>
              <a:cs typeface="Times New Roman" pitchFamily="18" charset="0"/>
            </a:endParaRPr>
          </a:p>
          <a:p>
            <a:pPr>
              <a:buFont typeface="Wingdings" pitchFamily="2" charset="2"/>
              <a:buChar char="v"/>
            </a:pPr>
            <a:r>
              <a:rPr lang="en-US" sz="2000" b="1" dirty="0" smtClean="0">
                <a:solidFill>
                  <a:srgbClr val="B31568"/>
                </a:solidFill>
                <a:latin typeface="Times New Roman" pitchFamily="18" charset="0"/>
                <a:cs typeface="Times New Roman" pitchFamily="18" charset="0"/>
              </a:rPr>
              <a:t>POPULATION </a:t>
            </a:r>
            <a:r>
              <a:rPr lang="en-US" sz="2000" b="1" dirty="0" smtClean="0">
                <a:solidFill>
                  <a:srgbClr val="B31568"/>
                </a:solidFill>
                <a:latin typeface="Times New Roman" pitchFamily="18" charset="0"/>
                <a:cs typeface="Times New Roman" pitchFamily="18" charset="0"/>
              </a:rPr>
              <a:t>OF THE </a:t>
            </a:r>
            <a:r>
              <a:rPr lang="en-US" sz="2000" b="1" dirty="0" smtClean="0">
                <a:solidFill>
                  <a:srgbClr val="B31568"/>
                </a:solidFill>
                <a:latin typeface="Times New Roman" pitchFamily="18" charset="0"/>
                <a:cs typeface="Times New Roman" pitchFamily="18" charset="0"/>
              </a:rPr>
              <a:t>STUDY-</a:t>
            </a:r>
          </a:p>
          <a:p>
            <a:endParaRPr lang="en-US" sz="1000" b="1" dirty="0" smtClean="0">
              <a:solidFill>
                <a:srgbClr val="0070C0"/>
              </a:solidFill>
              <a:latin typeface="Times New Roman" pitchFamily="18" charset="0"/>
              <a:cs typeface="Times New Roman" pitchFamily="18" charset="0"/>
            </a:endParaRPr>
          </a:p>
          <a:p>
            <a:pPr lvl="0"/>
            <a:r>
              <a:rPr lang="en-US" sz="2000" dirty="0" smtClean="0">
                <a:solidFill>
                  <a:srgbClr val="0070C0"/>
                </a:solidFill>
                <a:latin typeface="Times New Roman" pitchFamily="18" charset="0"/>
                <a:cs typeface="Times New Roman" pitchFamily="18" charset="0"/>
              </a:rPr>
              <a:t>The target population for this study included:</a:t>
            </a:r>
          </a:p>
          <a:p>
            <a:pPr lvl="0">
              <a:buFont typeface="Arial" pitchFamily="34" charset="0"/>
              <a:buChar char="•"/>
            </a:pPr>
            <a:r>
              <a:rPr lang="en-US" sz="2000" dirty="0" smtClean="0">
                <a:solidFill>
                  <a:srgbClr val="0070C0"/>
                </a:solidFill>
                <a:latin typeface="Times New Roman" pitchFamily="18" charset="0"/>
                <a:cs typeface="Times New Roman" pitchFamily="18" charset="0"/>
              </a:rPr>
              <a:t>Lower primary school teachers involved in special education programs.</a:t>
            </a:r>
          </a:p>
          <a:p>
            <a:pPr lvl="0">
              <a:buFont typeface="Arial" pitchFamily="34" charset="0"/>
              <a:buChar char="•"/>
            </a:pPr>
            <a:r>
              <a:rPr lang="en-US" sz="2000" dirty="0" smtClean="0">
                <a:solidFill>
                  <a:srgbClr val="0070C0"/>
                </a:solidFill>
                <a:latin typeface="Times New Roman" pitchFamily="18" charset="0"/>
                <a:cs typeface="Times New Roman" pitchFamily="18" charset="0"/>
              </a:rPr>
              <a:t>Parents of children with disabilities enrolled in these schools.</a:t>
            </a:r>
          </a:p>
          <a:p>
            <a:pPr lvl="0">
              <a:buFont typeface="Arial" pitchFamily="34" charset="0"/>
              <a:buChar char="•"/>
            </a:pPr>
            <a:r>
              <a:rPr lang="en-US" sz="2000" dirty="0" smtClean="0">
                <a:solidFill>
                  <a:srgbClr val="0070C0"/>
                </a:solidFill>
                <a:latin typeface="Times New Roman" pitchFamily="18" charset="0"/>
                <a:cs typeface="Times New Roman" pitchFamily="18" charset="0"/>
              </a:rPr>
              <a:t>Managing board members of the respective schools</a:t>
            </a:r>
            <a:r>
              <a:rPr lang="en-US" sz="2000" dirty="0" smtClean="0">
                <a:solidFill>
                  <a:srgbClr val="0070C0"/>
                </a:solidFill>
                <a:latin typeface="Times New Roman" pitchFamily="18" charset="0"/>
                <a:cs typeface="Times New Roman" pitchFamily="18" charset="0"/>
              </a:rPr>
              <a:t>.</a:t>
            </a:r>
          </a:p>
          <a:p>
            <a:pPr lvl="0"/>
            <a:endParaRPr lang="en-US" sz="2000" dirty="0" smtClean="0">
              <a:solidFill>
                <a:srgbClr val="0070C0"/>
              </a:solidFill>
              <a:latin typeface="Times New Roman" pitchFamily="18" charset="0"/>
              <a:cs typeface="Times New Roman" pitchFamily="18" charset="0"/>
            </a:endParaRPr>
          </a:p>
          <a:p>
            <a:pPr algn="just">
              <a:buFont typeface="Wingdings" pitchFamily="2" charset="2"/>
              <a:buChar char="v"/>
            </a:pPr>
            <a:r>
              <a:rPr lang="en-US" sz="2000" b="1" dirty="0" smtClean="0">
                <a:solidFill>
                  <a:srgbClr val="B31568"/>
                </a:solidFill>
                <a:latin typeface="Times New Roman" pitchFamily="18" charset="0"/>
                <a:cs typeface="Times New Roman" pitchFamily="18" charset="0"/>
              </a:rPr>
              <a:t>SAMPLE SIZE: </a:t>
            </a:r>
            <a:r>
              <a:rPr lang="en-US" sz="2000" dirty="0" smtClean="0">
                <a:solidFill>
                  <a:srgbClr val="0070C0"/>
                </a:solidFill>
                <a:latin typeface="Times New Roman" pitchFamily="18" charset="0"/>
                <a:cs typeface="Times New Roman" pitchFamily="18" charset="0"/>
              </a:rPr>
              <a:t>The </a:t>
            </a:r>
            <a:r>
              <a:rPr lang="en-US" sz="2000" dirty="0" smtClean="0">
                <a:solidFill>
                  <a:srgbClr val="0070C0"/>
                </a:solidFill>
                <a:latin typeface="Times New Roman" pitchFamily="18" charset="0"/>
                <a:cs typeface="Times New Roman" pitchFamily="18" charset="0"/>
              </a:rPr>
              <a:t>study included a sample of </a:t>
            </a:r>
            <a:r>
              <a:rPr lang="en-US" sz="2000" b="1" dirty="0" smtClean="0">
                <a:solidFill>
                  <a:srgbClr val="B31568"/>
                </a:solidFill>
                <a:latin typeface="Times New Roman" pitchFamily="18" charset="0"/>
                <a:cs typeface="Times New Roman" pitchFamily="18" charset="0"/>
              </a:rPr>
              <a:t>30 Teachers </a:t>
            </a:r>
            <a:r>
              <a:rPr lang="en-US" sz="2000" dirty="0" smtClean="0">
                <a:solidFill>
                  <a:srgbClr val="0070C0"/>
                </a:solidFill>
                <a:latin typeface="Times New Roman" pitchFamily="18" charset="0"/>
                <a:cs typeface="Times New Roman" pitchFamily="18" charset="0"/>
              </a:rPr>
              <a:t>Engaged in special education within the selected schools,</a:t>
            </a:r>
            <a:r>
              <a:rPr lang="en-US" sz="2000" b="1" dirty="0" smtClean="0">
                <a:solidFill>
                  <a:srgbClr val="0070C0"/>
                </a:solidFill>
                <a:latin typeface="Times New Roman" pitchFamily="18" charset="0"/>
                <a:cs typeface="Times New Roman" pitchFamily="18" charset="0"/>
              </a:rPr>
              <a:t> </a:t>
            </a:r>
            <a:r>
              <a:rPr lang="en-US" sz="2000" b="1" dirty="0" smtClean="0">
                <a:solidFill>
                  <a:srgbClr val="B31568"/>
                </a:solidFill>
                <a:latin typeface="Times New Roman" pitchFamily="18" charset="0"/>
                <a:cs typeface="Times New Roman" pitchFamily="18" charset="0"/>
              </a:rPr>
              <a:t>30 Parents </a:t>
            </a:r>
            <a:r>
              <a:rPr lang="en-US" sz="2000" dirty="0" smtClean="0">
                <a:solidFill>
                  <a:srgbClr val="0070C0"/>
                </a:solidFill>
                <a:latin typeface="Times New Roman" pitchFamily="18" charset="0"/>
                <a:cs typeface="Times New Roman" pitchFamily="18" charset="0"/>
              </a:rPr>
              <a:t>of children with disabilities attending these schools and</a:t>
            </a:r>
            <a:r>
              <a:rPr lang="en-US" sz="2000" b="1" dirty="0" smtClean="0">
                <a:solidFill>
                  <a:srgbClr val="0070C0"/>
                </a:solidFill>
                <a:latin typeface="Times New Roman" pitchFamily="18" charset="0"/>
                <a:cs typeface="Times New Roman" pitchFamily="18" charset="0"/>
              </a:rPr>
              <a:t> </a:t>
            </a:r>
            <a:r>
              <a:rPr lang="en-US" sz="2000" b="1" dirty="0" smtClean="0">
                <a:solidFill>
                  <a:srgbClr val="B31568"/>
                </a:solidFill>
                <a:latin typeface="Times New Roman" pitchFamily="18" charset="0"/>
                <a:cs typeface="Times New Roman" pitchFamily="18" charset="0"/>
              </a:rPr>
              <a:t>10 Managing </a:t>
            </a:r>
            <a:r>
              <a:rPr lang="en-US" sz="2000" dirty="0" smtClean="0">
                <a:solidFill>
                  <a:srgbClr val="0070C0"/>
                </a:solidFill>
                <a:latin typeface="Times New Roman" pitchFamily="18" charset="0"/>
                <a:cs typeface="Times New Roman" pitchFamily="18" charset="0"/>
              </a:rPr>
              <a:t>Board Members providing governance and oversight to the schools.</a:t>
            </a:r>
          </a:p>
          <a:p>
            <a:pPr lvl="0"/>
            <a:endParaRPr lang="en-US" sz="2000" dirty="0" smtClean="0">
              <a:latin typeface="Times New Roman" pitchFamily="18" charset="0"/>
              <a:cs typeface="Times New Roman" pitchFamily="18" charset="0"/>
            </a:endParaRPr>
          </a:p>
          <a:p>
            <a:endParaRPr lang="en-US" sz="2000" dirty="0" smtClean="0"/>
          </a:p>
          <a:p>
            <a:endParaRPr lang="en-US" sz="2000" dirty="0" smtClean="0"/>
          </a:p>
          <a:p>
            <a:endParaRPr lang="en-US" sz="2000" dirty="0" smtClean="0"/>
          </a:p>
          <a:p>
            <a:endParaRPr lang="en-US" sz="2000" b="1" dirty="0" smtClean="0">
              <a:latin typeface="Times New Roman" pitchFamily="18" charset="0"/>
              <a:cs typeface="Times New Roman" pitchFamily="18" charset="0"/>
            </a:endParaRPr>
          </a:p>
        </p:txBody>
      </p:sp>
      <p:sp>
        <p:nvSpPr>
          <p:cNvPr id="5" name="Rectangle 4"/>
          <p:cNvSpPr/>
          <p:nvPr/>
        </p:nvSpPr>
        <p:spPr>
          <a:xfrm>
            <a:off x="381000" y="381000"/>
            <a:ext cx="83820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57200" y="1495961"/>
            <a:ext cx="7772400" cy="1323439"/>
          </a:xfrm>
          <a:prstGeom prst="rect">
            <a:avLst/>
          </a:prstGeom>
          <a:noFill/>
        </p:spPr>
        <p:txBody>
          <a:bodyPr wrap="square" rtlCol="0">
            <a:spAutoFit/>
          </a:bodyPr>
          <a:lstStyle/>
          <a:p>
            <a:pPr algn="just">
              <a:buFont typeface="Arial" pitchFamily="34" charset="0"/>
              <a:buChar char="•"/>
            </a:pPr>
            <a:r>
              <a:rPr lang="en-US" sz="2000" dirty="0" smtClean="0">
                <a:solidFill>
                  <a:srgbClr val="0070C0"/>
                </a:solidFill>
                <a:latin typeface="Times New Roman" pitchFamily="18" charset="0"/>
                <a:cs typeface="Times New Roman" pitchFamily="18" charset="0"/>
              </a:rPr>
              <a:t>D</a:t>
            </a:r>
            <a:r>
              <a:rPr lang="en-US" sz="2000" dirty="0" smtClean="0">
                <a:solidFill>
                  <a:srgbClr val="0070C0"/>
                </a:solidFill>
                <a:latin typeface="Times New Roman" pitchFamily="18" charset="0"/>
                <a:cs typeface="Times New Roman" pitchFamily="18" charset="0"/>
              </a:rPr>
              <a:t>escriptive </a:t>
            </a:r>
            <a:r>
              <a:rPr lang="en-US" sz="2000" dirty="0" smtClean="0">
                <a:solidFill>
                  <a:srgbClr val="0070C0"/>
                </a:solidFill>
                <a:latin typeface="Times New Roman" pitchFamily="18" charset="0"/>
                <a:cs typeface="Times New Roman" pitchFamily="18" charset="0"/>
              </a:rPr>
              <a:t>research design </a:t>
            </a:r>
            <a:r>
              <a:rPr lang="en-US" sz="2000" dirty="0" smtClean="0">
                <a:solidFill>
                  <a:srgbClr val="0070C0"/>
                </a:solidFill>
                <a:latin typeface="Times New Roman" pitchFamily="18" charset="0"/>
                <a:cs typeface="Times New Roman" pitchFamily="18" charset="0"/>
              </a:rPr>
              <a:t>was </a:t>
            </a:r>
            <a:r>
              <a:rPr lang="en-US" sz="2000" dirty="0" smtClean="0">
                <a:solidFill>
                  <a:srgbClr val="0070C0"/>
                </a:solidFill>
                <a:latin typeface="Times New Roman" pitchFamily="18" charset="0"/>
                <a:cs typeface="Times New Roman" pitchFamily="18" charset="0"/>
              </a:rPr>
              <a:t>used to </a:t>
            </a:r>
            <a:r>
              <a:rPr lang="en-US" sz="2000" dirty="0" smtClean="0">
                <a:solidFill>
                  <a:srgbClr val="0070C0"/>
                </a:solidFill>
                <a:latin typeface="Times New Roman" pitchFamily="18" charset="0"/>
                <a:cs typeface="Times New Roman" pitchFamily="18" charset="0"/>
              </a:rPr>
              <a:t>conduct </a:t>
            </a:r>
            <a:r>
              <a:rPr lang="en-US" sz="2000" dirty="0" smtClean="0">
                <a:solidFill>
                  <a:srgbClr val="0070C0"/>
                </a:solidFill>
                <a:latin typeface="Times New Roman" pitchFamily="18" charset="0"/>
                <a:cs typeface="Times New Roman" pitchFamily="18" charset="0"/>
              </a:rPr>
              <a:t>this </a:t>
            </a:r>
            <a:r>
              <a:rPr lang="en-US" sz="2000" dirty="0" smtClean="0">
                <a:solidFill>
                  <a:srgbClr val="0070C0"/>
                </a:solidFill>
                <a:latin typeface="Times New Roman" pitchFamily="18" charset="0"/>
                <a:cs typeface="Times New Roman" pitchFamily="18" charset="0"/>
              </a:rPr>
              <a:t>research.</a:t>
            </a:r>
          </a:p>
          <a:p>
            <a:pPr algn="just">
              <a:buFont typeface="Arial" pitchFamily="34" charset="0"/>
              <a:buChar char="•"/>
            </a:pPr>
            <a:r>
              <a:rPr lang="en-US" sz="2000" dirty="0" smtClean="0">
                <a:solidFill>
                  <a:srgbClr val="0070C0"/>
                </a:solidFill>
                <a:latin typeface="Times New Roman" pitchFamily="18" charset="0"/>
                <a:cs typeface="Times New Roman" pitchFamily="18" charset="0"/>
              </a:rPr>
              <a:t>This </a:t>
            </a:r>
            <a:r>
              <a:rPr lang="en-US" sz="2000" dirty="0" smtClean="0">
                <a:solidFill>
                  <a:srgbClr val="0070C0"/>
                </a:solidFill>
                <a:latin typeface="Times New Roman" pitchFamily="18" charset="0"/>
                <a:cs typeface="Times New Roman" pitchFamily="18" charset="0"/>
              </a:rPr>
              <a:t>approach is suitable as it allows for the exploration of existing  </a:t>
            </a:r>
            <a:r>
              <a:rPr lang="en-US" sz="2000" dirty="0" smtClean="0">
                <a:solidFill>
                  <a:srgbClr val="0070C0"/>
                </a:solidFill>
                <a:latin typeface="Times New Roman" pitchFamily="18" charset="0"/>
                <a:cs typeface="Times New Roman" pitchFamily="18" charset="0"/>
              </a:rPr>
              <a:t> </a:t>
            </a:r>
          </a:p>
          <a:p>
            <a:pPr algn="just"/>
            <a:r>
              <a:rPr lang="en-US" sz="2000" dirty="0" smtClean="0">
                <a:solidFill>
                  <a:srgbClr val="0070C0"/>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 conditions</a:t>
            </a:r>
            <a:r>
              <a:rPr lang="en-US" sz="2000" dirty="0" smtClean="0">
                <a:solidFill>
                  <a:srgbClr val="0070C0"/>
                </a:solidFill>
                <a:latin typeface="Times New Roman" pitchFamily="18" charset="0"/>
                <a:cs typeface="Times New Roman" pitchFamily="18" charset="0"/>
              </a:rPr>
              <a:t>, relationships, opinions, processes, and evident effects related </a:t>
            </a:r>
            <a:endParaRPr lang="en-US" sz="2000" dirty="0" smtClean="0">
              <a:solidFill>
                <a:srgbClr val="0070C0"/>
              </a:solidFill>
              <a:latin typeface="Times New Roman" pitchFamily="18" charset="0"/>
              <a:cs typeface="Times New Roman" pitchFamily="18" charset="0"/>
            </a:endParaRPr>
          </a:p>
          <a:p>
            <a:pPr algn="just"/>
            <a:r>
              <a:rPr lang="en-US" sz="2000" dirty="0" smtClean="0">
                <a:solidFill>
                  <a:srgbClr val="0070C0"/>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 to </a:t>
            </a:r>
            <a:r>
              <a:rPr lang="en-US" sz="2000" dirty="0" smtClean="0">
                <a:solidFill>
                  <a:srgbClr val="0070C0"/>
                </a:solidFill>
                <a:latin typeface="Times New Roman" pitchFamily="18" charset="0"/>
                <a:cs typeface="Times New Roman" pitchFamily="18" charset="0"/>
              </a:rPr>
              <a:t>special education.</a:t>
            </a:r>
            <a:endParaRPr lang="en-US" sz="2000" dirty="0">
              <a:solidFill>
                <a:srgbClr val="0070C0"/>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76200"/>
            <a:ext cx="8610600" cy="6294031"/>
          </a:xfrm>
          <a:prstGeom prst="rect">
            <a:avLst/>
          </a:prstGeom>
          <a:noFill/>
        </p:spPr>
        <p:txBody>
          <a:bodyPr wrap="square" rtlCol="0">
            <a:spAutoFit/>
          </a:bodyPr>
          <a:lstStyle/>
          <a:p>
            <a:pPr lvl="0" algn="just"/>
            <a:endParaRPr lang="en-US" b="1" dirty="0" smtClean="0">
              <a:solidFill>
                <a:srgbClr val="0070C0"/>
              </a:solidFill>
              <a:latin typeface="Times New Roman" pitchFamily="18" charset="0"/>
              <a:cs typeface="Times New Roman" pitchFamily="18" charset="0"/>
            </a:endParaRPr>
          </a:p>
          <a:p>
            <a:pPr lvl="0" algn="just">
              <a:buFont typeface="Wingdings" pitchFamily="2" charset="2"/>
              <a:buChar char="v"/>
            </a:pPr>
            <a:r>
              <a:rPr lang="en-US" b="1" dirty="0" smtClean="0">
                <a:solidFill>
                  <a:srgbClr val="B31568"/>
                </a:solidFill>
                <a:latin typeface="Times New Roman" pitchFamily="18" charset="0"/>
                <a:cs typeface="Times New Roman" pitchFamily="18" charset="0"/>
              </a:rPr>
              <a:t>SAMPLING TECHNIQUES: </a:t>
            </a:r>
            <a:r>
              <a:rPr lang="en-US" sz="1700" dirty="0" smtClean="0">
                <a:solidFill>
                  <a:srgbClr val="0070C0"/>
                </a:solidFill>
                <a:latin typeface="Times New Roman" pitchFamily="18" charset="0"/>
                <a:cs typeface="Times New Roman" pitchFamily="18" charset="0"/>
              </a:rPr>
              <a:t>In </a:t>
            </a:r>
            <a:r>
              <a:rPr lang="en-US" sz="1700" dirty="0" smtClean="0">
                <a:solidFill>
                  <a:srgbClr val="0070C0"/>
                </a:solidFill>
                <a:latin typeface="Times New Roman" pitchFamily="18" charset="0"/>
                <a:cs typeface="Times New Roman" pitchFamily="18" charset="0"/>
              </a:rPr>
              <a:t>this study the researcher used a stratified random sampling technique to ensure representation from different categories within the population (teachers, parents, and managing board members). </a:t>
            </a:r>
            <a:endParaRPr lang="en-US" sz="1700" dirty="0" smtClean="0">
              <a:solidFill>
                <a:srgbClr val="0070C0"/>
              </a:solidFill>
              <a:latin typeface="Times New Roman" pitchFamily="18" charset="0"/>
              <a:cs typeface="Times New Roman" pitchFamily="18" charset="0"/>
            </a:endParaRPr>
          </a:p>
          <a:p>
            <a:pPr lvl="0" algn="just"/>
            <a:endParaRPr lang="en-US" sz="1700" dirty="0" smtClean="0">
              <a:solidFill>
                <a:srgbClr val="0070C0"/>
              </a:solidFill>
              <a:latin typeface="Times New Roman" pitchFamily="18" charset="0"/>
              <a:cs typeface="Times New Roman" pitchFamily="18" charset="0"/>
            </a:endParaRPr>
          </a:p>
          <a:p>
            <a:pPr algn="just">
              <a:buFont typeface="Wingdings" pitchFamily="2" charset="2"/>
              <a:buChar char="v"/>
            </a:pPr>
            <a:endParaRPr lang="en-US" sz="700" dirty="0" smtClean="0">
              <a:solidFill>
                <a:srgbClr val="0070C0"/>
              </a:solidFill>
              <a:latin typeface="Times New Roman" pitchFamily="18" charset="0"/>
              <a:cs typeface="Times New Roman" pitchFamily="18" charset="0"/>
            </a:endParaRPr>
          </a:p>
          <a:p>
            <a:pPr lvl="0" algn="just">
              <a:buFont typeface="Wingdings" pitchFamily="2" charset="2"/>
              <a:buChar char="v"/>
            </a:pPr>
            <a:r>
              <a:rPr lang="en-US" b="1" dirty="0" smtClean="0">
                <a:solidFill>
                  <a:srgbClr val="B31568"/>
                </a:solidFill>
                <a:latin typeface="Times New Roman" pitchFamily="18" charset="0"/>
                <a:cs typeface="Times New Roman" pitchFamily="18" charset="0"/>
              </a:rPr>
              <a:t>TOOLS </a:t>
            </a:r>
            <a:r>
              <a:rPr lang="en-US" b="1" dirty="0" smtClean="0">
                <a:solidFill>
                  <a:srgbClr val="B31568"/>
                </a:solidFill>
                <a:latin typeface="Times New Roman" pitchFamily="18" charset="0"/>
                <a:cs typeface="Times New Roman" pitchFamily="18" charset="0"/>
              </a:rPr>
              <a:t>AND </a:t>
            </a:r>
            <a:r>
              <a:rPr lang="en-US" b="1" dirty="0" smtClean="0">
                <a:solidFill>
                  <a:srgbClr val="B31568"/>
                </a:solidFill>
                <a:latin typeface="Times New Roman" pitchFamily="18" charset="0"/>
                <a:cs typeface="Times New Roman" pitchFamily="18" charset="0"/>
              </a:rPr>
              <a:t>TECHNIQUES-</a:t>
            </a:r>
          </a:p>
          <a:p>
            <a:pPr lvl="0"/>
            <a:endParaRPr lang="en-US" sz="700" b="1" dirty="0" smtClean="0">
              <a:solidFill>
                <a:srgbClr val="0070C0"/>
              </a:solidFill>
              <a:latin typeface="Times New Roman" pitchFamily="18" charset="0"/>
              <a:cs typeface="Times New Roman" pitchFamily="18" charset="0"/>
            </a:endParaRPr>
          </a:p>
          <a:p>
            <a:pPr lvl="0">
              <a:buFont typeface="Wingdings" pitchFamily="2" charset="2"/>
              <a:buChar char="Ø"/>
            </a:pPr>
            <a:r>
              <a:rPr lang="en-US" b="1" dirty="0" smtClean="0">
                <a:solidFill>
                  <a:srgbClr val="B31568"/>
                </a:solidFill>
                <a:latin typeface="Times New Roman" pitchFamily="18" charset="0"/>
                <a:cs typeface="Times New Roman" pitchFamily="18" charset="0"/>
              </a:rPr>
              <a:t>QUESTIONNAIRES</a:t>
            </a:r>
            <a:r>
              <a:rPr lang="en-US" dirty="0" smtClean="0">
                <a:solidFill>
                  <a:srgbClr val="B31568"/>
                </a:solidFill>
                <a:latin typeface="Times New Roman" pitchFamily="18" charset="0"/>
                <a:cs typeface="Times New Roman" pitchFamily="18" charset="0"/>
              </a:rPr>
              <a:t>:</a:t>
            </a:r>
          </a:p>
          <a:p>
            <a:pPr lvl="0" algn="just">
              <a:buFont typeface="Arial" pitchFamily="34" charset="0"/>
              <a:buChar char="•"/>
            </a:pPr>
            <a:r>
              <a:rPr lang="en-US" dirty="0" smtClean="0">
                <a:solidFill>
                  <a:srgbClr val="0070C0"/>
                </a:solidFill>
                <a:latin typeface="Times New Roman" pitchFamily="18" charset="0"/>
                <a:cs typeface="Times New Roman" pitchFamily="18" charset="0"/>
              </a:rPr>
              <a:t>A </a:t>
            </a:r>
            <a:r>
              <a:rPr lang="en-US" dirty="0" smtClean="0">
                <a:solidFill>
                  <a:srgbClr val="0070C0"/>
                </a:solidFill>
                <a:latin typeface="Times New Roman" pitchFamily="18" charset="0"/>
                <a:cs typeface="Times New Roman" pitchFamily="18" charset="0"/>
              </a:rPr>
              <a:t>structured questionnaire for school heads to gather information on the overall management and implementation of special education programs.</a:t>
            </a:r>
          </a:p>
          <a:p>
            <a:pPr lvl="0" algn="just">
              <a:buFont typeface="Arial" pitchFamily="34" charset="0"/>
              <a:buChar char="•"/>
            </a:pPr>
            <a:r>
              <a:rPr lang="en-US" dirty="0" smtClean="0">
                <a:solidFill>
                  <a:srgbClr val="0070C0"/>
                </a:solidFill>
                <a:latin typeface="Times New Roman" pitchFamily="18" charset="0"/>
                <a:cs typeface="Times New Roman" pitchFamily="18" charset="0"/>
              </a:rPr>
              <a:t>A separate questionnaire for teachers to assess their experiences, challenges, and resources in teaching children with disabilities.</a:t>
            </a:r>
          </a:p>
          <a:p>
            <a:pPr lvl="0" algn="just">
              <a:buFont typeface="Arial" pitchFamily="34" charset="0"/>
              <a:buChar char="•"/>
            </a:pPr>
            <a:r>
              <a:rPr lang="en-US" dirty="0" smtClean="0">
                <a:solidFill>
                  <a:srgbClr val="0070C0"/>
                </a:solidFill>
                <a:latin typeface="Times New Roman" pitchFamily="18" charset="0"/>
                <a:cs typeface="Times New Roman" pitchFamily="18" charset="0"/>
              </a:rPr>
              <a:t>A questionnaire to identify vocational training opportunities offered in the schools.</a:t>
            </a:r>
          </a:p>
          <a:p>
            <a:pPr lvl="0" algn="just"/>
            <a:endParaRPr lang="en-US" sz="700" dirty="0" smtClean="0">
              <a:solidFill>
                <a:srgbClr val="0070C0"/>
              </a:solidFill>
              <a:latin typeface="Times New Roman" pitchFamily="18" charset="0"/>
              <a:cs typeface="Times New Roman" pitchFamily="18" charset="0"/>
            </a:endParaRPr>
          </a:p>
          <a:p>
            <a:pPr lvl="0">
              <a:buFont typeface="Wingdings" pitchFamily="2" charset="2"/>
              <a:buChar char="Ø"/>
            </a:pPr>
            <a:r>
              <a:rPr lang="en-US" b="1" dirty="0" smtClean="0">
                <a:solidFill>
                  <a:srgbClr val="B31568"/>
                </a:solidFill>
                <a:latin typeface="Times New Roman" pitchFamily="18" charset="0"/>
                <a:cs typeface="Times New Roman" pitchFamily="18" charset="0"/>
              </a:rPr>
              <a:t>INTERVIEW SCHEDULES</a:t>
            </a:r>
            <a:r>
              <a:rPr lang="en-US" dirty="0" smtClean="0">
                <a:solidFill>
                  <a:srgbClr val="B31568"/>
                </a:solidFill>
                <a:latin typeface="Times New Roman" pitchFamily="18" charset="0"/>
                <a:cs typeface="Times New Roman" pitchFamily="18" charset="0"/>
              </a:rPr>
              <a:t>:</a:t>
            </a:r>
          </a:p>
          <a:p>
            <a:pPr lvl="0">
              <a:buFont typeface="Arial" pitchFamily="34" charset="0"/>
              <a:buChar char="•"/>
            </a:pPr>
            <a:r>
              <a:rPr lang="en-US" dirty="0" smtClean="0">
                <a:solidFill>
                  <a:srgbClr val="0070C0"/>
                </a:solidFill>
                <a:latin typeface="Times New Roman" pitchFamily="18" charset="0"/>
                <a:cs typeface="Times New Roman" pitchFamily="18" charset="0"/>
              </a:rPr>
              <a:t>Semi-structured </a:t>
            </a:r>
            <a:r>
              <a:rPr lang="en-US" dirty="0" smtClean="0">
                <a:solidFill>
                  <a:srgbClr val="0070C0"/>
                </a:solidFill>
                <a:latin typeface="Times New Roman" pitchFamily="18" charset="0"/>
                <a:cs typeface="Times New Roman" pitchFamily="18" charset="0"/>
              </a:rPr>
              <a:t>interviews with state government officials responsible for special education to understand policies and support structures.</a:t>
            </a:r>
          </a:p>
          <a:p>
            <a:pPr lvl="0">
              <a:buFont typeface="Arial" pitchFamily="34" charset="0"/>
              <a:buChar char="•"/>
            </a:pPr>
            <a:r>
              <a:rPr lang="en-US" dirty="0" smtClean="0">
                <a:solidFill>
                  <a:srgbClr val="0070C0"/>
                </a:solidFill>
                <a:latin typeface="Times New Roman" pitchFamily="18" charset="0"/>
                <a:cs typeface="Times New Roman" pitchFamily="18" charset="0"/>
              </a:rPr>
              <a:t>Interviews with management authorities </a:t>
            </a:r>
            <a:r>
              <a:rPr lang="en-US" dirty="0" smtClean="0">
                <a:solidFill>
                  <a:srgbClr val="0070C0"/>
                </a:solidFill>
                <a:latin typeface="Times New Roman" pitchFamily="18" charset="0"/>
                <a:cs typeface="Times New Roman" pitchFamily="18" charset="0"/>
              </a:rPr>
              <a:t>involved </a:t>
            </a:r>
            <a:r>
              <a:rPr lang="en-US" dirty="0" smtClean="0">
                <a:solidFill>
                  <a:srgbClr val="0070C0"/>
                </a:solidFill>
                <a:latin typeface="Times New Roman" pitchFamily="18" charset="0"/>
                <a:cs typeface="Times New Roman" pitchFamily="18" charset="0"/>
              </a:rPr>
              <a:t>in special education to gather insights on their contributions and challenges</a:t>
            </a:r>
            <a:r>
              <a:rPr lang="en-US" dirty="0" smtClean="0">
                <a:solidFill>
                  <a:srgbClr val="0070C0"/>
                </a:solidFill>
                <a:latin typeface="Times New Roman" pitchFamily="18" charset="0"/>
                <a:cs typeface="Times New Roman" pitchFamily="18" charset="0"/>
              </a:rPr>
              <a:t>.</a:t>
            </a:r>
          </a:p>
          <a:p>
            <a:pPr lvl="0">
              <a:buFont typeface="Arial" pitchFamily="34" charset="0"/>
              <a:buChar char="•"/>
            </a:pPr>
            <a:endParaRPr lang="en-US" sz="700" dirty="0" smtClean="0">
              <a:solidFill>
                <a:srgbClr val="0070C0"/>
              </a:solidFill>
              <a:latin typeface="Times New Roman" pitchFamily="18" charset="0"/>
              <a:cs typeface="Times New Roman" pitchFamily="18" charset="0"/>
            </a:endParaRPr>
          </a:p>
          <a:p>
            <a:pPr lvl="0">
              <a:buFont typeface="Wingdings" pitchFamily="2" charset="2"/>
              <a:buChar char="Ø"/>
            </a:pPr>
            <a:r>
              <a:rPr lang="en-US" b="1" dirty="0" smtClean="0">
                <a:solidFill>
                  <a:srgbClr val="B31568"/>
                </a:solidFill>
                <a:latin typeface="Times New Roman" pitchFamily="18" charset="0"/>
                <a:cs typeface="Times New Roman" pitchFamily="18" charset="0"/>
              </a:rPr>
              <a:t>OPINIONAIRE</a:t>
            </a:r>
            <a:r>
              <a:rPr lang="en-US" dirty="0" smtClean="0">
                <a:solidFill>
                  <a:srgbClr val="B31568"/>
                </a:solidFill>
                <a:latin typeface="Times New Roman" pitchFamily="18" charset="0"/>
                <a:cs typeface="Times New Roman" pitchFamily="18" charset="0"/>
              </a:rPr>
              <a:t>:</a:t>
            </a:r>
          </a:p>
          <a:p>
            <a:pPr lvl="0"/>
            <a:r>
              <a:rPr lang="en-US" dirty="0" smtClean="0">
                <a:solidFill>
                  <a:srgbClr val="0070C0"/>
                </a:solidFill>
                <a:latin typeface="Times New Roman" pitchFamily="18" charset="0"/>
                <a:cs typeface="Times New Roman" pitchFamily="18" charset="0"/>
              </a:rPr>
              <a:t>A </a:t>
            </a:r>
            <a:r>
              <a:rPr lang="en-US" dirty="0" smtClean="0">
                <a:solidFill>
                  <a:srgbClr val="0070C0"/>
                </a:solidFill>
                <a:latin typeface="Times New Roman" pitchFamily="18" charset="0"/>
                <a:cs typeface="Times New Roman" pitchFamily="18" charset="0"/>
              </a:rPr>
              <a:t>structured </a:t>
            </a:r>
            <a:r>
              <a:rPr lang="en-US" dirty="0" err="1" smtClean="0">
                <a:solidFill>
                  <a:srgbClr val="0070C0"/>
                </a:solidFill>
                <a:latin typeface="Times New Roman" pitchFamily="18" charset="0"/>
                <a:cs typeface="Times New Roman" pitchFamily="18" charset="0"/>
              </a:rPr>
              <a:t>opinionnaire</a:t>
            </a:r>
            <a:r>
              <a:rPr lang="en-US" dirty="0" smtClean="0">
                <a:solidFill>
                  <a:srgbClr val="0070C0"/>
                </a:solidFill>
                <a:latin typeface="Times New Roman" pitchFamily="18" charset="0"/>
                <a:cs typeface="Times New Roman" pitchFamily="18" charset="0"/>
              </a:rPr>
              <a:t> for parents to gauge their awareness, perceptions, and experiences regarding the special education programs available to their children.</a:t>
            </a:r>
          </a:p>
          <a:p>
            <a:pPr lvl="0"/>
            <a:endParaRPr lang="en-US"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04800"/>
            <a:ext cx="8534400" cy="617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457200" y="533400"/>
            <a:ext cx="8229600" cy="5416868"/>
          </a:xfrm>
          <a:prstGeom prst="rect">
            <a:avLst/>
          </a:prstGeom>
          <a:noFill/>
        </p:spPr>
        <p:txBody>
          <a:bodyPr wrap="square" rtlCol="0">
            <a:spAutoFit/>
          </a:bodyPr>
          <a:lstStyle/>
          <a:p>
            <a:pPr marL="457200" indent="-457200">
              <a:buFont typeface="Wingdings" pitchFamily="2" charset="2"/>
              <a:buChar char="v"/>
            </a:pPr>
            <a:r>
              <a:rPr lang="en-US" b="1" dirty="0" smtClean="0">
                <a:solidFill>
                  <a:srgbClr val="B31568"/>
                </a:solidFill>
                <a:latin typeface="Times New Roman" pitchFamily="18" charset="0"/>
                <a:cs typeface="Times New Roman" pitchFamily="18" charset="0"/>
              </a:rPr>
              <a:t>DATA  ANALYSIS: </a:t>
            </a:r>
            <a:r>
              <a:rPr lang="en-US" dirty="0" smtClean="0">
                <a:solidFill>
                  <a:srgbClr val="0070C0"/>
                </a:solidFill>
                <a:latin typeface="Times New Roman" pitchFamily="18" charset="0"/>
                <a:cs typeface="Times New Roman" pitchFamily="18" charset="0"/>
              </a:rPr>
              <a:t>The </a:t>
            </a:r>
            <a:r>
              <a:rPr lang="en-US" dirty="0" smtClean="0">
                <a:solidFill>
                  <a:srgbClr val="0070C0"/>
                </a:solidFill>
                <a:latin typeface="Times New Roman" pitchFamily="18" charset="0"/>
                <a:cs typeface="Times New Roman" pitchFamily="18" charset="0"/>
              </a:rPr>
              <a:t>study employed both quantitative and qualitative methods for data analysis.</a:t>
            </a:r>
          </a:p>
          <a:p>
            <a:pPr marL="457200" lvl="0" indent="-457200"/>
            <a:endParaRPr lang="en-US" dirty="0" smtClean="0">
              <a:solidFill>
                <a:srgbClr val="0070C0"/>
              </a:solidFill>
              <a:latin typeface="Times New Roman" pitchFamily="18" charset="0"/>
              <a:cs typeface="Times New Roman" pitchFamily="18" charset="0"/>
            </a:endParaRPr>
          </a:p>
          <a:p>
            <a:pPr lvl="0" algn="just">
              <a:buFont typeface="Wingdings" pitchFamily="2" charset="2"/>
              <a:buChar char="Ø"/>
            </a:pPr>
            <a:r>
              <a:rPr lang="en-US" b="1" dirty="0" smtClean="0">
                <a:solidFill>
                  <a:srgbClr val="B31568"/>
                </a:solidFill>
                <a:latin typeface="Times New Roman" pitchFamily="18" charset="0"/>
                <a:cs typeface="Times New Roman" pitchFamily="18" charset="0"/>
              </a:rPr>
              <a:t>QUALITATIVE ANALYSIS:</a:t>
            </a:r>
            <a:endParaRPr lang="en-US" dirty="0" smtClean="0">
              <a:solidFill>
                <a:srgbClr val="B31568"/>
              </a:solidFill>
              <a:latin typeface="Times New Roman" pitchFamily="18" charset="0"/>
              <a:cs typeface="Times New Roman" pitchFamily="18" charset="0"/>
            </a:endParaRPr>
          </a:p>
          <a:p>
            <a:pPr lvl="0" algn="just">
              <a:buFont typeface="Arial" pitchFamily="34" charset="0"/>
              <a:buChar char="•"/>
            </a:pPr>
            <a:r>
              <a:rPr lang="en-US" dirty="0" smtClean="0">
                <a:solidFill>
                  <a:srgbClr val="0070C0"/>
                </a:solidFill>
                <a:latin typeface="Times New Roman" pitchFamily="18" charset="0"/>
                <a:cs typeface="Times New Roman" pitchFamily="18" charset="0"/>
              </a:rPr>
              <a:t>Responses </a:t>
            </a:r>
            <a:r>
              <a:rPr lang="en-US" dirty="0" smtClean="0">
                <a:solidFill>
                  <a:srgbClr val="0070C0"/>
                </a:solidFill>
                <a:latin typeface="Times New Roman" pitchFamily="18" charset="0"/>
                <a:cs typeface="Times New Roman" pitchFamily="18" charset="0"/>
              </a:rPr>
              <a:t>from interviews and open-ended questionnaire items was analyzed thematically to identify recurring themes and insights regarding special education programs.</a:t>
            </a:r>
          </a:p>
          <a:p>
            <a:pPr lvl="0"/>
            <a:endParaRPr lang="en-US" sz="2000" b="1" dirty="0" smtClean="0">
              <a:solidFill>
                <a:srgbClr val="0070C0"/>
              </a:solidFill>
              <a:latin typeface="Times New Roman" pitchFamily="18" charset="0"/>
              <a:cs typeface="Times New Roman" pitchFamily="18" charset="0"/>
            </a:endParaRPr>
          </a:p>
          <a:p>
            <a:pPr lvl="0">
              <a:buFont typeface="Wingdings" pitchFamily="2" charset="2"/>
              <a:buChar char="Ø"/>
            </a:pPr>
            <a:r>
              <a:rPr lang="en-US" sz="2000" b="1" dirty="0" smtClean="0">
                <a:solidFill>
                  <a:srgbClr val="B31568"/>
                </a:solidFill>
                <a:latin typeface="Times New Roman" pitchFamily="18" charset="0"/>
                <a:cs typeface="Times New Roman" pitchFamily="18" charset="0"/>
              </a:rPr>
              <a:t>QUANTITATIVE ANALYSIS:</a:t>
            </a:r>
            <a:endParaRPr lang="en-US" sz="2000" dirty="0" smtClean="0">
              <a:solidFill>
                <a:srgbClr val="B31568"/>
              </a:solidFill>
              <a:latin typeface="Times New Roman" pitchFamily="18" charset="0"/>
              <a:cs typeface="Times New Roman" pitchFamily="18" charset="0"/>
            </a:endParaRPr>
          </a:p>
          <a:p>
            <a:pPr lvl="0" algn="just">
              <a:buFont typeface="Arial" pitchFamily="34" charset="0"/>
              <a:buChar char="•"/>
            </a:pPr>
            <a:r>
              <a:rPr lang="en-US" sz="2000" dirty="0" smtClean="0">
                <a:solidFill>
                  <a:srgbClr val="0070C0"/>
                </a:solidFill>
                <a:latin typeface="Times New Roman" pitchFamily="18" charset="0"/>
                <a:cs typeface="Times New Roman" pitchFamily="18" charset="0"/>
              </a:rPr>
              <a:t>The </a:t>
            </a:r>
            <a:r>
              <a:rPr lang="en-US" sz="2000" dirty="0" smtClean="0">
                <a:solidFill>
                  <a:srgbClr val="0070C0"/>
                </a:solidFill>
                <a:latin typeface="Times New Roman" pitchFamily="18" charset="0"/>
                <a:cs typeface="Times New Roman" pitchFamily="18" charset="0"/>
              </a:rPr>
              <a:t>quantitative data from structured questionnaires was analyzed using appropriate statistical techniques. This included descriptive statistics (mean, median, mode) and frequency distribution.</a:t>
            </a:r>
          </a:p>
          <a:p>
            <a:pPr lvl="0" algn="just">
              <a:buFont typeface="Arial" pitchFamily="34" charset="0"/>
              <a:buChar char="•"/>
            </a:pPr>
            <a:r>
              <a:rPr lang="en-US" sz="2000" dirty="0" smtClean="0">
                <a:solidFill>
                  <a:srgbClr val="0070C0"/>
                </a:solidFill>
                <a:latin typeface="Times New Roman" pitchFamily="18" charset="0"/>
                <a:cs typeface="Times New Roman" pitchFamily="18" charset="0"/>
              </a:rPr>
              <a:t>Data was also tabulated to establish categories for better visualization and comparison.</a:t>
            </a:r>
          </a:p>
          <a:p>
            <a:pPr lvl="0" algn="just">
              <a:buFont typeface="Arial" pitchFamily="34" charset="0"/>
              <a:buChar char="•"/>
            </a:pPr>
            <a:r>
              <a:rPr lang="en-US" sz="2000" dirty="0" smtClean="0">
                <a:solidFill>
                  <a:srgbClr val="0070C0"/>
                </a:solidFill>
                <a:latin typeface="Times New Roman" pitchFamily="18" charset="0"/>
                <a:cs typeface="Times New Roman" pitchFamily="18" charset="0"/>
              </a:rPr>
              <a:t>Statistical software was utilized to perform further analysis, including the calculation of percentages to understand the prevalence of various issues identified in the study.</a:t>
            </a:r>
          </a:p>
          <a:p>
            <a:endParaRPr lang="en-US" sz="2000" b="1"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81000"/>
            <a:ext cx="84582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57200" y="457201"/>
            <a:ext cx="8001000" cy="5770811"/>
          </a:xfrm>
          <a:prstGeom prst="rect">
            <a:avLst/>
          </a:prstGeom>
          <a:noFill/>
        </p:spPr>
        <p:txBody>
          <a:bodyPr wrap="square" rtlCol="0">
            <a:spAutoFit/>
          </a:bodyPr>
          <a:lstStyle/>
          <a:p>
            <a:endParaRPr lang="en-US" sz="2000" b="1" dirty="0" smtClean="0">
              <a:latin typeface="Times New Roman" pitchFamily="18" charset="0"/>
              <a:cs typeface="Times New Roman" pitchFamily="18" charset="0"/>
            </a:endParaRPr>
          </a:p>
          <a:p>
            <a:pPr>
              <a:buFont typeface="Wingdings" pitchFamily="2" charset="2"/>
              <a:buChar char="v"/>
            </a:pPr>
            <a:r>
              <a:rPr lang="en-US" sz="2000" b="1" dirty="0" smtClean="0">
                <a:solidFill>
                  <a:srgbClr val="B31568"/>
                </a:solidFill>
                <a:latin typeface="Times New Roman" pitchFamily="18" charset="0"/>
                <a:cs typeface="Times New Roman" pitchFamily="18" charset="0"/>
              </a:rPr>
              <a:t>FINDINGS </a:t>
            </a:r>
            <a:r>
              <a:rPr lang="en-US" sz="2000" b="1" dirty="0" smtClean="0">
                <a:solidFill>
                  <a:srgbClr val="B31568"/>
                </a:solidFill>
                <a:latin typeface="Times New Roman" pitchFamily="18" charset="0"/>
                <a:cs typeface="Times New Roman" pitchFamily="18" charset="0"/>
              </a:rPr>
              <a:t>OF THE </a:t>
            </a:r>
            <a:r>
              <a:rPr lang="en-US" sz="2000" b="1" dirty="0" smtClean="0">
                <a:solidFill>
                  <a:srgbClr val="B31568"/>
                </a:solidFill>
                <a:latin typeface="Times New Roman" pitchFamily="18" charset="0"/>
                <a:cs typeface="Times New Roman" pitchFamily="18" charset="0"/>
              </a:rPr>
              <a:t>STUDY-</a:t>
            </a:r>
          </a:p>
          <a:p>
            <a:pPr>
              <a:buFont typeface="Wingdings" pitchFamily="2" charset="2"/>
              <a:buChar char="v"/>
            </a:pPr>
            <a:endParaRPr lang="en-US" sz="2000" b="1" dirty="0" smtClean="0">
              <a:solidFill>
                <a:srgbClr val="0070C0"/>
              </a:solidFill>
              <a:latin typeface="Times New Roman" pitchFamily="18" charset="0"/>
              <a:cs typeface="Times New Roman" pitchFamily="18" charset="0"/>
            </a:endParaRPr>
          </a:p>
          <a:p>
            <a:endParaRPr lang="en-US" sz="2000" b="1" dirty="0" smtClean="0">
              <a:solidFill>
                <a:srgbClr val="0070C0"/>
              </a:solidFill>
              <a:latin typeface="Times New Roman" pitchFamily="18" charset="0"/>
              <a:cs typeface="Times New Roman" pitchFamily="18" charset="0"/>
            </a:endParaRPr>
          </a:p>
          <a:p>
            <a:pPr algn="just"/>
            <a:r>
              <a:rPr lang="en-US" sz="2000" dirty="0" smtClean="0">
                <a:solidFill>
                  <a:srgbClr val="0070C0"/>
                </a:solidFill>
                <a:latin typeface="Times New Roman" pitchFamily="18" charset="0"/>
                <a:cs typeface="Times New Roman" pitchFamily="18" charset="0"/>
              </a:rPr>
              <a:t>The findings of this study are organized according to the stated objectives, providing insights into the analysis of special education programs for lower primary children with disabilities in five government schools of </a:t>
            </a:r>
            <a:r>
              <a:rPr lang="en-US" sz="2000" dirty="0" err="1" smtClean="0">
                <a:solidFill>
                  <a:srgbClr val="0070C0"/>
                </a:solidFill>
                <a:latin typeface="Times New Roman" pitchFamily="18" charset="0"/>
                <a:cs typeface="Times New Roman" pitchFamily="18" charset="0"/>
              </a:rPr>
              <a:t>Papumpare</a:t>
            </a:r>
            <a:r>
              <a:rPr lang="en-US" sz="2000" dirty="0" smtClean="0">
                <a:solidFill>
                  <a:srgbClr val="0070C0"/>
                </a:solidFill>
                <a:latin typeface="Times New Roman" pitchFamily="18" charset="0"/>
                <a:cs typeface="Times New Roman" pitchFamily="18" charset="0"/>
              </a:rPr>
              <a:t> District, Arunachal Pradesh</a:t>
            </a:r>
            <a:r>
              <a:rPr lang="en-US" sz="2000" dirty="0" smtClean="0">
                <a:solidFill>
                  <a:srgbClr val="0070C0"/>
                </a:solidFill>
                <a:latin typeface="Times New Roman" pitchFamily="18" charset="0"/>
                <a:cs typeface="Times New Roman" pitchFamily="18" charset="0"/>
              </a:rPr>
              <a:t>.</a:t>
            </a:r>
          </a:p>
          <a:p>
            <a:pPr algn="just"/>
            <a:endParaRPr lang="en-US" sz="700" dirty="0" smtClean="0">
              <a:solidFill>
                <a:srgbClr val="0070C0"/>
              </a:solidFill>
              <a:latin typeface="Times New Roman" pitchFamily="18" charset="0"/>
              <a:cs typeface="Times New Roman" pitchFamily="18" charset="0"/>
            </a:endParaRPr>
          </a:p>
          <a:p>
            <a:pPr algn="just"/>
            <a:r>
              <a:rPr lang="en-US" b="1" dirty="0" smtClean="0">
                <a:solidFill>
                  <a:srgbClr val="B31568"/>
                </a:solidFill>
                <a:latin typeface="Times New Roman" pitchFamily="18" charset="0"/>
                <a:cs typeface="Times New Roman" pitchFamily="18" charset="0"/>
              </a:rPr>
              <a:t>OBJECTIVE 1: To </a:t>
            </a:r>
            <a:r>
              <a:rPr lang="en-US" b="1" dirty="0" smtClean="0">
                <a:solidFill>
                  <a:srgbClr val="B31568"/>
                </a:solidFill>
                <a:latin typeface="Times New Roman" pitchFamily="18" charset="0"/>
                <a:cs typeface="Times New Roman" pitchFamily="18" charset="0"/>
              </a:rPr>
              <a:t>examine the development of special education programs for lower primary children with disabilities in </a:t>
            </a:r>
            <a:r>
              <a:rPr lang="en-US" b="1" dirty="0" err="1" smtClean="0">
                <a:solidFill>
                  <a:srgbClr val="B31568"/>
                </a:solidFill>
                <a:latin typeface="Times New Roman" pitchFamily="18" charset="0"/>
                <a:cs typeface="Times New Roman" pitchFamily="18" charset="0"/>
              </a:rPr>
              <a:t>Papumpare</a:t>
            </a:r>
            <a:r>
              <a:rPr lang="en-US" b="1" dirty="0" smtClean="0">
                <a:solidFill>
                  <a:srgbClr val="B31568"/>
                </a:solidFill>
                <a:latin typeface="Times New Roman" pitchFamily="18" charset="0"/>
                <a:cs typeface="Times New Roman" pitchFamily="18" charset="0"/>
              </a:rPr>
              <a:t> District</a:t>
            </a:r>
            <a:r>
              <a:rPr lang="en-US" b="1" dirty="0" smtClean="0">
                <a:solidFill>
                  <a:srgbClr val="B31568"/>
                </a:solidFill>
                <a:latin typeface="Times New Roman" pitchFamily="18" charset="0"/>
                <a:cs typeface="Times New Roman" pitchFamily="18" charset="0"/>
              </a:rPr>
              <a:t>.</a:t>
            </a:r>
          </a:p>
          <a:p>
            <a:pPr algn="just"/>
            <a:endParaRPr lang="en-US" b="1" dirty="0" smtClean="0">
              <a:solidFill>
                <a:srgbClr val="0070C0"/>
              </a:solidFill>
              <a:latin typeface="Times New Roman" pitchFamily="18" charset="0"/>
              <a:cs typeface="Times New Roman" pitchFamily="18" charset="0"/>
            </a:endParaRPr>
          </a:p>
          <a:p>
            <a:pPr algn="just"/>
            <a:r>
              <a:rPr lang="en-US" sz="2000" dirty="0" smtClean="0">
                <a:solidFill>
                  <a:srgbClr val="0070C0"/>
                </a:solidFill>
                <a:latin typeface="Times New Roman" pitchFamily="18" charset="0"/>
                <a:cs typeface="Times New Roman" pitchFamily="18" charset="0"/>
              </a:rPr>
              <a:t>The analysis revealed that all five government schools have established special education programs, although the scope and quality of these programs vary significantly. While some schools have dedicated special education teachers and specific classrooms, others lack specialized resources and trained personnel.</a:t>
            </a:r>
          </a:p>
          <a:p>
            <a:endParaRPr lang="en-US" dirty="0" smtClean="0"/>
          </a:p>
          <a:p>
            <a:pPr>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81000"/>
            <a:ext cx="83820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81000" y="457200"/>
            <a:ext cx="8305800" cy="4862870"/>
          </a:xfrm>
          <a:prstGeom prst="rect">
            <a:avLst/>
          </a:prstGeom>
          <a:noFill/>
        </p:spPr>
        <p:txBody>
          <a:bodyPr wrap="square" rtlCol="0">
            <a:spAutoFit/>
          </a:bodyPr>
          <a:lstStyle/>
          <a:p>
            <a:pPr algn="just"/>
            <a:r>
              <a:rPr lang="en-US" b="1" dirty="0" smtClean="0">
                <a:solidFill>
                  <a:srgbClr val="B31568"/>
                </a:solidFill>
                <a:latin typeface="Times New Roman" pitchFamily="18" charset="0"/>
                <a:cs typeface="Times New Roman" pitchFamily="18" charset="0"/>
              </a:rPr>
              <a:t>OBJECTIVE 2: To </a:t>
            </a:r>
            <a:r>
              <a:rPr lang="en-US" b="1" dirty="0" smtClean="0">
                <a:solidFill>
                  <a:srgbClr val="B31568"/>
                </a:solidFill>
                <a:latin typeface="Times New Roman" pitchFamily="18" charset="0"/>
                <a:cs typeface="Times New Roman" pitchFamily="18" charset="0"/>
              </a:rPr>
              <a:t>investigate the challenges faced in special education, focusing on infrastructure, financial resources, and academic programs</a:t>
            </a:r>
            <a:r>
              <a:rPr lang="en-US" b="1" dirty="0" smtClean="0">
                <a:solidFill>
                  <a:srgbClr val="B31568"/>
                </a:solidFill>
                <a:latin typeface="Times New Roman" pitchFamily="18" charset="0"/>
                <a:cs typeface="Times New Roman" pitchFamily="18" charset="0"/>
              </a:rPr>
              <a:t>.</a:t>
            </a:r>
          </a:p>
          <a:p>
            <a:pPr algn="just"/>
            <a:endParaRPr lang="en-US" b="1" dirty="0" smtClean="0">
              <a:latin typeface="Times New Roman" pitchFamily="18" charset="0"/>
              <a:cs typeface="Times New Roman" pitchFamily="18" charset="0"/>
            </a:endParaRPr>
          </a:p>
          <a:p>
            <a:pPr algn="just"/>
            <a:endParaRPr lang="en-US" b="1" dirty="0" smtClean="0">
              <a:latin typeface="Times New Roman" pitchFamily="18" charset="0"/>
              <a:cs typeface="Times New Roman" pitchFamily="18" charset="0"/>
            </a:endParaRPr>
          </a:p>
          <a:p>
            <a:pPr algn="just"/>
            <a:r>
              <a:rPr lang="en-US" sz="2000" dirty="0" smtClean="0">
                <a:solidFill>
                  <a:srgbClr val="0070C0"/>
                </a:solidFill>
                <a:latin typeface="Times New Roman" pitchFamily="18" charset="0"/>
                <a:cs typeface="Times New Roman" pitchFamily="18" charset="0"/>
              </a:rPr>
              <a:t>Challenges were identified in three key areas</a:t>
            </a:r>
            <a:r>
              <a:rPr lang="en-US" sz="2000" dirty="0" smtClean="0">
                <a:solidFill>
                  <a:srgbClr val="0070C0"/>
                </a:solidFill>
                <a:latin typeface="Times New Roman" pitchFamily="18" charset="0"/>
                <a:cs typeface="Times New Roman" pitchFamily="18" charset="0"/>
              </a:rPr>
              <a:t>:</a:t>
            </a:r>
          </a:p>
          <a:p>
            <a:pPr algn="just"/>
            <a:endParaRPr lang="en-US" sz="2000" dirty="0" smtClean="0">
              <a:solidFill>
                <a:srgbClr val="0070C0"/>
              </a:solidFill>
              <a:latin typeface="Times New Roman" pitchFamily="18" charset="0"/>
              <a:cs typeface="Times New Roman" pitchFamily="18" charset="0"/>
            </a:endParaRPr>
          </a:p>
          <a:p>
            <a:pPr lvl="0" algn="just">
              <a:buFont typeface="Arial" pitchFamily="34" charset="0"/>
              <a:buChar char="•"/>
            </a:pPr>
            <a:r>
              <a:rPr lang="en-US" sz="2000" b="1" dirty="0" smtClean="0">
                <a:solidFill>
                  <a:srgbClr val="B31568"/>
                </a:solidFill>
                <a:latin typeface="Times New Roman" pitchFamily="18" charset="0"/>
                <a:cs typeface="Times New Roman" pitchFamily="18" charset="0"/>
              </a:rPr>
              <a:t>Infrastructure:</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Many schools reported inadequate facilities, with a lack of accessible classrooms and resources for children with disabilities</a:t>
            </a:r>
            <a:r>
              <a:rPr lang="en-US" sz="2000" dirty="0" smtClean="0">
                <a:solidFill>
                  <a:srgbClr val="0070C0"/>
                </a:solidFill>
                <a:latin typeface="Times New Roman" pitchFamily="18" charset="0"/>
                <a:cs typeface="Times New Roman" pitchFamily="18" charset="0"/>
              </a:rPr>
              <a:t>.</a:t>
            </a:r>
          </a:p>
          <a:p>
            <a:pPr lvl="0" algn="just"/>
            <a:endParaRPr lang="en-US" sz="2000" dirty="0" smtClean="0">
              <a:solidFill>
                <a:srgbClr val="0070C0"/>
              </a:solidFill>
              <a:latin typeface="Times New Roman" pitchFamily="18" charset="0"/>
              <a:cs typeface="Times New Roman" pitchFamily="18" charset="0"/>
            </a:endParaRPr>
          </a:p>
          <a:p>
            <a:pPr lvl="0" algn="just">
              <a:buFont typeface="Arial" pitchFamily="34" charset="0"/>
              <a:buChar char="•"/>
            </a:pPr>
            <a:r>
              <a:rPr lang="en-US" sz="2000" b="1" dirty="0" smtClean="0">
                <a:solidFill>
                  <a:srgbClr val="B31568"/>
                </a:solidFill>
                <a:latin typeface="Times New Roman" pitchFamily="18" charset="0"/>
                <a:cs typeface="Times New Roman" pitchFamily="18" charset="0"/>
              </a:rPr>
              <a:t>Financial Resources:</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Funding for special education programs is insufficient, impacting the quality and availability of teaching materials and training programs</a:t>
            </a:r>
            <a:r>
              <a:rPr lang="en-US" sz="2000" dirty="0" smtClean="0">
                <a:solidFill>
                  <a:srgbClr val="0070C0"/>
                </a:solidFill>
                <a:latin typeface="Times New Roman" pitchFamily="18" charset="0"/>
                <a:cs typeface="Times New Roman" pitchFamily="18" charset="0"/>
              </a:rPr>
              <a:t>.</a:t>
            </a:r>
          </a:p>
          <a:p>
            <a:pPr lvl="0" algn="just"/>
            <a:endParaRPr lang="en-US" sz="2000" dirty="0" smtClean="0">
              <a:solidFill>
                <a:srgbClr val="0070C0"/>
              </a:solidFill>
              <a:latin typeface="Times New Roman" pitchFamily="18" charset="0"/>
              <a:cs typeface="Times New Roman" pitchFamily="18" charset="0"/>
            </a:endParaRPr>
          </a:p>
          <a:p>
            <a:pPr lvl="0" algn="just">
              <a:buFont typeface="Arial" pitchFamily="34" charset="0"/>
              <a:buChar char="•"/>
            </a:pPr>
            <a:r>
              <a:rPr lang="en-US" sz="2000" b="1" dirty="0" smtClean="0">
                <a:solidFill>
                  <a:srgbClr val="B31568"/>
                </a:solidFill>
                <a:latin typeface="Times New Roman" pitchFamily="18" charset="0"/>
                <a:cs typeface="Times New Roman" pitchFamily="18" charset="0"/>
              </a:rPr>
              <a:t>Academic Programs:</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The curriculum often lacks adaptation for different disabilities, and teaching methods do not cater to individual learning needs.</a:t>
            </a:r>
          </a:p>
          <a:p>
            <a:pPr algn="just"/>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81000"/>
            <a:ext cx="8382000" cy="6096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57200" y="457200"/>
            <a:ext cx="8229600" cy="6186309"/>
          </a:xfrm>
          <a:prstGeom prst="rect">
            <a:avLst/>
          </a:prstGeom>
          <a:noFill/>
        </p:spPr>
        <p:txBody>
          <a:bodyPr wrap="square" rtlCol="0">
            <a:spAutoFit/>
          </a:bodyPr>
          <a:lstStyle/>
          <a:p>
            <a:pPr algn="just"/>
            <a:r>
              <a:rPr lang="en-US" b="1" dirty="0" smtClean="0">
                <a:solidFill>
                  <a:srgbClr val="B31568"/>
                </a:solidFill>
                <a:latin typeface="Times New Roman" pitchFamily="18" charset="0"/>
                <a:cs typeface="Times New Roman" pitchFamily="18" charset="0"/>
              </a:rPr>
              <a:t>OBJECTIVE 3: To </a:t>
            </a:r>
            <a:r>
              <a:rPr lang="en-US" b="1" dirty="0" smtClean="0">
                <a:solidFill>
                  <a:srgbClr val="B31568"/>
                </a:solidFill>
                <a:latin typeface="Times New Roman" pitchFamily="18" charset="0"/>
                <a:cs typeface="Times New Roman" pitchFamily="18" charset="0"/>
              </a:rPr>
              <a:t>identify vocational training opportunities available for lower primary students with disabilities in the district</a:t>
            </a:r>
            <a:r>
              <a:rPr lang="en-US" b="1" dirty="0" smtClean="0">
                <a:solidFill>
                  <a:srgbClr val="B31568"/>
                </a:solidFill>
                <a:latin typeface="Times New Roman" pitchFamily="18" charset="0"/>
                <a:cs typeface="Times New Roman" pitchFamily="18" charset="0"/>
              </a:rPr>
              <a:t>.</a:t>
            </a:r>
          </a:p>
          <a:p>
            <a:pPr algn="just"/>
            <a:endParaRPr lang="en-US" b="1" dirty="0" smtClean="0">
              <a:solidFill>
                <a:srgbClr val="0070C0"/>
              </a:solidFill>
              <a:latin typeface="Times New Roman" pitchFamily="18" charset="0"/>
              <a:cs typeface="Times New Roman" pitchFamily="18" charset="0"/>
            </a:endParaRPr>
          </a:p>
          <a:p>
            <a:pPr algn="just"/>
            <a:r>
              <a:rPr lang="en-US" dirty="0" smtClean="0">
                <a:solidFill>
                  <a:srgbClr val="0070C0"/>
                </a:solidFill>
                <a:latin typeface="Times New Roman" pitchFamily="18" charset="0"/>
                <a:cs typeface="Times New Roman" pitchFamily="18" charset="0"/>
              </a:rPr>
              <a:t/>
            </a:r>
            <a:br>
              <a:rPr lang="en-US" dirty="0" smtClean="0">
                <a:solidFill>
                  <a:srgbClr val="0070C0"/>
                </a:solidFill>
                <a:latin typeface="Times New Roman" pitchFamily="18" charset="0"/>
                <a:cs typeface="Times New Roman" pitchFamily="18" charset="0"/>
              </a:rPr>
            </a:br>
            <a:r>
              <a:rPr lang="en-US" dirty="0" smtClean="0">
                <a:solidFill>
                  <a:srgbClr val="0070C0"/>
                </a:solidFill>
                <a:latin typeface="Times New Roman" pitchFamily="18" charset="0"/>
                <a:cs typeface="Times New Roman" pitchFamily="18" charset="0"/>
              </a:rPr>
              <a:t>Only two out of the five schools reported having vocational training opportunities, primarily focused on basic life skills and craftwork. The remaining schools lacked structured vocational training programs, limiting students' exposure to skill development</a:t>
            </a:r>
            <a:r>
              <a:rPr lang="en-US" dirty="0" smtClean="0">
                <a:solidFill>
                  <a:srgbClr val="0070C0"/>
                </a:solidFill>
                <a:latin typeface="Times New Roman" pitchFamily="18" charset="0"/>
                <a:cs typeface="Times New Roman" pitchFamily="18" charset="0"/>
              </a:rPr>
              <a:t>.</a:t>
            </a:r>
          </a:p>
          <a:p>
            <a:pPr algn="just"/>
            <a:endParaRPr lang="en-US" dirty="0" smtClean="0">
              <a:solidFill>
                <a:srgbClr val="0070C0"/>
              </a:solidFill>
              <a:latin typeface="Times New Roman" pitchFamily="18" charset="0"/>
              <a:cs typeface="Times New Roman" pitchFamily="18" charset="0"/>
            </a:endParaRPr>
          </a:p>
          <a:p>
            <a:pPr algn="just"/>
            <a:r>
              <a:rPr lang="en-US" b="1" dirty="0" smtClean="0">
                <a:solidFill>
                  <a:srgbClr val="B31568"/>
                </a:solidFill>
                <a:latin typeface="Times New Roman" pitchFamily="18" charset="0"/>
                <a:cs typeface="Times New Roman" pitchFamily="18" charset="0"/>
              </a:rPr>
              <a:t>OBJECTIVE 4: To </a:t>
            </a:r>
            <a:r>
              <a:rPr lang="en-US" b="1" dirty="0" smtClean="0">
                <a:solidFill>
                  <a:srgbClr val="B31568"/>
                </a:solidFill>
                <a:latin typeface="Times New Roman" pitchFamily="18" charset="0"/>
                <a:cs typeface="Times New Roman" pitchFamily="18" charset="0"/>
              </a:rPr>
              <a:t>assess parental awareness and perceptions regarding special education programs and resources available for their children.</a:t>
            </a:r>
            <a:r>
              <a:rPr lang="en-US" dirty="0" smtClean="0">
                <a:solidFill>
                  <a:srgbClr val="0070C0"/>
                </a:solidFill>
                <a:latin typeface="Times New Roman" pitchFamily="18" charset="0"/>
                <a:cs typeface="Times New Roman" pitchFamily="18" charset="0"/>
              </a:rPr>
              <a:t/>
            </a:r>
            <a:br>
              <a:rPr lang="en-US" dirty="0" smtClean="0">
                <a:solidFill>
                  <a:srgbClr val="0070C0"/>
                </a:solidFill>
                <a:latin typeface="Times New Roman" pitchFamily="18" charset="0"/>
                <a:cs typeface="Times New Roman" pitchFamily="18" charset="0"/>
              </a:rPr>
            </a:br>
            <a:endParaRPr lang="en-US" dirty="0" smtClean="0">
              <a:solidFill>
                <a:srgbClr val="0070C0"/>
              </a:solidFill>
              <a:latin typeface="Times New Roman" pitchFamily="18" charset="0"/>
              <a:cs typeface="Times New Roman" pitchFamily="18" charset="0"/>
            </a:endParaRPr>
          </a:p>
          <a:p>
            <a:pPr algn="just"/>
            <a:r>
              <a:rPr lang="en-US" dirty="0" smtClean="0">
                <a:solidFill>
                  <a:srgbClr val="0070C0"/>
                </a:solidFill>
                <a:latin typeface="Times New Roman" pitchFamily="18" charset="0"/>
                <a:cs typeface="Times New Roman" pitchFamily="18" charset="0"/>
              </a:rPr>
              <a:t>A </a:t>
            </a:r>
            <a:r>
              <a:rPr lang="en-US" dirty="0" smtClean="0">
                <a:solidFill>
                  <a:srgbClr val="0070C0"/>
                </a:solidFill>
                <a:latin typeface="Times New Roman" pitchFamily="18" charset="0"/>
                <a:cs typeface="Times New Roman" pitchFamily="18" charset="0"/>
              </a:rPr>
              <a:t>survey of parents indicated a moderate level of awareness regarding special education programs. While most parents recognized the importance of such programs, many expressed concerns about the lack of communication from schools and insufficient information about available resources.</a:t>
            </a:r>
          </a:p>
          <a:p>
            <a:pPr algn="just"/>
            <a:endParaRPr lang="en-US" sz="700" dirty="0" smtClean="0">
              <a:solidFill>
                <a:srgbClr val="0070C0"/>
              </a:solidFill>
              <a:latin typeface="Times New Roman" pitchFamily="18" charset="0"/>
              <a:cs typeface="Times New Roman" pitchFamily="18" charset="0"/>
            </a:endParaRPr>
          </a:p>
          <a:p>
            <a:pPr algn="just"/>
            <a:r>
              <a:rPr lang="en-US" dirty="0" smtClean="0">
                <a:solidFill>
                  <a:srgbClr val="0070C0"/>
                </a:solidFill>
                <a:latin typeface="Times New Roman" pitchFamily="18" charset="0"/>
                <a:cs typeface="Times New Roman" pitchFamily="18" charset="0"/>
              </a:rPr>
              <a:t>The findings of this study reveal a nuanced understanding of the current state of special education programs for lower primary children with disabilities in </a:t>
            </a:r>
            <a:r>
              <a:rPr lang="en-US" dirty="0" err="1" smtClean="0">
                <a:solidFill>
                  <a:srgbClr val="0070C0"/>
                </a:solidFill>
                <a:latin typeface="Times New Roman" pitchFamily="18" charset="0"/>
                <a:cs typeface="Times New Roman" pitchFamily="18" charset="0"/>
              </a:rPr>
              <a:t>Papumpare</a:t>
            </a:r>
            <a:r>
              <a:rPr lang="en-US" dirty="0" smtClean="0">
                <a:solidFill>
                  <a:srgbClr val="0070C0"/>
                </a:solidFill>
                <a:latin typeface="Times New Roman" pitchFamily="18" charset="0"/>
                <a:cs typeface="Times New Roman" pitchFamily="18" charset="0"/>
              </a:rPr>
              <a:t> District, Arunachal Pradesh. The analysis aligns with previous literature and highlights several critical themes related to the objectives of the research.</a:t>
            </a:r>
          </a:p>
          <a:p>
            <a:endParaRPr lang="en-US"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533400"/>
            <a:ext cx="8686800" cy="5909310"/>
          </a:xfrm>
          <a:prstGeom prst="rect">
            <a:avLst/>
          </a:prstGeom>
          <a:noFill/>
        </p:spPr>
        <p:txBody>
          <a:bodyPr wrap="square" rtlCol="0">
            <a:spAutoFit/>
          </a:bodyPr>
          <a:lstStyle/>
          <a:p>
            <a:pPr algn="just">
              <a:buFont typeface="Wingdings" pitchFamily="2" charset="2"/>
              <a:buChar char="v"/>
            </a:pPr>
            <a:r>
              <a:rPr lang="en-US" sz="2000" b="1" dirty="0" smtClean="0">
                <a:solidFill>
                  <a:srgbClr val="B31568"/>
                </a:solidFill>
                <a:latin typeface="Times New Roman" pitchFamily="18" charset="0"/>
                <a:cs typeface="Times New Roman" pitchFamily="18" charset="0"/>
              </a:rPr>
              <a:t>ALIGNMENT WITH LITERATURE</a:t>
            </a:r>
          </a:p>
          <a:p>
            <a:pPr algn="just"/>
            <a:endParaRPr lang="en-US" sz="2000" b="1" dirty="0" smtClean="0">
              <a:solidFill>
                <a:srgbClr val="0070C0"/>
              </a:solidFill>
              <a:latin typeface="Times New Roman" pitchFamily="18" charset="0"/>
              <a:cs typeface="Times New Roman" pitchFamily="18" charset="0"/>
            </a:endParaRPr>
          </a:p>
          <a:p>
            <a:pPr algn="just"/>
            <a:endParaRPr lang="en-US" sz="2000" dirty="0" smtClean="0">
              <a:solidFill>
                <a:srgbClr val="0070C0"/>
              </a:solidFill>
              <a:latin typeface="Times New Roman" pitchFamily="18" charset="0"/>
              <a:cs typeface="Times New Roman" pitchFamily="18" charset="0"/>
            </a:endParaRPr>
          </a:p>
          <a:p>
            <a:pPr algn="just"/>
            <a:r>
              <a:rPr lang="en-US" sz="2000" dirty="0" smtClean="0">
                <a:solidFill>
                  <a:srgbClr val="0070C0"/>
                </a:solidFill>
                <a:latin typeface="Times New Roman" pitchFamily="18" charset="0"/>
                <a:cs typeface="Times New Roman" pitchFamily="18" charset="0"/>
              </a:rPr>
              <a:t>The </a:t>
            </a:r>
            <a:r>
              <a:rPr lang="en-US" sz="2000" dirty="0" smtClean="0">
                <a:solidFill>
                  <a:srgbClr val="0070C0"/>
                </a:solidFill>
                <a:latin typeface="Times New Roman" pitchFamily="18" charset="0"/>
                <a:cs typeface="Times New Roman" pitchFamily="18" charset="0"/>
              </a:rPr>
              <a:t>current study's findings closely align with the literature reviewed:</a:t>
            </a:r>
          </a:p>
          <a:p>
            <a:pPr lvl="0" algn="just">
              <a:buFont typeface="Arial" pitchFamily="34" charset="0"/>
              <a:buChar char="•"/>
            </a:pPr>
            <a:r>
              <a:rPr lang="en-US" sz="2000" b="1" dirty="0" smtClean="0">
                <a:solidFill>
                  <a:srgbClr val="B31568"/>
                </a:solidFill>
                <a:latin typeface="Times New Roman" pitchFamily="18" charset="0"/>
                <a:cs typeface="Times New Roman" pitchFamily="18" charset="0"/>
              </a:rPr>
              <a:t>Sharma and Gupta (2020)</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emphasized the necessity of improved training programs and resource allocation, which resonates with the identified need for better facilities and trained staff in this study.</a:t>
            </a:r>
          </a:p>
          <a:p>
            <a:pPr lvl="0" algn="just">
              <a:buFont typeface="Arial" pitchFamily="34" charset="0"/>
              <a:buChar char="•"/>
            </a:pPr>
            <a:r>
              <a:rPr lang="en-US" sz="2000" b="1" dirty="0" smtClean="0">
                <a:solidFill>
                  <a:srgbClr val="B31568"/>
                </a:solidFill>
                <a:latin typeface="Times New Roman" pitchFamily="18" charset="0"/>
                <a:cs typeface="Times New Roman" pitchFamily="18" charset="0"/>
              </a:rPr>
              <a:t>Kumar and </a:t>
            </a:r>
            <a:r>
              <a:rPr lang="en-US" sz="2000" b="1" dirty="0" err="1" smtClean="0">
                <a:solidFill>
                  <a:srgbClr val="B31568"/>
                </a:solidFill>
                <a:latin typeface="Times New Roman" pitchFamily="18" charset="0"/>
                <a:cs typeface="Times New Roman" pitchFamily="18" charset="0"/>
              </a:rPr>
              <a:t>Verma</a:t>
            </a:r>
            <a:r>
              <a:rPr lang="en-US" sz="2000" b="1" dirty="0" smtClean="0">
                <a:solidFill>
                  <a:srgbClr val="B31568"/>
                </a:solidFill>
                <a:latin typeface="Times New Roman" pitchFamily="18" charset="0"/>
                <a:cs typeface="Times New Roman" pitchFamily="18" charset="0"/>
              </a:rPr>
              <a:t> (2019)</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highlighted challenges such as inadequate training and lack of resources, which were similarly observed in the present study.</a:t>
            </a:r>
          </a:p>
          <a:p>
            <a:pPr lvl="0" algn="just">
              <a:buFont typeface="Arial" pitchFamily="34" charset="0"/>
              <a:buChar char="•"/>
            </a:pPr>
            <a:r>
              <a:rPr lang="en-US" sz="2000" b="1" dirty="0" err="1" smtClean="0">
                <a:solidFill>
                  <a:srgbClr val="B31568"/>
                </a:solidFill>
                <a:latin typeface="Times New Roman" pitchFamily="18" charset="0"/>
                <a:cs typeface="Times New Roman" pitchFamily="18" charset="0"/>
              </a:rPr>
              <a:t>Bhargava</a:t>
            </a:r>
            <a:r>
              <a:rPr lang="en-US" sz="2000" b="1" dirty="0" smtClean="0">
                <a:solidFill>
                  <a:srgbClr val="B31568"/>
                </a:solidFill>
                <a:latin typeface="Times New Roman" pitchFamily="18" charset="0"/>
                <a:cs typeface="Times New Roman" pitchFamily="18" charset="0"/>
              </a:rPr>
              <a:t> and Singh (2018)</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discussed the importance of collaboration and awareness among parents and teachers, a theme echoed in the findings regarding parental perceptions.</a:t>
            </a:r>
          </a:p>
          <a:p>
            <a:pPr lvl="0" algn="just">
              <a:buFont typeface="Arial" pitchFamily="34" charset="0"/>
              <a:buChar char="•"/>
            </a:pPr>
            <a:r>
              <a:rPr lang="en-US" sz="2000" b="1" dirty="0" smtClean="0">
                <a:solidFill>
                  <a:srgbClr val="B31568"/>
                </a:solidFill>
                <a:latin typeface="Times New Roman" pitchFamily="18" charset="0"/>
                <a:cs typeface="Times New Roman" pitchFamily="18" charset="0"/>
              </a:rPr>
              <a:t>Mehta (2021)</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underscored the significance of tailored educational strategies, suggesting that effective learning environments are essential, yet lacking in many schools as indicated by this research.</a:t>
            </a:r>
          </a:p>
          <a:p>
            <a:pPr lvl="0" algn="just">
              <a:buFont typeface="Arial" pitchFamily="34" charset="0"/>
              <a:buChar char="•"/>
            </a:pPr>
            <a:r>
              <a:rPr lang="en-US" sz="2000" b="1" dirty="0" smtClean="0">
                <a:solidFill>
                  <a:srgbClr val="B31568"/>
                </a:solidFill>
                <a:latin typeface="Times New Roman" pitchFamily="18" charset="0"/>
                <a:cs typeface="Times New Roman" pitchFamily="18" charset="0"/>
              </a:rPr>
              <a:t>Singh and Joshi (2022)</a:t>
            </a:r>
            <a:r>
              <a:rPr lang="en-US" sz="2000" dirty="0" smtClean="0">
                <a:solidFill>
                  <a:srgbClr val="B31568"/>
                </a:solidFill>
                <a:latin typeface="Times New Roman" pitchFamily="18" charset="0"/>
                <a:cs typeface="Times New Roman" pitchFamily="18" charset="0"/>
              </a:rPr>
              <a:t> </a:t>
            </a:r>
            <a:r>
              <a:rPr lang="en-US" sz="2000" dirty="0" smtClean="0">
                <a:solidFill>
                  <a:srgbClr val="0070C0"/>
                </a:solidFill>
                <a:latin typeface="Times New Roman" pitchFamily="18" charset="0"/>
                <a:cs typeface="Times New Roman" pitchFamily="18" charset="0"/>
              </a:rPr>
              <a:t>provided insights into the challenges specific to Arunachal Pradesh, reinforcing the cultural and infrastructural issues identified in the current study.</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457200"/>
            <a:ext cx="8382000" cy="5909310"/>
          </a:xfrm>
          <a:prstGeom prst="rect">
            <a:avLst/>
          </a:prstGeom>
          <a:noFill/>
        </p:spPr>
        <p:txBody>
          <a:bodyPr wrap="square" rtlCol="0">
            <a:spAutoFit/>
          </a:bodyPr>
          <a:lstStyle/>
          <a:p>
            <a:pPr algn="just">
              <a:buFont typeface="Wingdings" pitchFamily="2" charset="2"/>
              <a:buChar char="v"/>
            </a:pPr>
            <a:r>
              <a:rPr lang="en-US" sz="2000" b="1" dirty="0" smtClean="0">
                <a:solidFill>
                  <a:srgbClr val="B31568"/>
                </a:solidFill>
                <a:latin typeface="Times New Roman" pitchFamily="18" charset="0"/>
                <a:cs typeface="Times New Roman" pitchFamily="18" charset="0"/>
              </a:rPr>
              <a:t>RECOMMENDATIONS FOR TEACHERS</a:t>
            </a:r>
          </a:p>
          <a:p>
            <a:pPr algn="just"/>
            <a:endParaRPr lang="en-US" sz="2000" b="1" dirty="0" smtClean="0">
              <a:solidFill>
                <a:srgbClr val="B31568"/>
              </a:solidFill>
              <a:latin typeface="Times New Roman" pitchFamily="18" charset="0"/>
              <a:cs typeface="Times New Roman" pitchFamily="18" charset="0"/>
            </a:endParaRPr>
          </a:p>
          <a:p>
            <a:pPr algn="just"/>
            <a:endParaRPr lang="en-US" sz="2000" dirty="0" smtClean="0">
              <a:solidFill>
                <a:srgbClr val="B31568"/>
              </a:solidFill>
              <a:latin typeface="Times New Roman" pitchFamily="18" charset="0"/>
              <a:cs typeface="Times New Roman" pitchFamily="18" charset="0"/>
            </a:endParaRPr>
          </a:p>
          <a:p>
            <a:pPr lvl="0" algn="just">
              <a:lnSpc>
                <a:spcPct val="150000"/>
              </a:lnSpc>
              <a:buFont typeface="Arial" pitchFamily="34" charset="0"/>
              <a:buChar char="•"/>
            </a:pPr>
            <a:r>
              <a:rPr lang="en-US" sz="2000" dirty="0" smtClean="0">
                <a:solidFill>
                  <a:srgbClr val="0070C0"/>
                </a:solidFill>
                <a:latin typeface="Times New Roman" pitchFamily="18" charset="0"/>
                <a:cs typeface="Times New Roman" pitchFamily="18" charset="0"/>
              </a:rPr>
              <a:t>Engage in ongoing training programs focused on inclusive teaching strategies, differentiated instruction, and specialized support for various disabilities.</a:t>
            </a:r>
          </a:p>
          <a:p>
            <a:pPr lvl="0" algn="just">
              <a:lnSpc>
                <a:spcPct val="150000"/>
              </a:lnSpc>
              <a:buFont typeface="Arial" pitchFamily="34" charset="0"/>
              <a:buChar char="•"/>
            </a:pPr>
            <a:r>
              <a:rPr lang="en-US" sz="2000" dirty="0" smtClean="0">
                <a:solidFill>
                  <a:srgbClr val="0070C0"/>
                </a:solidFill>
                <a:latin typeface="Times New Roman" pitchFamily="18" charset="0"/>
                <a:cs typeface="Times New Roman" pitchFamily="18" charset="0"/>
              </a:rPr>
              <a:t>Foster teamwork among teachers, special educators, and support staff to create a more cohesive learning environment tailored to individual needs.</a:t>
            </a:r>
          </a:p>
          <a:p>
            <a:pPr lvl="0" algn="just">
              <a:lnSpc>
                <a:spcPct val="150000"/>
              </a:lnSpc>
              <a:buFont typeface="Arial" pitchFamily="34" charset="0"/>
              <a:buChar char="•"/>
            </a:pPr>
            <a:r>
              <a:rPr lang="en-US" sz="2000" dirty="0" smtClean="0">
                <a:solidFill>
                  <a:srgbClr val="0070C0"/>
                </a:solidFill>
                <a:latin typeface="Times New Roman" pitchFamily="18" charset="0"/>
                <a:cs typeface="Times New Roman" pitchFamily="18" charset="0"/>
              </a:rPr>
              <a:t>Regularly adapt the curriculum to accommodate different learning styles and disabilities, ensuring that teaching methods are inclusive.</a:t>
            </a:r>
          </a:p>
          <a:p>
            <a:pPr lvl="0" algn="just">
              <a:lnSpc>
                <a:spcPct val="150000"/>
              </a:lnSpc>
              <a:buFont typeface="Arial" pitchFamily="34" charset="0"/>
              <a:buChar char="•"/>
            </a:pPr>
            <a:r>
              <a:rPr lang="en-US" sz="2000" dirty="0" smtClean="0">
                <a:solidFill>
                  <a:srgbClr val="0070C0"/>
                </a:solidFill>
                <a:latin typeface="Times New Roman" pitchFamily="18" charset="0"/>
                <a:cs typeface="Times New Roman" pitchFamily="18" charset="0"/>
              </a:rPr>
              <a:t>Incorporate assistive technologies that can facilitate learning for children with disabilities, making lessons more accessible and engaging.</a:t>
            </a:r>
          </a:p>
          <a:p>
            <a:pPr lvl="0" algn="just">
              <a:lnSpc>
                <a:spcPct val="150000"/>
              </a:lnSpc>
              <a:buFont typeface="Arial" pitchFamily="34" charset="0"/>
              <a:buChar char="•"/>
            </a:pPr>
            <a:r>
              <a:rPr lang="en-US" sz="2000" dirty="0" smtClean="0">
                <a:solidFill>
                  <a:srgbClr val="0070C0"/>
                </a:solidFill>
                <a:latin typeface="Times New Roman" pitchFamily="18" charset="0"/>
                <a:cs typeface="Times New Roman" pitchFamily="18" charset="0"/>
              </a:rPr>
              <a:t>Implement regular feedback sessions with students to understand their needs and adjust teaching methods accordingly.</a:t>
            </a:r>
            <a:r>
              <a:rPr lang="en-US" sz="2000" b="1" dirty="0" smtClean="0">
                <a:solidFill>
                  <a:srgbClr val="0070C0"/>
                </a:solidFill>
                <a:latin typeface="Times New Roman" pitchFamily="18" charset="0"/>
                <a:cs typeface="Times New Roman" pitchFamily="18" charset="0"/>
              </a:rPr>
              <a:t> </a:t>
            </a:r>
            <a:endParaRPr lang="en-US" sz="2000" dirty="0" smtClean="0">
              <a:solidFill>
                <a:srgbClr val="0070C0"/>
              </a:solidFill>
              <a:latin typeface="Times New Roman" pitchFamily="18" charset="0"/>
              <a:cs typeface="Times New Roman" pitchFamily="18" charset="0"/>
            </a:endParaRP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609600"/>
            <a:ext cx="8686800" cy="5909310"/>
          </a:xfrm>
          <a:prstGeom prst="rect">
            <a:avLst/>
          </a:prstGeom>
          <a:noFill/>
        </p:spPr>
        <p:txBody>
          <a:bodyPr wrap="square" rtlCol="0">
            <a:spAutoFit/>
          </a:bodyPr>
          <a:lstStyle/>
          <a:p>
            <a:pPr algn="just">
              <a:lnSpc>
                <a:spcPct val="150000"/>
              </a:lnSpc>
              <a:buFont typeface="Wingdings" pitchFamily="2" charset="2"/>
              <a:buChar char="v"/>
            </a:pPr>
            <a:r>
              <a:rPr lang="en-US" b="1" dirty="0" smtClean="0">
                <a:solidFill>
                  <a:srgbClr val="B31568"/>
                </a:solidFill>
                <a:latin typeface="Times New Roman" pitchFamily="18" charset="0"/>
                <a:cs typeface="Times New Roman" pitchFamily="18" charset="0"/>
              </a:rPr>
              <a:t>RECOMMENDATIONS FOR PARENTS</a:t>
            </a:r>
          </a:p>
          <a:p>
            <a:pPr algn="just">
              <a:lnSpc>
                <a:spcPct val="150000"/>
              </a:lnSpc>
            </a:pPr>
            <a:endParaRPr lang="en-US" b="1" dirty="0" smtClean="0">
              <a:solidFill>
                <a:srgbClr val="0070C0"/>
              </a:solidFill>
              <a:latin typeface="Times New Roman" pitchFamily="18" charset="0"/>
              <a:cs typeface="Times New Roman" pitchFamily="18" charset="0"/>
            </a:endParaRPr>
          </a:p>
          <a:p>
            <a:pPr algn="just">
              <a:lnSpc>
                <a:spcPct val="150000"/>
              </a:lnSpc>
            </a:pPr>
            <a:endParaRPr lang="en-US" dirty="0" smtClean="0">
              <a:solidFill>
                <a:srgbClr val="0070C0"/>
              </a:solidFill>
              <a:latin typeface="Times New Roman" pitchFamily="18" charset="0"/>
              <a:cs typeface="Times New Roman" pitchFamily="18" charset="0"/>
            </a:endParaRPr>
          </a:p>
          <a:p>
            <a:pPr lvl="0" algn="just">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Stay </a:t>
            </a:r>
            <a:r>
              <a:rPr lang="en-US" dirty="0" smtClean="0">
                <a:solidFill>
                  <a:srgbClr val="0070C0"/>
                </a:solidFill>
                <a:latin typeface="Times New Roman" pitchFamily="18" charset="0"/>
                <a:cs typeface="Times New Roman" pitchFamily="18" charset="0"/>
              </a:rPr>
              <a:t>actively involved in school activities and programs, fostering open communication with teachers and school staff.</a:t>
            </a:r>
          </a:p>
          <a:p>
            <a:pPr lvl="0" algn="just">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Educate themselves about special education rights and resources available for their children, becoming advocates for their needs within the school community.</a:t>
            </a:r>
          </a:p>
          <a:p>
            <a:pPr lvl="0" algn="just">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Create a supportive and inclusive home learning environment that reinforces skills learned at school, such as reading and life skills.</a:t>
            </a:r>
          </a:p>
          <a:p>
            <a:pPr lvl="0" algn="just">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Attend workshops and training sessions on disability awareness and educational strategies to better support their children's learning.</a:t>
            </a:r>
          </a:p>
          <a:p>
            <a:pPr lvl="0" algn="just">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Support their children in developing self-advocacy and independence, empowering them to express their needs and preferences.</a:t>
            </a:r>
          </a:p>
          <a:p>
            <a:pPr algn="just">
              <a:lnSpc>
                <a:spcPct val="150000"/>
              </a:lnSpc>
            </a:pPr>
            <a:endParaRPr lang="en-US"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533400"/>
            <a:ext cx="8610600" cy="6324808"/>
          </a:xfrm>
          <a:prstGeom prst="rect">
            <a:avLst/>
          </a:prstGeom>
          <a:noFill/>
        </p:spPr>
        <p:txBody>
          <a:bodyPr wrap="square" rtlCol="0">
            <a:spAutoFit/>
          </a:bodyPr>
          <a:lstStyle/>
          <a:p>
            <a:pPr>
              <a:lnSpc>
                <a:spcPct val="150000"/>
              </a:lnSpc>
              <a:buFont typeface="Wingdings" pitchFamily="2" charset="2"/>
              <a:buChar char="v"/>
            </a:pPr>
            <a:r>
              <a:rPr lang="en-US" b="1" dirty="0" smtClean="0">
                <a:solidFill>
                  <a:srgbClr val="B31568"/>
                </a:solidFill>
                <a:latin typeface="Times New Roman" pitchFamily="18" charset="0"/>
                <a:cs typeface="Times New Roman" pitchFamily="18" charset="0"/>
              </a:rPr>
              <a:t>RECOMMENDATIONS FOR AUTHORITIES</a:t>
            </a:r>
          </a:p>
          <a:p>
            <a:pPr>
              <a:lnSpc>
                <a:spcPct val="150000"/>
              </a:lnSpc>
              <a:buFont typeface="Wingdings" pitchFamily="2" charset="2"/>
              <a:buChar char="v"/>
            </a:pPr>
            <a:endParaRPr lang="en-US" b="1" dirty="0" smtClean="0">
              <a:solidFill>
                <a:srgbClr val="0070C0"/>
              </a:solidFill>
              <a:latin typeface="Times New Roman" pitchFamily="18" charset="0"/>
              <a:cs typeface="Times New Roman" pitchFamily="18" charset="0"/>
            </a:endParaRPr>
          </a:p>
          <a:p>
            <a:pPr>
              <a:lnSpc>
                <a:spcPct val="150000"/>
              </a:lnSpc>
            </a:pPr>
            <a:endParaRPr lang="en-US" dirty="0" smtClean="0">
              <a:solidFill>
                <a:srgbClr val="0070C0"/>
              </a:solidFill>
              <a:latin typeface="Times New Roman" pitchFamily="18" charset="0"/>
              <a:cs typeface="Times New Roman" pitchFamily="18" charset="0"/>
            </a:endParaRPr>
          </a:p>
          <a:p>
            <a:pPr lvl="0">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Advocate </a:t>
            </a:r>
            <a:r>
              <a:rPr lang="en-US" dirty="0" smtClean="0">
                <a:solidFill>
                  <a:srgbClr val="0070C0"/>
                </a:solidFill>
                <a:latin typeface="Times New Roman" pitchFamily="18" charset="0"/>
                <a:cs typeface="Times New Roman" pitchFamily="18" charset="0"/>
              </a:rPr>
              <a:t>for comprehensive policies that prioritize funding and resources for special education programs, ensuring equitable access for all children.</a:t>
            </a:r>
          </a:p>
          <a:p>
            <a:pPr lvl="0">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Invest in improving school infrastructure to ensure accessibility for children with disabilities, including ramps, accessible restrooms, and specialized classrooms.</a:t>
            </a:r>
          </a:p>
          <a:p>
            <a:pPr lvl="0">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Allocate dedicated financial resources for teacher training, adaptive materials, and assistive technologies to enhance the effectiveness of special education programs.</a:t>
            </a:r>
          </a:p>
          <a:p>
            <a:pPr lvl="0">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Foster partnerships with local NGOs and community organizations to leverage resources and support for special education initiatives.</a:t>
            </a:r>
          </a:p>
          <a:p>
            <a:pPr lvl="0">
              <a:lnSpc>
                <a:spcPct val="150000"/>
              </a:lnSpc>
              <a:buFont typeface="Arial" pitchFamily="34" charset="0"/>
              <a:buChar char="•"/>
            </a:pPr>
            <a:r>
              <a:rPr lang="en-US" dirty="0" smtClean="0">
                <a:solidFill>
                  <a:srgbClr val="0070C0"/>
                </a:solidFill>
                <a:latin typeface="Times New Roman" pitchFamily="18" charset="0"/>
                <a:cs typeface="Times New Roman" pitchFamily="18" charset="0"/>
              </a:rPr>
              <a:t>Establish regular monitoring and evaluation processes for special education programs to ensure they meet the needs of children and make necessary adjustments based on feedback and outcomes.</a:t>
            </a:r>
          </a:p>
          <a:p>
            <a:pPr>
              <a:lnSpc>
                <a:spcPct val="150000"/>
              </a:lnSpc>
            </a:pPr>
            <a:endParaRPr lang="en-US" dirty="0">
              <a:solidFill>
                <a:srgbClr val="0070C0"/>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2133600"/>
            <a:ext cx="8153400" cy="1200329"/>
          </a:xfrm>
          <a:prstGeom prst="rect">
            <a:avLst/>
          </a:prstGeom>
          <a:noFill/>
        </p:spPr>
        <p:txBody>
          <a:bodyPr wrap="square" rtlCol="0">
            <a:spAutoFit/>
          </a:bodyPr>
          <a:lstStyle/>
          <a:p>
            <a:pPr algn="ctr"/>
            <a:r>
              <a:rPr lang="en-US" sz="3600" b="1" dirty="0" smtClean="0">
                <a:solidFill>
                  <a:srgbClr val="B31568"/>
                </a:solidFill>
                <a:latin typeface="Times New Roman" pitchFamily="18" charset="0"/>
                <a:cs typeface="Times New Roman" pitchFamily="18" charset="0"/>
              </a:rPr>
              <a:t>THANK YOU FOR BEING A GOOD LISTENER</a:t>
            </a:r>
            <a:endParaRPr lang="en-US" b="1" dirty="0">
              <a:solidFill>
                <a:srgbClr val="B31568"/>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452</TotalTime>
  <Words>1787</Words>
  <Application>Microsoft Office PowerPoint</Application>
  <PresentationFormat>On-screen Show (4:3)</PresentationFormat>
  <Paragraphs>161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Civic</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89</cp:revision>
  <dcterms:created xsi:type="dcterms:W3CDTF">2024-05-13T16:52:41Z</dcterms:created>
  <dcterms:modified xsi:type="dcterms:W3CDTF">2024-09-28T19:32:38Z</dcterms:modified>
</cp:coreProperties>
</file>