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83" autoAdjust="0"/>
    <p:restoredTop sz="94660"/>
  </p:normalViewPr>
  <p:slideViewPr>
    <p:cSldViewPr snapToGrid="0">
      <p:cViewPr varScale="1">
        <p:scale>
          <a:sx n="83" d="100"/>
          <a:sy n="83" d="100"/>
        </p:scale>
        <p:origin x="23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C7FA620-BF6B-40BB-BD54-F126ACDEE938}"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30406B-6DAF-415E-BEE9-466E1E9730AE}"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6331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7FA620-BF6B-40BB-BD54-F126ACDEE938}"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30406B-6DAF-415E-BEE9-466E1E9730AE}" type="slidenum">
              <a:rPr lang="en-US" smtClean="0"/>
              <a:t>‹#›</a:t>
            </a:fld>
            <a:endParaRPr lang="en-US"/>
          </a:p>
        </p:txBody>
      </p:sp>
    </p:spTree>
    <p:extLst>
      <p:ext uri="{BB962C8B-B14F-4D97-AF65-F5344CB8AC3E}">
        <p14:creationId xmlns:p14="http://schemas.microsoft.com/office/powerpoint/2010/main" val="38066485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C7FA620-BF6B-40BB-BD54-F126ACDEE938}"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30406B-6DAF-415E-BEE9-466E1E9730AE}"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3829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C7FA620-BF6B-40BB-BD54-F126ACDEE938}"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30406B-6DAF-415E-BEE9-466E1E9730AE}" type="slidenum">
              <a:rPr lang="en-US" smtClean="0"/>
              <a:t>‹#›</a:t>
            </a:fld>
            <a:endParaRPr lang="en-US"/>
          </a:p>
        </p:txBody>
      </p:sp>
    </p:spTree>
    <p:extLst>
      <p:ext uri="{BB962C8B-B14F-4D97-AF65-F5344CB8AC3E}">
        <p14:creationId xmlns:p14="http://schemas.microsoft.com/office/powerpoint/2010/main" val="8899019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C7FA620-BF6B-40BB-BD54-F126ACDEE938}" type="datetimeFigureOut">
              <a:rPr lang="en-US" smtClean="0"/>
              <a:t>10/16/2024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D30406B-6DAF-415E-BEE9-466E1E9730AE}" type="slidenum">
              <a:rPr lang="en-US" smtClean="0"/>
              <a:t>‹#›</a:t>
            </a:fld>
            <a:endParaRPr lang="en-US"/>
          </a:p>
        </p:txBody>
      </p:sp>
    </p:spTree>
    <p:extLst>
      <p:ext uri="{BB962C8B-B14F-4D97-AF65-F5344CB8AC3E}">
        <p14:creationId xmlns:p14="http://schemas.microsoft.com/office/powerpoint/2010/main" val="21124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C7FA620-BF6B-40BB-BD54-F126ACDEE938}" type="datetimeFigureOut">
              <a:rPr lang="en-US" smtClean="0"/>
              <a:t>10/16/2024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D30406B-6DAF-415E-BEE9-466E1E9730AE}" type="slidenum">
              <a:rPr lang="en-US" smtClean="0"/>
              <a:t>‹#›</a:t>
            </a:fld>
            <a:endParaRPr lang="en-US"/>
          </a:p>
        </p:txBody>
      </p:sp>
    </p:spTree>
    <p:extLst>
      <p:ext uri="{BB962C8B-B14F-4D97-AF65-F5344CB8AC3E}">
        <p14:creationId xmlns:p14="http://schemas.microsoft.com/office/powerpoint/2010/main" val="2475759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C7FA620-BF6B-40BB-BD54-F126ACDEE938}" type="datetimeFigureOut">
              <a:rPr lang="en-US" smtClean="0"/>
              <a:t>10/16/2024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CD30406B-6DAF-415E-BEE9-466E1E9730AE}" type="slidenum">
              <a:rPr lang="en-US" smtClean="0"/>
              <a:t>‹#›</a:t>
            </a:fld>
            <a:endParaRPr lang="en-US"/>
          </a:p>
        </p:txBody>
      </p:sp>
    </p:spTree>
    <p:extLst>
      <p:ext uri="{BB962C8B-B14F-4D97-AF65-F5344CB8AC3E}">
        <p14:creationId xmlns:p14="http://schemas.microsoft.com/office/powerpoint/2010/main" val="329103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C7FA620-BF6B-40BB-BD54-F126ACDEE938}" type="datetimeFigureOut">
              <a:rPr lang="en-US" smtClean="0"/>
              <a:t>10/16/2024</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D30406B-6DAF-415E-BEE9-466E1E9730AE}" type="slidenum">
              <a:rPr lang="en-US" smtClean="0"/>
              <a:t>‹#›</a:t>
            </a:fld>
            <a:endParaRPr lang="en-US"/>
          </a:p>
        </p:txBody>
      </p:sp>
    </p:spTree>
    <p:extLst>
      <p:ext uri="{BB962C8B-B14F-4D97-AF65-F5344CB8AC3E}">
        <p14:creationId xmlns:p14="http://schemas.microsoft.com/office/powerpoint/2010/main" val="227779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C7FA620-BF6B-40BB-BD54-F126ACDEE938}"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30406B-6DAF-415E-BEE9-466E1E9730AE}" type="slidenum">
              <a:rPr lang="en-US" smtClean="0"/>
              <a:t>‹#›</a:t>
            </a:fld>
            <a:endParaRPr lang="en-US"/>
          </a:p>
        </p:txBody>
      </p:sp>
    </p:spTree>
    <p:extLst>
      <p:ext uri="{BB962C8B-B14F-4D97-AF65-F5344CB8AC3E}">
        <p14:creationId xmlns:p14="http://schemas.microsoft.com/office/powerpoint/2010/main" val="23805673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7FA620-BF6B-40BB-BD54-F126ACDEE938}"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30406B-6DAF-415E-BEE9-466E1E9730AE}" type="slidenum">
              <a:rPr lang="en-US" smtClean="0"/>
              <a:t>‹#›</a:t>
            </a:fld>
            <a:endParaRPr lang="en-US"/>
          </a:p>
        </p:txBody>
      </p:sp>
    </p:spTree>
    <p:extLst>
      <p:ext uri="{BB962C8B-B14F-4D97-AF65-F5344CB8AC3E}">
        <p14:creationId xmlns:p14="http://schemas.microsoft.com/office/powerpoint/2010/main" val="1846586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7FA620-BF6B-40BB-BD54-F126ACDEE938}"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30406B-6DAF-415E-BEE9-466E1E9730AE}" type="slidenum">
              <a:rPr lang="en-US" smtClean="0"/>
              <a:t>‹#›</a:t>
            </a:fld>
            <a:endParaRPr lang="en-US"/>
          </a:p>
        </p:txBody>
      </p:sp>
    </p:spTree>
    <p:extLst>
      <p:ext uri="{BB962C8B-B14F-4D97-AF65-F5344CB8AC3E}">
        <p14:creationId xmlns:p14="http://schemas.microsoft.com/office/powerpoint/2010/main" val="3322008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C7FA620-BF6B-40BB-BD54-F126ACDEE938}" type="datetimeFigureOut">
              <a:rPr lang="en-US" smtClean="0"/>
              <a:t>10/16/2024</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CD30406B-6DAF-415E-BEE9-466E1E9730AE}"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02812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B9EC1-331A-31D8-670C-D315EEA396B3}"/>
              </a:ext>
            </a:extLst>
          </p:cNvPr>
          <p:cNvSpPr>
            <a:spLocks noGrp="1"/>
          </p:cNvSpPr>
          <p:nvPr>
            <p:ph type="ctrTitle"/>
          </p:nvPr>
        </p:nvSpPr>
        <p:spPr>
          <a:xfrm>
            <a:off x="958384" y="145494"/>
            <a:ext cx="10058400" cy="3566160"/>
          </a:xfrm>
        </p:spPr>
        <p:txBody>
          <a:bodyPr>
            <a:normAutofit/>
          </a:bodyPr>
          <a:lstStyle/>
          <a:p>
            <a:pPr algn="ctr"/>
            <a:r>
              <a:rPr lang="en-US" sz="3600" b="1" kern="100" dirty="0">
                <a:effectLst/>
                <a:latin typeface="Times New Roman" panose="02020603050405020304" pitchFamily="18" charset="0"/>
                <a:ea typeface="Calibri" panose="020F0502020204030204" pitchFamily="34" charset="0"/>
                <a:cs typeface="Mangal" panose="02040503050203030202" pitchFamily="18" charset="0"/>
              </a:rPr>
              <a:t>ANALYZING THE EFFECTS OF INDIA'S FOREST CONSERVATION PROGRAMS ON THE GROWTH OF CARBON STOCKS</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4" name="TextBox 3">
            <a:extLst>
              <a:ext uri="{FF2B5EF4-FFF2-40B4-BE49-F238E27FC236}">
                <a16:creationId xmlns:a16="http://schemas.microsoft.com/office/drawing/2014/main" id="{8453E8E9-71BA-10CE-8665-5745B3B16FD1}"/>
              </a:ext>
            </a:extLst>
          </p:cNvPr>
          <p:cNvSpPr txBox="1"/>
          <p:nvPr/>
        </p:nvSpPr>
        <p:spPr>
          <a:xfrm>
            <a:off x="5037882" y="3429000"/>
            <a:ext cx="6094070" cy="873572"/>
          </a:xfrm>
          <a:prstGeom prst="rect">
            <a:avLst/>
          </a:prstGeom>
          <a:noFill/>
        </p:spPr>
        <p:txBody>
          <a:bodyPr wrap="square">
            <a:spAutoFit/>
          </a:bodyPr>
          <a:lstStyle/>
          <a:p>
            <a:pPr marL="0" marR="0" algn="r">
              <a:lnSpc>
                <a:spcPct val="150000"/>
              </a:lnSpc>
              <a:spcBef>
                <a:spcPts val="0"/>
              </a:spcBef>
              <a:spcAft>
                <a:spcPts val="0"/>
              </a:spcAft>
            </a:pPr>
            <a:r>
              <a:rPr lang="en-US" sz="1800" b="1" dirty="0">
                <a:effectLst/>
                <a:latin typeface="Times New Roman" panose="02020603050405020304" pitchFamily="18" charset="0"/>
                <a:ea typeface="Times New Roman" panose="02020603050405020304" pitchFamily="18" charset="0"/>
              </a:rPr>
              <a:t>Usama Tewari</a:t>
            </a:r>
            <a:endParaRPr lang="en-US" sz="1600" dirty="0">
              <a:effectLst/>
              <a:latin typeface="Times New Roman" panose="02020603050405020304" pitchFamily="18" charset="0"/>
              <a:ea typeface="Times New Roman" panose="02020603050405020304" pitchFamily="18" charset="0"/>
            </a:endParaRPr>
          </a:p>
          <a:p>
            <a:pPr marL="0" marR="0" algn="r">
              <a:lnSpc>
                <a:spcPct val="150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DSB CAMPUS, Kumaun University Nainital</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68612827"/>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FC672-613A-6391-461E-C849572DD590}"/>
              </a:ext>
            </a:extLst>
          </p:cNvPr>
          <p:cNvSpPr>
            <a:spLocks noGrp="1"/>
          </p:cNvSpPr>
          <p:nvPr>
            <p:ph type="title"/>
          </p:nvPr>
        </p:nvSpPr>
        <p:spPr/>
        <p:txBody>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INTRODUCTION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74ED9A47-8127-85B5-8C48-99C359A1FF9F}"/>
              </a:ext>
            </a:extLst>
          </p:cNvPr>
          <p:cNvSpPr>
            <a:spLocks noGrp="1"/>
          </p:cNvSpPr>
          <p:nvPr>
            <p:ph idx="1"/>
          </p:nvPr>
        </p:nvSpPr>
        <p:spPr>
          <a:xfrm>
            <a:off x="1097279" y="1870364"/>
            <a:ext cx="10554393" cy="3998730"/>
          </a:xfrm>
        </p:spPr>
        <p:txBody>
          <a:bodyPr>
            <a:normAutofit fontScale="70000" lnSpcReduction="20000"/>
          </a:bodyPr>
          <a:lstStyle/>
          <a:p>
            <a:pPr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As natural carbon sinks, absorbing carbon dioxide from the atmosphere to mitigate the adverse effects of climate change, forests have become the most important components maintaining ecological balance</a:t>
            </a:r>
          </a:p>
          <a:p>
            <a:pPr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protection and enhancement of these forest ecosystems have become critical components of efforts in sustainable development as climate change concerns globally continue to rise</a:t>
            </a:r>
            <a:endParaRPr lang="en-US" sz="1800" dirty="0">
              <a:latin typeface="Times New Roman" panose="02020603050405020304" pitchFamily="18" charset="0"/>
              <a:ea typeface="Calibri" panose="020F0502020204030204" pitchFamily="34" charset="0"/>
            </a:endParaRPr>
          </a:p>
          <a:p>
            <a:pPr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These have essentially attempted to address conflicting objectives regarding environmental sustainability, livelihood creation, and economic development</a:t>
            </a:r>
          </a:p>
          <a:p>
            <a:pPr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Changes in forest cover and consequent increases in carbon stocks have been widely used to measure effectiveness since these measures directly impact the nation's ability to meet climate obligations under accords like the Paris Accord</a:t>
            </a:r>
            <a:endParaRPr lang="en-US" sz="1800" dirty="0">
              <a:latin typeface="Times New Roman" panose="02020603050405020304" pitchFamily="18" charset="0"/>
              <a:ea typeface="Calibri" panose="020F0502020204030204" pitchFamily="34" charset="0"/>
            </a:endParaRPr>
          </a:p>
          <a:p>
            <a:pPr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It is an important measure because this has a direct relation with the extent to which carbon dioxide can be removed from the atmosphere, by dint of which the greenhouse gases' concentration can lower and thus slow up global warming</a:t>
            </a:r>
          </a:p>
          <a:p>
            <a:pPr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India's broader political and socioeconomic environment has also had a great influence on the country's conservation efforts at a forest level</a:t>
            </a:r>
            <a:endParaRPr lang="en-US" dirty="0"/>
          </a:p>
        </p:txBody>
      </p:sp>
    </p:spTree>
    <p:extLst>
      <p:ext uri="{BB962C8B-B14F-4D97-AF65-F5344CB8AC3E}">
        <p14:creationId xmlns:p14="http://schemas.microsoft.com/office/powerpoint/2010/main" val="2240645230"/>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B03AD-2D4C-10E4-1440-2CD5F1D9C750}"/>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REVIEW OF LITREATURE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B9884485-FA28-5DAA-5BC0-16C6F53E7838}"/>
              </a:ext>
            </a:extLst>
          </p:cNvPr>
          <p:cNvSpPr>
            <a:spLocks noGrp="1"/>
          </p:cNvSpPr>
          <p:nvPr>
            <p:ph idx="1"/>
          </p:nvPr>
        </p:nvSpPr>
        <p:spPr/>
        <p:txBody>
          <a:bodyPr>
            <a:normAutofit fontScale="92500" lnSpcReduction="20000"/>
          </a:bodyPr>
          <a:lstStyle/>
          <a:p>
            <a:pPr algn="just">
              <a:lnSpc>
                <a:spcPct val="150000"/>
              </a:lnSpc>
            </a:pPr>
            <a:r>
              <a:rPr lang="en-US" sz="1600" b="1" dirty="0">
                <a:effectLst/>
                <a:latin typeface="Times New Roman" panose="02020603050405020304" pitchFamily="18" charset="0"/>
                <a:ea typeface="Calibri" panose="020F0502020204030204" pitchFamily="34" charset="0"/>
              </a:rPr>
              <a:t>Aggarwal and Brockington (2020)</a:t>
            </a:r>
            <a:r>
              <a:rPr lang="en-US" sz="1600" dirty="0">
                <a:effectLst/>
                <a:latin typeface="Times New Roman" panose="02020603050405020304" pitchFamily="18" charset="0"/>
                <a:ea typeface="Calibri" panose="020F0502020204030204" pitchFamily="34" charset="0"/>
              </a:rPr>
              <a:t> The paper examines the relationship of forest carbon programs to livelihood in India-that is to say, whether such programs make local residents less impoverished or more so. Such research may be used to bring to the fore an important paradox that is germane to the agenda of forest conservation: the programs promoting greenhouse gas reduction and environmental sustainability usually occur with the motive of benefiting local livelihoods, yet negative effects are possible. </a:t>
            </a:r>
          </a:p>
          <a:p>
            <a:pPr algn="just">
              <a:lnSpc>
                <a:spcPct val="150000"/>
              </a:lnSpc>
            </a:pPr>
            <a:r>
              <a:rPr lang="en-US" sz="1600" b="1" dirty="0">
                <a:effectLst/>
                <a:latin typeface="Times New Roman" panose="02020603050405020304" pitchFamily="18" charset="0"/>
                <a:ea typeface="Calibri" panose="020F0502020204030204" pitchFamily="34" charset="0"/>
              </a:rPr>
              <a:t>Bisht et al. (2022). </a:t>
            </a:r>
            <a:r>
              <a:rPr lang="en-US" sz="1600" dirty="0">
                <a:effectLst/>
                <a:latin typeface="Times New Roman" panose="02020603050405020304" pitchFamily="18" charset="0"/>
                <a:ea typeface="Calibri" panose="020F0502020204030204" pitchFamily="34" charset="0"/>
              </a:rPr>
              <a:t>Their research focuses on the intricately detailed relation between the general health of the forest ecosystem and human interference through agriculture, grazing, and resource extraction from the forest. The researchers report that carbon stocks are substantially lower in areas of higher levels of human disturbance compared to more pristine patches of the same forest ecosystem when field measurements and estimates of carbon stocks are used</a:t>
            </a:r>
            <a:endParaRPr lang="en-US" sz="1600" dirty="0">
              <a:latin typeface="Times New Roman" panose="02020603050405020304" pitchFamily="18" charset="0"/>
              <a:ea typeface="Calibri" panose="020F0502020204030204" pitchFamily="34" charset="0"/>
            </a:endParaRPr>
          </a:p>
          <a:p>
            <a:pPr algn="just">
              <a:lnSpc>
                <a:spcPct val="150000"/>
              </a:lnSpc>
            </a:pPr>
            <a:r>
              <a:rPr lang="en-US" sz="1600" b="1" dirty="0" err="1">
                <a:effectLst/>
                <a:latin typeface="Times New Roman" panose="02020603050405020304" pitchFamily="18" charset="0"/>
                <a:ea typeface="Calibri" panose="020F0502020204030204" pitchFamily="34" charset="0"/>
              </a:rPr>
              <a:t>Gogoi</a:t>
            </a:r>
            <a:r>
              <a:rPr lang="en-US" sz="1600" b="1" dirty="0">
                <a:effectLst/>
                <a:latin typeface="Times New Roman" panose="02020603050405020304" pitchFamily="18" charset="0"/>
                <a:ea typeface="Calibri" panose="020F0502020204030204" pitchFamily="34" charset="0"/>
              </a:rPr>
              <a:t>, </a:t>
            </a:r>
            <a:r>
              <a:rPr lang="en-US" sz="1600" b="1" dirty="0" err="1">
                <a:effectLst/>
                <a:latin typeface="Times New Roman" panose="02020603050405020304" pitchFamily="18" charset="0"/>
                <a:ea typeface="Calibri" panose="020F0502020204030204" pitchFamily="34" charset="0"/>
              </a:rPr>
              <a:t>Ahirwal</a:t>
            </a:r>
            <a:r>
              <a:rPr lang="en-US" sz="1600" b="1" dirty="0">
                <a:effectLst/>
                <a:latin typeface="Times New Roman" panose="02020603050405020304" pitchFamily="18" charset="0"/>
                <a:ea typeface="Calibri" panose="020F0502020204030204" pitchFamily="34" charset="0"/>
              </a:rPr>
              <a:t>, and Sahoo (2022) </a:t>
            </a:r>
            <a:r>
              <a:rPr lang="en-US" sz="1600" dirty="0">
                <a:effectLst/>
                <a:latin typeface="Times New Roman" panose="02020603050405020304" pitchFamily="18" charset="0"/>
                <a:ea typeface="Calibri" panose="020F0502020204030204" pitchFamily="34" charset="0"/>
              </a:rPr>
              <a:t>Discursively contribute to the assessment of ecosystem carbon storage across the major types of forests. Research that contributes to this specific conversation of how carbon sequestrations differ in each of the habitats differs across all these different ecosystems by means of an intensive assessment of carbon stocks in tropical, subtropical, and temperate forest ecosystems</a:t>
            </a:r>
            <a:endParaRPr lang="en-US" sz="1800" dirty="0"/>
          </a:p>
        </p:txBody>
      </p:sp>
    </p:spTree>
    <p:extLst>
      <p:ext uri="{BB962C8B-B14F-4D97-AF65-F5344CB8AC3E}">
        <p14:creationId xmlns:p14="http://schemas.microsoft.com/office/powerpoint/2010/main" val="378095975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7A1B3-17E0-FE17-D240-12BD9C398BC4}"/>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RESEARCH METHODOLOGY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E308240A-5A29-778E-C49B-2218B417D0DB}"/>
              </a:ext>
            </a:extLst>
          </p:cNvPr>
          <p:cNvSpPr>
            <a:spLocks noGrp="1"/>
          </p:cNvSpPr>
          <p:nvPr>
            <p:ph idx="1"/>
          </p:nvPr>
        </p:nvSpPr>
        <p:spPr/>
        <p:txBody>
          <a:bodyPr>
            <a:normAutofit fontScale="92500" lnSpcReduction="10000"/>
          </a:bodyPr>
          <a:lstStyle/>
          <a:p>
            <a:pPr marL="0" indent="0" algn="just">
              <a:buNone/>
            </a:pPr>
            <a:r>
              <a:rPr lang="en-US" sz="1600" dirty="0">
                <a:effectLst/>
                <a:latin typeface="Times New Roman" panose="02020603050405020304" pitchFamily="18" charset="0"/>
                <a:ea typeface="Tahoma" panose="020B0604030504040204" pitchFamily="34" charset="0"/>
                <a:cs typeface="Times New Roman" panose="02020603050405020304" pitchFamily="18" charset="0"/>
              </a:rPr>
              <a:t>This research utilizes a descriptive and analytical research design together with secondary data to analyze the dynamics of forest cover and carbon density and conservation activities during the last 3 years. </a:t>
            </a:r>
          </a:p>
          <a:p>
            <a:pPr marL="0" indent="0" algn="just">
              <a:buNone/>
            </a:pPr>
            <a:r>
              <a:rPr lang="en-US" sz="1600" dirty="0">
                <a:effectLst/>
                <a:latin typeface="Times New Roman" panose="02020603050405020304" pitchFamily="18" charset="0"/>
                <a:ea typeface="Tahoma" panose="020B0604030504040204" pitchFamily="34" charset="0"/>
                <a:cs typeface="Times New Roman" panose="02020603050405020304" pitchFamily="18" charset="0"/>
              </a:rPr>
              <a:t>This study looks at the changes that have happened from 2020 to 2023 in an integrated manner regarding the forest ecosystems.</a:t>
            </a:r>
          </a:p>
          <a:p>
            <a:pPr marL="0" indent="0" algn="just">
              <a:buNone/>
            </a:pPr>
            <a:r>
              <a:rPr lang="en-US" sz="1600" b="1" u="sng" dirty="0">
                <a:latin typeface="Times New Roman" panose="02020603050405020304" pitchFamily="18" charset="0"/>
                <a:cs typeface="Times New Roman" panose="02020603050405020304" pitchFamily="18" charset="0"/>
              </a:rPr>
              <a:t>Data Collection</a:t>
            </a:r>
          </a:p>
          <a:p>
            <a:pPr algn="just"/>
            <a:r>
              <a:rPr lang="en-US" sz="1600" dirty="0">
                <a:latin typeface="Times New Roman" panose="02020603050405020304" pitchFamily="18" charset="0"/>
                <a:ea typeface="Tahoma" panose="020B0604030504040204" pitchFamily="34" charset="0"/>
                <a:cs typeface="Times New Roman" panose="02020603050405020304" pitchFamily="18" charset="0"/>
              </a:rPr>
              <a:t>This study utilizes secondary data from diverse sources to ensure robustness and reliability. Key data sources include the biennial reports from the Forest Survey of India (FSI), which provide estimates of carbon stock, forest types, and coverage.</a:t>
            </a:r>
            <a:endParaRPr lang="en-US" sz="1600" b="1" dirty="0">
              <a:latin typeface="Times New Roman" panose="02020603050405020304" pitchFamily="18" charset="0"/>
              <a:ea typeface="Tahoma" panose="020B0604030504040204" pitchFamily="34" charset="0"/>
              <a:cs typeface="Times New Roman" panose="02020603050405020304" pitchFamily="18" charset="0"/>
            </a:endParaRPr>
          </a:p>
          <a:p>
            <a:pPr algn="just"/>
            <a:r>
              <a:rPr lang="en-US" sz="1600" dirty="0">
                <a:latin typeface="Times New Roman" panose="02020603050405020304" pitchFamily="18" charset="0"/>
                <a:ea typeface="Tahoma" panose="020B0604030504040204" pitchFamily="34" charset="0"/>
                <a:cs typeface="Times New Roman" panose="02020603050405020304" pitchFamily="18" charset="0"/>
              </a:rPr>
              <a:t>Relevant peer-reviewed articles offer context on carbon sequestration, biodiversity assessment, and forest conservation activities</a:t>
            </a:r>
          </a:p>
          <a:p>
            <a:pPr algn="just"/>
            <a:r>
              <a:rPr lang="en-US" sz="1600" dirty="0">
                <a:latin typeface="Times New Roman" panose="02020603050405020304" pitchFamily="18" charset="0"/>
                <a:ea typeface="Tahoma" panose="020B0604030504040204" pitchFamily="34" charset="0"/>
                <a:cs typeface="Times New Roman" panose="02020603050405020304" pitchFamily="18" charset="0"/>
              </a:rPr>
              <a:t>Enhanced geographical analysis is achieved through additional species data from remote sensing databases and forest inventories.</a:t>
            </a:r>
          </a:p>
          <a:p>
            <a:pPr marL="0" indent="0" algn="just">
              <a:buNone/>
            </a:pPr>
            <a:r>
              <a:rPr lang="en-US" sz="1600" b="1" u="sng" dirty="0">
                <a:effectLst/>
                <a:latin typeface="Times New Roman" panose="02020603050405020304" pitchFamily="18" charset="0"/>
                <a:ea typeface="Tahoma" panose="020B0604030504040204" pitchFamily="34" charset="0"/>
                <a:cs typeface="Times New Roman" panose="02020603050405020304" pitchFamily="18" charset="0"/>
              </a:rPr>
              <a:t>Data Analysis</a:t>
            </a:r>
          </a:p>
          <a:p>
            <a:pPr algn="just"/>
            <a:r>
              <a:rPr lang="en-US" sz="1600" dirty="0">
                <a:latin typeface="Times New Roman" panose="02020603050405020304" pitchFamily="18" charset="0"/>
                <a:cs typeface="Times New Roman" panose="02020603050405020304" pitchFamily="18" charset="0"/>
              </a:rPr>
              <a:t>The analysis employs a combination of trend analysis and descriptive statistics. Descriptive statistics summarize key characteristics of forest cover and carbon density over time through mean, standard deviation, and range calculations.</a:t>
            </a:r>
          </a:p>
          <a:p>
            <a:pPr algn="just"/>
            <a:r>
              <a:rPr lang="en-US" sz="1600" dirty="0">
                <a:latin typeface="Times New Roman" panose="02020603050405020304" pitchFamily="18" charset="0"/>
                <a:cs typeface="Times New Roman" panose="02020603050405020304" pitchFamily="18" charset="0"/>
              </a:rPr>
              <a:t>Trend analysis evaluates changes in carbon stocks, deforestation rates, and conservation effectiveness from 2020 to 2023 using graphical and numerical methods</a:t>
            </a:r>
            <a:r>
              <a:rPr lang="en-US" sz="1200" dirty="0"/>
              <a:t>.</a:t>
            </a:r>
            <a:endParaRPr lang="en-US" sz="1800" b="1" dirty="0">
              <a:effectLst/>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804899815"/>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9EE32B2-AECC-27F8-2878-D832F3DE24FE}"/>
              </a:ext>
            </a:extLst>
          </p:cNvPr>
          <p:cNvSpPr>
            <a:spLocks noGrp="1"/>
          </p:cNvSpPr>
          <p:nvPr>
            <p:ph idx="1"/>
          </p:nvPr>
        </p:nvSpPr>
        <p:spPr>
          <a:xfrm>
            <a:off x="436418" y="1717964"/>
            <a:ext cx="10515600" cy="4585855"/>
          </a:xfrm>
        </p:spPr>
        <p:txBody>
          <a:bodyPr>
            <a:normAutofit lnSpcReduction="10000"/>
          </a:bodyPr>
          <a:lstStyle/>
          <a:p>
            <a:pPr algn="just"/>
            <a:r>
              <a:rPr lang="en-US" sz="1600" dirty="0">
                <a:latin typeface="Times New Roman" panose="02020603050405020304" pitchFamily="18" charset="0"/>
                <a:cs typeface="Times New Roman" panose="02020603050405020304" pitchFamily="18" charset="0"/>
              </a:rPr>
              <a:t>Comparative analysis assesses the impact of various forest conservation programs—such as afforestation, replantation, and biodiversity conservation—by comparing their duration, area covered, and objectives.</a:t>
            </a:r>
          </a:p>
          <a:p>
            <a:pPr marL="0" indent="0" algn="just">
              <a:buNone/>
            </a:pPr>
            <a:r>
              <a:rPr lang="en-US" sz="1600" b="1" u="sng" dirty="0">
                <a:latin typeface="Times New Roman" panose="02020603050405020304" pitchFamily="18" charset="0"/>
                <a:cs typeface="Times New Roman" panose="02020603050405020304" pitchFamily="18" charset="0"/>
              </a:rPr>
              <a:t>Statistical Tools</a:t>
            </a:r>
          </a:p>
          <a:p>
            <a:pPr marL="0" indent="0" algn="just">
              <a:buNone/>
            </a:pPr>
            <a:r>
              <a:rPr lang="en-US" sz="1600" dirty="0">
                <a:latin typeface="Times New Roman" panose="02020603050405020304" pitchFamily="18" charset="0"/>
                <a:cs typeface="Times New Roman" panose="02020603050405020304" pitchFamily="18" charset="0"/>
              </a:rPr>
              <a:t>To validate trends and establish associations, multiple statistical methods are used. Mean and standard deviation calculate variations in carbon stock and forest cover across different time intervals</a:t>
            </a:r>
          </a:p>
          <a:p>
            <a:pPr marL="0" indent="0" algn="just">
              <a:buNone/>
            </a:pPr>
            <a:r>
              <a:rPr lang="en-US" sz="1600" dirty="0">
                <a:latin typeface="Times New Roman" panose="02020603050405020304" pitchFamily="18" charset="0"/>
                <a:cs typeface="Times New Roman" panose="02020603050405020304" pitchFamily="18" charset="0"/>
              </a:rPr>
              <a:t>Regression analysis explores correlations between conservation programs and changes in carbon density, while ANOVA (Analysis of Variance) tests assess variations in carbon stocks across different forest types and geographical regions</a:t>
            </a:r>
          </a:p>
          <a:p>
            <a:pPr marL="0" indent="0" algn="just">
              <a:buNone/>
            </a:pPr>
            <a:r>
              <a:rPr lang="en-US" sz="1600" b="1" u="sng" dirty="0">
                <a:latin typeface="Times New Roman" panose="02020603050405020304" pitchFamily="18" charset="0"/>
                <a:cs typeface="Times New Roman" panose="02020603050405020304" pitchFamily="18" charset="0"/>
              </a:rPr>
              <a:t>Analytical Framework</a:t>
            </a:r>
          </a:p>
          <a:p>
            <a:pPr marL="0" indent="0" algn="just">
              <a:buNone/>
            </a:pPr>
            <a:r>
              <a:rPr lang="en-US" sz="1600" dirty="0">
                <a:latin typeface="Times New Roman" panose="02020603050405020304" pitchFamily="18" charset="0"/>
                <a:cs typeface="Times New Roman" panose="02020603050405020304" pitchFamily="18" charset="0"/>
              </a:rPr>
              <a:t>An analytical framework was established to systematically evaluate the impact of specific conservation measures on forest health and carbon sequestration</a:t>
            </a:r>
            <a:endParaRPr lang="en-US" sz="1600" b="1" dirty="0">
              <a:latin typeface="Times New Roman" panose="02020603050405020304" pitchFamily="18" charset="0"/>
              <a:cs typeface="Times New Roman" panose="02020603050405020304" pitchFamily="18" charset="0"/>
            </a:endParaRPr>
          </a:p>
          <a:p>
            <a:pPr marL="0" indent="0" algn="just">
              <a:buNone/>
            </a:pPr>
            <a:r>
              <a:rPr lang="en-US" sz="1600" dirty="0">
                <a:latin typeface="Times New Roman" panose="02020603050405020304" pitchFamily="18" charset="0"/>
                <a:cs typeface="Times New Roman" panose="02020603050405020304" pitchFamily="18" charset="0"/>
              </a:rPr>
              <a:t>This includes program impact analysis, which classifies conservation projects by target species, region, or forest type. Regional analysis assesses the impacts of conservation efforts in distinct areas, including the Western Ghats, Eastern Himalayas, and Central Indian forests. </a:t>
            </a:r>
          </a:p>
          <a:p>
            <a:pPr marL="0" indent="0" algn="just">
              <a:buNone/>
            </a:pPr>
            <a:r>
              <a:rPr lang="en-US" sz="1600" dirty="0">
                <a:latin typeface="Times New Roman" panose="02020603050405020304" pitchFamily="18" charset="0"/>
                <a:cs typeface="Times New Roman" panose="02020603050405020304" pitchFamily="18" charset="0"/>
              </a:rPr>
              <a:t>Forest type analysis examines responses of various forest types, such as mangroves and deciduous forests, while species composition analysis evaluates the contribution of biodiversity to carbon stock dynamics and sequestration efficacy.</a:t>
            </a:r>
            <a:endParaRPr lang="en-US" sz="1600" b="1" dirty="0">
              <a:latin typeface="Times New Roman" panose="02020603050405020304" pitchFamily="18" charset="0"/>
              <a:cs typeface="Times New Roman" panose="02020603050405020304" pitchFamily="18" charset="0"/>
            </a:endParaRPr>
          </a:p>
          <a:p>
            <a:pPr marL="0" indent="0" algn="just">
              <a:buNone/>
            </a:pPr>
            <a:endParaRPr lang="en-US" sz="1800" b="1" dirty="0"/>
          </a:p>
          <a:p>
            <a:pPr algn="just"/>
            <a:endParaRPr lang="en-US" sz="1800" b="1" dirty="0"/>
          </a:p>
        </p:txBody>
      </p:sp>
    </p:spTree>
    <p:extLst>
      <p:ext uri="{BB962C8B-B14F-4D97-AF65-F5344CB8AC3E}">
        <p14:creationId xmlns:p14="http://schemas.microsoft.com/office/powerpoint/2010/main" val="2503964828"/>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050AE-B083-BE92-58A1-85D55CC3AE15}"/>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RESULTS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graphicFrame>
        <p:nvGraphicFramePr>
          <p:cNvPr id="5" name="Content Placeholder 4">
            <a:extLst>
              <a:ext uri="{FF2B5EF4-FFF2-40B4-BE49-F238E27FC236}">
                <a16:creationId xmlns:a16="http://schemas.microsoft.com/office/drawing/2014/main" id="{D93BCAB9-DB4A-AAC3-CC68-624656F44DB6}"/>
              </a:ext>
            </a:extLst>
          </p:cNvPr>
          <p:cNvGraphicFramePr>
            <a:graphicFrameLocks noGrp="1"/>
          </p:cNvGraphicFramePr>
          <p:nvPr>
            <p:ph sz="half" idx="1"/>
            <p:extLst>
              <p:ext uri="{D42A27DB-BD31-4B8C-83A1-F6EECF244321}">
                <p14:modId xmlns:p14="http://schemas.microsoft.com/office/powerpoint/2010/main" val="1343508787"/>
              </p:ext>
            </p:extLst>
          </p:nvPr>
        </p:nvGraphicFramePr>
        <p:xfrm>
          <a:off x="443346" y="2572381"/>
          <a:ext cx="5001488" cy="3604582"/>
        </p:xfrm>
        <a:graphic>
          <a:graphicData uri="http://schemas.openxmlformats.org/drawingml/2006/table">
            <a:tbl>
              <a:tblPr firstRow="1" firstCol="1" bandRow="1">
                <a:tableStyleId>{5C22544A-7EE6-4342-B048-85BDC9FD1C3A}</a:tableStyleId>
              </a:tblPr>
              <a:tblGrid>
                <a:gridCol w="1250372">
                  <a:extLst>
                    <a:ext uri="{9D8B030D-6E8A-4147-A177-3AD203B41FA5}">
                      <a16:colId xmlns:a16="http://schemas.microsoft.com/office/drawing/2014/main" val="4230892333"/>
                    </a:ext>
                  </a:extLst>
                </a:gridCol>
                <a:gridCol w="1250372">
                  <a:extLst>
                    <a:ext uri="{9D8B030D-6E8A-4147-A177-3AD203B41FA5}">
                      <a16:colId xmlns:a16="http://schemas.microsoft.com/office/drawing/2014/main" val="2905140789"/>
                    </a:ext>
                  </a:extLst>
                </a:gridCol>
                <a:gridCol w="1250372">
                  <a:extLst>
                    <a:ext uri="{9D8B030D-6E8A-4147-A177-3AD203B41FA5}">
                      <a16:colId xmlns:a16="http://schemas.microsoft.com/office/drawing/2014/main" val="2553034807"/>
                    </a:ext>
                  </a:extLst>
                </a:gridCol>
                <a:gridCol w="1250372">
                  <a:extLst>
                    <a:ext uri="{9D8B030D-6E8A-4147-A177-3AD203B41FA5}">
                      <a16:colId xmlns:a16="http://schemas.microsoft.com/office/drawing/2014/main" val="2395653145"/>
                    </a:ext>
                  </a:extLst>
                </a:gridCol>
              </a:tblGrid>
              <a:tr h="1448258">
                <a:tc>
                  <a:txBody>
                    <a:bodyPr/>
                    <a:lstStyle/>
                    <a:p>
                      <a:pPr marL="0" marR="0" algn="ctr">
                        <a:lnSpc>
                          <a:spcPct val="150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Year</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ctr">
                        <a:lnSpc>
                          <a:spcPct val="150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Total Forest Cover (in sq. km)</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ctr">
                        <a:lnSpc>
                          <a:spcPct val="150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Carbon Stock (in MtC)</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ctr">
                        <a:lnSpc>
                          <a:spcPct val="150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 Change in Carbon Stock</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576333479"/>
                  </a:ext>
                </a:extLst>
              </a:tr>
              <a:tr h="539081">
                <a:tc>
                  <a:txBody>
                    <a:bodyPr/>
                    <a:lstStyle/>
                    <a:p>
                      <a:pPr marL="0" marR="0">
                        <a:lnSpc>
                          <a:spcPct val="150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2020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nSpc>
                          <a:spcPct val="150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637,293</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nSpc>
                          <a:spcPct val="150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6,528</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nSpc>
                          <a:spcPct val="150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3856414220"/>
                  </a:ext>
                </a:extLst>
              </a:tr>
              <a:tr h="539081">
                <a:tc>
                  <a:txBody>
                    <a:bodyPr/>
                    <a:lstStyle/>
                    <a:p>
                      <a:pPr marL="0" marR="0">
                        <a:lnSpc>
                          <a:spcPct val="150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2021</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nSpc>
                          <a:spcPct val="150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692,027</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nSpc>
                          <a:spcPct val="150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7,850</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nSpc>
                          <a:spcPct val="150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20.25%</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650003243"/>
                  </a:ext>
                </a:extLst>
              </a:tr>
              <a:tr h="539081">
                <a:tc>
                  <a:txBody>
                    <a:bodyPr/>
                    <a:lstStyle/>
                    <a:p>
                      <a:pPr marL="0" marR="0">
                        <a:lnSpc>
                          <a:spcPct val="150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2022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nSpc>
                          <a:spcPct val="150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712,249</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nSpc>
                          <a:spcPct val="150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8,765</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nSpc>
                          <a:spcPct val="150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11.65%</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199517784"/>
                  </a:ext>
                </a:extLst>
              </a:tr>
              <a:tr h="539081">
                <a:tc>
                  <a:txBody>
                    <a:bodyPr/>
                    <a:lstStyle/>
                    <a:p>
                      <a:pPr marL="0" marR="0">
                        <a:lnSpc>
                          <a:spcPct val="150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2023</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nSpc>
                          <a:spcPct val="150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721,300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nSpc>
                          <a:spcPct val="150000"/>
                        </a:lnSpc>
                        <a:spcBef>
                          <a:spcPts val="0"/>
                        </a:spcBef>
                        <a:spcAft>
                          <a:spcPts val="0"/>
                        </a:spcAft>
                      </a:pPr>
                      <a:r>
                        <a:rPr lang="en-US" sz="1400" kern="0">
                          <a:effectLst/>
                          <a:latin typeface="Times New Roman" panose="02020603050405020304" pitchFamily="18" charset="0"/>
                          <a:cs typeface="Times New Roman" panose="02020603050405020304" pitchFamily="18" charset="0"/>
                        </a:rPr>
                        <a:t>9,130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nSpc>
                          <a:spcPct val="150000"/>
                        </a:lnSpc>
                        <a:spcBef>
                          <a:spcPts val="0"/>
                        </a:spcBef>
                        <a:spcAft>
                          <a:spcPts val="0"/>
                        </a:spcAft>
                      </a:pPr>
                      <a:r>
                        <a:rPr lang="en-US" sz="1400" kern="0" dirty="0">
                          <a:effectLst/>
                          <a:latin typeface="Times New Roman" panose="02020603050405020304" pitchFamily="18" charset="0"/>
                          <a:cs typeface="Times New Roman" panose="02020603050405020304" pitchFamily="18" charset="0"/>
                        </a:rPr>
                        <a:t>4.17%</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2352429651"/>
                  </a:ext>
                </a:extLst>
              </a:tr>
            </a:tbl>
          </a:graphicData>
        </a:graphic>
      </p:graphicFrame>
      <p:sp>
        <p:nvSpPr>
          <p:cNvPr id="4" name="Content Placeholder 3">
            <a:extLst>
              <a:ext uri="{FF2B5EF4-FFF2-40B4-BE49-F238E27FC236}">
                <a16:creationId xmlns:a16="http://schemas.microsoft.com/office/drawing/2014/main" id="{5DE555FD-3E8C-693C-8A8A-C68E455684CF}"/>
              </a:ext>
            </a:extLst>
          </p:cNvPr>
          <p:cNvSpPr>
            <a:spLocks noGrp="1"/>
          </p:cNvSpPr>
          <p:nvPr>
            <p:ph sz="half" idx="2"/>
          </p:nvPr>
        </p:nvSpPr>
        <p:spPr>
          <a:xfrm>
            <a:off x="6172200" y="1922607"/>
            <a:ext cx="5825836" cy="4351338"/>
          </a:xfrm>
        </p:spPr>
        <p:txBody>
          <a:bodyPr>
            <a:normAutofit/>
          </a:bodyPr>
          <a:lstStyle/>
          <a:p>
            <a:pPr marL="0" indent="0" algn="just">
              <a:lnSpc>
                <a:spcPct val="100000"/>
              </a:lnSpc>
              <a:buNone/>
            </a:pPr>
            <a:r>
              <a:rPr lang="en-US" sz="1600" dirty="0">
                <a:latin typeface="Times New Roman" panose="02020603050405020304" pitchFamily="18" charset="0"/>
                <a:cs typeface="Times New Roman" panose="02020603050405020304" pitchFamily="18" charset="0"/>
              </a:rPr>
              <a:t>Table 1 illustrates the yearly trend analysis of India's total forest cover and carbon stock from 2020 to 2023, showing a consistent increase in both metrics. In 2020, India had a forest cover of 637,293 square kilometers and a carbon stock of 6,528 million tons (</a:t>
            </a:r>
            <a:r>
              <a:rPr lang="en-US" sz="1600" dirty="0" err="1">
                <a:latin typeface="Times New Roman" panose="02020603050405020304" pitchFamily="18" charset="0"/>
                <a:cs typeface="Times New Roman" panose="02020603050405020304" pitchFamily="18" charset="0"/>
              </a:rPr>
              <a:t>MtC</a:t>
            </a:r>
            <a:r>
              <a:rPr lang="en-US" sz="1600" dirty="0">
                <a:latin typeface="Times New Roman" panose="02020603050405020304" pitchFamily="18" charset="0"/>
                <a:cs typeface="Times New Roman" panose="02020603050405020304" pitchFamily="18" charset="0"/>
              </a:rPr>
              <a:t>). By 2021, forest cover grew to 692,027 square kilometers, reflecting a 20.25% increase in carbon stock to 7,850 </a:t>
            </a:r>
            <a:r>
              <a:rPr lang="en-US" sz="1600" dirty="0" err="1">
                <a:latin typeface="Times New Roman" panose="02020603050405020304" pitchFamily="18" charset="0"/>
                <a:cs typeface="Times New Roman" panose="02020603050405020304" pitchFamily="18" charset="0"/>
              </a:rPr>
              <a:t>MtC</a:t>
            </a:r>
            <a:r>
              <a:rPr lang="en-US" sz="1600" dirty="0">
                <a:latin typeface="Times New Roman" panose="02020603050405020304" pitchFamily="18" charset="0"/>
                <a:cs typeface="Times New Roman" panose="02020603050405020304" pitchFamily="18" charset="0"/>
              </a:rPr>
              <a:t>. This upward trend continued into 2022, with forest cover reaching 712,249 square kilometers and carbon stock increasing by 11.65% to 8,765 </a:t>
            </a:r>
            <a:r>
              <a:rPr lang="en-US" sz="1600" dirty="0" err="1">
                <a:latin typeface="Times New Roman" panose="02020603050405020304" pitchFamily="18" charset="0"/>
                <a:cs typeface="Times New Roman" panose="02020603050405020304" pitchFamily="18" charset="0"/>
              </a:rPr>
              <a:t>MtC</a:t>
            </a:r>
            <a:r>
              <a:rPr lang="en-US" sz="1600" dirty="0">
                <a:latin typeface="Times New Roman" panose="02020603050405020304" pitchFamily="18" charset="0"/>
                <a:cs typeface="Times New Roman" panose="02020603050405020304" pitchFamily="18" charset="0"/>
              </a:rPr>
              <a:t>. In 2023, total forest area expanded to 721,300 square kilometers, but carbon stock growth slowed to 4.17%, indicating a stabilization in carbon accumulation rates. Overall, the data highlights the effectiveness of afforestation and conservation efforts; however, the diminishing rate of change suggests a need for enhanced management practices to maintain and boost carbon stock levels in the future.</a:t>
            </a:r>
          </a:p>
        </p:txBody>
      </p:sp>
      <p:sp>
        <p:nvSpPr>
          <p:cNvPr id="7" name="TextBox 6">
            <a:extLst>
              <a:ext uri="{FF2B5EF4-FFF2-40B4-BE49-F238E27FC236}">
                <a16:creationId xmlns:a16="http://schemas.microsoft.com/office/drawing/2014/main" id="{B43AA880-E19D-775E-F514-DB4DC2343452}"/>
              </a:ext>
            </a:extLst>
          </p:cNvPr>
          <p:cNvSpPr txBox="1"/>
          <p:nvPr/>
        </p:nvSpPr>
        <p:spPr>
          <a:xfrm>
            <a:off x="0" y="1737360"/>
            <a:ext cx="6096000" cy="878895"/>
          </a:xfrm>
          <a:prstGeom prst="rect">
            <a:avLst/>
          </a:prstGeom>
          <a:noFill/>
        </p:spPr>
        <p:txBody>
          <a:bodyPr wrap="square">
            <a:spAutoFit/>
          </a:bodyPr>
          <a:lstStyle/>
          <a:p>
            <a:pPr marL="0" marR="0" algn="ctr">
              <a:lnSpc>
                <a:spcPct val="150000"/>
              </a:lnSpc>
              <a:spcBef>
                <a:spcPts val="0"/>
              </a:spcBef>
              <a:spcAft>
                <a:spcPts val="10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Table 1:</a:t>
            </a:r>
            <a:r>
              <a:rPr lang="en-US" sz="1600" kern="100" dirty="0">
                <a:effectLst/>
                <a:latin typeface="Calibri" panose="020F0502020204030204" pitchFamily="34" charset="0"/>
                <a:ea typeface="Calibri" panose="020F0502020204030204" pitchFamily="34" charset="0"/>
                <a:cs typeface="Mangal" panose="02040503050203030202" pitchFamily="18" charset="0"/>
              </a:rPr>
              <a:t> </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India's Forest Cover and Carbon Stock Changed Between 2020 and 2023</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228156307"/>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82788109-590B-1338-ED17-A4C1E2860350}"/>
              </a:ext>
            </a:extLst>
          </p:cNvPr>
          <p:cNvGraphicFramePr>
            <a:graphicFrameLocks noGrp="1"/>
          </p:cNvGraphicFramePr>
          <p:nvPr>
            <p:ph sz="half" idx="1"/>
            <p:extLst>
              <p:ext uri="{D42A27DB-BD31-4B8C-83A1-F6EECF244321}">
                <p14:modId xmlns:p14="http://schemas.microsoft.com/office/powerpoint/2010/main" val="4206591182"/>
              </p:ext>
            </p:extLst>
          </p:nvPr>
        </p:nvGraphicFramePr>
        <p:xfrm>
          <a:off x="1025236" y="2438810"/>
          <a:ext cx="4655128" cy="3804397"/>
        </p:xfrm>
        <a:graphic>
          <a:graphicData uri="http://schemas.openxmlformats.org/drawingml/2006/table">
            <a:tbl>
              <a:tblPr firstRow="1" firstCol="1" bandRow="1">
                <a:tableStyleId>{5C22544A-7EE6-4342-B048-85BDC9FD1C3A}</a:tableStyleId>
              </a:tblPr>
              <a:tblGrid>
                <a:gridCol w="1163782">
                  <a:extLst>
                    <a:ext uri="{9D8B030D-6E8A-4147-A177-3AD203B41FA5}">
                      <a16:colId xmlns:a16="http://schemas.microsoft.com/office/drawing/2014/main" val="1681677352"/>
                    </a:ext>
                  </a:extLst>
                </a:gridCol>
                <a:gridCol w="1163782">
                  <a:extLst>
                    <a:ext uri="{9D8B030D-6E8A-4147-A177-3AD203B41FA5}">
                      <a16:colId xmlns:a16="http://schemas.microsoft.com/office/drawing/2014/main" val="3389292719"/>
                    </a:ext>
                  </a:extLst>
                </a:gridCol>
                <a:gridCol w="1163782">
                  <a:extLst>
                    <a:ext uri="{9D8B030D-6E8A-4147-A177-3AD203B41FA5}">
                      <a16:colId xmlns:a16="http://schemas.microsoft.com/office/drawing/2014/main" val="120282443"/>
                    </a:ext>
                  </a:extLst>
                </a:gridCol>
                <a:gridCol w="1163782">
                  <a:extLst>
                    <a:ext uri="{9D8B030D-6E8A-4147-A177-3AD203B41FA5}">
                      <a16:colId xmlns:a16="http://schemas.microsoft.com/office/drawing/2014/main" val="1401968201"/>
                    </a:ext>
                  </a:extLst>
                </a:gridCol>
              </a:tblGrid>
              <a:tr h="834463">
                <a:tc>
                  <a:txBody>
                    <a:bodyPr/>
                    <a:lstStyle/>
                    <a:p>
                      <a:pPr marL="0" marR="0" algn="just">
                        <a:lnSpc>
                          <a:spcPct val="150000"/>
                        </a:lnSpc>
                        <a:spcBef>
                          <a:spcPts val="0"/>
                        </a:spcBef>
                        <a:spcAft>
                          <a:spcPts val="1000"/>
                        </a:spcAft>
                      </a:pPr>
                      <a:r>
                        <a:rPr lang="en-US" sz="1200" kern="100" dirty="0">
                          <a:effectLst/>
                          <a:latin typeface="Times New Roman" panose="02020603050405020304" pitchFamily="18" charset="0"/>
                          <a:cs typeface="Times New Roman" panose="02020603050405020304" pitchFamily="18" charset="0"/>
                        </a:rPr>
                        <a:t>Program</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200" kern="100" dirty="0">
                          <a:effectLst/>
                          <a:latin typeface="Times New Roman" panose="02020603050405020304" pitchFamily="18" charset="0"/>
                          <a:cs typeface="Times New Roman" panose="02020603050405020304" pitchFamily="18" charset="0"/>
                        </a:rPr>
                        <a:t>Area Covered (in sq. km)</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Carbon Sequestration Potential (in MtC)</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Major Outcomes</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3615554221"/>
                  </a:ext>
                </a:extLst>
              </a:tr>
              <a:tr h="1102820">
                <a:tc>
                  <a:txBody>
                    <a:bodyPr/>
                    <a:lstStyle/>
                    <a:p>
                      <a:pPr marL="0" marR="0" algn="just">
                        <a:lnSpc>
                          <a:spcPct val="150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Green India Mission</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200" kern="100" dirty="0">
                          <a:effectLst/>
                          <a:latin typeface="Times New Roman" panose="02020603050405020304" pitchFamily="18" charset="0"/>
                          <a:cs typeface="Times New Roman" panose="02020603050405020304" pitchFamily="18" charset="0"/>
                        </a:rPr>
                        <a:t>25,000</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450</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Enhanced forest cover and biodiversity</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2642346491"/>
                  </a:ext>
                </a:extLst>
              </a:tr>
              <a:tr h="818595">
                <a:tc>
                  <a:txBody>
                    <a:bodyPr/>
                    <a:lstStyle/>
                    <a:p>
                      <a:pPr marL="0" marR="0" algn="just">
                        <a:lnSpc>
                          <a:spcPct val="150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Joint Forest Management (JFM)</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170,000</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200" kern="100" dirty="0">
                          <a:effectLst/>
                          <a:latin typeface="Times New Roman" panose="02020603050405020304" pitchFamily="18" charset="0"/>
                          <a:cs typeface="Times New Roman" panose="02020603050405020304" pitchFamily="18" charset="0"/>
                        </a:rPr>
                        <a:t>1,320</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Community participation improved</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3620781474"/>
                  </a:ext>
                </a:extLst>
              </a:tr>
              <a:tr h="818595">
                <a:tc>
                  <a:txBody>
                    <a:bodyPr/>
                    <a:lstStyle/>
                    <a:p>
                      <a:pPr marL="0" marR="0" algn="just">
                        <a:lnSpc>
                          <a:spcPct val="150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Afforestation Programs</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90,000</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200" kern="100" dirty="0">
                          <a:effectLst/>
                          <a:latin typeface="Times New Roman" panose="02020603050405020304" pitchFamily="18" charset="0"/>
                          <a:cs typeface="Times New Roman" panose="02020603050405020304" pitchFamily="18" charset="0"/>
                        </a:rPr>
                        <a:t>630</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200" kern="100" dirty="0">
                          <a:effectLst/>
                          <a:latin typeface="Times New Roman" panose="02020603050405020304" pitchFamily="18" charset="0"/>
                          <a:cs typeface="Times New Roman" panose="02020603050405020304" pitchFamily="18" charset="0"/>
                        </a:rPr>
                        <a:t>Reduced soil erosion and degradation</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1973877961"/>
                  </a:ext>
                </a:extLst>
              </a:tr>
            </a:tbl>
          </a:graphicData>
        </a:graphic>
      </p:graphicFrame>
      <p:sp>
        <p:nvSpPr>
          <p:cNvPr id="4" name="Content Placeholder 3">
            <a:extLst>
              <a:ext uri="{FF2B5EF4-FFF2-40B4-BE49-F238E27FC236}">
                <a16:creationId xmlns:a16="http://schemas.microsoft.com/office/drawing/2014/main" id="{706D5B49-38A2-6364-6FDA-FC9AC466A29A}"/>
              </a:ext>
            </a:extLst>
          </p:cNvPr>
          <p:cNvSpPr>
            <a:spLocks noGrp="1"/>
          </p:cNvSpPr>
          <p:nvPr>
            <p:ph sz="half" idx="2"/>
          </p:nvPr>
        </p:nvSpPr>
        <p:spPr>
          <a:xfrm>
            <a:off x="6941129" y="1884218"/>
            <a:ext cx="4842162" cy="4358989"/>
          </a:xfrm>
        </p:spPr>
        <p:txBody>
          <a:bodyPr>
            <a:normAutofit fontScale="92500" lnSpcReduction="10000"/>
          </a:bodyPr>
          <a:lstStyle/>
          <a:p>
            <a:pPr marL="0" indent="0" algn="just">
              <a:lnSpc>
                <a:spcPct val="100000"/>
              </a:lnSpc>
              <a:buNone/>
            </a:pPr>
            <a:r>
              <a:rPr lang="en-US" sz="1600" dirty="0">
                <a:latin typeface="Times New Roman" panose="02020603050405020304" pitchFamily="18" charset="0"/>
                <a:cs typeface="Times New Roman" panose="02020603050405020304" pitchFamily="18" charset="0"/>
              </a:rPr>
              <a:t>Table 2 summarizes the effects of three major conservation programs in India—Joint Forest Management (JFM), various afforestation programs, and the Green India Mission—on carbon stock growth and environmental outcomes. The Green India Mission has covered approximately 25,000 square kilometers, increasing the carbon pool by about 450 million tons (</a:t>
            </a:r>
            <a:r>
              <a:rPr lang="en-US" sz="1600" dirty="0" err="1">
                <a:latin typeface="Times New Roman" panose="02020603050405020304" pitchFamily="18" charset="0"/>
                <a:cs typeface="Times New Roman" panose="02020603050405020304" pitchFamily="18" charset="0"/>
              </a:rPr>
              <a:t>MtC</a:t>
            </a:r>
            <a:r>
              <a:rPr lang="en-US" sz="1600" dirty="0">
                <a:latin typeface="Times New Roman" panose="02020603050405020304" pitchFamily="18" charset="0"/>
                <a:cs typeface="Times New Roman" panose="02020603050405020304" pitchFamily="18" charset="0"/>
              </a:rPr>
              <a:t>) and enhancing biodiversity and forest cover, although its impact is smaller compared to other programs. JFM, covering 170,000 square kilometers, is the most effective in terms of carbon sequestration, with a potential increase of 1,320 </a:t>
            </a:r>
            <a:r>
              <a:rPr lang="en-US" sz="1600" dirty="0" err="1">
                <a:latin typeface="Times New Roman" panose="02020603050405020304" pitchFamily="18" charset="0"/>
                <a:cs typeface="Times New Roman" panose="02020603050405020304" pitchFamily="18" charset="0"/>
              </a:rPr>
              <a:t>MtC</a:t>
            </a:r>
            <a:r>
              <a:rPr lang="en-US" sz="1600" dirty="0">
                <a:latin typeface="Times New Roman" panose="02020603050405020304" pitchFamily="18" charset="0"/>
                <a:cs typeface="Times New Roman" panose="02020603050405020304" pitchFamily="18" charset="0"/>
              </a:rPr>
              <a:t> due to strong community involvement in sustainable forest management. Meanwhile, reforestation activities across 90,000 square kilometers have added 630 </a:t>
            </a:r>
            <a:r>
              <a:rPr lang="en-US" sz="1600" dirty="0" err="1">
                <a:latin typeface="Times New Roman" panose="02020603050405020304" pitchFamily="18" charset="0"/>
                <a:cs typeface="Times New Roman" panose="02020603050405020304" pitchFamily="18" charset="0"/>
              </a:rPr>
              <a:t>MtC</a:t>
            </a:r>
            <a:r>
              <a:rPr lang="en-US" sz="1600" dirty="0">
                <a:latin typeface="Times New Roman" panose="02020603050405020304" pitchFamily="18" charset="0"/>
                <a:cs typeface="Times New Roman" panose="02020603050405020304" pitchFamily="18" charset="0"/>
              </a:rPr>
              <a:t> to the carbon pool, particularly benefiting areas prone to land degradation and soil erosion. Overall, each program contributes significantly to carbon stock and environmental quality, but their efficiency varies. Sustainable forest management and carbon sequestration outcomes rely on tailored conservation strategies that consider biological, social, and economic factors.</a:t>
            </a:r>
          </a:p>
        </p:txBody>
      </p:sp>
      <p:sp>
        <p:nvSpPr>
          <p:cNvPr id="7" name="TextBox 6">
            <a:extLst>
              <a:ext uri="{FF2B5EF4-FFF2-40B4-BE49-F238E27FC236}">
                <a16:creationId xmlns:a16="http://schemas.microsoft.com/office/drawing/2014/main" id="{7144716E-57F4-E938-C2B6-3751DE7D8AFD}"/>
              </a:ext>
            </a:extLst>
          </p:cNvPr>
          <p:cNvSpPr txBox="1"/>
          <p:nvPr/>
        </p:nvSpPr>
        <p:spPr>
          <a:xfrm>
            <a:off x="1025236" y="614793"/>
            <a:ext cx="6096000" cy="878895"/>
          </a:xfrm>
          <a:prstGeom prst="rect">
            <a:avLst/>
          </a:prstGeom>
          <a:noFill/>
        </p:spPr>
        <p:txBody>
          <a:bodyPr wrap="square">
            <a:spAutoFit/>
          </a:bodyPr>
          <a:lstStyle/>
          <a:p>
            <a:pPr marL="0" marR="0" algn="ctr">
              <a:lnSpc>
                <a:spcPct val="150000"/>
              </a:lnSpc>
              <a:spcBef>
                <a:spcPts val="0"/>
              </a:spcBef>
              <a:spcAft>
                <a:spcPts val="10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Table 2:</a:t>
            </a:r>
            <a:r>
              <a:rPr lang="en-US" sz="1600" kern="100" dirty="0">
                <a:effectLst/>
                <a:latin typeface="Calibri" panose="020F0502020204030204" pitchFamily="34" charset="0"/>
                <a:ea typeface="Calibri" panose="020F0502020204030204" pitchFamily="34" charset="0"/>
                <a:cs typeface="Mangal" panose="02040503050203030202" pitchFamily="18" charset="0"/>
              </a:rPr>
              <a:t> </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Major Conservation Programs' Effect on the Growth of the Carbon Stock</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33480083"/>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D2D0BC-3221-E9A2-AD49-800262910A59}"/>
              </a:ext>
            </a:extLst>
          </p:cNvPr>
          <p:cNvSpPr>
            <a:spLocks noGrp="1"/>
          </p:cNvSpPr>
          <p:nvPr>
            <p:ph type="title"/>
          </p:nvPr>
        </p:nvSpPr>
        <p:spPr/>
        <p:txBody>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DISCUSSION</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B2D660C3-3D92-8826-BACF-B703ACCD969C}"/>
              </a:ext>
            </a:extLst>
          </p:cNvPr>
          <p:cNvSpPr>
            <a:spLocks noGrp="1"/>
          </p:cNvSpPr>
          <p:nvPr>
            <p:ph idx="1"/>
          </p:nvPr>
        </p:nvSpPr>
        <p:spPr>
          <a:xfrm>
            <a:off x="838200" y="1856509"/>
            <a:ext cx="10425545" cy="4308764"/>
          </a:xfrm>
        </p:spPr>
        <p:txBody>
          <a:bodyPr>
            <a:normAutofit fontScale="92500" lnSpcReduction="10000"/>
          </a:bodyPr>
          <a:lstStyle/>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This study, through excellent methodology, makes use of wide range secondary sources to highlight the dynamics of carbon density, forest cover, and conservation efforts in India for the period from 2020 to 2023. </a:t>
            </a:r>
          </a:p>
          <a:p>
            <a:pPr algn="just">
              <a:buFont typeface="Wingdings" panose="05000000000000000000" pitchFamily="2" charset="2"/>
              <a:buChar char="Ø"/>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Capturing temporal and spatial trends in forest conservation through this descriptive and analytical approach, it provides crucial insights on how various activities can affect the growth of carbon stocks.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From Table 1, it can be deduced that India's total cover area of forests has increased from 637,293 square kilometers in 2020 to 721,300 square kilometers in 2023. This led the carbon stock to grow from 6,528 </a:t>
            </a:r>
            <a:r>
              <a:rPr lang="en-US" sz="1800" dirty="0" err="1">
                <a:effectLst/>
                <a:latin typeface="Times New Roman" panose="02020603050405020304" pitchFamily="18" charset="0"/>
                <a:ea typeface="Calibri" panose="020F0502020204030204" pitchFamily="34" charset="0"/>
              </a:rPr>
              <a:t>MtC</a:t>
            </a:r>
            <a:r>
              <a:rPr lang="en-US" sz="1800" dirty="0">
                <a:effectLst/>
                <a:latin typeface="Times New Roman" panose="02020603050405020304" pitchFamily="18" charset="0"/>
                <a:ea typeface="Calibri" panose="020F0502020204030204" pitchFamily="34" charset="0"/>
              </a:rPr>
              <a:t> to 9,130 </a:t>
            </a:r>
            <a:r>
              <a:rPr lang="en-US" sz="1800" dirty="0" err="1">
                <a:effectLst/>
                <a:latin typeface="Times New Roman" panose="02020603050405020304" pitchFamily="18" charset="0"/>
                <a:ea typeface="Calibri" panose="020F0502020204030204" pitchFamily="34" charset="0"/>
              </a:rPr>
              <a:t>MtC</a:t>
            </a:r>
            <a:endParaRPr lang="en-US" sz="1800" dirty="0">
              <a:effectLst/>
              <a:latin typeface="Times New Roman" panose="02020603050405020304" pitchFamily="18" charset="0"/>
              <a:ea typeface="Calibri" panose="020F0502020204030204" pitchFamily="34" charset="0"/>
            </a:endParaRPr>
          </a:p>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amount of coverage area and carbon sequestration potential for performance disparities under the main conservation projects is given in Table 2. </a:t>
            </a:r>
            <a:endParaRPr lang="en-US" sz="1800" dirty="0">
              <a:latin typeface="Times New Roman" panose="02020603050405020304" pitchFamily="18" charset="0"/>
              <a:ea typeface="Calibri" panose="020F0502020204030204" pitchFamily="34" charset="0"/>
            </a:endParaRPr>
          </a:p>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most successful one, however, is the Joint Forest Management or JFM </a:t>
            </a:r>
            <a:r>
              <a:rPr lang="en-US" sz="1800" dirty="0" err="1">
                <a:effectLst/>
                <a:latin typeface="Times New Roman" panose="02020603050405020304" pitchFamily="18" charset="0"/>
                <a:ea typeface="Calibri" panose="020F0502020204030204" pitchFamily="34" charset="0"/>
              </a:rPr>
              <a:t>programme</a:t>
            </a:r>
            <a:r>
              <a:rPr lang="en-US" sz="1800" dirty="0">
                <a:effectLst/>
                <a:latin typeface="Times New Roman" panose="02020603050405020304" pitchFamily="18" charset="0"/>
                <a:ea typeface="Calibri" panose="020F0502020204030204" pitchFamily="34" charset="0"/>
              </a:rPr>
              <a:t> that encompasses 170,000 square kilometers of land that can store around 1,320 million tons of carbon. </a:t>
            </a:r>
          </a:p>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Even with the success the study shows, there are still several challenges that could be standing in the way of further development in the process of carbon sequestration and forest conservation</a:t>
            </a:r>
            <a:endParaRPr lang="en-US" sz="1800" dirty="0">
              <a:latin typeface="Times New Roman" panose="02020603050405020304" pitchFamily="18" charset="0"/>
              <a:ea typeface="Calibri" panose="020F0502020204030204" pitchFamily="34" charset="0"/>
            </a:endParaRPr>
          </a:p>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Strengthen policy frames to advocate distribution of fair resources, co-state cooperation, and community capacity building for the effectiveness of forest conservation programs</a:t>
            </a:r>
            <a:endParaRPr lang="en-US" sz="1800" dirty="0">
              <a:latin typeface="Times New Roman" panose="02020603050405020304" pitchFamily="18" charset="0"/>
            </a:endParaRPr>
          </a:p>
          <a:p>
            <a:endParaRPr lang="en-US" dirty="0"/>
          </a:p>
        </p:txBody>
      </p:sp>
    </p:spTree>
    <p:extLst>
      <p:ext uri="{BB962C8B-B14F-4D97-AF65-F5344CB8AC3E}">
        <p14:creationId xmlns:p14="http://schemas.microsoft.com/office/powerpoint/2010/main" val="3321401310"/>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424A5-0445-EE26-1D06-F9539E46A570}"/>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CONCLUSION</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7E45EEB5-FB03-5977-39D8-7B446975D8DF}"/>
              </a:ext>
            </a:extLst>
          </p:cNvPr>
          <p:cNvSpPr>
            <a:spLocks noGrp="1"/>
          </p:cNvSpPr>
          <p:nvPr>
            <p:ph idx="1"/>
          </p:nvPr>
        </p:nvSpPr>
        <p:spPr/>
        <p:txBody>
          <a:bodyPr>
            <a:normAutofit fontScale="92500"/>
          </a:bodyPr>
          <a:lstStyle/>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This analysis concludes that, in the period 2020-2023, a number of conservation measures significantly improved India's forest cover as well as carbon stock</a:t>
            </a:r>
          </a:p>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data were essentially consistent in increasing carbon density and area of forests; these programs were thus effective—especially the JFM, which showed a strong relationship between potential carbon sequestration and community involvement.</a:t>
            </a:r>
            <a:endParaRPr lang="en-US" sz="1800" dirty="0">
              <a:latin typeface="Times New Roman" panose="02020603050405020304" pitchFamily="18" charset="0"/>
              <a:ea typeface="Calibri" panose="020F0502020204030204" pitchFamily="34" charset="0"/>
            </a:endParaRPr>
          </a:p>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However, the rate of increase in carbon stocks has slowed lately, and prospects for holding steady long-term gains remain questionable and underline more aggressive forest management techniques and creative conservation approaches</a:t>
            </a:r>
          </a:p>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That said, problems such as uneven execution, underfunding, and regional differences would need to be addressed if these projects are to continue to succeed. </a:t>
            </a:r>
            <a:endParaRPr lang="en-US" sz="1800" dirty="0">
              <a:latin typeface="Times New Roman" panose="02020603050405020304" pitchFamily="18" charset="0"/>
              <a:ea typeface="Calibri" panose="020F0502020204030204" pitchFamily="34" charset="0"/>
            </a:endParaRPr>
          </a:p>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India can promote this effort at the grass-root level through policies which can help improve its basic efforts in forest conservation further, thus contributing more towards global mitigation efforts of climate change</a:t>
            </a:r>
          </a:p>
          <a:p>
            <a:pPr algn="just">
              <a:buFont typeface="Wingdings" panose="05000000000000000000" pitchFamily="2" charset="2"/>
              <a:buChar char="Ø"/>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This would ensure ecological balance as well as the promotion of biodiversity for generations to come.</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011740672"/>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C4B85-1CF9-F267-5EBC-B866A303D1F7}"/>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REFERENCES</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24100103-8365-D086-71C0-B2EE37F06AD4}"/>
              </a:ext>
            </a:extLst>
          </p:cNvPr>
          <p:cNvSpPr>
            <a:spLocks noGrp="1"/>
          </p:cNvSpPr>
          <p:nvPr>
            <p:ph idx="1"/>
          </p:nvPr>
        </p:nvSpPr>
        <p:spPr/>
        <p:txBody>
          <a:bodyPr>
            <a:normAutofit fontScale="85000" lnSpcReduction="10000"/>
          </a:bodyPr>
          <a:lstStyle/>
          <a:p>
            <a:pPr marL="342900" marR="0" lvl="0" indent="-342900" algn="just">
              <a:lnSpc>
                <a:spcPct val="150000"/>
              </a:lnSpc>
              <a:spcBef>
                <a:spcPts val="0"/>
              </a:spcBef>
              <a:spcAft>
                <a:spcPts val="0"/>
              </a:spcAft>
              <a:buFont typeface="+mj-lt"/>
              <a:buAutoNum type="arabicPeriod"/>
            </a:pP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Aggarwal, A., &amp; Brockington, D. (2020). Reducing or creating poverty? Analyzing livelihood impacts of forest carbon projects with evidence from India. Land Use Policy, 95, 104608.</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Bisht, S., </a:t>
            </a: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Bargali</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 S. S., </a:t>
            </a: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Bargali</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 K., Rawat, G. S., Rawat, Y. S., &amp; </a:t>
            </a: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Fartyal</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 A. (2022). Influence of anthropogenic activities on forest carbon stocks—a case study from Gori Valley, Western Himalaya. Sustainability, 14(24), 16918.</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Gogoi</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 A., </a:t>
            </a: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Ahirwal</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 J., &amp; Sahoo, U. K. (2022). Evaluation of ecosystem carbon storage in major forest types of Eastern Himalaya: Implications for carbon sink management. Journal of Environmental Management, 302, 113972.</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it-IT" sz="1800" i="1" kern="100" dirty="0">
                <a:effectLst/>
                <a:latin typeface="Times New Roman" panose="02020603050405020304" pitchFamily="18" charset="0"/>
                <a:ea typeface="Calibri" panose="020F0502020204030204" pitchFamily="34" charset="0"/>
                <a:cs typeface="Mangal" panose="02040503050203030202" pitchFamily="18" charset="0"/>
              </a:rPr>
              <a:t>Mishra, G., Sarkar, A., Giri, K., Nath, A. J., Lal, R., &amp; Francaviglia, R. (2021).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Changes in soil carbon stocks under plantation systems and natural forests in Northeast India. Ecological Modelling, 446, 109500.</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000"/>
              </a:spcAft>
              <a:buFont typeface="+mj-lt"/>
              <a:buAutoNum type="arabicPeriod"/>
            </a:pP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Pandey, A., Arunachalam, K., Thadani, R., &amp; Singh, V. (2020). Forest degradation impacts on carbon stocks, tree density and regeneration status in </a:t>
            </a: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banj</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 oak forests of Central Himalaya. Ecological Research, 35(1), 208-218.</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dirty="0"/>
          </a:p>
        </p:txBody>
      </p:sp>
    </p:spTree>
    <p:extLst>
      <p:ext uri="{BB962C8B-B14F-4D97-AF65-F5344CB8AC3E}">
        <p14:creationId xmlns:p14="http://schemas.microsoft.com/office/powerpoint/2010/main" val="709561068"/>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7C0B1-2780-0169-A536-7FEE82E17166}"/>
              </a:ext>
            </a:extLst>
          </p:cNvPr>
          <p:cNvSpPr>
            <a:spLocks noGrp="1"/>
          </p:cNvSpPr>
          <p:nvPr>
            <p:ph type="title"/>
          </p:nvPr>
        </p:nvSpPr>
        <p:spPr>
          <a:xfrm>
            <a:off x="4468090" y="2533361"/>
            <a:ext cx="3664527" cy="895639"/>
          </a:xfrm>
        </p:spPr>
        <p:txBody>
          <a:bodyPr>
            <a:normAutofit fontScale="90000"/>
          </a:bodyPr>
          <a:lstStyle/>
          <a:p>
            <a:r>
              <a:rPr lang="en-US"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3065748590"/>
      </p:ext>
    </p:extLst>
  </p:cSld>
  <p:clrMapOvr>
    <a:masterClrMapping/>
  </p:clrMapOvr>
  <p:transition spd="slow">
    <p:push dir="u"/>
  </p:transition>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20</TotalTime>
  <Words>1925</Words>
  <Application>Microsoft Office PowerPoint</Application>
  <PresentationFormat>Widescreen</PresentationFormat>
  <Paragraphs>95</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Calibri</vt:lpstr>
      <vt:lpstr>Calibri Light</vt:lpstr>
      <vt:lpstr>Times New Roman</vt:lpstr>
      <vt:lpstr>Wingdings</vt:lpstr>
      <vt:lpstr>Retrospect</vt:lpstr>
      <vt:lpstr>ANALYZING THE EFFECTS OF INDIA'S FOREST CONSERVATION PROGRAMS ON THE GROWTH OF CARBON STOCKS </vt:lpstr>
      <vt:lpstr>INTRODUCTION  </vt:lpstr>
      <vt:lpstr>REVIEW OF LITREATURE  </vt:lpstr>
      <vt:lpstr>RESEARCH METHODOLOGY  </vt:lpstr>
      <vt:lpstr>PowerPoint Presentation</vt:lpstr>
      <vt:lpstr>RESULTS  </vt:lpstr>
      <vt:lpstr>PowerPoint Presentation</vt:lpstr>
      <vt:lpstr>DISCUSSION </vt:lpstr>
      <vt:lpstr>CONCLUSION </vt:lpstr>
      <vt:lpstr>REFERENCES </vt:lpstr>
      <vt:lpstr>THANK YOU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50</cp:revision>
  <dcterms:created xsi:type="dcterms:W3CDTF">2024-09-28T07:48:40Z</dcterms:created>
  <dcterms:modified xsi:type="dcterms:W3CDTF">2024-10-16T21:41:11Z</dcterms:modified>
</cp:coreProperties>
</file>