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CAD085-E8A6-8845-BD4E-CB4CCA059FC4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CAD085-E8A6-8845-BD4E-CB4CCA059FC4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CAD085-E8A6-8845-BD4E-CB4CCA059FC4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CAD085-E8A6-8845-BD4E-CB4CCA059FC4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CAD085-E8A6-8845-BD4E-CB4CCA059FC4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CAD085-E8A6-8845-BD4E-CB4CCA059FC4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CAD085-E8A6-8845-BD4E-CB4CCA059FC4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CAD085-E8A6-8845-BD4E-CB4CCA059FC4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CAD085-E8A6-8845-BD4E-CB4CCA059FC4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CAD085-E8A6-8845-BD4E-CB4CCA059FC4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CAD085-E8A6-8845-BD4E-CB4CCA059FC4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CAD085-E8A6-8845-BD4E-CB4CCA059FC4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6458" y="1343622"/>
            <a:ext cx="7935686" cy="2574656"/>
          </a:xfrm>
        </p:spPr>
        <p:txBody>
          <a:bodyPr>
            <a:normAutofit/>
          </a:bodyPr>
          <a:lstStyle/>
          <a:p>
            <a:pPr algn="ctr"/>
            <a:r>
              <a:rPr lang="en-IN" sz="3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sz="360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From </a:t>
            </a:r>
            <a:r>
              <a:rPr sz="360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Legislation to </a:t>
            </a:r>
            <a:r>
              <a:rPr sz="360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Service </a:t>
            </a:r>
            <a:r>
              <a:rPr sz="360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Delivery</a:t>
            </a:r>
            <a:r>
              <a:rPr lang="en-IN" sz="3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en-US" sz="3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Journey </a:t>
            </a:r>
            <a:r>
              <a:rPr lang="en-US" sz="3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of the Jharkhand Right to Service Act, </a:t>
            </a:r>
            <a:r>
              <a:rPr lang="en-US" sz="3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2011–2025”</a:t>
            </a:r>
            <a:r>
              <a:rPr lang="en-US" dirty="0" smtClean="0"/>
              <a:t/>
            </a:r>
            <a:br>
              <a:rPr lang="en-US" dirty="0" smtClean="0"/>
            </a:b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03241" y="3582362"/>
            <a:ext cx="6195525" cy="1185581"/>
          </a:xfrm>
        </p:spPr>
        <p:txBody>
          <a:bodyPr>
            <a:normAutofit fontScale="25000" lnSpcReduction="20000"/>
          </a:bodyPr>
          <a:lstStyle/>
          <a:p>
            <a:endParaRPr/>
          </a:p>
          <a:p>
            <a:endParaRPr/>
          </a:p>
          <a:p>
            <a:pPr>
              <a:lnSpc>
                <a:spcPct val="170000"/>
              </a:lnSpc>
            </a:pPr>
            <a:r>
              <a:rPr sz="9600" b="1">
                <a:solidFill>
                  <a:schemeClr val="tx1"/>
                </a:solidFill>
              </a:rPr>
              <a:t>Sanjay Kumar</a:t>
            </a:r>
          </a:p>
          <a:p>
            <a:pPr>
              <a:lnSpc>
                <a:spcPct val="170000"/>
              </a:lnSpc>
            </a:pPr>
            <a:r>
              <a:rPr sz="7200" b="1"/>
              <a:t>Research Scholar, DSPMU</a:t>
            </a:r>
            <a:r>
              <a:rPr sz="7200" b="1"/>
              <a:t>, </a:t>
            </a:r>
            <a:r>
              <a:rPr sz="7200" b="1" smtClean="0"/>
              <a:t>Ranchi</a:t>
            </a:r>
            <a:endParaRPr lang="en-IN" sz="7200" b="1" dirty="0" smtClean="0"/>
          </a:p>
          <a:p>
            <a:endParaRPr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74914" y="5514484"/>
            <a:ext cx="3794449" cy="879613"/>
          </a:xfrm>
          <a:prstGeom prst="rect">
            <a:avLst/>
          </a:prstGeom>
        </p:spPr>
        <p:txBody>
          <a:bodyPr vert="horz" anchor="b">
            <a:normAutofit fontScale="5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To be presented on 17/01/2026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03242" y="326571"/>
            <a:ext cx="2911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 smtClean="0"/>
              <a:t>          </a:t>
            </a:r>
            <a:r>
              <a:rPr lang="en-IN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RCIRFMD -2026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04857" y="6394097"/>
            <a:ext cx="2939143" cy="458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en-IN" sz="1400" b="1" dirty="0" smtClean="0">
                <a:latin typeface="Times New Roman" pitchFamily="18" charset="0"/>
                <a:cs typeface="Times New Roman" pitchFamily="18" charset="0"/>
              </a:rPr>
              <a:t>Mob : </a:t>
            </a:r>
            <a:r>
              <a:rPr lang="en-IN" sz="1400" b="1" dirty="0" smtClean="0">
                <a:latin typeface="Times New Roman" pitchFamily="18" charset="0"/>
                <a:cs typeface="Times New Roman" pitchFamily="18" charset="0"/>
              </a:rPr>
              <a:t>7903796154, 7765915859</a:t>
            </a:r>
            <a:endParaRPr lang="en-IN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Before 2011, </a:t>
            </a:r>
            <a:r>
              <a:rPr>
                <a:latin typeface="Times New Roman" pitchFamily="18" charset="0"/>
                <a:cs typeface="Times New Roman" pitchFamily="18" charset="0"/>
              </a:rPr>
              <a:t>no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strict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statutory </a:t>
            </a:r>
            <a:r>
              <a:rPr>
                <a:latin typeface="Times New Roman" pitchFamily="18" charset="0"/>
                <a:cs typeface="Times New Roman" pitchFamily="18" charset="0"/>
              </a:rPr>
              <a:t>time limit for public services</a:t>
            </a:r>
          </a:p>
          <a:p>
            <a:pPr lvl="1">
              <a:buFont typeface="Wingdings" pitchFamily="2" charset="2"/>
              <a:buChar char="§"/>
            </a:pPr>
            <a:r>
              <a:rPr>
                <a:latin typeface="Times New Roman" pitchFamily="18" charset="0"/>
                <a:cs typeface="Times New Roman" pitchFamily="18" charset="0"/>
              </a:rPr>
              <a:t>Citizens faced delays, corruption, and procedural hurdles</a:t>
            </a:r>
          </a:p>
          <a:p>
            <a:pPr lvl="1">
              <a:buFont typeface="Wingdings" pitchFamily="2" charset="2"/>
              <a:buChar char="§"/>
            </a:pPr>
            <a:r>
              <a:rPr>
                <a:latin typeface="Times New Roman" pitchFamily="18" charset="0"/>
                <a:cs typeface="Times New Roman" pitchFamily="18" charset="0"/>
              </a:rPr>
              <a:t>Service delivery depended on administrative discretion</a:t>
            </a:r>
          </a:p>
          <a:p>
            <a:pPr lvl="1">
              <a:buFont typeface="Wingdings" pitchFamily="2" charset="2"/>
              <a:buChar char="§"/>
            </a:pPr>
            <a:r>
              <a:rPr>
                <a:latin typeface="Times New Roman" pitchFamily="18" charset="0"/>
                <a:cs typeface="Times New Roman" pitchFamily="18" charset="0"/>
              </a:rPr>
              <a:t>Lack of accountability mechanisms for officials</a:t>
            </a:r>
          </a:p>
          <a:p>
            <a:pPr lvl="1">
              <a:buFont typeface="Wingdings" pitchFamily="2" charset="2"/>
              <a:buChar char="§"/>
            </a:pPr>
            <a:r>
              <a:rPr>
                <a:latin typeface="Times New Roman" pitchFamily="18" charset="0"/>
                <a:cs typeface="Times New Roman" pitchFamily="18" charset="0"/>
              </a:rPr>
              <a:t>Growing demand for transparency and good governance</a:t>
            </a:r>
          </a:p>
          <a:p>
            <a:pPr lvl="1">
              <a:buFont typeface="Wingdings" pitchFamily="2" charset="2"/>
              <a:buChar char="§"/>
            </a:pPr>
            <a:r>
              <a:rPr>
                <a:latin typeface="Times New Roman" pitchFamily="18" charset="0"/>
                <a:cs typeface="Times New Roman" pitchFamily="18" charset="0"/>
              </a:rPr>
              <a:t>Influence of similar Acts in other Indian states</a:t>
            </a:r>
          </a:p>
          <a:p>
            <a:pPr lvl="1">
              <a:buFont typeface="Wingdings" pitchFamily="2" charset="2"/>
              <a:buChar char="§"/>
            </a:pPr>
            <a:r>
              <a:rPr>
                <a:latin typeface="Times New Roman" pitchFamily="18" charset="0"/>
                <a:cs typeface="Times New Roman" pitchFamily="18" charset="0"/>
              </a:rPr>
              <a:t>Need for citizen-centric administrative reforms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Background of the Study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To ensure time-bound delivery of essential services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To reduce red-tapism and administrative delays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To make officials accountable for service failure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To empower citizens through a legal right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To strengthen trust in public administration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To institutionalize service standards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Rationale of the Right to Service Act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To examine the evolution of the RTS Act in Jharkhand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To analyze changes from 2011 to 2025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To study expansion of services under the Act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To assess changes in stipulated timelines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To examine accountability and penalty provisions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To evaluate governance outcomes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Objectives of the Study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>
                <a:latin typeface="Times New Roman" pitchFamily="18" charset="0"/>
                <a:cs typeface="Times New Roman" pitchFamily="18" charset="0"/>
              </a:rPr>
              <a:t>Passed by Jharkhand Legislative Assembly in September 2011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Notified on 30 September 2011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Contains 14 sections in less than four pages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Provides for notification of services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Appointment of designated and appellate officers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Provision of time limits for service delivery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Penalty for delay or denial of services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Provision for State Service Delivery Commission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Jharkhand Right to Service Act, 2011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Rules notified on 15 November 2011</a:t>
            </a:r>
          </a:p>
          <a:p>
            <a:pPr lvl="1">
              <a:buFont typeface="Wingdings" pitchFamily="2" charset="2"/>
              <a:buChar char="q"/>
            </a:pPr>
            <a:r>
              <a:t>Detailed procedures for application and acknowledgment</a:t>
            </a:r>
          </a:p>
          <a:p>
            <a:pPr lvl="1">
              <a:buFont typeface="Wingdings" pitchFamily="2" charset="2"/>
              <a:buChar char="q"/>
            </a:pPr>
            <a:r>
              <a:t>Defined powers and duties of designated officers</a:t>
            </a:r>
          </a:p>
          <a:p>
            <a:pPr lvl="1">
              <a:buFont typeface="Wingdings" pitchFamily="2" charset="2"/>
              <a:buChar char="q"/>
            </a:pPr>
            <a:r>
              <a:t>Penalty provision ranging from ₹500 to ₹5,000</a:t>
            </a:r>
          </a:p>
          <a:p>
            <a:pPr lvl="1">
              <a:buFont typeface="Wingdings" pitchFamily="2" charset="2"/>
              <a:buChar char="q"/>
            </a:pPr>
            <a:r>
              <a:t>Clear appeal mechanism (first &amp; second appeal)</a:t>
            </a:r>
          </a:p>
          <a:p>
            <a:pPr lvl="1">
              <a:buFont typeface="Wingdings" pitchFamily="2" charset="2"/>
              <a:buChar char="q"/>
            </a:pPr>
            <a:r>
              <a:t>Use of ICT emphasized for service delivery</a:t>
            </a:r>
          </a:p>
          <a:p>
            <a:pPr lvl="1">
              <a:buFont typeface="Wingdings" pitchFamily="2" charset="2"/>
              <a:buChar char="q"/>
            </a:pPr>
            <a:r>
              <a:t>Citizen-friendly guideline published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Rules &amp; Guidelines (2011)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Only 20 services covered initially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Low public awareness during early phase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Limited training of service delivery officials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Police services brought under RTS (2012)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Passport and character verification included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Department-wise implementation orders issued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Gradual improvement in compliance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Initial Implementation Phase (2011–2013)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Directive issued for online service delivery (2012)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NIC-supported e-service portals introduced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Role of Pragya Kendras expanded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Reduction in physical visits to offices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Online submission and acknowledgment of applications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Improved tracking and transparency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Shift Towards Digital Governance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2015: 151 services notified across departments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Agriculture, Revenue, Transport, Health included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2016: 21 additional services added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2016: 26 more services notified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2017: Total services reached 289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2019–2021: Continued additions and revisions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Deletion of obsolete services as required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Expansion of Services Under the Act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Total 363 services covered under the Act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Clear service-wise timelines notified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Designated and appellate officers specified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Department-wise service delivery standards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Wide coverage of citizen-centric services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Act institutionalized in governance framework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Present Status of the Act (2025)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Jharkhand RTS (Amendment) Act, 2020 enacted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Departmental action added along with penalties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Provision for salary cut and disciplinary action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Strengthened deterrence against delay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Enhanced seriousness of implementation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Improved compliance by officials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Amendment of the Act (2020)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Regular monitoring by district administration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Mandatory display of service timelines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Ranchi (2022): ₹11.42 lakh penalty imposed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Action against multiple Circle Officers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Palamu (2025): ₹1.95 lakh fine imposed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Demonstrates effective enforcement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Improved administrative responsiveness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Monitoring, Enforcement &amp; Impact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RTS Act evolved significantly over 14 years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From 20 services to 363 services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Strong linkage between law and service delivery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Digital platforms strengthened implementation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Accountability mechanisms made governance effective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Act emerged as a citizen-centric reform</a:t>
            </a:r>
          </a:p>
          <a:p>
            <a:pPr lvl="1">
              <a:buFont typeface="Wingdings" pitchFamily="2" charset="2"/>
              <a:buChar char="q"/>
            </a:pPr>
            <a:r>
              <a:rPr>
                <a:latin typeface="Times New Roman" pitchFamily="18" charset="0"/>
                <a:cs typeface="Times New Roman" pitchFamily="18" charset="0"/>
              </a:rPr>
              <a:t>Model for other governance initiatives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atin typeface="Times New Roman" pitchFamily="18" charset="0"/>
                <a:cs typeface="Times New Roman" pitchFamily="18" charset="0"/>
              </a:rPr>
              <a:t>Conclusion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/>
          </a:p>
          <a:p>
            <a:pPr lvl="1">
              <a:buNone/>
            </a:pPr>
            <a:r>
              <a:rPr lang="en-IN" dirty="0" smtClean="0"/>
              <a:t>            </a:t>
            </a:r>
            <a:r>
              <a:rPr smtClean="0"/>
              <a:t>Questions </a:t>
            </a:r>
            <a:r>
              <a:rPr/>
              <a:t>and </a:t>
            </a:r>
            <a:r>
              <a:rPr smtClean="0"/>
              <a:t>Discussion</a:t>
            </a:r>
            <a:r>
              <a:rPr lang="en-IN" dirty="0" smtClean="0"/>
              <a:t> (if any)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                </a:t>
            </a:r>
            <a:r>
              <a:rPr smtClean="0">
                <a:solidFill>
                  <a:schemeClr val="accent2"/>
                </a:solidFill>
              </a:rPr>
              <a:t>Thank </a:t>
            </a:r>
            <a:r>
              <a:rPr>
                <a:solidFill>
                  <a:schemeClr val="accent2"/>
                </a:solidFill>
              </a:rPr>
              <a:t>You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38</TotalTime>
  <Words>605</Words>
  <Application>Microsoft Macintosh PowerPoint</Application>
  <PresentationFormat>On-screen Show (4:3)</PresentationFormat>
  <Paragraphs>103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Concourse</vt:lpstr>
      <vt:lpstr>“From Legislation to Service Delivery : Journey of the Jharkhand Right to Service Act, 2011–2025” </vt:lpstr>
      <vt:lpstr>Background of the Study</vt:lpstr>
      <vt:lpstr>Rationale of the Right to Service Act</vt:lpstr>
      <vt:lpstr>Objectives of the Study</vt:lpstr>
      <vt:lpstr>Jharkhand Right to Service Act, 2011</vt:lpstr>
      <vt:lpstr>Rules &amp; Guidelines (2011)</vt:lpstr>
      <vt:lpstr>Initial Implementation Phase (2011–2013)</vt:lpstr>
      <vt:lpstr>Shift Towards Digital Governance</vt:lpstr>
      <vt:lpstr>Expansion of Services Under the Act</vt:lpstr>
      <vt:lpstr>Present Status of the Act (2025)</vt:lpstr>
      <vt:lpstr>Amendment of the Act (2020)</vt:lpstr>
      <vt:lpstr>Monitoring, Enforcement &amp; Impact</vt:lpstr>
      <vt:lpstr>Conclusion</vt:lpstr>
      <vt:lpstr>                Thank You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“From Legislation to Service Delivery : Journey of the Jharkhand Right to Service Act, 2011–2025”</dc:title>
  <dc:creator>sdmga</dc:creator>
  <dc:description>generated using python-pptx</dc:description>
  <cp:lastModifiedBy>sdmgarhwa80@gmail.com</cp:lastModifiedBy>
  <cp:revision>10</cp:revision>
  <dcterms:created xsi:type="dcterms:W3CDTF">2013-01-27T09:14:16Z</dcterms:created>
  <dcterms:modified xsi:type="dcterms:W3CDTF">2026-01-15T18:26:18Z</dcterms:modified>
</cp:coreProperties>
</file>