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24"/>
  </p:notesMasterIdLst>
  <p:sldIdLst>
    <p:sldId id="256" r:id="rId2"/>
    <p:sldId id="257" r:id="rId3"/>
    <p:sldId id="264" r:id="rId4"/>
    <p:sldId id="258" r:id="rId5"/>
    <p:sldId id="273" r:id="rId6"/>
    <p:sldId id="274" r:id="rId7"/>
    <p:sldId id="260" r:id="rId8"/>
    <p:sldId id="275" r:id="rId9"/>
    <p:sldId id="261" r:id="rId10"/>
    <p:sldId id="272" r:id="rId11"/>
    <p:sldId id="262" r:id="rId12"/>
    <p:sldId id="265" r:id="rId13"/>
    <p:sldId id="278" r:id="rId14"/>
    <p:sldId id="263" r:id="rId15"/>
    <p:sldId id="266" r:id="rId16"/>
    <p:sldId id="267" r:id="rId17"/>
    <p:sldId id="268" r:id="rId18"/>
    <p:sldId id="269" r:id="rId19"/>
    <p:sldId id="276" r:id="rId20"/>
    <p:sldId id="277" r:id="rId21"/>
    <p:sldId id="270" r:id="rId22"/>
    <p:sldId id="271"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2" d="100"/>
          <a:sy n="62" d="100"/>
        </p:scale>
        <p:origin x="82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B542CF-0C37-45BF-B3A7-F84A0985EC97}" type="datetimeFigureOut">
              <a:rPr lang="en-IN" smtClean="0"/>
              <a:t>07-03-2025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60A1D6-8825-40A7-91D1-11E67612794C}" type="slidenum">
              <a:rPr lang="en-IN" smtClean="0"/>
              <a:t>‹#›</a:t>
            </a:fld>
            <a:endParaRPr lang="en-IN"/>
          </a:p>
        </p:txBody>
      </p:sp>
    </p:spTree>
    <p:extLst>
      <p:ext uri="{BB962C8B-B14F-4D97-AF65-F5344CB8AC3E}">
        <p14:creationId xmlns:p14="http://schemas.microsoft.com/office/powerpoint/2010/main" val="2798593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660A1D6-8825-40A7-91D1-11E67612794C}" type="slidenum">
              <a:rPr lang="en-IN" smtClean="0"/>
              <a:t>15</a:t>
            </a:fld>
            <a:endParaRPr lang="en-IN"/>
          </a:p>
        </p:txBody>
      </p:sp>
    </p:spTree>
    <p:extLst>
      <p:ext uri="{BB962C8B-B14F-4D97-AF65-F5344CB8AC3E}">
        <p14:creationId xmlns:p14="http://schemas.microsoft.com/office/powerpoint/2010/main" val="1072385905"/>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E2EB9F9-0922-4451-82E2-34804420CE31}"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D28BD397-92C0-4DC3-9F6A-4411BAF91FC3}" type="slidenum">
              <a:rPr lang="en-IN" smtClean="0"/>
              <a:t>‹#›</a:t>
            </a:fld>
            <a:endParaRPr lang="en-IN"/>
          </a:p>
        </p:txBody>
      </p:sp>
    </p:spTree>
    <p:extLst>
      <p:ext uri="{BB962C8B-B14F-4D97-AF65-F5344CB8AC3E}">
        <p14:creationId xmlns:p14="http://schemas.microsoft.com/office/powerpoint/2010/main" val="2691853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2EB9F9-0922-4451-82E2-34804420CE31}"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1080868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0E2EB9F9-0922-4451-82E2-34804420CE31}" type="datetimeFigureOut">
              <a:rPr lang="en-IN" smtClean="0"/>
              <a:t>07-03-2025</a:t>
            </a:fld>
            <a:endParaRPr lang="en-IN"/>
          </a:p>
        </p:txBody>
      </p:sp>
      <p:sp>
        <p:nvSpPr>
          <p:cNvPr id="5" name="Footer Placeholder 4"/>
          <p:cNvSpPr>
            <a:spLocks noGrp="1"/>
          </p:cNvSpPr>
          <p:nvPr>
            <p:ph type="ftr" sz="quarter" idx="11"/>
          </p:nvPr>
        </p:nvSpPr>
        <p:spPr>
          <a:xfrm>
            <a:off x="2182708" y="6272784"/>
            <a:ext cx="6327648" cy="365125"/>
          </a:xfrm>
        </p:spPr>
        <p:txBody>
          <a:bodyPr/>
          <a:lstStyle/>
          <a:p>
            <a:endParaRPr lang="en-IN"/>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D28BD397-92C0-4DC3-9F6A-4411BAF91FC3}" type="slidenum">
              <a:rPr lang="en-IN" smtClean="0"/>
              <a:t>‹#›</a:t>
            </a:fld>
            <a:endParaRPr lang="en-IN"/>
          </a:p>
        </p:txBody>
      </p:sp>
    </p:spTree>
    <p:extLst>
      <p:ext uri="{BB962C8B-B14F-4D97-AF65-F5344CB8AC3E}">
        <p14:creationId xmlns:p14="http://schemas.microsoft.com/office/powerpoint/2010/main" val="3573810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E2EB9F9-0922-4451-82E2-34804420CE31}" type="datetimeFigureOut">
              <a:rPr lang="en-IN" smtClean="0"/>
              <a:t>07-03-2025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395495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E2EB9F9-0922-4451-82E2-34804420CE31}" type="datetimeFigureOut">
              <a:rPr lang="en-IN" smtClean="0"/>
              <a:t>07-03-2025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1930744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E2EB9F9-0922-4451-82E2-34804420CE31}" type="datetimeFigureOut">
              <a:rPr lang="en-IN" smtClean="0"/>
              <a:t>07-03-2025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2810756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2EB9F9-0922-4451-82E2-34804420CE31}" type="datetimeFigureOut">
              <a:rPr lang="en-IN" smtClean="0"/>
              <a:t>07-03-2025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2572959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2EB9F9-0922-4451-82E2-34804420CE31}" type="datetimeFigureOut">
              <a:rPr lang="en-IN" smtClean="0"/>
              <a:t>07-03-2025</a:t>
            </a:fld>
            <a:endParaRPr lang="en-IN"/>
          </a:p>
        </p:txBody>
      </p:sp>
      <p:sp>
        <p:nvSpPr>
          <p:cNvPr id="6" name="Footer Placeholder 5"/>
          <p:cNvSpPr>
            <a:spLocks noGrp="1"/>
          </p:cNvSpPr>
          <p:nvPr>
            <p:ph type="ftr" sz="quarter" idx="11"/>
          </p:nvPr>
        </p:nvSpPr>
        <p:spPr/>
        <p:txBody>
          <a:bodyPr/>
          <a:lstStyle/>
          <a:p>
            <a:endParaRPr lang="en-IN"/>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2261757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2EB9F9-0922-4451-82E2-34804420CE31}" type="datetimeFigureOut">
              <a:rPr lang="en-IN" smtClean="0"/>
              <a:t>07-03-2025</a:t>
            </a:fld>
            <a:endParaRPr lang="en-IN"/>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3298822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2EB9F9-0922-4451-82E2-34804420CE31}"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2983706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2EB9F9-0922-4451-82E2-34804420CE31}"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8BD397-92C0-4DC3-9F6A-4411BAF91FC3}" type="slidenum">
              <a:rPr lang="en-IN" smtClean="0"/>
              <a:t>‹#›</a:t>
            </a:fld>
            <a:endParaRPr lang="en-IN"/>
          </a:p>
        </p:txBody>
      </p:sp>
    </p:spTree>
    <p:extLst>
      <p:ext uri="{BB962C8B-B14F-4D97-AF65-F5344CB8AC3E}">
        <p14:creationId xmlns:p14="http://schemas.microsoft.com/office/powerpoint/2010/main" val="1591112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0E2EB9F9-0922-4451-82E2-34804420CE31}" type="datetimeFigureOut">
              <a:rPr lang="en-IN" smtClean="0"/>
              <a:t>07-03-2025</a:t>
            </a:fld>
            <a:endParaRPr lang="en-IN"/>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IN"/>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D28BD397-92C0-4DC3-9F6A-4411BAF91FC3}" type="slidenum">
              <a:rPr lang="en-IN" smtClean="0"/>
              <a:t>‹#›</a:t>
            </a:fld>
            <a:endParaRPr lang="en-IN"/>
          </a:p>
        </p:txBody>
      </p:sp>
    </p:spTree>
    <p:extLst>
      <p:ext uri="{BB962C8B-B14F-4D97-AF65-F5344CB8AC3E}">
        <p14:creationId xmlns:p14="http://schemas.microsoft.com/office/powerpoint/2010/main" val="1902070208"/>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548DB59-64C1-6906-335F-FEB3A0686422}"/>
              </a:ext>
            </a:extLst>
          </p:cNvPr>
          <p:cNvSpPr>
            <a:spLocks noGrp="1"/>
          </p:cNvSpPr>
          <p:nvPr>
            <p:ph type="subTitle" idx="1"/>
          </p:nvPr>
        </p:nvSpPr>
        <p:spPr>
          <a:xfrm>
            <a:off x="0" y="0"/>
            <a:ext cx="12192000" cy="6857999"/>
          </a:xfrm>
        </p:spPr>
        <p:txBody>
          <a:bodyPr>
            <a:normAutofit/>
          </a:bodyPr>
          <a:lstStyle/>
          <a:p>
            <a:pPr algn="ctr"/>
            <a:r>
              <a:rPr lang="en-US" sz="3200" b="1" dirty="0">
                <a:solidFill>
                  <a:schemeClr val="tx1"/>
                </a:solidFill>
                <a:latin typeface="Times New Roman" panose="02020603050405020304" pitchFamily="18" charset="0"/>
                <a:cs typeface="Times New Roman" panose="02020603050405020304" pitchFamily="18" charset="0"/>
              </a:rPr>
              <a:t>Evaluating Respiratory Health Practices and Safety Outcomes Among Petrochemical Workers Using the Andersen Model</a:t>
            </a:r>
          </a:p>
          <a:p>
            <a:endParaRPr lang="en-US" sz="2800" b="1" i="0" dirty="0">
              <a:solidFill>
                <a:srgbClr val="404040"/>
              </a:solidFill>
              <a:effectLst/>
              <a:latin typeface="Times New Roman" panose="02020603050405020304" pitchFamily="18" charset="0"/>
              <a:cs typeface="Times New Roman" panose="02020603050405020304" pitchFamily="18" charset="0"/>
            </a:endParaRPr>
          </a:p>
          <a:p>
            <a:endParaRPr lang="en-US" b="1" dirty="0">
              <a:solidFill>
                <a:srgbClr val="404040"/>
              </a:solidFill>
              <a:latin typeface="Times New Roman" panose="02020603050405020304" pitchFamily="18" charset="0"/>
              <a:cs typeface="Times New Roman" panose="02020603050405020304" pitchFamily="18" charset="0"/>
            </a:endParaRPr>
          </a:p>
          <a:p>
            <a:endParaRPr lang="en-US" b="1" i="0" dirty="0">
              <a:solidFill>
                <a:srgbClr val="404040"/>
              </a:solidFill>
              <a:effectLst/>
              <a:latin typeface="Times New Roman" panose="02020603050405020304" pitchFamily="18" charset="0"/>
              <a:cs typeface="Times New Roman" panose="02020603050405020304" pitchFamily="18" charset="0"/>
            </a:endParaRPr>
          </a:p>
          <a:p>
            <a:endParaRPr lang="en-US" b="1" i="0" dirty="0">
              <a:solidFill>
                <a:srgbClr val="404040"/>
              </a:solidFill>
              <a:effectLst/>
              <a:latin typeface="Times New Roman" panose="02020603050405020304" pitchFamily="18" charset="0"/>
              <a:cs typeface="Times New Roman" panose="02020603050405020304" pitchFamily="18" charset="0"/>
            </a:endParaRPr>
          </a:p>
          <a:p>
            <a:endParaRPr lang="en-IN" sz="2400" b="1" dirty="0">
              <a:effectLst/>
              <a:latin typeface="Times New Roman" panose="02020603050405020304" pitchFamily="18" charset="0"/>
              <a:cs typeface="Times New Roman" panose="02020603050405020304" pitchFamily="18" charset="0"/>
            </a:endParaRPr>
          </a:p>
          <a:p>
            <a:pPr algn="ctr"/>
            <a:endParaRPr lang="en-IN" sz="2400" b="1" dirty="0">
              <a:solidFill>
                <a:schemeClr val="tx1"/>
              </a:solidFill>
              <a:effectLst/>
              <a:latin typeface="Times New Roman" panose="02020603050405020304" pitchFamily="18" charset="0"/>
              <a:cs typeface="Times New Roman" panose="02020603050405020304" pitchFamily="18" charset="0"/>
            </a:endParaRPr>
          </a:p>
          <a:p>
            <a:pPr algn="ctr"/>
            <a:r>
              <a:rPr lang="en-IN" sz="2400" b="1" dirty="0">
                <a:solidFill>
                  <a:schemeClr val="tx1"/>
                </a:solidFill>
                <a:effectLst/>
                <a:latin typeface="Times New Roman" panose="02020603050405020304" pitchFamily="18" charset="0"/>
                <a:cs typeface="Times New Roman" panose="02020603050405020304" pitchFamily="18" charset="0"/>
              </a:rPr>
              <a:t>IPS ACADEMY</a:t>
            </a:r>
            <a:br>
              <a:rPr lang="en-IN" sz="2400" b="1" dirty="0">
                <a:solidFill>
                  <a:schemeClr val="tx1"/>
                </a:solidFill>
                <a:effectLst/>
                <a:latin typeface="Times New Roman" panose="02020603050405020304" pitchFamily="18" charset="0"/>
                <a:cs typeface="Times New Roman" panose="02020603050405020304" pitchFamily="18" charset="0"/>
              </a:rPr>
            </a:br>
            <a:r>
              <a:rPr lang="en-IN" sz="2400" b="1" dirty="0">
                <a:solidFill>
                  <a:schemeClr val="tx1"/>
                </a:solidFill>
                <a:effectLst/>
                <a:latin typeface="Times New Roman" panose="02020603050405020304" pitchFamily="18" charset="0"/>
                <a:cs typeface="Times New Roman" panose="02020603050405020304" pitchFamily="18" charset="0"/>
              </a:rPr>
              <a:t>INSTITUTE OF ENGINEERING &amp; SCIENCE</a:t>
            </a:r>
            <a:br>
              <a:rPr lang="en-IN"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en-IN" sz="24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Industrial Safety Engineering</a:t>
            </a:r>
            <a:endParaRPr lang="en-IN" sz="24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b</a:t>
            </a:r>
            <a:r>
              <a:rPr lang="en-US" b="0" i="0" dirty="0">
                <a:solidFill>
                  <a:schemeClr val="tx1"/>
                </a:solidFill>
                <a:effectLst/>
                <a:latin typeface="Times New Roman" panose="02020603050405020304" pitchFamily="18" charset="0"/>
                <a:cs typeface="Times New Roman" panose="02020603050405020304" pitchFamily="18" charset="0"/>
              </a:rPr>
              <a:t>y </a:t>
            </a:r>
          </a:p>
          <a:p>
            <a:pPr algn="ctr">
              <a:spcBef>
                <a:spcPts val="100"/>
              </a:spcBef>
            </a:pPr>
            <a:r>
              <a:rPr lang="en-IN" sz="2400" b="1" dirty="0">
                <a:solidFill>
                  <a:schemeClr val="tx1"/>
                </a:solidFill>
                <a:latin typeface="Times New Roman" pitchFamily="18" charset="0"/>
                <a:cs typeface="Times New Roman" pitchFamily="18" charset="0"/>
              </a:rPr>
              <a:t>KUNWAR HIMANSHU</a:t>
            </a:r>
            <a:endParaRPr lang="en-US" sz="2400" dirty="0">
              <a:solidFill>
                <a:schemeClr val="tx1"/>
              </a:solidFill>
              <a:latin typeface="Times New Roman" panose="02020603050405020304" pitchFamily="18" charset="0"/>
              <a:cs typeface="Times New Roman" panose="02020603050405020304" pitchFamily="18" charset="0"/>
            </a:endParaRPr>
          </a:p>
          <a:p>
            <a:pPr algn="ctr">
              <a:spcBef>
                <a:spcPts val="100"/>
              </a:spcBef>
            </a:pPr>
            <a:r>
              <a:rPr lang="en-IN"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Under the Supervision of</a:t>
            </a:r>
          </a:p>
          <a:p>
            <a:pPr algn="ctr">
              <a:spcBef>
                <a:spcPts val="100"/>
              </a:spcBef>
            </a:pPr>
            <a:r>
              <a:rPr lang="en-IN" sz="24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DR. SUMIT BHATIYA</a:t>
            </a:r>
          </a:p>
          <a:p>
            <a:pPr algn="ctr">
              <a:spcBef>
                <a:spcPts val="100"/>
              </a:spcBef>
            </a:pPr>
            <a:r>
              <a:rPr lang="en-IN" sz="24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PROFESSOR</a:t>
            </a:r>
          </a:p>
          <a:p>
            <a:endParaRPr lang="en-US" b="0" i="0" dirty="0">
              <a:solidFill>
                <a:srgbClr val="404040"/>
              </a:solidFill>
              <a:effectLst/>
              <a:latin typeface="Times New Roman" panose="02020603050405020304" pitchFamily="18" charset="0"/>
              <a:cs typeface="Times New Roman" panose="02020603050405020304" pitchFamily="18" charset="0"/>
            </a:endParaRPr>
          </a:p>
          <a:p>
            <a:endParaRPr lang="en-IN" dirty="0"/>
          </a:p>
        </p:txBody>
      </p:sp>
      <p:pic>
        <p:nvPicPr>
          <p:cNvPr id="4" name="Picture 3">
            <a:extLst>
              <a:ext uri="{FF2B5EF4-FFF2-40B4-BE49-F238E27FC236}">
                <a16:creationId xmlns:a16="http://schemas.microsoft.com/office/drawing/2014/main" id="{18F1AEF6-0FAE-F915-3B2B-693E6854E48F}"/>
              </a:ext>
            </a:extLst>
          </p:cNvPr>
          <p:cNvPicPr>
            <a:picLocks noChangeAspect="1"/>
          </p:cNvPicPr>
          <p:nvPr/>
        </p:nvPicPr>
        <p:blipFill>
          <a:blip r:embed="rId2" cstate="print"/>
          <a:stretch>
            <a:fillRect/>
          </a:stretch>
        </p:blipFill>
        <p:spPr bwMode="auto">
          <a:xfrm>
            <a:off x="4839128" y="1478615"/>
            <a:ext cx="2248328" cy="2186688"/>
          </a:xfrm>
          <a:prstGeom prst="rect">
            <a:avLst/>
          </a:prstGeom>
          <a:noFill/>
          <a:ln w="9525">
            <a:noFill/>
            <a:miter lim="800000"/>
            <a:headEnd/>
            <a:tailEnd/>
          </a:ln>
        </p:spPr>
      </p:pic>
    </p:spTree>
    <p:extLst>
      <p:ext uri="{BB962C8B-B14F-4D97-AF65-F5344CB8AC3E}">
        <p14:creationId xmlns:p14="http://schemas.microsoft.com/office/powerpoint/2010/main" val="2540636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639F7-9991-6EEE-367B-7A017194FADC}"/>
              </a:ext>
            </a:extLst>
          </p:cNvPr>
          <p:cNvSpPr>
            <a:spLocks noGrp="1"/>
          </p:cNvSpPr>
          <p:nvPr>
            <p:ph type="title"/>
          </p:nvPr>
        </p:nvSpPr>
        <p:spPr>
          <a:xfrm>
            <a:off x="0" y="18256"/>
            <a:ext cx="10515600" cy="662782"/>
          </a:xfrm>
        </p:spPr>
        <p:txBody>
          <a:bodyPr>
            <a:normAutofit fontScale="90000"/>
          </a:bodyPr>
          <a:lstStyle/>
          <a:p>
            <a:r>
              <a:rPr lang="en-IN" dirty="0">
                <a:latin typeface="Times New Roman" panose="02020603050405020304" pitchFamily="18" charset="0"/>
                <a:cs typeface="Times New Roman" panose="02020603050405020304" pitchFamily="18" charset="0"/>
              </a:rPr>
              <a:t>CONTENT</a:t>
            </a:r>
          </a:p>
        </p:txBody>
      </p:sp>
      <p:sp>
        <p:nvSpPr>
          <p:cNvPr id="3" name="Content Placeholder 2">
            <a:extLst>
              <a:ext uri="{FF2B5EF4-FFF2-40B4-BE49-F238E27FC236}">
                <a16:creationId xmlns:a16="http://schemas.microsoft.com/office/drawing/2014/main" id="{0AD137C8-7B9B-A112-8F63-1B78F3BBB75A}"/>
              </a:ext>
            </a:extLst>
          </p:cNvPr>
          <p:cNvSpPr>
            <a:spLocks noGrp="1"/>
          </p:cNvSpPr>
          <p:nvPr>
            <p:ph idx="1"/>
          </p:nvPr>
        </p:nvSpPr>
        <p:spPr>
          <a:xfrm>
            <a:off x="0" y="798209"/>
            <a:ext cx="11784458" cy="5540946"/>
          </a:xfrm>
        </p:spPr>
        <p:txBody>
          <a:bodyPr>
            <a:normAutofit/>
          </a:bodyPr>
          <a:lstStyle/>
          <a:p>
            <a:pPr marL="0" indent="0">
              <a:buNone/>
            </a:pPr>
            <a:r>
              <a:rPr lang="en-IN" sz="2400" dirty="0">
                <a:latin typeface="Times New Roman" panose="02020603050405020304" pitchFamily="18" charset="0"/>
                <a:cs typeface="Times New Roman" panose="02020603050405020304" pitchFamily="18" charset="0"/>
              </a:rPr>
              <a:t>ABSTRACT</a:t>
            </a:r>
          </a:p>
          <a:p>
            <a:pPr marL="0" indent="0">
              <a:buNone/>
            </a:pPr>
            <a:r>
              <a:rPr lang="en-IN" sz="2400" dirty="0">
                <a:latin typeface="Times New Roman" panose="02020603050405020304" pitchFamily="18" charset="0"/>
                <a:cs typeface="Times New Roman" panose="02020603050405020304" pitchFamily="18" charset="0"/>
              </a:rPr>
              <a:t>INTRODUCTION</a:t>
            </a:r>
          </a:p>
          <a:p>
            <a:pPr marL="0" indent="0">
              <a:buNone/>
            </a:pPr>
            <a:r>
              <a:rPr lang="en-IN" sz="2400" dirty="0">
                <a:latin typeface="Times New Roman" panose="02020603050405020304" pitchFamily="18" charset="0"/>
                <a:cs typeface="Times New Roman" panose="02020603050405020304" pitchFamily="18" charset="0"/>
              </a:rPr>
              <a:t>LITERATURE REVIEW</a:t>
            </a:r>
          </a:p>
          <a:p>
            <a:pPr marL="0" indent="0">
              <a:buNone/>
            </a:pPr>
            <a:r>
              <a:rPr lang="en-IN" sz="2400" dirty="0">
                <a:latin typeface="Times New Roman" panose="02020603050405020304" pitchFamily="18" charset="0"/>
                <a:cs typeface="Times New Roman" panose="02020603050405020304" pitchFamily="18" charset="0"/>
              </a:rPr>
              <a:t>AREA OF STUDY</a:t>
            </a:r>
          </a:p>
          <a:p>
            <a:pPr marL="0" indent="0">
              <a:buNone/>
            </a:pPr>
            <a:r>
              <a:rPr lang="en-IN" sz="2400" dirty="0">
                <a:latin typeface="Times New Roman" panose="02020603050405020304" pitchFamily="18" charset="0"/>
                <a:cs typeface="Times New Roman" panose="02020603050405020304" pitchFamily="18" charset="0"/>
              </a:rPr>
              <a:t>PROBLEM FORMULATION</a:t>
            </a:r>
          </a:p>
          <a:p>
            <a:pPr marL="0" indent="0">
              <a:buNone/>
            </a:pPr>
            <a:r>
              <a:rPr lang="en-IN" sz="2400" dirty="0">
                <a:latin typeface="Times New Roman" panose="02020603050405020304" pitchFamily="18" charset="0"/>
                <a:cs typeface="Times New Roman" panose="02020603050405020304" pitchFamily="18" charset="0"/>
              </a:rPr>
              <a:t>METHODOLOGY</a:t>
            </a:r>
          </a:p>
          <a:p>
            <a:pPr marL="0" indent="0">
              <a:buNone/>
            </a:pPr>
            <a:r>
              <a:rPr lang="en-IN" sz="2400" dirty="0">
                <a:latin typeface="Times New Roman" panose="02020603050405020304" pitchFamily="18" charset="0"/>
                <a:cs typeface="Times New Roman" panose="02020603050405020304" pitchFamily="18" charset="0"/>
              </a:rPr>
              <a:t>OBSERVATION AND CALCULATIONS</a:t>
            </a:r>
          </a:p>
          <a:p>
            <a:pPr marL="0" indent="0">
              <a:buNone/>
            </a:pPr>
            <a:r>
              <a:rPr lang="en-IN" sz="2400" dirty="0">
                <a:latin typeface="Times New Roman" panose="02020603050405020304" pitchFamily="18" charset="0"/>
                <a:cs typeface="Times New Roman" panose="02020603050405020304" pitchFamily="18" charset="0"/>
              </a:rPr>
              <a:t>INTERPRETATIONS</a:t>
            </a:r>
          </a:p>
          <a:p>
            <a:pPr marL="0" indent="0">
              <a:buNone/>
            </a:pPr>
            <a:r>
              <a:rPr lang="en-IN" sz="2400" dirty="0">
                <a:latin typeface="Times New Roman" panose="02020603050405020304" pitchFamily="18" charset="0"/>
                <a:cs typeface="Times New Roman" panose="02020603050405020304" pitchFamily="18" charset="0"/>
              </a:rPr>
              <a:t>RESULTS AND DISCUSSIONS</a:t>
            </a:r>
          </a:p>
          <a:p>
            <a:pPr marL="0" indent="0">
              <a:buNone/>
            </a:pPr>
            <a:r>
              <a:rPr lang="en-IN" sz="2400"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1475780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B6B16-816E-69A4-DDA6-D9B95C269EC8}"/>
              </a:ext>
            </a:extLst>
          </p:cNvPr>
          <p:cNvSpPr>
            <a:spLocks noGrp="1"/>
          </p:cNvSpPr>
          <p:nvPr>
            <p:ph type="title"/>
          </p:nvPr>
        </p:nvSpPr>
        <p:spPr>
          <a:xfrm>
            <a:off x="0" y="0"/>
            <a:ext cx="10515600" cy="477356"/>
          </a:xfrm>
        </p:spPr>
        <p:txBody>
          <a:bodyPr>
            <a:normAutofit fontScale="90000"/>
          </a:bodyPr>
          <a:lstStyle/>
          <a:p>
            <a:r>
              <a:rPr lang="en-IN" sz="3200" dirty="0">
                <a:latin typeface="Times New Roman" panose="02020603050405020304" pitchFamily="18" charset="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id="{F5204D11-04EF-C11F-B5D6-CBA390C87898}"/>
              </a:ext>
            </a:extLst>
          </p:cNvPr>
          <p:cNvSpPr>
            <a:spLocks noGrp="1"/>
          </p:cNvSpPr>
          <p:nvPr>
            <p:ph idx="1"/>
          </p:nvPr>
        </p:nvSpPr>
        <p:spPr>
          <a:xfrm>
            <a:off x="0" y="801385"/>
            <a:ext cx="12192000" cy="5581062"/>
          </a:xfrm>
        </p:spPr>
        <p:txBody>
          <a:bodyPr>
            <a:normAutofit/>
          </a:bodyPr>
          <a:lstStyle/>
          <a:p>
            <a:pPr marL="0" indent="0" algn="just">
              <a:lnSpc>
                <a:spcPct val="150000"/>
              </a:lnSpc>
              <a:buNone/>
            </a:pPr>
            <a:r>
              <a:rPr lang="en-US" b="0" i="0" dirty="0">
                <a:effectLst/>
                <a:latin typeface="Times New Roman" panose="02020603050405020304" pitchFamily="18" charset="0"/>
                <a:cs typeface="Times New Roman" panose="02020603050405020304" pitchFamily="18" charset="0"/>
              </a:rPr>
              <a:t>This study used the Anderson </a:t>
            </a:r>
            <a:r>
              <a:rPr lang="en-US" b="0" i="0" dirty="0" err="1">
                <a:effectLst/>
                <a:latin typeface="Times New Roman" panose="02020603050405020304" pitchFamily="18" charset="0"/>
                <a:cs typeface="Times New Roman" panose="02020603050405020304" pitchFamily="18" charset="0"/>
              </a:rPr>
              <a:t>Behavioural</a:t>
            </a:r>
            <a:r>
              <a:rPr lang="en-US" b="0" i="0" dirty="0">
                <a:effectLst/>
                <a:latin typeface="Times New Roman" panose="02020603050405020304" pitchFamily="18" charset="0"/>
                <a:cs typeface="Times New Roman" panose="02020603050405020304" pitchFamily="18" charset="0"/>
              </a:rPr>
              <a:t> Model to analyze factors influencing Low Flow Rate (LFT) and Peak Expiratory Flow Rate (PEFR) among petrochemical workers. A questionnaire based on the model and multi-stage sampling surveyed workers across city plants. Chi-square tests, logistic regression and</a:t>
            </a:r>
            <a:r>
              <a:rPr lang="en-US" dirty="0"/>
              <a:t> </a:t>
            </a:r>
            <a:r>
              <a:rPr lang="en-US" dirty="0">
                <a:latin typeface="Times New Roman" panose="02020603050405020304" pitchFamily="18" charset="0"/>
                <a:cs typeface="Times New Roman" panose="02020603050405020304" pitchFamily="18" charset="0"/>
              </a:rPr>
              <a:t>binary logistic regression analyses were used to investigate the factors influencing lung function tests. The</a:t>
            </a:r>
            <a:r>
              <a:rPr lang="en-US" b="0" i="0" dirty="0">
                <a:effectLst/>
                <a:latin typeface="Times New Roman" panose="02020603050405020304" pitchFamily="18" charset="0"/>
                <a:cs typeface="Times New Roman" panose="02020603050405020304" pitchFamily="18" charset="0"/>
              </a:rPr>
              <a:t> education (college/university: OR=0.142–0.348, </a:t>
            </a:r>
            <a:r>
              <a:rPr lang="en-US" b="0" i="1" dirty="0">
                <a:effectLst/>
                <a:latin typeface="Times New Roman" panose="02020603050405020304" pitchFamily="18" charset="0"/>
                <a:cs typeface="Times New Roman" panose="02020603050405020304" pitchFamily="18" charset="0"/>
              </a:rPr>
              <a:t>p</a:t>
            </a:r>
            <a:r>
              <a:rPr lang="en-US" b="0" i="0" dirty="0">
                <a:effectLst/>
                <a:latin typeface="Times New Roman" panose="02020603050405020304" pitchFamily="18" charset="0"/>
                <a:cs typeface="Times New Roman" panose="02020603050405020304" pitchFamily="18" charset="0"/>
              </a:rPr>
              <a:t>=0.003–0.0034) and medical affordability significantly impacted participation in lung function tests (PFT). Other factors included self-care (OR=4.92), daily activity (OR=7.68, </a:t>
            </a:r>
            <a:r>
              <a:rPr lang="en-US" b="0" i="1" dirty="0">
                <a:effectLst/>
                <a:latin typeface="Times New Roman" panose="02020603050405020304" pitchFamily="18" charset="0"/>
                <a:cs typeface="Times New Roman" panose="02020603050405020304" pitchFamily="18" charset="0"/>
              </a:rPr>
              <a:t>p</a:t>
            </a:r>
            <a:r>
              <a:rPr lang="en-US" b="0" i="0" dirty="0">
                <a:effectLst/>
                <a:latin typeface="Times New Roman" panose="02020603050405020304" pitchFamily="18" charset="0"/>
                <a:cs typeface="Times New Roman" panose="02020603050405020304" pitchFamily="18" charset="0"/>
              </a:rPr>
              <a:t>=0.02), and concern/depression (OR=14.40, </a:t>
            </a:r>
            <a:r>
              <a:rPr lang="en-US" b="0" i="1" dirty="0">
                <a:effectLst/>
                <a:latin typeface="Times New Roman" panose="02020603050405020304" pitchFamily="18" charset="0"/>
                <a:cs typeface="Times New Roman" panose="02020603050405020304" pitchFamily="18" charset="0"/>
              </a:rPr>
              <a:t>p</a:t>
            </a:r>
            <a:r>
              <a:rPr lang="en-US" b="0" i="0" dirty="0">
                <a:effectLst/>
                <a:latin typeface="Times New Roman" panose="02020603050405020304" pitchFamily="18" charset="0"/>
                <a:cs typeface="Times New Roman" panose="02020603050405020304" pitchFamily="18" charset="0"/>
              </a:rPr>
              <a:t>&lt;0.0001). Gender differences showed 76.7% male vs. 98% female participation. To improve PFT engagement, the study highlights the need for education, financial support, respiratory health awareness, and psychological aid. Addressing financial and knowledge barriers through health checks and training can mitigate risks from chemical exposure.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0970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93807-3514-DC2B-77D2-F16EDB30816D}"/>
              </a:ext>
            </a:extLst>
          </p:cNvPr>
          <p:cNvSpPr>
            <a:spLocks noGrp="1"/>
          </p:cNvSpPr>
          <p:nvPr>
            <p:ph type="title"/>
          </p:nvPr>
        </p:nvSpPr>
        <p:spPr>
          <a:xfrm>
            <a:off x="0" y="0"/>
            <a:ext cx="10515600" cy="477356"/>
          </a:xfrm>
        </p:spPr>
        <p:txBody>
          <a:bodyPr>
            <a:normAutofit fontScale="90000"/>
          </a:bodyPr>
          <a:lstStyle/>
          <a:p>
            <a:r>
              <a:rPr lang="en-IN" sz="3200" dirty="0">
                <a:latin typeface="Times New Roman" panose="02020603050405020304" pitchFamily="18" charset="0"/>
                <a:cs typeface="Times New Roman" panose="02020603050405020304" pitchFamily="18" charset="0"/>
              </a:rPr>
              <a:t>INTRODUCTION</a:t>
            </a:r>
          </a:p>
        </p:txBody>
      </p:sp>
      <p:sp>
        <p:nvSpPr>
          <p:cNvPr id="4" name="Content Placeholder 3">
            <a:extLst>
              <a:ext uri="{FF2B5EF4-FFF2-40B4-BE49-F238E27FC236}">
                <a16:creationId xmlns:a16="http://schemas.microsoft.com/office/drawing/2014/main" id="{D820490B-A31E-D371-B602-DFE4B920E622}"/>
              </a:ext>
            </a:extLst>
          </p:cNvPr>
          <p:cNvSpPr>
            <a:spLocks noGrp="1"/>
          </p:cNvSpPr>
          <p:nvPr>
            <p:ph idx="1"/>
          </p:nvPr>
        </p:nvSpPr>
        <p:spPr>
          <a:xfrm>
            <a:off x="0" y="477356"/>
            <a:ext cx="12192000" cy="6380644"/>
          </a:xfrm>
        </p:spPr>
        <p:txBody>
          <a:bodyPr>
            <a:normAutofit lnSpcReduction="10000"/>
          </a:bodyPr>
          <a:lstStyle/>
          <a:p>
            <a:pPr marL="0" indent="0" algn="just">
              <a:buNone/>
            </a:pPr>
            <a:r>
              <a:rPr lang="en-US" sz="2000" b="0" i="0" dirty="0">
                <a:effectLst/>
                <a:latin typeface="Times New Roman" panose="02020603050405020304" pitchFamily="18" charset="0"/>
                <a:cs typeface="Times New Roman" panose="02020603050405020304" pitchFamily="18" charset="0"/>
              </a:rPr>
              <a:t>A lung function test, also known as a pulmonary function test (PFT), measures how well your lungs are working.</a:t>
            </a:r>
            <a:r>
              <a:rPr lang="en-US" sz="2000" dirty="0">
                <a:latin typeface="Times New Roman" panose="02020603050405020304" pitchFamily="18" charset="0"/>
                <a:cs typeface="Times New Roman" panose="02020603050405020304" pitchFamily="18" charset="0"/>
              </a:rPr>
              <a:t> The National Health Mission (NHM) recommends an annual lung function check on people 40 years old and above. According to a survey report in 2016, 251 million people had COPD [3], and the number reportedly increased with population ageing.</a:t>
            </a:r>
            <a:r>
              <a:rPr lang="en-US" sz="1400" dirty="0"/>
              <a:t> </a:t>
            </a:r>
            <a:r>
              <a:rPr lang="en-US" sz="2000" b="0" i="0" dirty="0">
                <a:effectLst/>
                <a:latin typeface="Times New Roman" panose="02020603050405020304" pitchFamily="18" charset="0"/>
                <a:cs typeface="Times New Roman" panose="02020603050405020304" pitchFamily="18" charset="0"/>
              </a:rPr>
              <a:t>These tests assess various aspects of lung function, including:</a:t>
            </a:r>
            <a:r>
              <a:rPr lang="en-US" sz="2000" b="1" i="0" dirty="0">
                <a:effectLst/>
                <a:latin typeface="Times New Roman" panose="02020603050405020304" pitchFamily="18" charset="0"/>
                <a:cs typeface="Times New Roman" panose="02020603050405020304" pitchFamily="18" charset="0"/>
              </a:rPr>
              <a:t>     </a:t>
            </a:r>
          </a:p>
          <a:p>
            <a:pPr algn="just">
              <a:lnSpc>
                <a:spcPct val="100000"/>
              </a:lnSpc>
            </a:pPr>
            <a:r>
              <a:rPr lang="en-US" sz="2000" b="1" i="0" dirty="0">
                <a:effectLst/>
                <a:latin typeface="Times New Roman" panose="02020603050405020304" pitchFamily="18" charset="0"/>
                <a:cs typeface="Times New Roman" panose="02020603050405020304" pitchFamily="18" charset="0"/>
              </a:rPr>
              <a:t>Lung Volume</a:t>
            </a:r>
            <a:r>
              <a:rPr lang="en-US" sz="2000" b="0" i="0" dirty="0">
                <a:effectLst/>
                <a:latin typeface="Times New Roman" panose="02020603050405020304" pitchFamily="18" charset="0"/>
                <a:cs typeface="Times New Roman" panose="02020603050405020304" pitchFamily="18" charset="0"/>
              </a:rPr>
              <a:t>: The total amount of air your lungs can hold.</a:t>
            </a:r>
          </a:p>
          <a:p>
            <a:pPr algn="just">
              <a:lnSpc>
                <a:spcPct val="100000"/>
              </a:lnSpc>
            </a:pPr>
            <a:r>
              <a:rPr lang="en-US" sz="2000" b="1" i="0" dirty="0">
                <a:effectLst/>
                <a:latin typeface="Times New Roman" panose="02020603050405020304" pitchFamily="18" charset="0"/>
                <a:cs typeface="Times New Roman" panose="02020603050405020304" pitchFamily="18" charset="0"/>
              </a:rPr>
              <a:t>Airflow</a:t>
            </a:r>
            <a:r>
              <a:rPr lang="en-US" sz="2000" b="0" i="0" dirty="0">
                <a:effectLst/>
                <a:latin typeface="Times New Roman" panose="02020603050405020304" pitchFamily="18" charset="0"/>
                <a:cs typeface="Times New Roman" panose="02020603050405020304" pitchFamily="18" charset="0"/>
              </a:rPr>
              <a:t>: How quickly you can move air in and out of your lungs.</a:t>
            </a:r>
          </a:p>
          <a:p>
            <a:pPr algn="just">
              <a:lnSpc>
                <a:spcPct val="100000"/>
              </a:lnSpc>
            </a:pPr>
            <a:r>
              <a:rPr lang="en-US" sz="2000" b="1" i="0" dirty="0">
                <a:effectLst/>
                <a:latin typeface="Times New Roman" panose="02020603050405020304" pitchFamily="18" charset="0"/>
                <a:cs typeface="Times New Roman" panose="02020603050405020304" pitchFamily="18" charset="0"/>
              </a:rPr>
              <a:t>Gas Exchange</a:t>
            </a:r>
            <a:r>
              <a:rPr lang="en-US" sz="2000" b="0" i="0" dirty="0">
                <a:effectLst/>
                <a:latin typeface="Times New Roman" panose="02020603050405020304" pitchFamily="18" charset="0"/>
                <a:cs typeface="Times New Roman" panose="02020603050405020304" pitchFamily="18" charset="0"/>
              </a:rPr>
              <a:t>: How efficiently your lungs transfer oxygen into your blood and remove carbon dioxide.</a:t>
            </a:r>
            <a:endParaRPr lang="en-US" dirty="0">
              <a:latin typeface="Times New Roman" panose="02020603050405020304" pitchFamily="18" charset="0"/>
              <a:cs typeface="Times New Roman" panose="02020603050405020304" pitchFamily="18" charset="0"/>
            </a:endParaRPr>
          </a:p>
          <a:p>
            <a:pPr marL="0" indent="0" algn="just">
              <a:buNone/>
            </a:pPr>
            <a:endParaRPr lang="en-US" sz="2000"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Figure 1: Key Components of Lung Function test.</a:t>
            </a:r>
            <a:endParaRPr lang="en-US" sz="2000" dirty="0">
              <a:latin typeface="Times New Roman" panose="02020603050405020304" pitchFamily="18" charset="0"/>
              <a:cs typeface="Times New Roman" panose="02020603050405020304" pitchFamily="18" charset="0"/>
            </a:endParaRPr>
          </a:p>
          <a:p>
            <a:pPr marL="0" indent="0">
              <a:buNone/>
            </a:pPr>
            <a:endParaRPr lang="en-IN" sz="25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00E61836-96CF-6023-A8D0-997A2F48A3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181" y="2958071"/>
            <a:ext cx="10060872" cy="3422573"/>
          </a:xfrm>
          <a:prstGeom prst="rect">
            <a:avLst/>
          </a:prstGeom>
        </p:spPr>
      </p:pic>
    </p:spTree>
    <p:extLst>
      <p:ext uri="{BB962C8B-B14F-4D97-AF65-F5344CB8AC3E}">
        <p14:creationId xmlns:p14="http://schemas.microsoft.com/office/powerpoint/2010/main" val="1944187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297E7-CE65-C63D-5E57-6D065CEE6EB0}"/>
              </a:ext>
            </a:extLst>
          </p:cNvPr>
          <p:cNvSpPr>
            <a:spLocks noGrp="1"/>
          </p:cNvSpPr>
          <p:nvPr>
            <p:ph type="title"/>
          </p:nvPr>
        </p:nvSpPr>
        <p:spPr>
          <a:xfrm>
            <a:off x="0" y="0"/>
            <a:ext cx="10515600" cy="585627"/>
          </a:xfrm>
        </p:spPr>
        <p:txBody>
          <a:bodyPr>
            <a:normAutofit/>
          </a:bodyPr>
          <a:lstStyle/>
          <a:p>
            <a:r>
              <a:rPr lang="en-IN" sz="3200" b="1" dirty="0">
                <a:latin typeface="Times New Roman" panose="02020603050405020304" pitchFamily="18" charset="0"/>
                <a:cs typeface="Times New Roman" panose="02020603050405020304" pitchFamily="18" charset="0"/>
              </a:rPr>
              <a:t>OBJECTIVES OF THE PROJECT</a:t>
            </a:r>
            <a:endParaRPr lang="en-IN" dirty="0"/>
          </a:p>
        </p:txBody>
      </p:sp>
      <p:sp>
        <p:nvSpPr>
          <p:cNvPr id="3" name="Content Placeholder 2">
            <a:extLst>
              <a:ext uri="{FF2B5EF4-FFF2-40B4-BE49-F238E27FC236}">
                <a16:creationId xmlns:a16="http://schemas.microsoft.com/office/drawing/2014/main" id="{BA9039E4-0FC0-A886-803C-AC9095F4470A}"/>
              </a:ext>
            </a:extLst>
          </p:cNvPr>
          <p:cNvSpPr>
            <a:spLocks noGrp="1"/>
          </p:cNvSpPr>
          <p:nvPr>
            <p:ph idx="1"/>
          </p:nvPr>
        </p:nvSpPr>
        <p:spPr>
          <a:xfrm>
            <a:off x="1" y="472611"/>
            <a:ext cx="12192000" cy="6940193"/>
          </a:xfrm>
        </p:spPr>
        <p:txBody>
          <a:bodyPr/>
          <a:lstStyle/>
          <a:p>
            <a:pPr algn="just">
              <a:lnSpc>
                <a:spcPct val="100000"/>
              </a:lnSpc>
              <a:buFont typeface="+mj-lt"/>
              <a:buAutoNum type="arabicPeriod"/>
            </a:pPr>
            <a:r>
              <a:rPr lang="en-US" sz="2000" b="0" i="0" dirty="0">
                <a:effectLst/>
                <a:latin typeface="Times New Roman" panose="02020603050405020304" pitchFamily="18" charset="0"/>
                <a:cs typeface="Times New Roman" panose="02020603050405020304" pitchFamily="18" charset="0"/>
              </a:rPr>
              <a:t>Identify </a:t>
            </a:r>
            <a:r>
              <a:rPr lang="en-US" sz="2000" b="1" i="0" dirty="0">
                <a:effectLst/>
                <a:latin typeface="Times New Roman" panose="02020603050405020304" pitchFamily="18" charset="0"/>
                <a:cs typeface="Times New Roman" panose="02020603050405020304" pitchFamily="18" charset="0"/>
              </a:rPr>
              <a:t>predisposing, enabling, and need-based factors</a:t>
            </a:r>
            <a:r>
              <a:rPr lang="en-US" sz="2000" b="0" i="0" dirty="0">
                <a:effectLst/>
                <a:latin typeface="Times New Roman" panose="02020603050405020304" pitchFamily="18" charset="0"/>
                <a:cs typeface="Times New Roman" panose="02020603050405020304" pitchFamily="18" charset="0"/>
              </a:rPr>
              <a:t> affecting LFT compliance.</a:t>
            </a:r>
          </a:p>
          <a:p>
            <a:pPr algn="just">
              <a:lnSpc>
                <a:spcPct val="100000"/>
              </a:lnSpc>
              <a:spcBef>
                <a:spcPts val="300"/>
              </a:spcBef>
              <a:buFont typeface="+mj-lt"/>
              <a:buAutoNum type="arabicPeriod"/>
            </a:pPr>
            <a:r>
              <a:rPr lang="en-US" sz="2000" b="0" i="0" dirty="0">
                <a:effectLst/>
                <a:latin typeface="Times New Roman" panose="02020603050405020304" pitchFamily="18" charset="0"/>
                <a:cs typeface="Times New Roman" panose="02020603050405020304" pitchFamily="18" charset="0"/>
              </a:rPr>
              <a:t>Assess the relationship between these factors and respiratory health outcomes, including </a:t>
            </a:r>
            <a:r>
              <a:rPr lang="en-US" sz="2000" b="1" i="0" dirty="0">
                <a:effectLst/>
                <a:latin typeface="Times New Roman" panose="02020603050405020304" pitchFamily="18" charset="0"/>
                <a:cs typeface="Times New Roman" panose="02020603050405020304" pitchFamily="18" charset="0"/>
              </a:rPr>
              <a:t>Peak Expiratory Flow Rate (PEFR)</a:t>
            </a:r>
            <a:r>
              <a:rPr lang="en-US" sz="2000" b="0" i="0" dirty="0">
                <a:effectLst/>
                <a:latin typeface="Times New Roman" panose="02020603050405020304" pitchFamily="18" charset="0"/>
                <a:cs typeface="Times New Roman" panose="02020603050405020304" pitchFamily="18" charset="0"/>
              </a:rPr>
              <a:t> and </a:t>
            </a:r>
            <a:r>
              <a:rPr lang="en-US" sz="2000" b="1" i="0" dirty="0">
                <a:effectLst/>
                <a:latin typeface="Times New Roman" panose="02020603050405020304" pitchFamily="18" charset="0"/>
                <a:cs typeface="Times New Roman" panose="02020603050405020304" pitchFamily="18" charset="0"/>
              </a:rPr>
              <a:t>Body Mass Index (BMI)</a:t>
            </a:r>
            <a:r>
              <a:rPr lang="en-US" sz="2000" b="0" i="0" dirty="0">
                <a:effectLst/>
                <a:latin typeface="Times New Roman" panose="02020603050405020304" pitchFamily="18" charset="0"/>
                <a:cs typeface="Times New Roman" panose="02020603050405020304" pitchFamily="18" charset="0"/>
              </a:rPr>
              <a:t>.</a:t>
            </a:r>
          </a:p>
          <a:p>
            <a:pPr algn="just">
              <a:lnSpc>
                <a:spcPct val="100000"/>
              </a:lnSpc>
              <a:spcBef>
                <a:spcPts val="300"/>
              </a:spcBef>
              <a:buFont typeface="+mj-lt"/>
              <a:buAutoNum type="arabicPeriod"/>
            </a:pPr>
            <a:r>
              <a:rPr lang="en-US" sz="2000" b="0" i="0" dirty="0">
                <a:effectLst/>
                <a:latin typeface="Times New Roman" panose="02020603050405020304" pitchFamily="18" charset="0"/>
                <a:cs typeface="Times New Roman" panose="02020603050405020304" pitchFamily="18" charset="0"/>
              </a:rPr>
              <a:t>Provide insights to improve workplace safety practices and respiratory health monitoring for petrochemical workers exposed to hazardous environmental and occupational risks.</a:t>
            </a:r>
          </a:p>
          <a:p>
            <a:pPr algn="just">
              <a:lnSpc>
                <a:spcPct val="100000"/>
              </a:lnSpc>
              <a:spcBef>
                <a:spcPts val="300"/>
              </a:spcBef>
              <a:buFont typeface="+mj-lt"/>
              <a:buAutoNum type="arabicPeriod"/>
            </a:pPr>
            <a:endParaRPr lang="en-US" dirty="0">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sz="2000" b="0" i="0" dirty="0">
              <a:effectLst/>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dirty="0">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sz="2000" b="0" i="0" dirty="0">
              <a:effectLst/>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dirty="0">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sz="2000" b="0" i="0" dirty="0">
              <a:effectLst/>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dirty="0">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sz="2000" b="0" i="0" dirty="0">
              <a:effectLst/>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dirty="0">
              <a:latin typeface="Times New Roman" panose="02020603050405020304" pitchFamily="18" charset="0"/>
              <a:cs typeface="Times New Roman" panose="02020603050405020304" pitchFamily="18" charset="0"/>
            </a:endParaRPr>
          </a:p>
          <a:p>
            <a:pPr algn="just">
              <a:lnSpc>
                <a:spcPct val="100000"/>
              </a:lnSpc>
              <a:spcBef>
                <a:spcPts val="300"/>
              </a:spcBef>
              <a:buFont typeface="+mj-lt"/>
              <a:buAutoNum type="arabicPeriod"/>
            </a:pPr>
            <a:endParaRPr lang="en-US" sz="2000" b="0" i="0" dirty="0">
              <a:effectLst/>
              <a:latin typeface="Times New Roman" panose="02020603050405020304" pitchFamily="18" charset="0"/>
              <a:cs typeface="Times New Roman" panose="02020603050405020304" pitchFamily="18" charset="0"/>
            </a:endParaRPr>
          </a:p>
          <a:p>
            <a:pPr algn="ctr">
              <a:lnSpc>
                <a:spcPct val="100000"/>
              </a:lnSpc>
              <a:spcBef>
                <a:spcPts val="300"/>
              </a:spcBef>
              <a:buFont typeface="+mj-lt"/>
              <a:buAutoNum type="arabicPeriod"/>
            </a:pPr>
            <a:endParaRPr lang="en-US" dirty="0">
              <a:latin typeface="Times New Roman" panose="02020603050405020304" pitchFamily="18" charset="0"/>
              <a:cs typeface="Times New Roman" panose="02020603050405020304" pitchFamily="18" charset="0"/>
            </a:endParaRPr>
          </a:p>
          <a:p>
            <a:pPr marL="0" indent="0" algn="ctr">
              <a:lnSpc>
                <a:spcPct val="100000"/>
              </a:lnSpc>
              <a:spcBef>
                <a:spcPts val="300"/>
              </a:spcBef>
              <a:buNone/>
            </a:pPr>
            <a:r>
              <a:rPr lang="en-US" sz="2000" b="0" i="0" dirty="0">
                <a:effectLst/>
                <a:latin typeface="Times New Roman" panose="02020603050405020304" pitchFamily="18" charset="0"/>
                <a:cs typeface="Times New Roman" panose="02020603050405020304" pitchFamily="18" charset="0"/>
              </a:rPr>
              <a:t>Figure 2: project objective</a:t>
            </a:r>
          </a:p>
          <a:p>
            <a:pPr marL="0" indent="0">
              <a:buNone/>
            </a:pPr>
            <a:endParaRPr lang="en-IN" dirty="0"/>
          </a:p>
        </p:txBody>
      </p:sp>
      <p:pic>
        <p:nvPicPr>
          <p:cNvPr id="6" name="Picture 5">
            <a:extLst>
              <a:ext uri="{FF2B5EF4-FFF2-40B4-BE49-F238E27FC236}">
                <a16:creationId xmlns:a16="http://schemas.microsoft.com/office/drawing/2014/main" id="{4148D743-E915-4D96-C6CD-762F48A8CB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564" y="2332846"/>
            <a:ext cx="11763909" cy="3167098"/>
          </a:xfrm>
          <a:prstGeom prst="rect">
            <a:avLst/>
          </a:prstGeom>
        </p:spPr>
      </p:pic>
    </p:spTree>
    <p:extLst>
      <p:ext uri="{BB962C8B-B14F-4D97-AF65-F5344CB8AC3E}">
        <p14:creationId xmlns:p14="http://schemas.microsoft.com/office/powerpoint/2010/main" val="2208744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FC298-7682-86BB-78EA-0C9ED9F54F29}"/>
              </a:ext>
            </a:extLst>
          </p:cNvPr>
          <p:cNvSpPr>
            <a:spLocks noGrp="1"/>
          </p:cNvSpPr>
          <p:nvPr>
            <p:ph type="title"/>
          </p:nvPr>
        </p:nvSpPr>
        <p:spPr>
          <a:xfrm>
            <a:off x="0" y="0"/>
            <a:ext cx="12191999" cy="474133"/>
          </a:xfrm>
        </p:spPr>
        <p:txBody>
          <a:bodyPr>
            <a:normAutofit fontScale="90000"/>
          </a:bodyPr>
          <a:lstStyle/>
          <a:p>
            <a:r>
              <a:rPr lang="en-IN" sz="3000"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AE573D9D-C8EE-B833-E46D-B7CC87A3222B}"/>
              </a:ext>
            </a:extLst>
          </p:cNvPr>
          <p:cNvSpPr>
            <a:spLocks noGrp="1"/>
          </p:cNvSpPr>
          <p:nvPr>
            <p:ph idx="1"/>
          </p:nvPr>
        </p:nvSpPr>
        <p:spPr>
          <a:xfrm>
            <a:off x="0" y="533400"/>
            <a:ext cx="12191999" cy="6324600"/>
          </a:xfrm>
        </p:spPr>
        <p:txBody>
          <a:bodyPr numCol="2">
            <a:normAutofit fontScale="85000" lnSpcReduction="20000"/>
          </a:bodyPr>
          <a:lstStyle/>
          <a:p>
            <a:pPr marL="0" indent="0" algn="just">
              <a:buNone/>
            </a:pPr>
            <a:r>
              <a:rPr lang="en-US" sz="3000" dirty="0">
                <a:latin typeface="Times New Roman" panose="02020603050405020304" pitchFamily="18" charset="0"/>
                <a:cs typeface="Times New Roman" panose="02020603050405020304" pitchFamily="18" charset="0"/>
              </a:rPr>
              <a:t>BASE PAPER: </a:t>
            </a:r>
            <a:r>
              <a:rPr lang="en-US" sz="2200" dirty="0">
                <a:latin typeface="Times New Roman" panose="02020603050405020304" pitchFamily="18" charset="0"/>
                <a:cs typeface="Times New Roman" panose="02020603050405020304" pitchFamily="18" charset="0"/>
              </a:rPr>
              <a:t>[15] Jiang et. al. (2023) highlight that Lung function tests (LFTs) are essential for detecting respiratory diseases in middle-aged and elderly populations, with the Healthy China Initiative recommending annual screenings for those over 40. His Research indicates that education level highly influences participation rates, as higher education is linked to better health knowledge and proactive health behaviours. In this research economic factors like healthcare affordability, also play a crucial role in access to LFTs. The findings of the current study support these trends, highlighting the need for targeted interventions to enhance participation in lung function testing and improve respiratory health outcomes in ageing individuals.</a:t>
            </a:r>
          </a:p>
          <a:p>
            <a:pPr marL="0" indent="0" algn="just">
              <a:buNone/>
            </a:pPr>
            <a:r>
              <a:rPr lang="en-IN" sz="2200" b="1" kern="0" dirty="0">
                <a:effectLst/>
                <a:latin typeface="Times New Roman" panose="02020603050405020304" pitchFamily="18" charset="0"/>
                <a:ea typeface="Times New Roman" panose="02020603050405020304" pitchFamily="18" charset="0"/>
                <a:cs typeface="Times New Roman" panose="02020603050405020304" pitchFamily="18" charset="0"/>
              </a:rPr>
              <a:t>[1] Hirzel et. al. (2024) </a:t>
            </a:r>
            <a:r>
              <a:rPr lang="en-IN" sz="2200" kern="0" dirty="0">
                <a:latin typeface="Times New Roman" panose="02020603050405020304" pitchFamily="18" charset="0"/>
                <a:ea typeface="Times New Roman" panose="02020603050405020304" pitchFamily="18" charset="0"/>
                <a:cs typeface="Times New Roman" panose="02020603050405020304" pitchFamily="18" charset="0"/>
              </a:rPr>
              <a:t>highlight</a:t>
            </a:r>
            <a:r>
              <a:rPr lang="en-IN" sz="22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kern="100" dirty="0">
                <a:effectLst/>
                <a:latin typeface="Times New Roman" panose="02020603050405020304" pitchFamily="18" charset="0"/>
                <a:ea typeface="Times New Roman" panose="02020603050405020304" pitchFamily="18" charset="0"/>
                <a:cs typeface="Times New Roman" panose="02020603050405020304" pitchFamily="18" charset="0"/>
              </a:rPr>
              <a:t>a GIS-based approach to assessing the influence of the urban built environment on cardiac and respiratory outcomes in older adults. His </a:t>
            </a:r>
            <a:r>
              <a:rPr lang="en-IN" sz="2200" kern="0" dirty="0">
                <a:effectLst/>
                <a:latin typeface="Times New Roman" panose="02020603050405020304" pitchFamily="18" charset="0"/>
                <a:ea typeface="Times New Roman" panose="02020603050405020304" pitchFamily="18" charset="0"/>
                <a:cs typeface="Times New Roman" panose="02020603050405020304" pitchFamily="18" charset="0"/>
              </a:rPr>
              <a:t>Studies show that elements like building density, proximity to green spaces, and indoor air quality influence cardiovascular and respiratory conditions. He found that the </a:t>
            </a:r>
            <a:r>
              <a:rPr lang="en-US" sz="2200" kern="100" dirty="0">
                <a:effectLst/>
                <a:latin typeface="Times New Roman" panose="02020603050405020304" pitchFamily="18" charset="0"/>
                <a:ea typeface="Times New Roman" panose="02020603050405020304" pitchFamily="18" charset="0"/>
                <a:cs typeface="Times New Roman" panose="02020603050405020304" pitchFamily="18" charset="0"/>
              </a:rPr>
              <a:t>Urban environment affects heart and lung health in the elderly, with factors like building age, location, and indoor air quality playing significant roles.</a:t>
            </a:r>
          </a:p>
          <a:p>
            <a:pPr marL="0" indent="0" algn="just">
              <a:buNone/>
            </a:pPr>
            <a:r>
              <a:rPr lang="en-US" sz="2200" b="1" dirty="0">
                <a:latin typeface="Times New Roman" panose="02020603050405020304" pitchFamily="18" charset="0"/>
                <a:cs typeface="Times New Roman" panose="02020603050405020304" pitchFamily="18" charset="0"/>
              </a:rPr>
              <a:t>[2] Li et al. (2024) </a:t>
            </a:r>
            <a:r>
              <a:rPr lang="en-US" sz="2200" dirty="0">
                <a:latin typeface="Times New Roman" panose="02020603050405020304" pitchFamily="18" charset="0"/>
                <a:cs typeface="Times New Roman" panose="02020603050405020304" pitchFamily="18" charset="0"/>
              </a:rPr>
              <a:t>found that long-term exposure to air pollution significantly increases respiratory mortality risk. A UK Biobank study on 366,478 participants over 13.6 years showed a dose-response relationship, with PM2.5 posing the highest risk and a 44% increase in respiratory deaths at high pollution levels.</a:t>
            </a:r>
          </a:p>
          <a:p>
            <a:pPr marL="0" indent="0" algn="just">
              <a:buNone/>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Figure 3: Pie chart based on the  Literature review types.</a:t>
            </a:r>
          </a:p>
          <a:p>
            <a:pPr marL="0" indent="0" algn="just">
              <a:buNone/>
            </a:pPr>
            <a:r>
              <a:rPr lang="en-US" dirty="0">
                <a:latin typeface="Times New Roman" panose="02020603050405020304" pitchFamily="18" charset="0"/>
                <a:cs typeface="Times New Roman" panose="02020603050405020304" pitchFamily="18" charset="0"/>
              </a:rPr>
              <a:t> </a:t>
            </a:r>
          </a:p>
        </p:txBody>
      </p:sp>
      <p:pic>
        <p:nvPicPr>
          <p:cNvPr id="9" name="Picture 8">
            <a:extLst>
              <a:ext uri="{FF2B5EF4-FFF2-40B4-BE49-F238E27FC236}">
                <a16:creationId xmlns:a16="http://schemas.microsoft.com/office/drawing/2014/main" id="{21220B84-9043-E93C-2575-C243C64298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7666" y="948847"/>
            <a:ext cx="5884333" cy="4537554"/>
          </a:xfrm>
          <a:prstGeom prst="rect">
            <a:avLst/>
          </a:prstGeom>
        </p:spPr>
      </p:pic>
    </p:spTree>
    <p:extLst>
      <p:ext uri="{BB962C8B-B14F-4D97-AF65-F5344CB8AC3E}">
        <p14:creationId xmlns:p14="http://schemas.microsoft.com/office/powerpoint/2010/main" val="3012061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2AE05-75D6-746B-1857-BD7C99BAC602}"/>
              </a:ext>
            </a:extLst>
          </p:cNvPr>
          <p:cNvSpPr>
            <a:spLocks noGrp="1"/>
          </p:cNvSpPr>
          <p:nvPr>
            <p:ph type="title"/>
          </p:nvPr>
        </p:nvSpPr>
        <p:spPr>
          <a:xfrm>
            <a:off x="0" y="0"/>
            <a:ext cx="10515600" cy="431515"/>
          </a:xfrm>
        </p:spPr>
        <p:txBody>
          <a:bodyPr>
            <a:normAutofit fontScale="90000"/>
          </a:bodyPr>
          <a:lstStyle/>
          <a:p>
            <a:r>
              <a:rPr lang="en-IN" sz="3200"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7326A1AB-E3C9-3E12-FCAE-BD15F4E63A99}"/>
              </a:ext>
            </a:extLst>
          </p:cNvPr>
          <p:cNvSpPr>
            <a:spLocks noGrp="1"/>
          </p:cNvSpPr>
          <p:nvPr>
            <p:ph idx="1"/>
          </p:nvPr>
        </p:nvSpPr>
        <p:spPr>
          <a:xfrm>
            <a:off x="0" y="431514"/>
            <a:ext cx="12192000" cy="6426485"/>
          </a:xfrm>
        </p:spPr>
        <p:txBody>
          <a:bodyPr>
            <a:noAutofit/>
          </a:bodyPr>
          <a:lstStyle/>
          <a:p>
            <a:pPr marL="0" marR="0" indent="0" algn="just">
              <a:spcBef>
                <a:spcPts val="100"/>
              </a:spcBef>
              <a:spcAft>
                <a:spcPts val="800"/>
              </a:spcAft>
              <a:buNone/>
            </a:pPr>
            <a:r>
              <a:rPr lang="en-IN" sz="1800" b="1" kern="0" dirty="0">
                <a:effectLst/>
                <a:latin typeface="Times New Roman" panose="02020603050405020304" pitchFamily="18" charset="0"/>
                <a:ea typeface="Times New Roman" panose="02020603050405020304" pitchFamily="18" charset="0"/>
              </a:rPr>
              <a:t>[3] </a:t>
            </a:r>
            <a:r>
              <a:rPr lang="en-IN" sz="1800" b="1" kern="0" dirty="0" err="1">
                <a:effectLst/>
                <a:latin typeface="Times New Roman" panose="02020603050405020304" pitchFamily="18" charset="0"/>
                <a:ea typeface="Times New Roman" panose="02020603050405020304" pitchFamily="18" charset="0"/>
              </a:rPr>
              <a:t>Lenssen</a:t>
            </a:r>
            <a:r>
              <a:rPr lang="en-IN" sz="1800" b="1" kern="0" dirty="0">
                <a:effectLst/>
                <a:latin typeface="Times New Roman" panose="02020603050405020304" pitchFamily="18" charset="0"/>
                <a:ea typeface="Times New Roman" panose="02020603050405020304" pitchFamily="18" charset="0"/>
              </a:rPr>
              <a:t> et. al. (2024)</a:t>
            </a:r>
            <a:r>
              <a:rPr lang="en-IN" sz="1800" kern="0" dirty="0">
                <a:effectLst/>
                <a:latin typeface="Times New Roman" panose="02020603050405020304" pitchFamily="18" charset="0"/>
                <a:ea typeface="Times New Roman" panose="02020603050405020304" pitchFamily="18" charset="0"/>
              </a:rPr>
              <a:t> say the impact of aviation-related ultrafine particles (UFP) on respiratory health, particularly in children residing near major airports like Schiphol Airport. </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His findings were:</a:t>
            </a:r>
            <a:r>
              <a:rPr lang="en-US" sz="1800" kern="100" dirty="0">
                <a:effectLst/>
                <a:latin typeface="Times New Roman" panose="02020603050405020304" pitchFamily="18" charset="0"/>
                <a:ea typeface="Times New Roman" panose="02020603050405020304" pitchFamily="18" charset="0"/>
                <a:cs typeface="Mangal" panose="02040503050203030202" pitchFamily="18" charset="0"/>
              </a:rPr>
              <a:t>1. Aviation particles, especially ultra-fine particles (UFP), cause more breathing issues.</a:t>
            </a: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2. Symptoms include wheezing and needing bronchodilators.3. Children near airports are most affected.</a:t>
            </a:r>
          </a:p>
          <a:p>
            <a:pPr marL="0" marR="0" indent="0" algn="just">
              <a:spcBef>
                <a:spcPts val="100"/>
              </a:spcBef>
              <a:spcAft>
                <a:spcPts val="800"/>
              </a:spcAft>
              <a:buNone/>
            </a:pPr>
            <a:r>
              <a:rPr lang="en-US" sz="1800" b="1" kern="0" dirty="0">
                <a:latin typeface="Times New Roman" panose="02020603050405020304" pitchFamily="18" charset="0"/>
                <a:ea typeface="Calibri" panose="020F0502020204030204" pitchFamily="34" charset="0"/>
                <a:cs typeface="Mangal" panose="02040503050203030202" pitchFamily="18" charset="0"/>
              </a:rPr>
              <a:t>[4] </a:t>
            </a:r>
            <a:r>
              <a:rPr lang="en-US" sz="1800" b="1" dirty="0">
                <a:latin typeface="Times New Roman" panose="02020603050405020304" pitchFamily="18" charset="0"/>
                <a:cs typeface="Times New Roman" panose="02020603050405020304" pitchFamily="18" charset="0"/>
              </a:rPr>
              <a:t>Das and Wiseman (2024) </a:t>
            </a:r>
            <a:r>
              <a:rPr lang="en-US" sz="1800" dirty="0">
                <a:latin typeface="Times New Roman" panose="02020603050405020304" pitchFamily="18" charset="0"/>
                <a:cs typeface="Times New Roman" panose="02020603050405020304" pitchFamily="18" charset="0"/>
              </a:rPr>
              <a:t>highlighted street dust as a major contributor to urban air pollution. Their study in Toronto found that street sweeping reduced thoracic-sized road dust by 76%, lowering harmful metals like copper and zinc. Traffic volume and road conditions influenced dust levels, emphasizing the role of advanced sweeping in improving air quality and respiratory health.</a:t>
            </a:r>
          </a:p>
          <a:p>
            <a:pPr marL="0" marR="0" indent="0" algn="just">
              <a:spcBef>
                <a:spcPts val="100"/>
              </a:spcBef>
              <a:spcAft>
                <a:spcPts val="800"/>
              </a:spcAft>
              <a:buNone/>
            </a:pPr>
            <a:r>
              <a:rPr lang="en-IN" sz="1800" b="1" kern="100" dirty="0">
                <a:latin typeface="Times New Roman" panose="02020603050405020304" pitchFamily="18" charset="0"/>
                <a:ea typeface="Calibri" panose="020F0502020204030204" pitchFamily="34" charset="0"/>
                <a:cs typeface="Times New Roman" panose="02020603050405020304" pitchFamily="18" charset="0"/>
              </a:rPr>
              <a:t>[5] </a:t>
            </a:r>
            <a:r>
              <a:rPr lang="en-US" sz="1800" b="1" dirty="0">
                <a:latin typeface="Times New Roman" panose="02020603050405020304" pitchFamily="18" charset="0"/>
                <a:cs typeface="Times New Roman" panose="02020603050405020304" pitchFamily="18" charset="0"/>
              </a:rPr>
              <a:t>Pan et al. (2024) </a:t>
            </a:r>
            <a:r>
              <a:rPr lang="en-US" sz="1800" dirty="0">
                <a:latin typeface="Times New Roman" panose="02020603050405020304" pitchFamily="18" charset="0"/>
                <a:cs typeface="Times New Roman" panose="02020603050405020304" pitchFamily="18" charset="0"/>
              </a:rPr>
              <a:t>highlighted gas cooking as a significant source of indoor air pollution, linked to respiratory symptoms like shortness of breath (odds ratio = 1.38) and wheezing (odds ratio = 1.32). The study, involving 4,337 adults in 9 countries, found worsened symptoms among those using both gas hobs and ovens, bottled gas, and cooking over 60 minutes daily. This underscores the need for further research and policy measures to address indoor air pollution and protect respiratory health.</a:t>
            </a:r>
          </a:p>
          <a:p>
            <a:pPr marL="0" marR="0" indent="0" algn="just">
              <a:spcBef>
                <a:spcPts val="100"/>
              </a:spcBef>
              <a:spcAft>
                <a:spcPts val="800"/>
              </a:spcAft>
              <a:buNone/>
            </a:pPr>
            <a:r>
              <a:rPr lang="en-US" sz="1800" b="1" dirty="0">
                <a:latin typeface="Times New Roman" panose="02020603050405020304" pitchFamily="18" charset="0"/>
                <a:cs typeface="Times New Roman" panose="02020603050405020304" pitchFamily="18" charset="0"/>
              </a:rPr>
              <a:t>[6] Lin et al. (2024)</a:t>
            </a:r>
            <a:r>
              <a:rPr lang="en-US" sz="1800" dirty="0">
                <a:latin typeface="Times New Roman" panose="02020603050405020304" pitchFamily="18" charset="0"/>
                <a:cs typeface="Times New Roman" panose="02020603050405020304" pitchFamily="18" charset="0"/>
              </a:rPr>
              <a:t> reported that short-term increases in PM2.5 are linked to higher asthma and COPD hospitalizations and ED visits. Using the NYS SPARCS database (2014–2019), the study showed that after the 2017 Federal Tier 3 vehicle regulations, respiratory events tied to PM2.5, primary organic carbon (POC), and secondary organic carbon (SOC) increased, especially among vulnerable groups like children, seniors, and minorities. The findings stress the need for further investigation into pollution sources and health impacts.</a:t>
            </a:r>
          </a:p>
          <a:p>
            <a:pPr marL="0" indent="0" algn="just">
              <a:spcBef>
                <a:spcPts val="100"/>
              </a:spcBef>
              <a:spcAft>
                <a:spcPts val="800"/>
              </a:spcAft>
              <a:buNone/>
            </a:pPr>
            <a:r>
              <a:rPr lang="en-IN" sz="1800" b="1" dirty="0">
                <a:latin typeface="Times New Roman" panose="02020603050405020304" pitchFamily="18" charset="0"/>
                <a:cs typeface="Times New Roman" panose="02020603050405020304" pitchFamily="18" charset="0"/>
              </a:rPr>
              <a:t>[7] </a:t>
            </a:r>
            <a:r>
              <a:rPr lang="en-US" sz="1800" b="1" dirty="0">
                <a:latin typeface="Times New Roman" panose="02020603050405020304" pitchFamily="18" charset="0"/>
                <a:cs typeface="Times New Roman" panose="02020603050405020304" pitchFamily="18" charset="0"/>
              </a:rPr>
              <a:t>Jason et al. (2024) </a:t>
            </a:r>
            <a:r>
              <a:rPr lang="en-US" sz="1800" dirty="0">
                <a:latin typeface="Times New Roman" panose="02020603050405020304" pitchFamily="18" charset="0"/>
                <a:cs typeface="Times New Roman" panose="02020603050405020304" pitchFamily="18" charset="0"/>
              </a:rPr>
              <a:t>highlighted that traditional studies often miss key temporal and spatial variations. Their study, using data from 3,386 individuals with asthma or COPD in California, found that increased exposure to NO2, PM2.5, and O3 raised short-acting beta-agonist (SABA) use, directly linking air pollution to respiratory symptoms. This underscores the value of digital health sensors and the need for further research into causal mechanisms to improve public health strategies.</a:t>
            </a:r>
          </a:p>
          <a:p>
            <a:pPr marL="0" indent="0" algn="just">
              <a:spcBef>
                <a:spcPts val="100"/>
              </a:spcBef>
              <a:spcAft>
                <a:spcPts val="800"/>
              </a:spcAft>
              <a:buNone/>
            </a:pPr>
            <a:r>
              <a:rPr lang="en-US" sz="1800" b="1" dirty="0">
                <a:latin typeface="Times New Roman" panose="02020603050405020304" pitchFamily="18" charset="0"/>
                <a:cs typeface="Times New Roman" panose="02020603050405020304" pitchFamily="18" charset="0"/>
              </a:rPr>
              <a:t>[8] </a:t>
            </a:r>
            <a:r>
              <a:rPr lang="en-US" sz="1800" b="1" dirty="0" err="1">
                <a:latin typeface="Times New Roman" panose="02020603050405020304" pitchFamily="18" charset="0"/>
                <a:cs typeface="Times New Roman" panose="02020603050405020304" pitchFamily="18" charset="0"/>
              </a:rPr>
              <a:t>Jawaa</a:t>
            </a:r>
            <a:r>
              <a:rPr lang="en-US" sz="1800" b="1" dirty="0">
                <a:latin typeface="Times New Roman" panose="02020603050405020304" pitchFamily="18" charset="0"/>
                <a:cs typeface="Times New Roman" panose="02020603050405020304" pitchFamily="18" charset="0"/>
              </a:rPr>
              <a:t> et al. (2024) </a:t>
            </a:r>
            <a:r>
              <a:rPr lang="en-US" sz="1800" dirty="0">
                <a:latin typeface="Times New Roman" panose="02020603050405020304" pitchFamily="18" charset="0"/>
                <a:cs typeface="Times New Roman" panose="02020603050405020304" pitchFamily="18" charset="0"/>
              </a:rPr>
              <a:t>highlighted Dhaka's severe air pollution, with PM2.5 levels exceeding WHO limits. The study found sulfur as the highest trace element, with peak pollution at midday, driven by soil dust and sulfur-rich petroleum. Males had higher respiratory doses during heavy exercise. These findings are crucial for developing strategies to reduce pollution in Dhaka.</a:t>
            </a:r>
          </a:p>
          <a:p>
            <a:pPr marL="0" marR="0" indent="0" algn="just">
              <a:spcBef>
                <a:spcPts val="100"/>
              </a:spcBef>
              <a:spcAft>
                <a:spcPts val="800"/>
              </a:spcAft>
              <a:buNone/>
            </a:pP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l">
              <a:spcAft>
                <a:spcPts val="300"/>
              </a:spcAft>
              <a:buNone/>
            </a:pPr>
            <a:endParaRPr lang="en-US" sz="1200"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356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6C9D7-280C-92D5-DD79-C870D6876A14}"/>
              </a:ext>
            </a:extLst>
          </p:cNvPr>
          <p:cNvSpPr>
            <a:spLocks noGrp="1"/>
          </p:cNvSpPr>
          <p:nvPr>
            <p:ph type="title"/>
          </p:nvPr>
        </p:nvSpPr>
        <p:spPr>
          <a:xfrm>
            <a:off x="0" y="0"/>
            <a:ext cx="9404723" cy="523982"/>
          </a:xfrm>
        </p:spPr>
        <p:txBody>
          <a:bodyPr>
            <a:normAutofit/>
          </a:bodyPr>
          <a:lstStyle/>
          <a:p>
            <a:r>
              <a:rPr lang="en-IN" sz="3000"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BCD0B232-604A-0ECD-D433-E93B30465822}"/>
              </a:ext>
            </a:extLst>
          </p:cNvPr>
          <p:cNvSpPr>
            <a:spLocks noGrp="1"/>
          </p:cNvSpPr>
          <p:nvPr>
            <p:ph idx="1"/>
          </p:nvPr>
        </p:nvSpPr>
        <p:spPr>
          <a:xfrm>
            <a:off x="1" y="523982"/>
            <a:ext cx="12192000" cy="6334018"/>
          </a:xfrm>
        </p:spPr>
        <p:txBody>
          <a:bodyPr>
            <a:normAutofit/>
          </a:bodyPr>
          <a:lstStyle/>
          <a:p>
            <a:pPr marL="0" indent="0" algn="just">
              <a:buNone/>
            </a:pPr>
            <a:r>
              <a:rPr lang="en-IN" sz="1800" b="1" dirty="0">
                <a:latin typeface="Times New Roman" panose="02020603050405020304" pitchFamily="18" charset="0"/>
                <a:cs typeface="Times New Roman" panose="02020603050405020304" pitchFamily="18" charset="0"/>
              </a:rPr>
              <a:t>[9] </a:t>
            </a:r>
            <a:r>
              <a:rPr lang="en-US" sz="1800" b="1" dirty="0" err="1">
                <a:latin typeface="Times New Roman" panose="02020603050405020304" pitchFamily="18" charset="0"/>
                <a:cs typeface="Times New Roman" panose="02020603050405020304" pitchFamily="18" charset="0"/>
              </a:rPr>
              <a:t>Parvizi</a:t>
            </a:r>
            <a:r>
              <a:rPr lang="en-US" sz="1800" b="1" dirty="0">
                <a:latin typeface="Times New Roman" panose="02020603050405020304" pitchFamily="18" charset="0"/>
                <a:cs typeface="Times New Roman" panose="02020603050405020304" pitchFamily="18" charset="0"/>
              </a:rPr>
              <a:t> et al. (2024) </a:t>
            </a:r>
            <a:r>
              <a:rPr lang="en-US" sz="1800" dirty="0">
                <a:latin typeface="Times New Roman" panose="02020603050405020304" pitchFamily="18" charset="0"/>
                <a:cs typeface="Times New Roman" panose="02020603050405020304" pitchFamily="18" charset="0"/>
              </a:rPr>
              <a:t>found that 45% of female cooks in sub-Saharan Africa used LPG with polluting fuels, while 10% used LPG alone. Those stacking fuels had higher risks of respiratory and eye issues, with second-hand smoke linked to chest tightness and coughing. A full transition to LPG could reduce exposure to harmful pollutants and offer health benefits.</a:t>
            </a:r>
            <a:r>
              <a:rPr lang="en-IN" sz="1800" dirty="0">
                <a:latin typeface="Times New Roman" panose="02020603050405020304" pitchFamily="18" charset="0"/>
                <a:cs typeface="Times New Roman" panose="02020603050405020304" pitchFamily="18" charset="0"/>
              </a:rPr>
              <a:t> </a:t>
            </a:r>
          </a:p>
          <a:p>
            <a:pPr marL="0" indent="0" algn="just">
              <a:buNone/>
            </a:pPr>
            <a:r>
              <a:rPr lang="en-US" sz="1800" b="1" dirty="0">
                <a:latin typeface="Times New Roman" panose="02020603050405020304" pitchFamily="18" charset="0"/>
                <a:cs typeface="Times New Roman" panose="02020603050405020304" pitchFamily="18" charset="0"/>
              </a:rPr>
              <a:t>[10] Wu et al. (2024) </a:t>
            </a:r>
            <a:r>
              <a:rPr lang="en-US" sz="1800" dirty="0">
                <a:latin typeface="Times New Roman" panose="02020603050405020304" pitchFamily="18" charset="0"/>
                <a:cs typeface="Times New Roman" panose="02020603050405020304" pitchFamily="18" charset="0"/>
              </a:rPr>
              <a:t>found that air pollution contributes significantly to the global disease burden, especially affecting respiratory and cardiovascular health. While physical activity benefits lung function, outdoor exercise can increase pollution exposure, raising health concerns. Inconsistent findings on the interaction between air pollution and exercise highlight the need for more studies to establish safe pollution thresholds during outdoor activity.</a:t>
            </a:r>
          </a:p>
          <a:p>
            <a:pPr marL="0" indent="0" algn="just">
              <a:buNone/>
            </a:pPr>
            <a:r>
              <a:rPr lang="en-US" sz="1800" b="1" dirty="0">
                <a:latin typeface="Times New Roman" panose="02020603050405020304" pitchFamily="18" charset="0"/>
                <a:cs typeface="Times New Roman" panose="02020603050405020304" pitchFamily="18" charset="0"/>
              </a:rPr>
              <a:t>[11] </a:t>
            </a:r>
            <a:r>
              <a:rPr lang="en-US" sz="1800" b="1" dirty="0" err="1">
                <a:latin typeface="Times New Roman" panose="02020603050405020304" pitchFamily="18" charset="0"/>
                <a:cs typeface="Times New Roman" panose="02020603050405020304" pitchFamily="18" charset="0"/>
              </a:rPr>
              <a:t>Abellan</a:t>
            </a:r>
            <a:r>
              <a:rPr lang="en-US" sz="1800" b="1" dirty="0">
                <a:latin typeface="Times New Roman" panose="02020603050405020304" pitchFamily="18" charset="0"/>
                <a:cs typeface="Times New Roman" panose="02020603050405020304" pitchFamily="18" charset="0"/>
              </a:rPr>
              <a:t> et al. (2024) </a:t>
            </a:r>
            <a:r>
              <a:rPr lang="en-US" sz="1800" dirty="0">
                <a:latin typeface="Times New Roman" panose="02020603050405020304" pitchFamily="18" charset="0"/>
                <a:cs typeface="Times New Roman" panose="02020603050405020304" pitchFamily="18" charset="0"/>
              </a:rPr>
              <a:t>found that urban environmental factors during pregnancy, such as air pollution, noise, and green space access, affect children's respiratory health. Higher air pollution (especially PM2.5) was linked to reduced lung function and increased wheezing risk, with poor outcomes in areas with high pollution and low green spaces.</a:t>
            </a:r>
          </a:p>
          <a:p>
            <a:pPr marL="0" indent="0" algn="just">
              <a:buNone/>
            </a:pPr>
            <a:r>
              <a:rPr lang="en-US" sz="1800" b="1" dirty="0">
                <a:latin typeface="Times New Roman" panose="02020603050405020304" pitchFamily="18" charset="0"/>
                <a:cs typeface="Times New Roman" panose="02020603050405020304" pitchFamily="18" charset="0"/>
              </a:rPr>
              <a:t>[12] Li et al. (2024) </a:t>
            </a:r>
            <a:r>
              <a:rPr lang="en-US" sz="1800" dirty="0">
                <a:latin typeface="Times New Roman" panose="02020603050405020304" pitchFamily="18" charset="0"/>
                <a:cs typeface="Times New Roman" panose="02020603050405020304" pitchFamily="18" charset="0"/>
              </a:rPr>
              <a:t>found that exposure to air pollution and low-grade inflammation negatively impact lung function. Using data from 276,289 UK Biobank participants, they linked higher pollution levels (NO2, NOx, PM2.5) to lower lung function and higher inflammation. Inflammation further worsened lung function, with those exposed to both high pollution and inflammation having the poorest lung health.</a:t>
            </a:r>
          </a:p>
          <a:p>
            <a:pPr marL="0" indent="0" algn="just">
              <a:buNone/>
            </a:pPr>
            <a:r>
              <a:rPr lang="en-US" sz="1800" b="1" dirty="0">
                <a:latin typeface="Times New Roman" panose="02020603050405020304" pitchFamily="18" charset="0"/>
                <a:cs typeface="Times New Roman" panose="02020603050405020304" pitchFamily="18" charset="0"/>
              </a:rPr>
              <a:t>[13]Jin et al. (2024) </a:t>
            </a:r>
            <a:r>
              <a:rPr lang="en-US" sz="1800" dirty="0">
                <a:latin typeface="Times New Roman" panose="02020603050405020304" pitchFamily="18" charset="0"/>
                <a:cs typeface="Times New Roman" panose="02020603050405020304" pitchFamily="18" charset="0"/>
              </a:rPr>
              <a:t>highlighted the impact of microplastics (MPs) on lung health, particularly through cellular ageing. They found that PVC MPs caused oxidative stress and cellular ageing in lung cells, leading to inflammation and physical impairment in mice. The study underscores MPs' potential role in lung diseases.</a:t>
            </a:r>
          </a:p>
          <a:p>
            <a:pPr marL="0" indent="0" algn="just">
              <a:buNone/>
            </a:pPr>
            <a:r>
              <a:rPr lang="en-US" sz="1800" b="1" dirty="0">
                <a:latin typeface="Times New Roman" panose="02020603050405020304" pitchFamily="18" charset="0"/>
                <a:cs typeface="Times New Roman" panose="02020603050405020304" pitchFamily="18" charset="0"/>
              </a:rPr>
              <a:t>[14] Huang et al. (2024) </a:t>
            </a:r>
            <a:r>
              <a:rPr lang="en-US" sz="1800" dirty="0">
                <a:latin typeface="Times New Roman" panose="02020603050405020304" pitchFamily="18" charset="0"/>
                <a:cs typeface="Times New Roman" panose="02020603050405020304" pitchFamily="18" charset="0"/>
              </a:rPr>
              <a:t>researched the impact of incense smoke, especially auramine, on lung cancer cells. They found that auramine affects non-small cell lung cancer (NSCLC) by stabilizing DNA structures and improving chemotherapy responses in TP53-mutant cells, providing insights into overcoming chemoresistance in lung cancer treatment.</a:t>
            </a:r>
          </a:p>
          <a:p>
            <a:pPr marL="0" indent="0" algn="just">
              <a:buNone/>
            </a:pPr>
            <a:endParaRPr lang="en-IN"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7466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DB87B-BA95-BC1E-CE16-B3162555AC33}"/>
              </a:ext>
            </a:extLst>
          </p:cNvPr>
          <p:cNvSpPr>
            <a:spLocks noGrp="1"/>
          </p:cNvSpPr>
          <p:nvPr>
            <p:ph type="title"/>
          </p:nvPr>
        </p:nvSpPr>
        <p:spPr>
          <a:xfrm>
            <a:off x="0" y="0"/>
            <a:ext cx="12192000" cy="454612"/>
          </a:xfrm>
        </p:spPr>
        <p:txBody>
          <a:bodyPr>
            <a:normAutofit fontScale="90000"/>
          </a:bodyPr>
          <a:lstStyle/>
          <a:p>
            <a:r>
              <a:rPr lang="en-IN" sz="3200" dirty="0">
                <a:latin typeface="Times New Roman" panose="02020603050405020304" pitchFamily="18" charset="0"/>
                <a:cs typeface="Times New Roman" panose="02020603050405020304" pitchFamily="18" charset="0"/>
              </a:rPr>
              <a:t>AREA OF STUDY</a:t>
            </a:r>
          </a:p>
        </p:txBody>
      </p:sp>
      <p:pic>
        <p:nvPicPr>
          <p:cNvPr id="9" name="Picture 8">
            <a:extLst>
              <a:ext uri="{FF2B5EF4-FFF2-40B4-BE49-F238E27FC236}">
                <a16:creationId xmlns:a16="http://schemas.microsoft.com/office/drawing/2014/main" id="{B2295362-8612-CC21-0984-CAF5457947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209" y="544530"/>
            <a:ext cx="5743254" cy="5517224"/>
          </a:xfrm>
          <a:prstGeom prst="rect">
            <a:avLst/>
          </a:prstGeom>
        </p:spPr>
      </p:pic>
      <p:sp>
        <p:nvSpPr>
          <p:cNvPr id="12" name="TextBox 11">
            <a:extLst>
              <a:ext uri="{FF2B5EF4-FFF2-40B4-BE49-F238E27FC236}">
                <a16:creationId xmlns:a16="http://schemas.microsoft.com/office/drawing/2014/main" id="{BBD41F5E-399E-5D51-F334-43E16B9FF8B3}"/>
              </a:ext>
            </a:extLst>
          </p:cNvPr>
          <p:cNvSpPr txBox="1"/>
          <p:nvPr/>
        </p:nvSpPr>
        <p:spPr>
          <a:xfrm>
            <a:off x="5938463" y="544529"/>
            <a:ext cx="6097712" cy="6001643"/>
          </a:xfrm>
          <a:prstGeom prst="rect">
            <a:avLst/>
          </a:prstGeom>
          <a:noFill/>
        </p:spPr>
        <p:txBody>
          <a:bodyPr wrap="square">
            <a:spAutoFit/>
          </a:bodyPr>
          <a:lstStyle/>
          <a:p>
            <a:pPr marL="342900" indent="-342900">
              <a:buFont typeface="+mj-lt"/>
              <a:buAutoNum type="arabicPeriod"/>
            </a:pPr>
            <a:r>
              <a:rPr lang="en-IN" sz="2400" dirty="0">
                <a:latin typeface="Times New Roman" panose="02020603050405020304" pitchFamily="18" charset="0"/>
                <a:cs typeface="Times New Roman" panose="02020603050405020304" pitchFamily="18" charset="0"/>
              </a:rPr>
              <a:t>VCM &amp; PVC – Increases lung cancer, bronchitis, and fibrosis risk. </a:t>
            </a:r>
          </a:p>
          <a:p>
            <a:pPr marL="342900" indent="-342900">
              <a:buFont typeface="+mj-lt"/>
              <a:buAutoNum type="arabicPeriod"/>
            </a:pPr>
            <a:r>
              <a:rPr lang="en-IN" sz="2400" dirty="0">
                <a:latin typeface="Times New Roman" panose="02020603050405020304" pitchFamily="18" charset="0"/>
                <a:cs typeface="Times New Roman" panose="02020603050405020304" pitchFamily="18" charset="0"/>
              </a:rPr>
              <a:t>Chlor-Alkali – Causes lung damage, COPD, and </a:t>
            </a:r>
            <a:r>
              <a:rPr lang="en-IN" sz="2400" dirty="0" err="1">
                <a:latin typeface="Times New Roman" panose="02020603050405020304" pitchFamily="18" charset="0"/>
                <a:cs typeface="Times New Roman" panose="02020603050405020304" pitchFamily="18" charset="0"/>
              </a:rPr>
              <a:t>edema</a:t>
            </a:r>
            <a:r>
              <a:rPr lang="en-IN" sz="2400" dirty="0">
                <a:latin typeface="Times New Roman" panose="02020603050405020304" pitchFamily="18" charset="0"/>
                <a:cs typeface="Times New Roman" panose="02020603050405020304" pitchFamily="18" charset="0"/>
              </a:rPr>
              <a:t>. </a:t>
            </a:r>
          </a:p>
          <a:p>
            <a:pPr marL="342900" indent="-342900">
              <a:buFont typeface="+mj-lt"/>
              <a:buAutoNum type="arabicPeriod"/>
            </a:pPr>
            <a:r>
              <a:rPr lang="en-IN" sz="2400" dirty="0">
                <a:latin typeface="Times New Roman" panose="02020603050405020304" pitchFamily="18" charset="0"/>
                <a:cs typeface="Times New Roman" panose="02020603050405020304" pitchFamily="18" charset="0"/>
              </a:rPr>
              <a:t>GCU – Heightens lung irritation and cancer risk. </a:t>
            </a:r>
          </a:p>
          <a:p>
            <a:pPr marL="342900" indent="-342900">
              <a:buFont typeface="+mj-lt"/>
              <a:buAutoNum type="arabicPeriod"/>
            </a:pPr>
            <a:r>
              <a:rPr lang="en-IN" sz="2400" dirty="0">
                <a:latin typeface="Times New Roman" panose="02020603050405020304" pitchFamily="18" charset="0"/>
                <a:cs typeface="Times New Roman" panose="02020603050405020304" pitchFamily="18" charset="0"/>
              </a:rPr>
              <a:t>EO/EG – Triggers lung inflammation and irritation. </a:t>
            </a:r>
          </a:p>
          <a:p>
            <a:pPr marL="342900" indent="-342900">
              <a:buFont typeface="+mj-lt"/>
              <a:buAutoNum type="arabicPeriod"/>
            </a:pPr>
            <a:r>
              <a:rPr lang="en-IN" sz="2400" dirty="0">
                <a:latin typeface="Times New Roman" panose="02020603050405020304" pitchFamily="18" charset="0"/>
                <a:cs typeface="Times New Roman" panose="02020603050405020304" pitchFamily="18" charset="0"/>
              </a:rPr>
              <a:t>HDPE &amp; EVA – Leads to fume fever and fibrosis. </a:t>
            </a:r>
          </a:p>
          <a:p>
            <a:pPr marL="342900" indent="-342900">
              <a:buFont typeface="+mj-lt"/>
              <a:buAutoNum type="arabicPeriod"/>
            </a:pPr>
            <a:r>
              <a:rPr lang="en-IN" sz="2400" dirty="0">
                <a:latin typeface="Times New Roman" panose="02020603050405020304" pitchFamily="18" charset="0"/>
                <a:cs typeface="Times New Roman" panose="02020603050405020304" pitchFamily="18" charset="0"/>
              </a:rPr>
              <a:t>EPRU – Poses asphyxiation and irritation risks. </a:t>
            </a:r>
          </a:p>
          <a:p>
            <a:pPr marL="342900" indent="-342900">
              <a:buFont typeface="+mj-lt"/>
              <a:buAutoNum type="arabicPeriod"/>
            </a:pPr>
            <a:r>
              <a:rPr lang="en-IN" sz="2400" dirty="0">
                <a:latin typeface="Times New Roman" panose="02020603050405020304" pitchFamily="18" charset="0"/>
                <a:cs typeface="Times New Roman" panose="02020603050405020304" pitchFamily="18" charset="0"/>
              </a:rPr>
              <a:t>PTA &amp; PET – Causes fibrosis and inflammation. </a:t>
            </a:r>
          </a:p>
          <a:p>
            <a:pPr marL="342900" indent="-342900">
              <a:buFont typeface="+mj-lt"/>
              <a:buAutoNum type="arabicPeriod"/>
            </a:pPr>
            <a:r>
              <a:rPr lang="en-IN" sz="2400" dirty="0">
                <a:latin typeface="Times New Roman" panose="02020603050405020304" pitchFamily="18" charset="0"/>
                <a:cs typeface="Times New Roman" panose="02020603050405020304" pitchFamily="18" charset="0"/>
              </a:rPr>
              <a:t>Power Plant – Triggers COPD, bronchitis, and cancer. </a:t>
            </a:r>
          </a:p>
        </p:txBody>
      </p:sp>
      <p:sp>
        <p:nvSpPr>
          <p:cNvPr id="13" name="TextBox 12">
            <a:extLst>
              <a:ext uri="{FF2B5EF4-FFF2-40B4-BE49-F238E27FC236}">
                <a16:creationId xmlns:a16="http://schemas.microsoft.com/office/drawing/2014/main" id="{A39E7103-582E-C96B-E446-CF55897C8E3D}"/>
              </a:ext>
            </a:extLst>
          </p:cNvPr>
          <p:cNvSpPr txBox="1"/>
          <p:nvPr/>
        </p:nvSpPr>
        <p:spPr>
          <a:xfrm>
            <a:off x="924674" y="5948737"/>
            <a:ext cx="3637051" cy="369332"/>
          </a:xfrm>
          <a:prstGeom prst="rect">
            <a:avLst/>
          </a:prstGeom>
          <a:noFill/>
        </p:spPr>
        <p:txBody>
          <a:bodyPr wrap="square" rtlCol="0">
            <a:spAutoFit/>
          </a:bodyPr>
          <a:lstStyle/>
          <a:p>
            <a:r>
              <a:rPr lang="en-IN" dirty="0">
                <a:latin typeface="Times New Roman" panose="02020603050405020304" pitchFamily="18" charset="0"/>
                <a:cs typeface="Times New Roman" panose="02020603050405020304" pitchFamily="18" charset="0"/>
              </a:rPr>
              <a:t>Figure 4: Plant Complex Layout</a:t>
            </a:r>
          </a:p>
        </p:txBody>
      </p:sp>
    </p:spTree>
    <p:extLst>
      <p:ext uri="{BB962C8B-B14F-4D97-AF65-F5344CB8AC3E}">
        <p14:creationId xmlns:p14="http://schemas.microsoft.com/office/powerpoint/2010/main" val="3003453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25A59-FEE8-BD08-361C-15A48F049DB5}"/>
              </a:ext>
            </a:extLst>
          </p:cNvPr>
          <p:cNvSpPr>
            <a:spLocks noGrp="1"/>
          </p:cNvSpPr>
          <p:nvPr>
            <p:ph type="title"/>
          </p:nvPr>
        </p:nvSpPr>
        <p:spPr>
          <a:xfrm>
            <a:off x="0" y="0"/>
            <a:ext cx="10515600" cy="425985"/>
          </a:xfrm>
        </p:spPr>
        <p:txBody>
          <a:bodyPr>
            <a:normAutofit fontScale="90000"/>
          </a:bodyPr>
          <a:lstStyle/>
          <a:p>
            <a:r>
              <a:rPr lang="en-IN" sz="3200" dirty="0">
                <a:latin typeface="Times New Roman" panose="02020603050405020304" pitchFamily="18" charset="0"/>
                <a:cs typeface="Times New Roman" panose="02020603050405020304" pitchFamily="18" charset="0"/>
              </a:rPr>
              <a:t>PROBLEM FORMULATION</a:t>
            </a:r>
          </a:p>
        </p:txBody>
      </p:sp>
      <p:sp>
        <p:nvSpPr>
          <p:cNvPr id="3" name="Content Placeholder 2">
            <a:extLst>
              <a:ext uri="{FF2B5EF4-FFF2-40B4-BE49-F238E27FC236}">
                <a16:creationId xmlns:a16="http://schemas.microsoft.com/office/drawing/2014/main" id="{1EF2231D-20EB-BFC2-D4B1-766C776607DA}"/>
              </a:ext>
            </a:extLst>
          </p:cNvPr>
          <p:cNvSpPr>
            <a:spLocks noGrp="1"/>
          </p:cNvSpPr>
          <p:nvPr>
            <p:ph idx="1"/>
          </p:nvPr>
        </p:nvSpPr>
        <p:spPr>
          <a:xfrm>
            <a:off x="1" y="425984"/>
            <a:ext cx="12192000" cy="6432016"/>
          </a:xfrm>
        </p:spPr>
        <p:txBody>
          <a:bodyPr>
            <a:normAutofit/>
          </a:bodyPr>
          <a:lstStyle/>
          <a:p>
            <a:pPr marL="0" indent="0" algn="just">
              <a:buNone/>
            </a:pPr>
            <a:r>
              <a:rPr lang="en-US" sz="1800" dirty="0">
                <a:latin typeface="Times New Roman" panose="02020603050405020304" pitchFamily="18" charset="0"/>
                <a:cs typeface="Times New Roman" panose="02020603050405020304" pitchFamily="18" charset="0"/>
              </a:rPr>
              <a:t>In India, legal disputes between retired employees and employers concerning health issues contracted during employment often revolve around claims for compensation due to occupational diseases. Notable cases and legal provisions include:</a:t>
            </a:r>
          </a:p>
          <a:p>
            <a:pPr algn="just">
              <a:buFont typeface="+mj-lt"/>
              <a:buAutoNum type="arabicPeriod"/>
            </a:pPr>
            <a:r>
              <a:rPr lang="en-US" sz="1800" b="1" dirty="0">
                <a:latin typeface="Times New Roman" panose="02020603050405020304" pitchFamily="18" charset="0"/>
                <a:cs typeface="Times New Roman" panose="02020603050405020304" pitchFamily="18" charset="0"/>
              </a:rPr>
              <a:t>Anju vs. Employees State Insurance Corporation (2020)</a:t>
            </a:r>
            <a:r>
              <a:rPr lang="en-US" sz="1800" dirty="0">
                <a:latin typeface="Times New Roman" panose="02020603050405020304" pitchFamily="18" charset="0"/>
                <a:cs typeface="Times New Roman" panose="02020603050405020304" pitchFamily="18" charset="0"/>
              </a:rPr>
              <a:t>:</a:t>
            </a:r>
          </a:p>
          <a:p>
            <a:pPr marL="742950" lvl="1" indent="-285750" algn="just">
              <a:buFont typeface="+mj-lt"/>
              <a:buAutoNum type="arabicPeriod"/>
            </a:pPr>
            <a:r>
              <a:rPr lang="en-US" b="1" dirty="0">
                <a:latin typeface="Times New Roman" panose="02020603050405020304" pitchFamily="18" charset="0"/>
                <a:cs typeface="Times New Roman" panose="02020603050405020304" pitchFamily="18" charset="0"/>
              </a:rPr>
              <a:t>Case Summary</a:t>
            </a:r>
            <a:r>
              <a:rPr lang="en-US" dirty="0">
                <a:latin typeface="Times New Roman" panose="02020603050405020304" pitchFamily="18" charset="0"/>
                <a:cs typeface="Times New Roman" panose="02020603050405020304" pitchFamily="18" charset="0"/>
              </a:rPr>
              <a:t>: The petitioner sought compensation under Sections 75 and 77 of the Employees' State Insurance Act, 1948, following her husband's death due to an occupational disease contracted during his employment as a loader.</a:t>
            </a:r>
          </a:p>
          <a:p>
            <a:pPr marL="742950" lvl="1" indent="-285750" algn="just">
              <a:buFont typeface="+mj-lt"/>
              <a:buAutoNum type="arabicPeriod"/>
            </a:pPr>
            <a:r>
              <a:rPr lang="en-US" b="1" dirty="0">
                <a:latin typeface="Times New Roman" panose="02020603050405020304" pitchFamily="18" charset="0"/>
                <a:cs typeface="Times New Roman" panose="02020603050405020304" pitchFamily="18" charset="0"/>
              </a:rPr>
              <a:t>Outcome</a:t>
            </a:r>
            <a:r>
              <a:rPr lang="en-US" dirty="0">
                <a:latin typeface="Times New Roman" panose="02020603050405020304" pitchFamily="18" charset="0"/>
                <a:cs typeface="Times New Roman" panose="02020603050405020304" pitchFamily="18" charset="0"/>
              </a:rPr>
              <a:t>: The court examined the eligibility for compensation based on the nature of the disease and its connection to the deceased's employment.</a:t>
            </a:r>
          </a:p>
          <a:p>
            <a:pPr marL="0" indent="0" algn="just">
              <a:buNone/>
            </a:pPr>
            <a:r>
              <a:rPr lang="en-US" sz="1800" b="1" dirty="0">
                <a:latin typeface="Times New Roman" panose="02020603050405020304" pitchFamily="18" charset="0"/>
                <a:cs typeface="Times New Roman" panose="02020603050405020304" pitchFamily="18" charset="0"/>
              </a:rPr>
              <a:t>2. Occupational Health &amp; Safety Association vs. Union of India &amp; Ors (2014)</a:t>
            </a:r>
            <a:r>
              <a:rPr lang="en-US" sz="1800" dirty="0">
                <a:latin typeface="Times New Roman" panose="02020603050405020304" pitchFamily="18" charset="0"/>
                <a:cs typeface="Times New Roman" panose="02020603050405020304" pitchFamily="18" charset="0"/>
              </a:rPr>
              <a:t>:</a:t>
            </a:r>
          </a:p>
          <a:p>
            <a:pPr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Case Summary</a:t>
            </a:r>
            <a:r>
              <a:rPr lang="en-US" sz="1800" dirty="0">
                <a:latin typeface="Times New Roman" panose="02020603050405020304" pitchFamily="18" charset="0"/>
                <a:cs typeface="Times New Roman" panose="02020603050405020304" pitchFamily="18" charset="0"/>
              </a:rPr>
              <a:t>: The petitioner highlighted the lack of proper occupational health services in coal-fired thermal power plants, emphasizing the need for adequate facilities to address health issues arising from employment.</a:t>
            </a:r>
          </a:p>
          <a:p>
            <a:pPr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Outcome</a:t>
            </a:r>
            <a:r>
              <a:rPr lang="en-US" sz="1800" dirty="0">
                <a:latin typeface="Times New Roman" panose="02020603050405020304" pitchFamily="18" charset="0"/>
                <a:cs typeface="Times New Roman" panose="02020603050405020304" pitchFamily="18" charset="0"/>
              </a:rPr>
              <a:t>: The Supreme Court acknowledged the necessity for stringent enforcement of existing health and safety regulations to protect workers from occupational diseases.</a:t>
            </a:r>
          </a:p>
          <a:p>
            <a:r>
              <a:rPr lang="en-US" sz="1800" b="1" dirty="0">
                <a:latin typeface="Times New Roman" panose="02020603050405020304" pitchFamily="18" charset="0"/>
                <a:cs typeface="Times New Roman" panose="02020603050405020304" pitchFamily="18" charset="0"/>
              </a:rPr>
              <a:t>Challenges for Retired Employees</a:t>
            </a:r>
            <a:r>
              <a:rPr lang="en-US" sz="1800" dirty="0">
                <a:latin typeface="Times New Roman" panose="02020603050405020304" pitchFamily="18" charset="0"/>
                <a:cs typeface="Times New Roman" panose="02020603050405020304" pitchFamily="18" charset="0"/>
              </a:rPr>
              <a:t>:</a:t>
            </a:r>
          </a:p>
          <a:p>
            <a:pPr marL="0" indent="0">
              <a:buNone/>
            </a:pPr>
            <a:r>
              <a:rPr lang="en-US" sz="1800" dirty="0">
                <a:latin typeface="Times New Roman" panose="02020603050405020304" pitchFamily="18" charset="0"/>
                <a:cs typeface="Times New Roman" panose="02020603050405020304" pitchFamily="18" charset="0"/>
              </a:rPr>
              <a:t>Retired employees often face difficulties in proving that their health issues are directly linked to their past employment, especially when symptoms emerge years after retirement. The latency period of certain occupational diseases complicates the establishment of a direct causal relationship.</a:t>
            </a:r>
          </a:p>
          <a:p>
            <a:pPr marL="0" indent="0" algn="just">
              <a:buNone/>
            </a:pPr>
            <a:r>
              <a:rPr lang="en-US" sz="1800" dirty="0">
                <a:latin typeface="Times New Roman" panose="02020603050405020304" pitchFamily="18" charset="0"/>
                <a:cs typeface="Times New Roman" panose="02020603050405020304" pitchFamily="18" charset="0"/>
              </a:rPr>
              <a:t>While India's legal framework acknowledges occupational diseases and provides avenues for compensation, retired employees may encounter challenges in pursuing claims due to evidentiary requirements and the time elapsed since exposure. </a:t>
            </a:r>
          </a:p>
          <a:p>
            <a:pPr marL="0" indent="0" algn="just">
              <a:lnSpc>
                <a:spcPct val="100000"/>
              </a:lnSpc>
              <a:spcBef>
                <a:spcPts val="100"/>
              </a:spcBef>
              <a:spcAft>
                <a:spcPts val="800"/>
              </a:spcAft>
              <a:buNone/>
              <a:tabLst>
                <a:tab pos="457200" algn="l"/>
              </a:tabLst>
            </a:pP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849277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5B205-19C7-B65C-6A4B-04A4A75E19E9}"/>
              </a:ext>
            </a:extLst>
          </p:cNvPr>
          <p:cNvSpPr>
            <a:spLocks noGrp="1"/>
          </p:cNvSpPr>
          <p:nvPr>
            <p:ph type="title"/>
          </p:nvPr>
        </p:nvSpPr>
        <p:spPr>
          <a:xfrm>
            <a:off x="0" y="-15018"/>
            <a:ext cx="10515600" cy="497904"/>
          </a:xfrm>
        </p:spPr>
        <p:txBody>
          <a:bodyPr>
            <a:normAutofit fontScale="90000"/>
          </a:bodyPr>
          <a:lstStyle/>
          <a:p>
            <a:r>
              <a:rPr lang="en-IN" sz="3200" dirty="0">
                <a:latin typeface="Times New Roman" panose="02020603050405020304" pitchFamily="18" charset="0"/>
                <a:cs typeface="Times New Roman" panose="02020603050405020304" pitchFamily="18" charset="0"/>
              </a:rPr>
              <a:t>METHODOLOGY</a:t>
            </a:r>
          </a:p>
        </p:txBody>
      </p:sp>
      <p:sp>
        <p:nvSpPr>
          <p:cNvPr id="7" name="Content Placeholder 6">
            <a:extLst>
              <a:ext uri="{FF2B5EF4-FFF2-40B4-BE49-F238E27FC236}">
                <a16:creationId xmlns:a16="http://schemas.microsoft.com/office/drawing/2014/main" id="{AB3350B3-D2E2-FA7A-4F7E-9CB9C30AECB5}"/>
              </a:ext>
            </a:extLst>
          </p:cNvPr>
          <p:cNvSpPr>
            <a:spLocks noGrp="1"/>
          </p:cNvSpPr>
          <p:nvPr>
            <p:ph idx="1"/>
          </p:nvPr>
        </p:nvSpPr>
        <p:spPr>
          <a:xfrm>
            <a:off x="-1" y="482887"/>
            <a:ext cx="12191999" cy="6174768"/>
          </a:xfrm>
        </p:spPr>
        <p:txBody>
          <a:bodyPr>
            <a:normAutofit/>
          </a:bodyPr>
          <a:lstStyle/>
          <a:p>
            <a:pPr marL="0" indent="0" algn="just">
              <a:lnSpc>
                <a:spcPct val="100000"/>
              </a:lnSpc>
              <a:buNone/>
            </a:pPr>
            <a:r>
              <a:rPr lang="en-IN" sz="2000" b="1" dirty="0">
                <a:latin typeface="Times New Roman" panose="02020603050405020304" pitchFamily="18" charset="0"/>
                <a:ea typeface="Tahoma" panose="020B0604030504040204" pitchFamily="34" charset="0"/>
                <a:cs typeface="Times New Roman" panose="02020603050405020304" pitchFamily="18" charset="0"/>
              </a:rPr>
              <a:t>Anderson Model: </a:t>
            </a:r>
            <a:r>
              <a:rPr lang="en-US" sz="2000" b="0" i="0" dirty="0">
                <a:effectLst/>
                <a:latin typeface="Times New Roman" panose="02020603050405020304" pitchFamily="18" charset="0"/>
                <a:cs typeface="Times New Roman" panose="02020603050405020304" pitchFamily="18" charset="0"/>
              </a:rPr>
              <a:t>The Andersen Model, also known as Health Service Utilization, was developed by Ronald M. Anderson in 1968. It is a comprehensive framework used to understand the factors influencing individuals’ use of health services. It is particularly valuable for identifying and addressing disparities in healthcare access.</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r>
              <a:rPr lang="en-US" dirty="0">
                <a:latin typeface="Times New Roman" panose="02020603050405020304" pitchFamily="18" charset="0"/>
                <a:cs typeface="Times New Roman" panose="02020603050405020304" pitchFamily="18" charset="0"/>
              </a:rPr>
              <a:t>                                                     </a:t>
            </a:r>
          </a:p>
          <a:p>
            <a:pPr marL="0" indent="0" algn="ctr">
              <a:lnSpc>
                <a:spcPct val="100000"/>
              </a:lnSpc>
              <a:buNone/>
            </a:pPr>
            <a:r>
              <a:rPr lang="en-US" dirty="0">
                <a:latin typeface="Times New Roman" panose="02020603050405020304" pitchFamily="18" charset="0"/>
                <a:cs typeface="Times New Roman" panose="02020603050405020304" pitchFamily="18" charset="0"/>
              </a:rPr>
              <a:t>Figure 5: Anderson Model Framework.</a:t>
            </a:r>
          </a:p>
          <a:p>
            <a:pPr marL="0" indent="0" algn="just">
              <a:lnSpc>
                <a:spcPct val="100000"/>
              </a:lnSpc>
              <a:buNone/>
            </a:pPr>
            <a:endParaRPr lang="en-US" sz="2000" b="0" i="0" dirty="0">
              <a:effectLst/>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b="0" i="0" dirty="0">
              <a:effectLst/>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b="0" i="0" dirty="0">
              <a:effectLst/>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b="0" i="0" dirty="0">
              <a:effectLst/>
              <a:latin typeface="Times New Roman" panose="02020603050405020304" pitchFamily="18" charset="0"/>
              <a:cs typeface="Times New Roman" panose="02020603050405020304" pitchFamily="18" charset="0"/>
            </a:endParaRP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b="0" i="0" dirty="0">
              <a:effectLst/>
              <a:latin typeface="Times New Roman" panose="02020603050405020304" pitchFamily="18" charset="0"/>
              <a:cs typeface="Times New Roman" panose="02020603050405020304" pitchFamily="18" charset="0"/>
            </a:endParaRPr>
          </a:p>
          <a:p>
            <a:pPr marL="0" indent="0" algn="just">
              <a:lnSpc>
                <a:spcPct val="100000"/>
              </a:lnSpc>
              <a:buNone/>
            </a:pPr>
            <a:endParaRPr lang="en-US" sz="2000" b="0" i="0" dirty="0">
              <a:effectLst/>
              <a:latin typeface="Times New Roman" panose="02020603050405020304" pitchFamily="18" charset="0"/>
              <a:cs typeface="Times New Roman" panose="02020603050405020304" pitchFamily="18" charset="0"/>
            </a:endParaRPr>
          </a:p>
          <a:p>
            <a:pPr marL="0" indent="0">
              <a:buNone/>
            </a:pPr>
            <a:endParaRPr lang="en-IN" dirty="0"/>
          </a:p>
        </p:txBody>
      </p:sp>
      <p:pic>
        <p:nvPicPr>
          <p:cNvPr id="3" name="Picture 2">
            <a:extLst>
              <a:ext uri="{FF2B5EF4-FFF2-40B4-BE49-F238E27FC236}">
                <a16:creationId xmlns:a16="http://schemas.microsoft.com/office/drawing/2014/main" id="{B7717979-1F33-9752-C537-DB87871D00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1582221"/>
            <a:ext cx="12051589" cy="4229517"/>
          </a:xfrm>
          <a:prstGeom prst="rect">
            <a:avLst/>
          </a:prstGeom>
        </p:spPr>
      </p:pic>
    </p:spTree>
    <p:extLst>
      <p:ext uri="{BB962C8B-B14F-4D97-AF65-F5344CB8AC3E}">
        <p14:creationId xmlns:p14="http://schemas.microsoft.com/office/powerpoint/2010/main" val="1084902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D1418-CA10-0C51-1FC1-14D8FB11EF9D}"/>
              </a:ext>
            </a:extLst>
          </p:cNvPr>
          <p:cNvSpPr>
            <a:spLocks noGrp="1"/>
          </p:cNvSpPr>
          <p:nvPr>
            <p:ph type="title"/>
          </p:nvPr>
        </p:nvSpPr>
        <p:spPr>
          <a:xfrm>
            <a:off x="0" y="0"/>
            <a:ext cx="10515600" cy="590372"/>
          </a:xfrm>
        </p:spPr>
        <p:txBody>
          <a:bodyPr>
            <a:normAutofit/>
          </a:bodyPr>
          <a:lstStyle/>
          <a:p>
            <a:r>
              <a:rPr lang="en-IN" sz="3200" dirty="0">
                <a:latin typeface="Times New Roman" panose="02020603050405020304" pitchFamily="18" charset="0"/>
                <a:cs typeface="Times New Roman" panose="02020603050405020304" pitchFamily="18" charset="0"/>
              </a:rPr>
              <a:t>METHODOLOGY</a:t>
            </a:r>
            <a:endParaRPr lang="en-IN" sz="3200" dirty="0"/>
          </a:p>
        </p:txBody>
      </p:sp>
      <p:sp>
        <p:nvSpPr>
          <p:cNvPr id="3" name="Content Placeholder 2">
            <a:extLst>
              <a:ext uri="{FF2B5EF4-FFF2-40B4-BE49-F238E27FC236}">
                <a16:creationId xmlns:a16="http://schemas.microsoft.com/office/drawing/2014/main" id="{B35C2640-27C0-566F-3491-E85A6E67D550}"/>
              </a:ext>
            </a:extLst>
          </p:cNvPr>
          <p:cNvSpPr>
            <a:spLocks noGrp="1"/>
          </p:cNvSpPr>
          <p:nvPr>
            <p:ph idx="1"/>
          </p:nvPr>
        </p:nvSpPr>
        <p:spPr>
          <a:xfrm>
            <a:off x="0" y="482886"/>
            <a:ext cx="12192000" cy="6375114"/>
          </a:xfrm>
        </p:spPr>
        <p:txBody>
          <a:bodyPr>
            <a:noAutofit/>
          </a:bodyPr>
          <a:lstStyle/>
          <a:p>
            <a:pPr marL="0" indent="0" algn="just">
              <a:lnSpc>
                <a:spcPct val="100000"/>
              </a:lnSpc>
              <a:spcBef>
                <a:spcPts val="200"/>
              </a:spcBef>
              <a:buNone/>
            </a:pPr>
            <a:r>
              <a:rPr lang="en-US" sz="1800" b="1" dirty="0">
                <a:latin typeface="Times New Roman" panose="02020603050405020304" pitchFamily="18" charset="0"/>
                <a:cs typeface="Times New Roman" panose="02020603050405020304" pitchFamily="18" charset="0"/>
              </a:rPr>
              <a:t>Peak Expiratory Flow Rate: </a:t>
            </a:r>
            <a:r>
              <a:rPr lang="en-US" sz="1800" dirty="0">
                <a:latin typeface="Times New Roman" panose="02020603050405020304" pitchFamily="18" charset="0"/>
                <a:cs typeface="Times New Roman" panose="02020603050405020304" pitchFamily="18" charset="0"/>
              </a:rPr>
              <a:t>PEFR is a simple yet effective way to assess lung function. It is measured in </a:t>
            </a:r>
            <a:r>
              <a:rPr lang="en-US" sz="1800" dirty="0" err="1">
                <a:latin typeface="Times New Roman" panose="02020603050405020304" pitchFamily="18" charset="0"/>
                <a:cs typeface="Times New Roman" panose="02020603050405020304" pitchFamily="18" charset="0"/>
              </a:rPr>
              <a:t>litres</a:t>
            </a:r>
            <a:r>
              <a:rPr lang="en-US" sz="1800" dirty="0">
                <a:latin typeface="Times New Roman" panose="02020603050405020304" pitchFamily="18" charset="0"/>
                <a:cs typeface="Times New Roman" panose="02020603050405020304" pitchFamily="18" charset="0"/>
              </a:rPr>
              <a:t> per minute (L/min) and reflects the strength and efficiency of the respiratory muscles and the airways. A higher PEFR indicates better lung function, while a lower PEFR may suggest airway obstruction or other respiratory issues.</a:t>
            </a:r>
          </a:p>
          <a:p>
            <a:pPr marL="0" indent="0" algn="just">
              <a:lnSpc>
                <a:spcPct val="100000"/>
              </a:lnSpc>
              <a:spcBef>
                <a:spcPts val="200"/>
              </a:spcBef>
              <a:buNone/>
            </a:pPr>
            <a:endParaRPr lang="en-US" sz="1800" dirty="0">
              <a:latin typeface="Times New Roman" panose="02020603050405020304" pitchFamily="18" charset="0"/>
              <a:cs typeface="Times New Roman" panose="02020603050405020304" pitchFamily="18" charset="0"/>
            </a:endParaRPr>
          </a:p>
          <a:p>
            <a:pPr>
              <a:lnSpc>
                <a:spcPct val="100000"/>
              </a:lnSpc>
              <a:spcBef>
                <a:spcPts val="200"/>
              </a:spcBef>
              <a:buAutoNum type="alphaUcPeriod"/>
            </a:pPr>
            <a:r>
              <a:rPr lang="en-US" sz="1800" b="1" dirty="0">
                <a:latin typeface="Times New Roman" panose="02020603050405020304" pitchFamily="18" charset="0"/>
                <a:cs typeface="Times New Roman" panose="02020603050405020304" pitchFamily="18" charset="0"/>
              </a:rPr>
              <a:t> An inclusion Criteria for the Anderson Model &amp; Peak Expiratory Flow Rate</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Must be an Indian nationality.</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Permanent residence in India. </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working in the petrochemical industry for at least 5 years. </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Voluntary participation in the study. </a:t>
            </a:r>
          </a:p>
          <a:p>
            <a:pPr marL="0" indent="0">
              <a:lnSpc>
                <a:spcPct val="100000"/>
              </a:lnSpc>
              <a:spcBef>
                <a:spcPts val="200"/>
              </a:spcBef>
              <a:buNone/>
            </a:pPr>
            <a:endParaRPr lang="en-US" sz="1800" dirty="0">
              <a:latin typeface="Times New Roman" panose="02020603050405020304" pitchFamily="18" charset="0"/>
              <a:cs typeface="Times New Roman" panose="02020603050405020304" pitchFamily="18" charset="0"/>
            </a:endParaRPr>
          </a:p>
          <a:p>
            <a:pPr marL="0" indent="0">
              <a:lnSpc>
                <a:spcPct val="100000"/>
              </a:lnSpc>
              <a:spcBef>
                <a:spcPts val="200"/>
              </a:spcBef>
              <a:buNone/>
            </a:pPr>
            <a:r>
              <a:rPr lang="en-US" sz="1800" dirty="0">
                <a:latin typeface="Times New Roman" panose="02020603050405020304" pitchFamily="18" charset="0"/>
                <a:cs typeface="Times New Roman" panose="02020603050405020304" pitchFamily="18" charset="0"/>
              </a:rPr>
              <a:t>B. </a:t>
            </a:r>
            <a:r>
              <a:rPr lang="en-US" sz="1800" b="1" dirty="0">
                <a:latin typeface="Times New Roman" panose="02020603050405020304" pitchFamily="18" charset="0"/>
                <a:cs typeface="Times New Roman" panose="02020603050405020304" pitchFamily="18" charset="0"/>
              </a:rPr>
              <a:t>Exclusion Criteria for Anderson method: </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Person who was mentally sick or disoriented. </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People who were taking part in other comparable research initiatives elsewhere. </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People who refused to cooperate were the exclusion criteria. A mix of systematic checks and self-reporting was the major technique used to assess mental health status (certain local health institutions retain records). </a:t>
            </a:r>
          </a:p>
          <a:p>
            <a:pPr marL="0" indent="0">
              <a:lnSpc>
                <a:spcPct val="100000"/>
              </a:lnSpc>
              <a:spcBef>
                <a:spcPts val="200"/>
              </a:spcBef>
              <a:buNone/>
            </a:pPr>
            <a:endParaRPr lang="en-US" sz="1800" dirty="0">
              <a:latin typeface="Times New Roman" panose="02020603050405020304" pitchFamily="18" charset="0"/>
              <a:cs typeface="Times New Roman" panose="02020603050405020304" pitchFamily="18" charset="0"/>
            </a:endParaRPr>
          </a:p>
          <a:p>
            <a:pPr marL="0" indent="0">
              <a:lnSpc>
                <a:spcPct val="100000"/>
              </a:lnSpc>
              <a:spcBef>
                <a:spcPts val="200"/>
              </a:spcBef>
              <a:buNone/>
            </a:pPr>
            <a:r>
              <a:rPr lang="en-US" sz="1800" dirty="0">
                <a:latin typeface="Times New Roman" panose="02020603050405020304" pitchFamily="18" charset="0"/>
                <a:cs typeface="Times New Roman" panose="02020603050405020304" pitchFamily="18" charset="0"/>
              </a:rPr>
              <a:t>C. </a:t>
            </a:r>
            <a:r>
              <a:rPr lang="en-US" sz="1800" b="1" dirty="0">
                <a:latin typeface="Times New Roman" panose="02020603050405020304" pitchFamily="18" charset="0"/>
                <a:cs typeface="Times New Roman" panose="02020603050405020304" pitchFamily="18" charset="0"/>
              </a:rPr>
              <a:t>Exclusion Criteria for Peak Expiratory Flow Rate:</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Not taking non-hazardous chemicals. </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People with known renal, breathing, endocrine, coronary, and nervous system ailments were left out of the study. </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People who were taking part in other comparable research initiatives elsewhere. </a:t>
            </a:r>
          </a:p>
          <a:p>
            <a:pPr>
              <a:lnSpc>
                <a:spcPct val="100000"/>
              </a:lnSpc>
              <a:spcBef>
                <a:spcPts val="200"/>
              </a:spcBef>
              <a:buAutoNum type="alphaLcParenR"/>
            </a:pPr>
            <a:r>
              <a:rPr lang="en-US" sz="1800" dirty="0">
                <a:latin typeface="Times New Roman" panose="02020603050405020304" pitchFamily="18" charset="0"/>
                <a:cs typeface="Times New Roman" panose="02020603050405020304" pitchFamily="18" charset="0"/>
              </a:rPr>
              <a:t>People who refused to cooperate were the exclusion criteria.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074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A2C9F-758A-7D0D-7C37-B8FFFCC96B98}"/>
              </a:ext>
            </a:extLst>
          </p:cNvPr>
          <p:cNvSpPr>
            <a:spLocks noGrp="1"/>
          </p:cNvSpPr>
          <p:nvPr>
            <p:ph type="title"/>
          </p:nvPr>
        </p:nvSpPr>
        <p:spPr>
          <a:xfrm>
            <a:off x="0" y="102742"/>
            <a:ext cx="12192000" cy="421240"/>
          </a:xfrm>
        </p:spPr>
        <p:txBody>
          <a:bodyPr>
            <a:noAutofit/>
          </a:bodyPr>
          <a:lstStyle/>
          <a:p>
            <a:r>
              <a:rPr lang="en-IN" sz="3200" dirty="0">
                <a:latin typeface="Times New Roman" panose="02020603050405020304" pitchFamily="18" charset="0"/>
                <a:cs typeface="Times New Roman" panose="02020603050405020304" pitchFamily="18" charset="0"/>
              </a:rPr>
              <a:t>Formula Used in calculation</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116983A-99CF-BA17-559F-38B9E16A4B9D}"/>
                  </a:ext>
                </a:extLst>
              </p:cNvPr>
              <p:cNvSpPr>
                <a:spLocks noGrp="1"/>
              </p:cNvSpPr>
              <p:nvPr>
                <p:ph idx="1"/>
              </p:nvPr>
            </p:nvSpPr>
            <p:spPr>
              <a:xfrm>
                <a:off x="-1" y="523982"/>
                <a:ext cx="12102957" cy="6334018"/>
              </a:xfrm>
            </p:spPr>
            <p:txBody>
              <a:bodyPr numCol="2">
                <a:normAutofit fontScale="92500" lnSpcReduction="10000"/>
              </a:bodyPr>
              <a:lstStyle/>
              <a:p>
                <a:pPr marL="0" indent="0">
                  <a:buNone/>
                </a:pPr>
                <a:endParaRPr lang="en-IN" dirty="0">
                  <a:latin typeface="Times New Roman" panose="02020603050405020304" pitchFamily="18" charset="0"/>
                  <a:cs typeface="Times New Roman" panose="02020603050405020304" pitchFamily="18" charset="0"/>
                </a:endParaRPr>
              </a:p>
              <a:p>
                <a:pPr marL="0" indent="0">
                  <a:buNone/>
                </a:pPr>
                <a:endParaRPr lang="en-IN" dirty="0">
                  <a:latin typeface="Times New Roman" panose="02020603050405020304" pitchFamily="18" charset="0"/>
                  <a:cs typeface="Times New Roman" panose="02020603050405020304" pitchFamily="18" charset="0"/>
                </a:endParaRPr>
              </a:p>
              <a:p>
                <a:pPr marL="0" indent="0">
                  <a:buNone/>
                </a:pPr>
                <a:endParaRPr lang="en-IN" dirty="0">
                  <a:latin typeface="Times New Roman" panose="02020603050405020304" pitchFamily="18" charset="0"/>
                  <a:cs typeface="Times New Roman" panose="02020603050405020304" pitchFamily="18" charset="0"/>
                </a:endParaRPr>
              </a:p>
              <a:p>
                <a:pPr marL="0" indent="0">
                  <a:buNone/>
                </a:pPr>
                <a:endParaRPr lang="en-IN" dirty="0">
                  <a:latin typeface="Times New Roman" panose="02020603050405020304" pitchFamily="18" charset="0"/>
                  <a:cs typeface="Times New Roman" panose="02020603050405020304" pitchFamily="18" charset="0"/>
                </a:endParaRPr>
              </a:p>
              <a:p>
                <a:pPr marL="342900" indent="-342900">
                  <a:buAutoNum type="arabicPeriod"/>
                </a:pPr>
                <a:r>
                  <a:rPr lang="en-IN" dirty="0">
                    <a:latin typeface="Times New Roman" panose="02020603050405020304" pitchFamily="18" charset="0"/>
                    <a:cs typeface="Times New Roman" panose="02020603050405020304" pitchFamily="18" charset="0"/>
                  </a:rPr>
                  <a:t>Odds of Exposure in cases = </a:t>
                </a:r>
                <a14:m>
                  <m:oMath xmlns:m="http://schemas.openxmlformats.org/officeDocument/2006/math">
                    <m:f>
                      <m:fPr>
                        <m:ctrlPr>
                          <a:rPr lang="en-IN" i="1" smtClean="0">
                            <a:latin typeface="Cambria Math" panose="02040503050406030204" pitchFamily="18" charset="0"/>
                            <a:cs typeface="Times New Roman" panose="02020603050405020304" pitchFamily="18" charset="0"/>
                          </a:rPr>
                        </m:ctrlPr>
                      </m:fPr>
                      <m:num>
                        <m:r>
                          <a:rPr lang="en-IN" b="0" i="1" smtClean="0">
                            <a:latin typeface="Cambria Math" panose="02040503050406030204" pitchFamily="18" charset="0"/>
                            <a:cs typeface="Times New Roman" panose="02020603050405020304" pitchFamily="18" charset="0"/>
                          </a:rPr>
                          <m:t>𝑁𝑢𝑚𝑏𝑒𝑟</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𝑜𝑓</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𝑐𝑎𝑠𝑒𝑠</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𝑤𝑖𝑡h</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𝑒𝑥𝑝𝑜𝑠𝑢𝑟𝑒</m:t>
                        </m:r>
                      </m:num>
                      <m:den>
                        <m:r>
                          <a:rPr lang="en-IN" b="0" i="1" smtClean="0">
                            <a:latin typeface="Cambria Math" panose="02040503050406030204" pitchFamily="18" charset="0"/>
                            <a:cs typeface="Times New Roman" panose="02020603050405020304" pitchFamily="18" charset="0"/>
                          </a:rPr>
                          <m:t>𝑁𝑢𝑚𝑏𝑒𝑟</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𝑜𝑓</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𝑐𝑎𝑠𝑒𝑠</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𝑤𝑖𝑡h𝑜𝑢𝑡</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𝐸𝑥𝑝𝑜𝑠𝑢𝑟𝑒</m:t>
                        </m:r>
                      </m:den>
                    </m:f>
                  </m:oMath>
                </a14:m>
                <a:r>
                  <a:rPr lang="en-IN" dirty="0">
                    <a:latin typeface="Times New Roman" panose="02020603050405020304" pitchFamily="18" charset="0"/>
                    <a:cs typeface="Times New Roman" panose="02020603050405020304" pitchFamily="18" charset="0"/>
                  </a:rPr>
                  <a:t> = </a:t>
                </a:r>
                <a14:m>
                  <m:oMath xmlns:m="http://schemas.openxmlformats.org/officeDocument/2006/math">
                    <m:f>
                      <m:fPr>
                        <m:ctrlPr>
                          <a:rPr lang="en-IN" i="1" smtClean="0">
                            <a:latin typeface="Cambria Math" panose="02040503050406030204" pitchFamily="18" charset="0"/>
                            <a:cs typeface="Times New Roman" panose="02020603050405020304" pitchFamily="18" charset="0"/>
                          </a:rPr>
                        </m:ctrlPr>
                      </m:fPr>
                      <m:num>
                        <m:r>
                          <a:rPr lang="en-IN" b="0" i="1" smtClean="0">
                            <a:latin typeface="Cambria Math" panose="02040503050406030204" pitchFamily="18" charset="0"/>
                            <a:cs typeface="Times New Roman" panose="02020603050405020304" pitchFamily="18" charset="0"/>
                          </a:rPr>
                          <m:t>𝐴</m:t>
                        </m:r>
                      </m:num>
                      <m:den>
                        <m:r>
                          <a:rPr lang="en-IN" b="0" i="1" smtClean="0">
                            <a:latin typeface="Cambria Math" panose="02040503050406030204" pitchFamily="18" charset="0"/>
                            <a:cs typeface="Times New Roman" panose="02020603050405020304" pitchFamily="18" charset="0"/>
                          </a:rPr>
                          <m:t>𝐶</m:t>
                        </m:r>
                      </m:den>
                    </m:f>
                  </m:oMath>
                </a14:m>
                <a:endParaRPr lang="en-IN" dirty="0">
                  <a:latin typeface="Times New Roman" panose="02020603050405020304" pitchFamily="18" charset="0"/>
                  <a:cs typeface="Times New Roman" panose="02020603050405020304" pitchFamily="18" charset="0"/>
                </a:endParaRPr>
              </a:p>
              <a:p>
                <a:pPr marL="342900" indent="-342900">
                  <a:buAutoNum type="arabicPeriod"/>
                </a:pPr>
                <a:r>
                  <a:rPr lang="en-IN" dirty="0">
                    <a:latin typeface="Times New Roman" panose="02020603050405020304" pitchFamily="18" charset="0"/>
                    <a:cs typeface="Times New Roman" panose="02020603050405020304" pitchFamily="18" charset="0"/>
                  </a:rPr>
                  <a:t>Odds of exposure in controls = </a:t>
                </a:r>
                <a14:m>
                  <m:oMath xmlns:m="http://schemas.openxmlformats.org/officeDocument/2006/math">
                    <m:f>
                      <m:fPr>
                        <m:ctrlPr>
                          <a:rPr lang="en-IN" i="1" smtClean="0">
                            <a:latin typeface="Cambria Math" panose="02040503050406030204" pitchFamily="18" charset="0"/>
                            <a:cs typeface="Times New Roman" panose="02020603050405020304" pitchFamily="18" charset="0"/>
                          </a:rPr>
                        </m:ctrlPr>
                      </m:fPr>
                      <m:num>
                        <m:r>
                          <a:rPr lang="en-IN" b="0" i="1" smtClean="0">
                            <a:latin typeface="Cambria Math" panose="02040503050406030204" pitchFamily="18" charset="0"/>
                            <a:cs typeface="Times New Roman" panose="02020603050405020304" pitchFamily="18" charset="0"/>
                          </a:rPr>
                          <m:t>𝑁𝑢𝑚𝑏𝑒𝑟</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𝑜𝑓</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𝑐𝑜𝑛𝑡𝑟𝑜𝑙𝑠</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𝑤𝑖𝑡h</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𝐸𝑥𝑝𝑜𝑠𝑢𝑟𝑒</m:t>
                        </m:r>
                      </m:num>
                      <m:den>
                        <m:r>
                          <a:rPr lang="en-IN" b="0" i="1" smtClean="0">
                            <a:latin typeface="Cambria Math" panose="02040503050406030204" pitchFamily="18" charset="0"/>
                            <a:cs typeface="Times New Roman" panose="02020603050405020304" pitchFamily="18" charset="0"/>
                          </a:rPr>
                          <m:t>𝑁𝑢𝑚𝑏𝑒𝑟</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𝑜𝑓</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𝑐𝑜𝑛𝑡𝑟𝑜𝑙𝑠</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𝑤𝑖𝑡h𝑜𝑢𝑡</m:t>
                        </m:r>
                        <m:r>
                          <a:rPr lang="en-IN" b="0" i="1" smtClean="0">
                            <a:latin typeface="Cambria Math" panose="02040503050406030204" pitchFamily="18" charset="0"/>
                            <a:cs typeface="Times New Roman" panose="02020603050405020304" pitchFamily="18" charset="0"/>
                          </a:rPr>
                          <m:t> </m:t>
                        </m:r>
                        <m:r>
                          <a:rPr lang="en-IN" b="0" i="1" smtClean="0">
                            <a:latin typeface="Cambria Math" panose="02040503050406030204" pitchFamily="18" charset="0"/>
                            <a:cs typeface="Times New Roman" panose="02020603050405020304" pitchFamily="18" charset="0"/>
                          </a:rPr>
                          <m:t>𝑒𝑥𝑝𝑜𝑠𝑢𝑟𝑒</m:t>
                        </m:r>
                      </m:den>
                    </m:f>
                    <m:r>
                      <a:rPr lang="en-IN" b="0" i="1" smtClean="0">
                        <a:latin typeface="Cambria Math" panose="02040503050406030204" pitchFamily="18" charset="0"/>
                        <a:cs typeface="Times New Roman" panose="02020603050405020304" pitchFamily="18" charset="0"/>
                      </a:rPr>
                      <m:t>= </m:t>
                    </m:r>
                    <m:f>
                      <m:fPr>
                        <m:ctrlPr>
                          <a:rPr lang="en-IN" b="0" i="1" smtClean="0">
                            <a:latin typeface="Cambria Math" panose="02040503050406030204" pitchFamily="18" charset="0"/>
                            <a:cs typeface="Times New Roman" panose="02020603050405020304" pitchFamily="18" charset="0"/>
                          </a:rPr>
                        </m:ctrlPr>
                      </m:fPr>
                      <m:num>
                        <m:r>
                          <a:rPr lang="en-IN" b="0" i="1" smtClean="0">
                            <a:latin typeface="Cambria Math" panose="02040503050406030204" pitchFamily="18" charset="0"/>
                            <a:cs typeface="Times New Roman" panose="02020603050405020304" pitchFamily="18" charset="0"/>
                          </a:rPr>
                          <m:t>𝐵</m:t>
                        </m:r>
                      </m:num>
                      <m:den>
                        <m:r>
                          <a:rPr lang="en-IN" b="0" i="1" smtClean="0">
                            <a:latin typeface="Cambria Math" panose="02040503050406030204" pitchFamily="18" charset="0"/>
                            <a:cs typeface="Times New Roman" panose="02020603050405020304" pitchFamily="18" charset="0"/>
                          </a:rPr>
                          <m:t>𝐷</m:t>
                        </m:r>
                      </m:den>
                    </m:f>
                  </m:oMath>
                </a14:m>
                <a:endParaRPr lang="en-IN" dirty="0">
                  <a:latin typeface="Times New Roman" panose="02020603050405020304" pitchFamily="18" charset="0"/>
                  <a:cs typeface="Times New Roman" panose="02020603050405020304" pitchFamily="18" charset="0"/>
                </a:endParaRPr>
              </a:p>
              <a:p>
                <a:pPr marL="342900" indent="-342900">
                  <a:buAutoNum type="arabicPeriod"/>
                </a:pPr>
                <a:r>
                  <a:rPr lang="en-IN" dirty="0">
                    <a:latin typeface="Times New Roman" panose="02020603050405020304" pitchFamily="18" charset="0"/>
                    <a:cs typeface="Times New Roman" panose="02020603050405020304" pitchFamily="18" charset="0"/>
                  </a:rPr>
                  <a:t>Odd Ratio = </a:t>
                </a:r>
                <a14:m>
                  <m:oMath xmlns:m="http://schemas.openxmlformats.org/officeDocument/2006/math">
                    <m:f>
                      <m:fPr>
                        <m:ctrlPr>
                          <a:rPr lang="en-IN" i="1" smtClean="0">
                            <a:latin typeface="Cambria Math" panose="02040503050406030204" pitchFamily="18" charset="0"/>
                            <a:cs typeface="Times New Roman" panose="02020603050405020304" pitchFamily="18" charset="0"/>
                          </a:rPr>
                        </m:ctrlPr>
                      </m:fPr>
                      <m:num>
                        <m:f>
                          <m:fPr>
                            <m:type m:val="skw"/>
                            <m:ctrlPr>
                              <a:rPr lang="en-IN" i="1" smtClean="0">
                                <a:latin typeface="Cambria Math" panose="02040503050406030204" pitchFamily="18" charset="0"/>
                                <a:cs typeface="Times New Roman" panose="02020603050405020304" pitchFamily="18" charset="0"/>
                              </a:rPr>
                            </m:ctrlPr>
                          </m:fPr>
                          <m:num>
                            <m:r>
                              <a:rPr lang="en-IN" b="0" i="1" smtClean="0">
                                <a:latin typeface="Cambria Math" panose="02040503050406030204" pitchFamily="18" charset="0"/>
                                <a:cs typeface="Times New Roman" panose="02020603050405020304" pitchFamily="18" charset="0"/>
                              </a:rPr>
                              <m:t>𝐴</m:t>
                            </m:r>
                          </m:num>
                          <m:den>
                            <m:r>
                              <a:rPr lang="en-IN" b="0" i="1" smtClean="0">
                                <a:latin typeface="Cambria Math" panose="02040503050406030204" pitchFamily="18" charset="0"/>
                                <a:cs typeface="Times New Roman" panose="02020603050405020304" pitchFamily="18" charset="0"/>
                              </a:rPr>
                              <m:t>𝐶</m:t>
                            </m:r>
                          </m:den>
                        </m:f>
                      </m:num>
                      <m:den>
                        <m:f>
                          <m:fPr>
                            <m:type m:val="skw"/>
                            <m:ctrlPr>
                              <a:rPr lang="en-IN" i="1" smtClean="0">
                                <a:latin typeface="Cambria Math" panose="02040503050406030204" pitchFamily="18" charset="0"/>
                                <a:cs typeface="Times New Roman" panose="02020603050405020304" pitchFamily="18" charset="0"/>
                              </a:rPr>
                            </m:ctrlPr>
                          </m:fPr>
                          <m:num>
                            <m:r>
                              <a:rPr lang="en-IN" b="0" i="1" smtClean="0">
                                <a:latin typeface="Cambria Math" panose="02040503050406030204" pitchFamily="18" charset="0"/>
                                <a:cs typeface="Times New Roman" panose="02020603050405020304" pitchFamily="18" charset="0"/>
                              </a:rPr>
                              <m:t>𝐵</m:t>
                            </m:r>
                          </m:num>
                          <m:den>
                            <m:r>
                              <a:rPr lang="en-IN" b="0" i="1" smtClean="0">
                                <a:latin typeface="Cambria Math" panose="02040503050406030204" pitchFamily="18" charset="0"/>
                                <a:cs typeface="Times New Roman" panose="02020603050405020304" pitchFamily="18" charset="0"/>
                              </a:rPr>
                              <m:t>𝐷</m:t>
                            </m:r>
                          </m:den>
                        </m:f>
                      </m:den>
                    </m:f>
                  </m:oMath>
                </a14:m>
                <a:r>
                  <a:rPr lang="en-IN" dirty="0">
                    <a:latin typeface="Times New Roman" panose="02020603050405020304" pitchFamily="18" charset="0"/>
                    <a:cs typeface="Times New Roman" panose="02020603050405020304" pitchFamily="18" charset="0"/>
                  </a:rPr>
                  <a:t> = </a:t>
                </a:r>
                <a14:m>
                  <m:oMath xmlns:m="http://schemas.openxmlformats.org/officeDocument/2006/math">
                    <m:f>
                      <m:fPr>
                        <m:ctrlPr>
                          <a:rPr lang="en-IN" i="1" smtClean="0">
                            <a:latin typeface="Cambria Math" panose="02040503050406030204" pitchFamily="18" charset="0"/>
                            <a:cs typeface="Times New Roman" panose="02020603050405020304" pitchFamily="18" charset="0"/>
                          </a:rPr>
                        </m:ctrlPr>
                      </m:fPr>
                      <m:num>
                        <m:r>
                          <a:rPr lang="en-IN" b="0" i="1" smtClean="0">
                            <a:latin typeface="Cambria Math" panose="02040503050406030204" pitchFamily="18" charset="0"/>
                            <a:cs typeface="Times New Roman" panose="02020603050405020304" pitchFamily="18" charset="0"/>
                          </a:rPr>
                          <m:t>𝐴</m:t>
                        </m:r>
                        <m:r>
                          <a:rPr lang="en-IN" b="0" i="1" smtClean="0">
                            <a:latin typeface="Cambria Math" panose="02040503050406030204" pitchFamily="18" charset="0"/>
                            <a:cs typeface="Times New Roman" panose="02020603050405020304" pitchFamily="18" charset="0"/>
                          </a:rPr>
                          <m:t>∗</m:t>
                        </m:r>
                        <m:r>
                          <a:rPr lang="en-IN" b="0" i="1" smtClean="0">
                            <a:latin typeface="Cambria Math" panose="02040503050406030204" pitchFamily="18" charset="0"/>
                            <a:cs typeface="Times New Roman" panose="02020603050405020304" pitchFamily="18" charset="0"/>
                          </a:rPr>
                          <m:t>𝐷</m:t>
                        </m:r>
                      </m:num>
                      <m:den>
                        <m:r>
                          <a:rPr lang="en-IN" b="0" i="1" smtClean="0">
                            <a:latin typeface="Cambria Math" panose="02040503050406030204" pitchFamily="18" charset="0"/>
                            <a:cs typeface="Times New Roman" panose="02020603050405020304" pitchFamily="18" charset="0"/>
                          </a:rPr>
                          <m:t>𝐵</m:t>
                        </m:r>
                        <m:r>
                          <a:rPr lang="en-IN" b="0" i="1" smtClean="0">
                            <a:latin typeface="Cambria Math" panose="02040503050406030204" pitchFamily="18" charset="0"/>
                            <a:cs typeface="Times New Roman" panose="02020603050405020304" pitchFamily="18" charset="0"/>
                          </a:rPr>
                          <m:t>∗</m:t>
                        </m:r>
                        <m:r>
                          <a:rPr lang="en-IN" b="0" i="1" smtClean="0">
                            <a:latin typeface="Cambria Math" panose="02040503050406030204" pitchFamily="18" charset="0"/>
                            <a:cs typeface="Times New Roman" panose="02020603050405020304" pitchFamily="18" charset="0"/>
                          </a:rPr>
                          <m:t>𝐷</m:t>
                        </m:r>
                      </m:den>
                    </m:f>
                  </m:oMath>
                </a14:m>
                <a:endParaRPr lang="en-IN" dirty="0">
                  <a:latin typeface="Times New Roman" panose="02020603050405020304" pitchFamily="18" charset="0"/>
                  <a:cs typeface="Times New Roman" panose="02020603050405020304" pitchFamily="18" charset="0"/>
                </a:endParaRPr>
              </a:p>
              <a:p>
                <a:pPr marL="342900" indent="-342900">
                  <a:buAutoNum type="arabicPeriod"/>
                </a:pPr>
                <a:r>
                  <a:rPr lang="en-IN" dirty="0">
                    <a:latin typeface="Times New Roman" panose="02020603050405020304" pitchFamily="18" charset="0"/>
                    <a:cs typeface="Times New Roman" panose="02020603050405020304" pitchFamily="18" charset="0"/>
                  </a:rPr>
                  <a:t>Coefficient Regression (B) = </a:t>
                </a:r>
                <a14:m>
                  <m:oMath xmlns:m="http://schemas.openxmlformats.org/officeDocument/2006/math">
                    <m:func>
                      <m:funcPr>
                        <m:ctrlPr>
                          <a:rPr lang="en-IN" i="1" smtClean="0">
                            <a:latin typeface="Cambria Math" panose="02040503050406030204" pitchFamily="18" charset="0"/>
                          </a:rPr>
                        </m:ctrlPr>
                      </m:funcPr>
                      <m:fName>
                        <m:r>
                          <m:rPr>
                            <m:sty m:val="p"/>
                          </m:rPr>
                          <a:rPr lang="en-IN" i="0" smtClean="0">
                            <a:latin typeface="Cambria Math" panose="02040503050406030204" pitchFamily="18" charset="0"/>
                          </a:rPr>
                          <m:t>log</m:t>
                        </m:r>
                        <m:r>
                          <a:rPr lang="en-IN" b="0" i="0" smtClean="0">
                            <a:latin typeface="Cambria Math" panose="02040503050406030204" pitchFamily="18" charset="0"/>
                          </a:rPr>
                          <m:t> </m:t>
                        </m:r>
                      </m:fName>
                      <m:e>
                        <m:r>
                          <a:rPr lang="en-IN" b="0" i="1" smtClean="0">
                            <a:latin typeface="Cambria Math" panose="02040503050406030204" pitchFamily="18" charset="0"/>
                          </a:rPr>
                          <m:t>(</m:t>
                        </m:r>
                        <m:r>
                          <a:rPr lang="en-IN" b="0" i="1" smtClean="0">
                            <a:latin typeface="Cambria Math" panose="02040503050406030204" pitchFamily="18" charset="0"/>
                          </a:rPr>
                          <m:t>𝑂𝑅</m:t>
                        </m:r>
                      </m:e>
                    </m:func>
                  </m:oMath>
                </a14:m>
                <a:r>
                  <a:rPr lang="en-IN" dirty="0">
                    <a:latin typeface="Times New Roman" panose="02020603050405020304" pitchFamily="18" charset="0"/>
                    <a:cs typeface="Times New Roman" panose="02020603050405020304" pitchFamily="18" charset="0"/>
                  </a:rPr>
                  <a:t>) ; OR is Odd ratio. </a:t>
                </a:r>
              </a:p>
              <a:p>
                <a:pPr marL="342900" indent="-342900">
                  <a:buAutoNum type="arabicPeriod"/>
                </a:pPr>
                <a:r>
                  <a:rPr lang="en-IN" dirty="0">
                    <a:latin typeface="Times New Roman" panose="02020603050405020304" pitchFamily="18" charset="0"/>
                    <a:cs typeface="Times New Roman" panose="02020603050405020304" pitchFamily="18" charset="0"/>
                  </a:rPr>
                  <a:t>Standard Error (SE) = </a:t>
                </a:r>
                <a14:m>
                  <m:oMath xmlns:m="http://schemas.openxmlformats.org/officeDocument/2006/math">
                    <m:rad>
                      <m:radPr>
                        <m:degHide m:val="on"/>
                        <m:ctrlPr>
                          <a:rPr lang="en-IN" i="1" smtClean="0">
                            <a:latin typeface="Cambria Math" panose="02040503050406030204" pitchFamily="18" charset="0"/>
                            <a:cs typeface="Times New Roman" panose="02020603050405020304" pitchFamily="18" charset="0"/>
                          </a:rPr>
                        </m:ctrlPr>
                      </m:radPr>
                      <m:deg/>
                      <m:e>
                        <m:r>
                          <a:rPr lang="en-IN" b="0" i="1" smtClean="0">
                            <a:latin typeface="Cambria Math" panose="02040503050406030204" pitchFamily="18" charset="0"/>
                            <a:cs typeface="Times New Roman" panose="02020603050405020304" pitchFamily="18" charset="0"/>
                          </a:rPr>
                          <m:t>1/</m:t>
                        </m:r>
                        <m:sSup>
                          <m:sSupPr>
                            <m:ctrlPr>
                              <a:rPr lang="en-IN" b="0" i="1" smtClean="0">
                                <a:latin typeface="Cambria Math" panose="02040503050406030204" pitchFamily="18" charset="0"/>
                                <a:cs typeface="Times New Roman" panose="02020603050405020304" pitchFamily="18" charset="0"/>
                              </a:rPr>
                            </m:ctrlPr>
                          </m:sSupPr>
                          <m:e>
                            <m:r>
                              <a:rPr lang="en-IN" b="0" i="1" smtClean="0">
                                <a:latin typeface="Cambria Math" panose="02040503050406030204" pitchFamily="18" charset="0"/>
                                <a:cs typeface="Times New Roman" panose="02020603050405020304" pitchFamily="18" charset="0"/>
                              </a:rPr>
                              <m:t>𝑥</m:t>
                            </m:r>
                          </m:e>
                          <m:sup>
                            <m:r>
                              <a:rPr lang="en-IN" b="0" i="1" smtClean="0">
                                <a:latin typeface="Cambria Math" panose="02040503050406030204" pitchFamily="18" charset="0"/>
                                <a:cs typeface="Times New Roman" panose="02020603050405020304" pitchFamily="18" charset="0"/>
                              </a:rPr>
                              <m:t>2</m:t>
                            </m:r>
                          </m:sup>
                        </m:sSup>
                      </m:e>
                    </m:rad>
                  </m:oMath>
                </a14:m>
                <a:r>
                  <a:rPr lang="en-IN" dirty="0">
                    <a:latin typeface="Times New Roman" panose="02020603050405020304" pitchFamily="18" charset="0"/>
                    <a:cs typeface="Times New Roman" panose="02020603050405020304" pitchFamily="18" charset="0"/>
                  </a:rPr>
                  <a:t> ; </a:t>
                </a:r>
                <a14:m>
                  <m:oMath xmlns:m="http://schemas.openxmlformats.org/officeDocument/2006/math">
                    <m:sSup>
                      <m:sSupPr>
                        <m:ctrlPr>
                          <a:rPr lang="en-IN" i="1" smtClean="0">
                            <a:latin typeface="Cambria Math" panose="02040503050406030204" pitchFamily="18" charset="0"/>
                            <a:cs typeface="Times New Roman" panose="02020603050405020304" pitchFamily="18" charset="0"/>
                          </a:rPr>
                        </m:ctrlPr>
                      </m:sSupPr>
                      <m:e>
                        <m:r>
                          <a:rPr lang="en-IN" b="0" i="1" smtClean="0">
                            <a:latin typeface="Cambria Math" panose="02040503050406030204" pitchFamily="18" charset="0"/>
                            <a:cs typeface="Times New Roman" panose="02020603050405020304" pitchFamily="18" charset="0"/>
                          </a:rPr>
                          <m:t>𝑥</m:t>
                        </m:r>
                      </m:e>
                      <m:sup>
                        <m:r>
                          <a:rPr lang="en-IN" b="0" i="1" smtClean="0">
                            <a:latin typeface="Cambria Math" panose="02040503050406030204" pitchFamily="18" charset="0"/>
                            <a:cs typeface="Times New Roman" panose="02020603050405020304" pitchFamily="18" charset="0"/>
                          </a:rPr>
                          <m:t>2</m:t>
                        </m:r>
                      </m:sup>
                    </m:sSup>
                  </m:oMath>
                </a14:m>
                <a:r>
                  <a:rPr lang="en-IN" dirty="0">
                    <a:latin typeface="Times New Roman" panose="02020603050405020304" pitchFamily="18" charset="0"/>
                    <a:cs typeface="Times New Roman" panose="02020603050405020304" pitchFamily="18" charset="0"/>
                  </a:rPr>
                  <a:t> is Chi-Square.</a:t>
                </a:r>
              </a:p>
              <a:p>
                <a:pPr marL="342900" indent="-342900">
                  <a:buAutoNum type="arabicPeriod"/>
                </a:pPr>
                <a:r>
                  <a:rPr lang="en-IN" dirty="0">
                    <a:latin typeface="Times New Roman" panose="02020603050405020304" pitchFamily="18" charset="0"/>
                    <a:cs typeface="Times New Roman" panose="02020603050405020304" pitchFamily="18" charset="0"/>
                  </a:rPr>
                  <a:t>Chi-Square =</a:t>
                </a:r>
                <a:r>
                  <a:rPr lang="en-IN" sz="2800" dirty="0"/>
                  <a:t>∑</a:t>
                </a:r>
                <a14:m>
                  <m:oMath xmlns:m="http://schemas.openxmlformats.org/officeDocument/2006/math">
                    <m:f>
                      <m:fPr>
                        <m:ctrlPr>
                          <a:rPr lang="en-IN" sz="2800" i="1" smtClean="0">
                            <a:latin typeface="Cambria Math" panose="02040503050406030204" pitchFamily="18" charset="0"/>
                          </a:rPr>
                        </m:ctrlPr>
                      </m:fPr>
                      <m:num>
                        <m:sSup>
                          <m:sSupPr>
                            <m:ctrlPr>
                              <a:rPr lang="en-IN" sz="2800" i="1" smtClean="0">
                                <a:latin typeface="Cambria Math" panose="02040503050406030204" pitchFamily="18" charset="0"/>
                              </a:rPr>
                            </m:ctrlPr>
                          </m:sSupPr>
                          <m:e>
                            <m:r>
                              <a:rPr lang="en-IN" sz="2800" b="0" i="1" smtClean="0">
                                <a:latin typeface="Cambria Math" panose="02040503050406030204" pitchFamily="18" charset="0"/>
                              </a:rPr>
                              <m:t>(</m:t>
                            </m:r>
                            <m:r>
                              <a:rPr lang="en-IN" sz="2800" b="0" i="1" smtClean="0">
                                <a:latin typeface="Cambria Math" panose="02040503050406030204" pitchFamily="18" charset="0"/>
                              </a:rPr>
                              <m:t>𝑂𝑏𝑠𝑒𝑟𝑣𝑒𝑑</m:t>
                            </m:r>
                            <m:r>
                              <a:rPr lang="en-IN" sz="2800" b="0" i="1" smtClean="0">
                                <a:latin typeface="Cambria Math" panose="02040503050406030204" pitchFamily="18" charset="0"/>
                              </a:rPr>
                              <m:t> </m:t>
                            </m:r>
                            <m:r>
                              <a:rPr lang="en-IN" sz="2800" b="0" i="1" smtClean="0">
                                <a:latin typeface="Cambria Math" panose="02040503050406030204" pitchFamily="18" charset="0"/>
                              </a:rPr>
                              <m:t>𝑉𝑎𝑙𝑣𝑒</m:t>
                            </m:r>
                            <m:r>
                              <a:rPr lang="en-IN" sz="2800" b="0" i="1" smtClean="0">
                                <a:latin typeface="Cambria Math" panose="02040503050406030204" pitchFamily="18" charset="0"/>
                              </a:rPr>
                              <m:t> −</m:t>
                            </m:r>
                            <m:r>
                              <a:rPr lang="en-IN" sz="2800" b="0" i="1" smtClean="0">
                                <a:latin typeface="Cambria Math" panose="02040503050406030204" pitchFamily="18" charset="0"/>
                              </a:rPr>
                              <m:t>𝐸𝑥𝑝𝑒𝑐𝑡𝑒𝑑</m:t>
                            </m:r>
                            <m:r>
                              <a:rPr lang="en-IN" sz="2800" b="0" i="1" smtClean="0">
                                <a:latin typeface="Cambria Math" panose="02040503050406030204" pitchFamily="18" charset="0"/>
                              </a:rPr>
                              <m:t> </m:t>
                            </m:r>
                            <m:r>
                              <a:rPr lang="en-IN" sz="2800" b="0" i="1" smtClean="0">
                                <a:latin typeface="Cambria Math" panose="02040503050406030204" pitchFamily="18" charset="0"/>
                              </a:rPr>
                              <m:t>𝑉𝑎𝑙𝑢𝑒</m:t>
                            </m:r>
                            <m:r>
                              <a:rPr lang="en-IN" sz="2800" b="0" i="1" smtClean="0">
                                <a:latin typeface="Cambria Math" panose="02040503050406030204" pitchFamily="18" charset="0"/>
                              </a:rPr>
                              <m:t>)</m:t>
                            </m:r>
                          </m:e>
                          <m:sup>
                            <m:r>
                              <a:rPr lang="en-IN" sz="2800" b="0" i="1" smtClean="0">
                                <a:latin typeface="Cambria Math" panose="02040503050406030204" pitchFamily="18" charset="0"/>
                              </a:rPr>
                              <m:t>2</m:t>
                            </m:r>
                          </m:sup>
                        </m:sSup>
                      </m:num>
                      <m:den>
                        <m:r>
                          <a:rPr lang="en-IN" sz="2800" b="0" i="1" smtClean="0">
                            <a:latin typeface="Cambria Math" panose="02040503050406030204" pitchFamily="18" charset="0"/>
                          </a:rPr>
                          <m:t>𝐸𝑥𝑝𝑒𝑐𝑡𝑒𝑑</m:t>
                        </m:r>
                        <m:r>
                          <a:rPr lang="en-IN" sz="2800" b="0" i="1" smtClean="0">
                            <a:latin typeface="Cambria Math" panose="02040503050406030204" pitchFamily="18" charset="0"/>
                          </a:rPr>
                          <m:t> </m:t>
                        </m:r>
                        <m:r>
                          <a:rPr lang="en-IN" sz="2800" b="0" i="1" smtClean="0">
                            <a:latin typeface="Cambria Math" panose="02040503050406030204" pitchFamily="18" charset="0"/>
                          </a:rPr>
                          <m:t>𝑉𝑎𝑙𝑢𝑒</m:t>
                        </m:r>
                      </m:den>
                    </m:f>
                  </m:oMath>
                </a14:m>
                <a:endParaRPr lang="en-IN" dirty="0">
                  <a:latin typeface="Times New Roman" panose="02020603050405020304" pitchFamily="18" charset="0"/>
                  <a:cs typeface="Times New Roman" panose="02020603050405020304" pitchFamily="18" charset="0"/>
                </a:endParaRPr>
              </a:p>
              <a:p>
                <a:pPr marL="342900" indent="-342900">
                  <a:buAutoNum type="arabicPeriod"/>
                </a:pPr>
                <a:r>
                  <a:rPr lang="en-IN" dirty="0">
                    <a:latin typeface="Times New Roman" panose="02020603050405020304" pitchFamily="18" charset="0"/>
                    <a:cs typeface="Times New Roman" panose="02020603050405020304" pitchFamily="18" charset="0"/>
                  </a:rPr>
                  <a:t>Wald </a:t>
                </a:r>
                <a14:m>
                  <m:oMath xmlns:m="http://schemas.openxmlformats.org/officeDocument/2006/math">
                    <m:sSup>
                      <m:sSupPr>
                        <m:ctrlPr>
                          <a:rPr lang="en-IN" i="1" smtClean="0">
                            <a:latin typeface="Cambria Math" panose="02040503050406030204" pitchFamily="18" charset="0"/>
                            <a:cs typeface="Times New Roman" panose="02020603050405020304" pitchFamily="18" charset="0"/>
                          </a:rPr>
                        </m:ctrlPr>
                      </m:sSupPr>
                      <m:e>
                        <m:r>
                          <a:rPr lang="en-IN" b="0" i="1" smtClean="0">
                            <a:latin typeface="Cambria Math" panose="02040503050406030204" pitchFamily="18" charset="0"/>
                            <a:cs typeface="Times New Roman" panose="02020603050405020304" pitchFamily="18" charset="0"/>
                          </a:rPr>
                          <m:t>𝑋</m:t>
                        </m:r>
                      </m:e>
                      <m:sup>
                        <m:r>
                          <a:rPr lang="en-IN" b="0" i="1" smtClean="0">
                            <a:latin typeface="Cambria Math" panose="02040503050406030204" pitchFamily="18" charset="0"/>
                            <a:cs typeface="Times New Roman" panose="02020603050405020304" pitchFamily="18" charset="0"/>
                          </a:rPr>
                          <m:t>2</m:t>
                        </m:r>
                      </m:sup>
                    </m:sSup>
                  </m:oMath>
                </a14:m>
                <a:r>
                  <a:rPr lang="en-IN" dirty="0">
                    <a:latin typeface="Times New Roman" panose="02020603050405020304" pitchFamily="18" charset="0"/>
                    <a:cs typeface="Times New Roman" panose="02020603050405020304" pitchFamily="18" charset="0"/>
                  </a:rPr>
                  <a:t> = (</a:t>
                </a:r>
                <a14:m>
                  <m:oMath xmlns:m="http://schemas.openxmlformats.org/officeDocument/2006/math">
                    <m:f>
                      <m:fPr>
                        <m:ctrlPr>
                          <a:rPr lang="en-IN" i="1" smtClean="0">
                            <a:latin typeface="Cambria Math" panose="02040503050406030204" pitchFamily="18" charset="0"/>
                            <a:cs typeface="Times New Roman" panose="02020603050405020304" pitchFamily="18" charset="0"/>
                          </a:rPr>
                        </m:ctrlPr>
                      </m:fPr>
                      <m:num>
                        <m:r>
                          <a:rPr lang="en-IN" b="0" i="1" smtClean="0">
                            <a:latin typeface="Cambria Math" panose="02040503050406030204" pitchFamily="18" charset="0"/>
                            <a:cs typeface="Times New Roman" panose="02020603050405020304" pitchFamily="18" charset="0"/>
                          </a:rPr>
                          <m:t>𝐵</m:t>
                        </m:r>
                      </m:num>
                      <m:den>
                        <m:r>
                          <a:rPr lang="en-IN" b="0" i="1" smtClean="0">
                            <a:latin typeface="Cambria Math" panose="02040503050406030204" pitchFamily="18" charset="0"/>
                            <a:cs typeface="Times New Roman" panose="02020603050405020304" pitchFamily="18" charset="0"/>
                          </a:rPr>
                          <m:t>𝑆𝐸</m:t>
                        </m:r>
                      </m:den>
                    </m:f>
                    <m:sSup>
                      <m:sSupPr>
                        <m:ctrlPr>
                          <a:rPr lang="en-IN" i="1" smtClean="0">
                            <a:latin typeface="Cambria Math" panose="02040503050406030204" pitchFamily="18" charset="0"/>
                            <a:cs typeface="Times New Roman" panose="02020603050405020304" pitchFamily="18" charset="0"/>
                          </a:rPr>
                        </m:ctrlPr>
                      </m:sSupPr>
                      <m:e>
                        <m:r>
                          <a:rPr lang="en-IN" b="0" i="1" smtClean="0">
                            <a:latin typeface="Cambria Math" panose="02040503050406030204" pitchFamily="18" charset="0"/>
                            <a:cs typeface="Times New Roman" panose="02020603050405020304" pitchFamily="18" charset="0"/>
                          </a:rPr>
                          <m:t>)</m:t>
                        </m:r>
                      </m:e>
                      <m:sup>
                        <m:r>
                          <a:rPr lang="en-IN" b="0" i="1" smtClean="0">
                            <a:latin typeface="Cambria Math" panose="02040503050406030204" pitchFamily="18" charset="0"/>
                            <a:cs typeface="Times New Roman" panose="02020603050405020304" pitchFamily="18" charset="0"/>
                          </a:rPr>
                          <m:t>2</m:t>
                        </m:r>
                      </m:sup>
                    </m:sSup>
                  </m:oMath>
                </a14:m>
                <a:endParaRPr lang="en-IN" dirty="0">
                  <a:latin typeface="Times New Roman" panose="02020603050405020304" pitchFamily="18" charset="0"/>
                  <a:cs typeface="Times New Roman" panose="02020603050405020304" pitchFamily="18" charset="0"/>
                </a:endParaRPr>
              </a:p>
              <a:p>
                <a:pPr marL="342900" indent="-342900">
                  <a:buAutoNum type="arabicPeriod"/>
                </a:pPr>
                <a:r>
                  <a:rPr lang="en-IN" dirty="0">
                    <a:latin typeface="Times New Roman" panose="02020603050405020304" pitchFamily="18" charset="0"/>
                    <a:cs typeface="Times New Roman" panose="02020603050405020304" pitchFamily="18" charset="0"/>
                  </a:rPr>
                  <a:t>Lower CI = </a:t>
                </a:r>
                <a14:m>
                  <m:oMath xmlns:m="http://schemas.openxmlformats.org/officeDocument/2006/math">
                    <m:sSup>
                      <m:sSupPr>
                        <m:ctrlPr>
                          <a:rPr lang="en-IN" i="1" smtClean="0">
                            <a:latin typeface="Cambria Math" panose="02040503050406030204" pitchFamily="18" charset="0"/>
                            <a:cs typeface="Times New Roman" panose="02020603050405020304" pitchFamily="18" charset="0"/>
                          </a:rPr>
                        </m:ctrlPr>
                      </m:sSupPr>
                      <m:e>
                        <m:r>
                          <a:rPr lang="en-IN" b="0" i="1" smtClean="0">
                            <a:latin typeface="Cambria Math" panose="02040503050406030204" pitchFamily="18" charset="0"/>
                            <a:cs typeface="Times New Roman" panose="02020603050405020304" pitchFamily="18" charset="0"/>
                          </a:rPr>
                          <m:t>𝑒</m:t>
                        </m:r>
                      </m:e>
                      <m:sup>
                        <m:r>
                          <a:rPr lang="en-IN" b="0" i="1" smtClean="0">
                            <a:latin typeface="Cambria Math" panose="02040503050406030204" pitchFamily="18" charset="0"/>
                            <a:cs typeface="Times New Roman" panose="02020603050405020304" pitchFamily="18" charset="0"/>
                          </a:rPr>
                          <m:t>(</m:t>
                        </m:r>
                        <m:r>
                          <a:rPr lang="en-IN" b="0" i="1" smtClean="0">
                            <a:latin typeface="Cambria Math" panose="02040503050406030204" pitchFamily="18" charset="0"/>
                            <a:cs typeface="Times New Roman" panose="02020603050405020304" pitchFamily="18" charset="0"/>
                          </a:rPr>
                          <m:t>𝐵</m:t>
                        </m:r>
                        <m:r>
                          <a:rPr lang="en-IN" b="0" i="1" smtClean="0">
                            <a:latin typeface="Cambria Math" panose="02040503050406030204" pitchFamily="18" charset="0"/>
                            <a:cs typeface="Times New Roman" panose="02020603050405020304" pitchFamily="18" charset="0"/>
                          </a:rPr>
                          <m:t>−1.96∗</m:t>
                        </m:r>
                        <m:r>
                          <a:rPr lang="en-IN" b="0" i="1" smtClean="0">
                            <a:latin typeface="Cambria Math" panose="02040503050406030204" pitchFamily="18" charset="0"/>
                            <a:cs typeface="Times New Roman" panose="02020603050405020304" pitchFamily="18" charset="0"/>
                          </a:rPr>
                          <m:t>𝑆𝐸</m:t>
                        </m:r>
                        <m:r>
                          <a:rPr lang="en-IN" b="0" i="1" smtClean="0">
                            <a:latin typeface="Cambria Math" panose="02040503050406030204" pitchFamily="18" charset="0"/>
                            <a:cs typeface="Times New Roman" panose="02020603050405020304" pitchFamily="18" charset="0"/>
                          </a:rPr>
                          <m:t>)</m:t>
                        </m:r>
                      </m:sup>
                    </m:sSup>
                  </m:oMath>
                </a14:m>
                <a:endParaRPr lang="en-IN" dirty="0">
                  <a:latin typeface="Times New Roman" panose="02020603050405020304" pitchFamily="18" charset="0"/>
                  <a:cs typeface="Times New Roman" panose="02020603050405020304" pitchFamily="18" charset="0"/>
                </a:endParaRPr>
              </a:p>
              <a:p>
                <a:pPr marL="342900" indent="-342900">
                  <a:buAutoNum type="arabicPeriod"/>
                </a:pPr>
                <a:r>
                  <a:rPr lang="en-IN" dirty="0">
                    <a:latin typeface="Times New Roman" panose="02020603050405020304" pitchFamily="18" charset="0"/>
                    <a:cs typeface="Times New Roman" panose="02020603050405020304" pitchFamily="18" charset="0"/>
                  </a:rPr>
                  <a:t>Upper CI =</a:t>
                </a:r>
                <a14:m>
                  <m:oMath xmlns:m="http://schemas.openxmlformats.org/officeDocument/2006/math">
                    <m:sSup>
                      <m:sSupPr>
                        <m:ctrlPr>
                          <a:rPr lang="en-IN" i="1" smtClean="0">
                            <a:latin typeface="Cambria Math" panose="02040503050406030204" pitchFamily="18" charset="0"/>
                            <a:cs typeface="Times New Roman" panose="02020603050405020304" pitchFamily="18" charset="0"/>
                          </a:rPr>
                        </m:ctrlPr>
                      </m:sSupPr>
                      <m:e>
                        <m:r>
                          <a:rPr lang="en-IN" b="0" i="1" smtClean="0">
                            <a:latin typeface="Cambria Math" panose="02040503050406030204" pitchFamily="18" charset="0"/>
                            <a:cs typeface="Times New Roman" panose="02020603050405020304" pitchFamily="18" charset="0"/>
                          </a:rPr>
                          <m:t>𝑒</m:t>
                        </m:r>
                      </m:e>
                      <m:sup>
                        <m:r>
                          <a:rPr lang="en-IN" b="0" i="1" smtClean="0">
                            <a:latin typeface="Cambria Math" panose="02040503050406030204" pitchFamily="18" charset="0"/>
                            <a:cs typeface="Times New Roman" panose="02020603050405020304" pitchFamily="18" charset="0"/>
                          </a:rPr>
                          <m:t>(</m:t>
                        </m:r>
                        <m:r>
                          <a:rPr lang="en-IN" b="0" i="1" smtClean="0">
                            <a:latin typeface="Cambria Math" panose="02040503050406030204" pitchFamily="18" charset="0"/>
                            <a:cs typeface="Times New Roman" panose="02020603050405020304" pitchFamily="18" charset="0"/>
                          </a:rPr>
                          <m:t>𝐵</m:t>
                        </m:r>
                        <m:r>
                          <a:rPr lang="en-IN" b="0" i="1" smtClean="0">
                            <a:latin typeface="Cambria Math" panose="02040503050406030204" pitchFamily="18" charset="0"/>
                            <a:cs typeface="Times New Roman" panose="02020603050405020304" pitchFamily="18" charset="0"/>
                          </a:rPr>
                          <m:t>+1.96∗</m:t>
                        </m:r>
                        <m:r>
                          <a:rPr lang="en-IN" b="0" i="1" smtClean="0">
                            <a:latin typeface="Cambria Math" panose="02040503050406030204" pitchFamily="18" charset="0"/>
                            <a:cs typeface="Times New Roman" panose="02020603050405020304" pitchFamily="18" charset="0"/>
                          </a:rPr>
                          <m:t>𝑆𝐸</m:t>
                        </m:r>
                        <m:r>
                          <a:rPr lang="en-IN" b="0" i="1" smtClean="0">
                            <a:latin typeface="Cambria Math" panose="02040503050406030204" pitchFamily="18" charset="0"/>
                            <a:cs typeface="Times New Roman" panose="02020603050405020304" pitchFamily="18" charset="0"/>
                          </a:rPr>
                          <m:t>)</m:t>
                        </m:r>
                      </m:sup>
                    </m:sSup>
                  </m:oMath>
                </a14:m>
                <a:endParaRPr lang="en-IN" dirty="0">
                  <a:latin typeface="Times New Roman" panose="02020603050405020304" pitchFamily="18" charset="0"/>
                  <a:cs typeface="Times New Roman" panose="02020603050405020304" pitchFamily="18" charset="0"/>
                </a:endParaRPr>
              </a:p>
              <a:p>
                <a:pPr marL="342900" indent="-342900">
                  <a:buAutoNum type="arabicPeriod"/>
                </a:pPr>
                <a:r>
                  <a:rPr lang="en-IN" dirty="0">
                    <a:latin typeface="Times New Roman" panose="02020603050405020304" pitchFamily="18" charset="0"/>
                    <a:cs typeface="Times New Roman" panose="02020603050405020304" pitchFamily="18" charset="0"/>
                  </a:rPr>
                  <a:t>P Value = 1-Pchisq(</a:t>
                </a:r>
                <a14:m>
                  <m:oMath xmlns:m="http://schemas.openxmlformats.org/officeDocument/2006/math">
                    <m:sSup>
                      <m:sSupPr>
                        <m:ctrlPr>
                          <a:rPr lang="en-IN" i="1" smtClean="0">
                            <a:latin typeface="Cambria Math" panose="02040503050406030204" pitchFamily="18" charset="0"/>
                            <a:cs typeface="Times New Roman" panose="02020603050405020304" pitchFamily="18" charset="0"/>
                          </a:rPr>
                        </m:ctrlPr>
                      </m:sSupPr>
                      <m:e>
                        <m:r>
                          <a:rPr lang="en-IN" b="0" i="1" smtClean="0">
                            <a:latin typeface="Cambria Math" panose="02040503050406030204" pitchFamily="18" charset="0"/>
                            <a:cs typeface="Times New Roman" panose="02020603050405020304" pitchFamily="18" charset="0"/>
                          </a:rPr>
                          <m:t>𝑥</m:t>
                        </m:r>
                      </m:e>
                      <m:sup>
                        <m:r>
                          <a:rPr lang="en-IN" b="0" i="1" smtClean="0">
                            <a:latin typeface="Cambria Math" panose="02040503050406030204" pitchFamily="18" charset="0"/>
                            <a:cs typeface="Times New Roman" panose="02020603050405020304" pitchFamily="18" charset="0"/>
                          </a:rPr>
                          <m:t>2</m:t>
                        </m:r>
                      </m:sup>
                    </m:sSup>
                    <m:r>
                      <a:rPr lang="en-IN" b="0" i="0" smtClean="0">
                        <a:latin typeface="Cambria Math" panose="02040503050406030204" pitchFamily="18" charset="0"/>
                        <a:cs typeface="Times New Roman" panose="02020603050405020304" pitchFamily="18" charset="0"/>
                      </a:rPr>
                      <m:t>, </m:t>
                    </m:r>
                    <m:r>
                      <m:rPr>
                        <m:sty m:val="p"/>
                      </m:rPr>
                      <a:rPr lang="en-IN" b="0" i="0" smtClean="0">
                        <a:latin typeface="Cambria Math" panose="02040503050406030204" pitchFamily="18" charset="0"/>
                        <a:cs typeface="Times New Roman" panose="02020603050405020304" pitchFamily="18" charset="0"/>
                      </a:rPr>
                      <m:t>df</m:t>
                    </m:r>
                    <m:r>
                      <a:rPr lang="en-IN" b="0" i="0" smtClean="0">
                        <a:latin typeface="Cambria Math" panose="02040503050406030204" pitchFamily="18" charset="0"/>
                        <a:cs typeface="Times New Roman" panose="02020603050405020304" pitchFamily="18" charset="0"/>
                      </a:rPr>
                      <m:t>) ;</m:t>
                    </m:r>
                    <m:r>
                      <m:rPr>
                        <m:sty m:val="p"/>
                      </m:rPr>
                      <a:rPr lang="en-IN" b="0" i="0" smtClean="0">
                        <a:latin typeface="Cambria Math" panose="02040503050406030204" pitchFamily="18" charset="0"/>
                        <a:cs typeface="Times New Roman" panose="02020603050405020304" pitchFamily="18" charset="0"/>
                      </a:rPr>
                      <m:t>df</m:t>
                    </m:r>
                    <m:r>
                      <a:rPr lang="en-IN" b="0" i="0" smtClean="0">
                        <a:latin typeface="Cambria Math" panose="02040503050406030204" pitchFamily="18" charset="0"/>
                        <a:cs typeface="Times New Roman" panose="02020603050405020304" pitchFamily="18" charset="0"/>
                      </a:rPr>
                      <m:t>=</m:t>
                    </m:r>
                    <m:r>
                      <m:rPr>
                        <m:sty m:val="p"/>
                      </m:rPr>
                      <a:rPr lang="en-IN" b="0" i="0" smtClean="0">
                        <a:latin typeface="Cambria Math" panose="02040503050406030204" pitchFamily="18" charset="0"/>
                        <a:cs typeface="Times New Roman" panose="02020603050405020304" pitchFamily="18" charset="0"/>
                      </a:rPr>
                      <m:t>degree</m:t>
                    </m:r>
                    <m:r>
                      <a:rPr lang="en-IN" b="0" i="0" smtClean="0">
                        <a:latin typeface="Cambria Math" panose="02040503050406030204" pitchFamily="18" charset="0"/>
                        <a:cs typeface="Times New Roman" panose="02020603050405020304" pitchFamily="18" charset="0"/>
                      </a:rPr>
                      <m:t> </m:t>
                    </m:r>
                    <m:r>
                      <m:rPr>
                        <m:sty m:val="p"/>
                      </m:rPr>
                      <a:rPr lang="en-IN" b="0" i="0" smtClean="0">
                        <a:latin typeface="Cambria Math" panose="02040503050406030204" pitchFamily="18" charset="0"/>
                        <a:cs typeface="Times New Roman" panose="02020603050405020304" pitchFamily="18" charset="0"/>
                      </a:rPr>
                      <m:t>of</m:t>
                    </m:r>
                    <m:r>
                      <a:rPr lang="en-IN" b="0" i="0" smtClean="0">
                        <a:latin typeface="Cambria Math" panose="02040503050406030204" pitchFamily="18" charset="0"/>
                        <a:cs typeface="Times New Roman" panose="02020603050405020304" pitchFamily="18" charset="0"/>
                      </a:rPr>
                      <m:t> </m:t>
                    </m:r>
                    <m:r>
                      <m:rPr>
                        <m:sty m:val="p"/>
                      </m:rPr>
                      <a:rPr lang="en-IN" b="0" i="0" smtClean="0">
                        <a:latin typeface="Cambria Math" panose="02040503050406030204" pitchFamily="18" charset="0"/>
                        <a:cs typeface="Times New Roman" panose="02020603050405020304" pitchFamily="18" charset="0"/>
                      </a:rPr>
                      <m:t>freedom</m:t>
                    </m:r>
                  </m:oMath>
                </a14:m>
                <a:r>
                  <a:rPr lang="en-IN" dirty="0">
                    <a:latin typeface="Times New Roman" panose="02020603050405020304" pitchFamily="18" charset="0"/>
                    <a:cs typeface="Times New Roman" panose="02020603050405020304" pitchFamily="18" charset="0"/>
                  </a:rPr>
                  <a:t> (calculated from R software).</a:t>
                </a:r>
              </a:p>
              <a:p>
                <a:pPr marL="342900" indent="-342900">
                  <a:buFont typeface="Wingdings" pitchFamily="2" charset="2"/>
                  <a:buAutoNum type="arabicPeriod"/>
                </a:pPr>
                <a:r>
                  <a:rPr lang="en-IN" kern="100" dirty="0">
                    <a:effectLst/>
                    <a:latin typeface="Times New Roman" panose="02020603050405020304" pitchFamily="18" charset="0"/>
                    <a:cs typeface="Times New Roman" panose="02020603050405020304" pitchFamily="18" charset="0"/>
                  </a:rPr>
                  <a:t>PEFR Actual Mean, Male = </a:t>
                </a:r>
                <a14:m>
                  <m:oMath xmlns:m="http://schemas.openxmlformats.org/officeDocument/2006/math">
                    <m:f>
                      <m:fPr>
                        <m:ctrlPr>
                          <a:rPr lang="en-IN" i="1" kern="100" smtClean="0">
                            <a:effectLst/>
                            <a:latin typeface="Cambria Math" panose="02040503050406030204" pitchFamily="18" charset="0"/>
                            <a:cs typeface="Times New Roman" panose="02020603050405020304" pitchFamily="18" charset="0"/>
                          </a:rPr>
                        </m:ctrlPr>
                      </m:fPr>
                      <m:num>
                        <m:r>
                          <a:rPr lang="en-IN" b="0" i="1" kern="100" smtClean="0">
                            <a:effectLst/>
                            <a:latin typeface="Cambria Math" panose="02040503050406030204" pitchFamily="18" charset="0"/>
                            <a:cs typeface="Times New Roman" panose="02020603050405020304" pitchFamily="18" charset="0"/>
                          </a:rPr>
                          <m:t>𝑇𝑜𝑡𝑎𝑙</m:t>
                        </m:r>
                        <m:r>
                          <a:rPr lang="en-IN" b="0" i="1" kern="100" smtClean="0">
                            <a:effectLst/>
                            <a:latin typeface="Cambria Math" panose="02040503050406030204" pitchFamily="18" charset="0"/>
                            <a:cs typeface="Times New Roman" panose="02020603050405020304" pitchFamily="18" charset="0"/>
                          </a:rPr>
                          <m:t> </m:t>
                        </m:r>
                        <m:r>
                          <a:rPr lang="en-IN" b="0" i="1" kern="100" smtClean="0">
                            <a:effectLst/>
                            <a:latin typeface="Cambria Math" panose="02040503050406030204" pitchFamily="18" charset="0"/>
                            <a:cs typeface="Times New Roman" panose="02020603050405020304" pitchFamily="18" charset="0"/>
                          </a:rPr>
                          <m:t>𝐴𝑐𝑡𝑢𝑎𝑙</m:t>
                        </m:r>
                        <m:r>
                          <a:rPr lang="en-IN" b="0" i="1" kern="100" smtClean="0">
                            <a:effectLst/>
                            <a:latin typeface="Cambria Math" panose="02040503050406030204" pitchFamily="18" charset="0"/>
                            <a:cs typeface="Times New Roman" panose="02020603050405020304" pitchFamily="18" charset="0"/>
                          </a:rPr>
                          <m:t> </m:t>
                        </m:r>
                        <m:r>
                          <a:rPr lang="en-IN" b="0" i="1" kern="100" smtClean="0">
                            <a:effectLst/>
                            <a:latin typeface="Cambria Math" panose="02040503050406030204" pitchFamily="18" charset="0"/>
                            <a:cs typeface="Times New Roman" panose="02020603050405020304" pitchFamily="18" charset="0"/>
                          </a:rPr>
                          <m:t>𝑃𝐸𝐹𝑅</m:t>
                        </m:r>
                        <m:r>
                          <a:rPr lang="en-IN" b="0" i="1" kern="100" smtClean="0">
                            <a:effectLst/>
                            <a:latin typeface="Cambria Math" panose="02040503050406030204" pitchFamily="18" charset="0"/>
                            <a:cs typeface="Times New Roman" panose="02020603050405020304" pitchFamily="18" charset="0"/>
                          </a:rPr>
                          <m:t>  </m:t>
                        </m:r>
                        <m:r>
                          <a:rPr lang="en-IN" b="0" i="1" kern="100" smtClean="0">
                            <a:effectLst/>
                            <a:latin typeface="Cambria Math" panose="02040503050406030204" pitchFamily="18" charset="0"/>
                            <a:cs typeface="Times New Roman" panose="02020603050405020304" pitchFamily="18" charset="0"/>
                          </a:rPr>
                          <m:t>𝑀𝑎𝑙𝑒</m:t>
                        </m:r>
                      </m:num>
                      <m:den>
                        <m:r>
                          <a:rPr lang="en-IN" b="0" i="1" kern="100" smtClean="0">
                            <a:effectLst/>
                            <a:latin typeface="Cambria Math" panose="02040503050406030204" pitchFamily="18" charset="0"/>
                            <a:cs typeface="Times New Roman" panose="02020603050405020304" pitchFamily="18" charset="0"/>
                          </a:rPr>
                          <m:t>𝑇𝑜𝑡𝑎𝑙</m:t>
                        </m:r>
                        <m:r>
                          <a:rPr lang="en-IN" b="0" i="1" kern="100" smtClean="0">
                            <a:effectLst/>
                            <a:latin typeface="Cambria Math" panose="02040503050406030204" pitchFamily="18" charset="0"/>
                            <a:cs typeface="Times New Roman" panose="02020603050405020304" pitchFamily="18" charset="0"/>
                          </a:rPr>
                          <m:t> </m:t>
                        </m:r>
                        <m:r>
                          <a:rPr lang="en-IN" b="0" i="1" kern="100" smtClean="0">
                            <a:effectLst/>
                            <a:latin typeface="Cambria Math" panose="02040503050406030204" pitchFamily="18" charset="0"/>
                            <a:cs typeface="Times New Roman" panose="02020603050405020304" pitchFamily="18" charset="0"/>
                          </a:rPr>
                          <m:t>𝑁𝑢𝑚𝑏𝑒𝑟</m:t>
                        </m:r>
                        <m:r>
                          <a:rPr lang="en-IN" b="0" i="1" kern="100" smtClean="0">
                            <a:effectLst/>
                            <a:latin typeface="Cambria Math" panose="02040503050406030204" pitchFamily="18" charset="0"/>
                            <a:cs typeface="Times New Roman" panose="02020603050405020304" pitchFamily="18" charset="0"/>
                          </a:rPr>
                          <m:t> </m:t>
                        </m:r>
                        <m:r>
                          <a:rPr lang="en-IN" b="0" i="1" kern="100" smtClean="0">
                            <a:effectLst/>
                            <a:latin typeface="Cambria Math" panose="02040503050406030204" pitchFamily="18" charset="0"/>
                            <a:cs typeface="Times New Roman" panose="02020603050405020304" pitchFamily="18" charset="0"/>
                          </a:rPr>
                          <m:t>𝑜𝑓</m:t>
                        </m:r>
                        <m:r>
                          <a:rPr lang="en-IN" b="0" i="1" kern="100" smtClean="0">
                            <a:effectLst/>
                            <a:latin typeface="Cambria Math" panose="02040503050406030204" pitchFamily="18" charset="0"/>
                            <a:cs typeface="Times New Roman" panose="02020603050405020304" pitchFamily="18" charset="0"/>
                          </a:rPr>
                          <m:t> </m:t>
                        </m:r>
                        <m:r>
                          <a:rPr lang="en-IN" b="0" i="1" kern="100" smtClean="0">
                            <a:effectLst/>
                            <a:latin typeface="Cambria Math" panose="02040503050406030204" pitchFamily="18" charset="0"/>
                            <a:cs typeface="Times New Roman" panose="02020603050405020304" pitchFamily="18" charset="0"/>
                          </a:rPr>
                          <m:t>𝑀𝑎𝑙𝑒</m:t>
                        </m:r>
                      </m:den>
                    </m:f>
                  </m:oMath>
                </a14:m>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Wingdings" pitchFamily="2" charset="2"/>
                  <a:buAutoNum type="arabicPeriod"/>
                </a:pPr>
                <a:r>
                  <a:rPr lang="en-IN" kern="100" dirty="0">
                    <a:latin typeface="Times New Roman" panose="02020603050405020304" pitchFamily="18" charset="0"/>
                    <a:ea typeface="Calibri" panose="020F0502020204030204" pitchFamily="34" charset="0"/>
                    <a:cs typeface="Times New Roman" panose="02020603050405020304" pitchFamily="18" charset="0"/>
                  </a:rPr>
                  <a:t>PEFR Actual Mean, Female = </a:t>
                </a:r>
                <a14:m>
                  <m:oMath xmlns:m="http://schemas.openxmlformats.org/officeDocument/2006/math">
                    <m:f>
                      <m:fPr>
                        <m:ctrlPr>
                          <a:rPr lang="en-IN" i="1" kern="100" smtClean="0">
                            <a:latin typeface="Cambria Math" panose="02040503050406030204" pitchFamily="18" charset="0"/>
                            <a:ea typeface="Calibri" panose="020F0502020204030204" pitchFamily="34" charset="0"/>
                            <a:cs typeface="Times New Roman" panose="02020603050405020304" pitchFamily="18" charset="0"/>
                          </a:rPr>
                        </m:ctrlPr>
                      </m:fPr>
                      <m:num>
                        <m:r>
                          <a:rPr lang="en-IN" b="0" i="1" kern="100" smtClean="0">
                            <a:latin typeface="Cambria Math" panose="02040503050406030204" pitchFamily="18" charset="0"/>
                            <a:ea typeface="Calibri" panose="020F0502020204030204" pitchFamily="34" charset="0"/>
                            <a:cs typeface="Times New Roman" panose="02020603050405020304" pitchFamily="18" charset="0"/>
                          </a:rPr>
                          <m:t>𝑇𝑜𝑡𝑎𝑙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𝐴𝑐𝑡𝑢𝑎𝑙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𝑃𝐸𝐹𝑅</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𝐹𝑒𝑚𝑎𝑙𝑒</m:t>
                        </m:r>
                      </m:num>
                      <m:den>
                        <m:r>
                          <a:rPr lang="en-IN" b="0" i="1" kern="100" smtClean="0">
                            <a:latin typeface="Cambria Math" panose="02040503050406030204" pitchFamily="18" charset="0"/>
                            <a:ea typeface="Calibri" panose="020F0502020204030204" pitchFamily="34" charset="0"/>
                            <a:cs typeface="Times New Roman" panose="02020603050405020304" pitchFamily="18" charset="0"/>
                          </a:rPr>
                          <m:t>𝑇𝑜𝑡𝑎𝑙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𝑁𝑢𝑚𝑏𝑒𝑟</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𝑜𝑓</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𝐹𝑒𝑚𝑎𝑙𝑒</m:t>
                        </m:r>
                      </m:den>
                    </m:f>
                  </m:oMath>
                </a14:m>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Wingdings" pitchFamily="2" charset="2"/>
                  <a:buAutoNum type="arabicPeriod"/>
                </a:pPr>
                <a:r>
                  <a:rPr lang="en-IN" kern="100" dirty="0">
                    <a:effectLst/>
                    <a:latin typeface="Times New Roman" panose="02020603050405020304" pitchFamily="18" charset="0"/>
                    <a:cs typeface="Times New Roman" panose="02020603050405020304" pitchFamily="18" charset="0"/>
                  </a:rPr>
                  <a:t>PEFR Predicted</a:t>
                </a:r>
                <a:r>
                  <a:rPr lang="en-IN" kern="100" dirty="0">
                    <a:latin typeface="Times New Roman" panose="02020603050405020304" pitchFamily="18" charset="0"/>
                    <a:ea typeface="Calibri" panose="020F0502020204030204" pitchFamily="34" charset="0"/>
                    <a:cs typeface="Times New Roman" panose="02020603050405020304" pitchFamily="18" charset="0"/>
                  </a:rPr>
                  <a:t> mean, Male =</a:t>
                </a:r>
                <a14:m>
                  <m:oMath xmlns:m="http://schemas.openxmlformats.org/officeDocument/2006/math">
                    <m:f>
                      <m:fPr>
                        <m:ctrlPr>
                          <a:rPr lang="en-IN" i="1" kern="100" smtClean="0">
                            <a:latin typeface="Cambria Math" panose="02040503050406030204" pitchFamily="18" charset="0"/>
                            <a:ea typeface="Calibri" panose="020F0502020204030204" pitchFamily="34" charset="0"/>
                            <a:cs typeface="Times New Roman" panose="02020603050405020304" pitchFamily="18" charset="0"/>
                          </a:rPr>
                        </m:ctrlPr>
                      </m:fPr>
                      <m:num>
                        <m:r>
                          <a:rPr lang="en-IN" b="0" i="1" kern="100" smtClean="0">
                            <a:latin typeface="Cambria Math" panose="02040503050406030204" pitchFamily="18" charset="0"/>
                            <a:ea typeface="Calibri" panose="020F0502020204030204" pitchFamily="34" charset="0"/>
                            <a:cs typeface="Times New Roman" panose="02020603050405020304" pitchFamily="18" charset="0"/>
                          </a:rPr>
                          <m:t>𝑇𝑜𝑡𝑎𝑙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𝑃𝑟𝑒𝑑𝑖𝑐𝑡𝑒𝑑</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𝑃𝐸𝐹𝑅</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𝑚𝑎𝑙𝑒</m:t>
                        </m:r>
                      </m:num>
                      <m:den>
                        <m:r>
                          <a:rPr lang="en-IN" b="0" i="1" kern="100" smtClean="0">
                            <a:latin typeface="Cambria Math" panose="02040503050406030204" pitchFamily="18" charset="0"/>
                            <a:ea typeface="Calibri" panose="020F0502020204030204" pitchFamily="34" charset="0"/>
                            <a:cs typeface="Times New Roman" panose="02020603050405020304" pitchFamily="18" charset="0"/>
                          </a:rPr>
                          <m:t>𝑇𝑜𝑡𝑎𝑙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𝑁𝑢𝑚𝑏𝑒𝑟</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𝑜𝑓</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𝑚𝑎𝑙𝑒</m:t>
                        </m:r>
                      </m:den>
                    </m:f>
                  </m:oMath>
                </a14:m>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Wingdings" pitchFamily="2" charset="2"/>
                  <a:buAutoNum type="arabicPeriod"/>
                </a:pPr>
                <a:r>
                  <a:rPr lang="en-IN" kern="100" dirty="0">
                    <a:latin typeface="Times New Roman" panose="02020603050405020304" pitchFamily="18" charset="0"/>
                    <a:ea typeface="Calibri" panose="020F0502020204030204" pitchFamily="34" charset="0"/>
                    <a:cs typeface="Times New Roman" panose="02020603050405020304" pitchFamily="18" charset="0"/>
                  </a:rPr>
                  <a:t>PEFR Predicted mean, Female = </a:t>
                </a:r>
                <a14:m>
                  <m:oMath xmlns:m="http://schemas.openxmlformats.org/officeDocument/2006/math">
                    <m:f>
                      <m:fPr>
                        <m:ctrlPr>
                          <a:rPr lang="en-IN" i="1" kern="100" smtClean="0">
                            <a:latin typeface="Cambria Math" panose="02040503050406030204" pitchFamily="18" charset="0"/>
                            <a:ea typeface="Calibri" panose="020F0502020204030204" pitchFamily="34" charset="0"/>
                            <a:cs typeface="Times New Roman" panose="02020603050405020304" pitchFamily="18" charset="0"/>
                          </a:rPr>
                        </m:ctrlPr>
                      </m:fPr>
                      <m:num>
                        <m:r>
                          <a:rPr lang="en-IN" b="0" i="1" kern="100" smtClean="0">
                            <a:latin typeface="Cambria Math" panose="02040503050406030204" pitchFamily="18" charset="0"/>
                            <a:ea typeface="Calibri" panose="020F0502020204030204" pitchFamily="34" charset="0"/>
                            <a:cs typeface="Times New Roman" panose="02020603050405020304" pitchFamily="18" charset="0"/>
                          </a:rPr>
                          <m:t>𝑇𝑜𝑡𝑎𝑙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𝑃𝑟𝑒𝑑𝑖𝑐𝑡𝑒𝑑</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𝑃𝐸𝐹𝑅</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𝐹𝑒𝑚𝑎𝑙𝑒</m:t>
                        </m:r>
                      </m:num>
                      <m:den>
                        <m:r>
                          <a:rPr lang="en-IN" b="0" i="1" kern="100" smtClean="0">
                            <a:latin typeface="Cambria Math" panose="02040503050406030204" pitchFamily="18" charset="0"/>
                            <a:ea typeface="Calibri" panose="020F0502020204030204" pitchFamily="34" charset="0"/>
                            <a:cs typeface="Times New Roman" panose="02020603050405020304" pitchFamily="18" charset="0"/>
                          </a:rPr>
                          <m:t>𝑇𝑜𝑡𝑎𝑙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𝑁𝑢𝑚𝑏𝑒𝑟</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𝑜𝑓</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𝐹𝑒𝑚𝑎𝑙𝑒</m:t>
                        </m:r>
                      </m:den>
                    </m:f>
                  </m:oMath>
                </a14:m>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Wingdings" pitchFamily="2" charset="2"/>
                  <a:buAutoNum type="arabicPeriod"/>
                </a:pPr>
                <a:r>
                  <a:rPr lang="en-IN" kern="100" dirty="0">
                    <a:latin typeface="Times New Roman" panose="02020603050405020304" pitchFamily="18" charset="0"/>
                    <a:ea typeface="Calibri" panose="020F0502020204030204" pitchFamily="34" charset="0"/>
                    <a:cs typeface="Times New Roman" panose="02020603050405020304" pitchFamily="18" charset="0"/>
                  </a:rPr>
                  <a:t>PEFR Male % = </a:t>
                </a:r>
                <a14:m>
                  <m:oMath xmlns:m="http://schemas.openxmlformats.org/officeDocument/2006/math">
                    <m:f>
                      <m:fPr>
                        <m:ctrlPr>
                          <a:rPr lang="en-IN" i="1" kern="100" smtClean="0">
                            <a:latin typeface="Cambria Math" panose="02040503050406030204" pitchFamily="18" charset="0"/>
                            <a:ea typeface="Calibri" panose="020F0502020204030204" pitchFamily="34" charset="0"/>
                            <a:cs typeface="Times New Roman" panose="02020603050405020304" pitchFamily="18" charset="0"/>
                          </a:rPr>
                        </m:ctrlPr>
                      </m:fPr>
                      <m:num>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𝑃𝐸𝐹𝑅</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𝐴𝑐𝑡𝑢𝑎𝑙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𝑚𝑒𝑎𝑛</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𝑀𝑎𝑙𝑒</m:t>
                        </m:r>
                      </m:num>
                      <m:den>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𝑃𝐸𝐹𝑅</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𝑃𝑟𝑒𝑑𝑖𝑐𝑡𝑒𝑑</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𝑀𝑒𝑎𝑛</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𝑚𝑎𝑙𝑒</m:t>
                        </m:r>
                      </m:den>
                    </m:f>
                  </m:oMath>
                </a14:m>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 100</a:t>
                </a:r>
              </a:p>
              <a:p>
                <a:pPr marL="342900" indent="-342900">
                  <a:buFont typeface="Wingdings" pitchFamily="2" charset="2"/>
                  <a:buAutoNum type="arabicPeriod"/>
                </a:pPr>
                <a:r>
                  <a:rPr lang="en-IN" kern="100" dirty="0">
                    <a:latin typeface="Times New Roman" panose="02020603050405020304" pitchFamily="18" charset="0"/>
                    <a:ea typeface="Calibri" panose="020F0502020204030204" pitchFamily="34" charset="0"/>
                    <a:cs typeface="Times New Roman" panose="02020603050405020304" pitchFamily="18" charset="0"/>
                  </a:rPr>
                  <a:t>PEFR Female % = </a:t>
                </a:r>
                <a14:m>
                  <m:oMath xmlns:m="http://schemas.openxmlformats.org/officeDocument/2006/math">
                    <m:f>
                      <m:fPr>
                        <m:ctrlPr>
                          <a:rPr lang="en-IN" i="1" kern="100" smtClean="0">
                            <a:latin typeface="Cambria Math" panose="02040503050406030204" pitchFamily="18" charset="0"/>
                            <a:ea typeface="Calibri" panose="020F0502020204030204" pitchFamily="34" charset="0"/>
                            <a:cs typeface="Times New Roman" panose="02020603050405020304" pitchFamily="18" charset="0"/>
                          </a:rPr>
                        </m:ctrlPr>
                      </m:fPr>
                      <m:num>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𝑃𝐸𝐹𝑅</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𝐴𝑐𝑡𝑢𝑎𝑙</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𝑀𝑒𝑎𝑛</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𝐹𝑒𝑚𝑎𝑙𝑒</m:t>
                        </m:r>
                      </m:num>
                      <m:den>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𝑃𝐸𝐹𝑅</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𝑃𝑟𝑒𝑑𝑖𝑐𝑡𝑒𝑑</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𝑚𝑒𝑎𝑛</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 </m:t>
                        </m:r>
                        <m:r>
                          <a:rPr lang="en-IN" b="0" i="1" kern="100" smtClean="0">
                            <a:latin typeface="Cambria Math" panose="02040503050406030204" pitchFamily="18" charset="0"/>
                            <a:ea typeface="Calibri" panose="020F0502020204030204" pitchFamily="34" charset="0"/>
                            <a:cs typeface="Times New Roman" panose="02020603050405020304" pitchFamily="18" charset="0"/>
                          </a:rPr>
                          <m:t>𝐹𝑒𝑚𝑎𝑙𝑒</m:t>
                        </m:r>
                      </m:den>
                    </m:f>
                  </m:oMath>
                </a14:m>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100</a:t>
                </a:r>
              </a:p>
              <a:p>
                <a:pPr marL="342900" indent="-342900">
                  <a:buFont typeface="Wingdings" pitchFamily="2" charset="2"/>
                  <a:buAutoNum type="arabicPeriod"/>
                </a:pP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Wingdings" pitchFamily="2" charset="2"/>
                  <a:buAutoNum type="arabicPeriod"/>
                </a:pP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Wingdings" pitchFamily="2" charset="2"/>
                  <a:buAutoNum type="arabicPeriod"/>
                </a:pP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AutoNum type="arabicPeriod"/>
                </a:pPr>
                <a:endParaRPr lang="en-IN" sz="1600" dirty="0">
                  <a:latin typeface="Times New Roman" panose="02020603050405020304" pitchFamily="18" charset="0"/>
                  <a:cs typeface="Times New Roman" panose="02020603050405020304" pitchFamily="18" charset="0"/>
                </a:endParaRPr>
              </a:p>
              <a:p>
                <a:pPr marL="342900" indent="-342900">
                  <a:buAutoNum type="arabicPeriod"/>
                </a:pPr>
                <a:endParaRPr lang="en-IN" sz="1600" dirty="0">
                  <a:latin typeface="Times New Roman" panose="02020603050405020304" pitchFamily="18" charset="0"/>
                  <a:cs typeface="Times New Roman" panose="02020603050405020304" pitchFamily="18" charset="0"/>
                </a:endParaRPr>
              </a:p>
              <a:p>
                <a:pPr marL="0" indent="0">
                  <a:buNone/>
                </a:pPr>
                <a:endParaRPr lang="en-IN"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8116983A-99CF-BA17-559F-38B9E16A4B9D}"/>
                  </a:ext>
                </a:extLst>
              </p:cNvPr>
              <p:cNvSpPr>
                <a:spLocks noGrp="1" noRot="1" noChangeAspect="1" noMove="1" noResize="1" noEditPoints="1" noAdjustHandles="1" noChangeArrowheads="1" noChangeShapeType="1" noTextEdit="1"/>
              </p:cNvSpPr>
              <p:nvPr>
                <p:ph idx="1"/>
              </p:nvPr>
            </p:nvSpPr>
            <p:spPr>
              <a:xfrm>
                <a:off x="-1" y="523982"/>
                <a:ext cx="12102957" cy="6334018"/>
              </a:xfrm>
              <a:blipFill>
                <a:blip r:embed="rId2"/>
                <a:stretch>
                  <a:fillRect l="-202" t="-1251"/>
                </a:stretch>
              </a:blipFill>
            </p:spPr>
            <p:txBody>
              <a:bodyPr/>
              <a:lstStyle/>
              <a:p>
                <a:r>
                  <a:rPr lang="en-IN">
                    <a:noFill/>
                  </a:rPr>
                  <a:t> </a:t>
                </a:r>
              </a:p>
            </p:txBody>
          </p:sp>
        </mc:Fallback>
      </mc:AlternateContent>
      <p:graphicFrame>
        <p:nvGraphicFramePr>
          <p:cNvPr id="5" name="Table 4">
            <a:extLst>
              <a:ext uri="{FF2B5EF4-FFF2-40B4-BE49-F238E27FC236}">
                <a16:creationId xmlns:a16="http://schemas.microsoft.com/office/drawing/2014/main" id="{C702C818-34C5-919E-665E-CC14ADE7D0C7}"/>
              </a:ext>
            </a:extLst>
          </p:cNvPr>
          <p:cNvGraphicFramePr>
            <a:graphicFrameLocks noGrp="1"/>
          </p:cNvGraphicFramePr>
          <p:nvPr>
            <p:extLst>
              <p:ext uri="{D42A27DB-BD31-4B8C-83A1-F6EECF244321}">
                <p14:modId xmlns:p14="http://schemas.microsoft.com/office/powerpoint/2010/main" val="1500048708"/>
              </p:ext>
            </p:extLst>
          </p:nvPr>
        </p:nvGraphicFramePr>
        <p:xfrm>
          <a:off x="174659" y="1330502"/>
          <a:ext cx="4592549" cy="606176"/>
        </p:xfrm>
        <a:graphic>
          <a:graphicData uri="http://schemas.openxmlformats.org/drawingml/2006/table">
            <a:tbl>
              <a:tblPr>
                <a:tableStyleId>{5C22544A-7EE6-4342-B048-85BDC9FD1C3A}</a:tableStyleId>
              </a:tblPr>
              <a:tblGrid>
                <a:gridCol w="1148137">
                  <a:extLst>
                    <a:ext uri="{9D8B030D-6E8A-4147-A177-3AD203B41FA5}">
                      <a16:colId xmlns:a16="http://schemas.microsoft.com/office/drawing/2014/main" val="2466447142"/>
                    </a:ext>
                  </a:extLst>
                </a:gridCol>
                <a:gridCol w="1106132">
                  <a:extLst>
                    <a:ext uri="{9D8B030D-6E8A-4147-A177-3AD203B41FA5}">
                      <a16:colId xmlns:a16="http://schemas.microsoft.com/office/drawing/2014/main" val="2344775199"/>
                    </a:ext>
                  </a:extLst>
                </a:gridCol>
                <a:gridCol w="1078129">
                  <a:extLst>
                    <a:ext uri="{9D8B030D-6E8A-4147-A177-3AD203B41FA5}">
                      <a16:colId xmlns:a16="http://schemas.microsoft.com/office/drawing/2014/main" val="819329516"/>
                    </a:ext>
                  </a:extLst>
                </a:gridCol>
                <a:gridCol w="1260151">
                  <a:extLst>
                    <a:ext uri="{9D8B030D-6E8A-4147-A177-3AD203B41FA5}">
                      <a16:colId xmlns:a16="http://schemas.microsoft.com/office/drawing/2014/main" val="2302260436"/>
                    </a:ext>
                  </a:extLst>
                </a:gridCol>
              </a:tblGrid>
              <a:tr h="303088">
                <a:tc rowSpan="2">
                  <a:txBody>
                    <a:bodyPr/>
                    <a:lstStyle/>
                    <a:p>
                      <a:pPr algn="ctr" fontAlgn="ctr"/>
                      <a:r>
                        <a:rPr lang="en-IN" sz="1200" u="none" strike="noStrike" dirty="0">
                          <a:effectLst/>
                        </a:rPr>
                        <a:t>EXPOSURE</a:t>
                      </a:r>
                      <a:endParaRPr lang="en-IN" sz="1200" b="0" i="0" u="none" strike="noStrike" dirty="0">
                        <a:solidFill>
                          <a:srgbClr val="000000"/>
                        </a:solidFill>
                        <a:effectLst/>
                        <a:latin typeface="Times New Roman" panose="02020603050405020304" pitchFamily="18" charset="0"/>
                      </a:endParaRPr>
                    </a:p>
                  </a:txBody>
                  <a:tcPr marL="6350" marR="6350" marT="6350" marB="0" anchor="ctr"/>
                </a:tc>
                <a:tc>
                  <a:txBody>
                    <a:bodyPr/>
                    <a:lstStyle/>
                    <a:p>
                      <a:pPr algn="l" fontAlgn="b"/>
                      <a:r>
                        <a:rPr lang="en-IN" sz="1200" u="none" strike="noStrike">
                          <a:effectLst/>
                        </a:rPr>
                        <a:t>EXPOSED</a:t>
                      </a:r>
                      <a:endParaRPr lang="en-IN" sz="1200" b="0" i="0" u="none" strike="noStrike">
                        <a:solidFill>
                          <a:srgbClr val="000000"/>
                        </a:solidFill>
                        <a:effectLst/>
                        <a:latin typeface="Times New Roman" panose="02020603050405020304" pitchFamily="18" charset="0"/>
                      </a:endParaRPr>
                    </a:p>
                  </a:txBody>
                  <a:tcPr marL="6350" marR="6350" marT="6350" marB="0" anchor="b"/>
                </a:tc>
                <a:tc>
                  <a:txBody>
                    <a:bodyPr/>
                    <a:lstStyle/>
                    <a:p>
                      <a:pPr algn="ctr" fontAlgn="ctr"/>
                      <a:r>
                        <a:rPr lang="en-IN" sz="1200" u="none" strike="noStrike">
                          <a:effectLst/>
                        </a:rPr>
                        <a:t>A</a:t>
                      </a:r>
                      <a:endParaRPr lang="en-IN" sz="1200" b="0" i="0" u="none" strike="noStrike">
                        <a:solidFill>
                          <a:srgbClr val="000000"/>
                        </a:solidFill>
                        <a:effectLst/>
                        <a:latin typeface="Times New Roman" panose="02020603050405020304" pitchFamily="18" charset="0"/>
                      </a:endParaRPr>
                    </a:p>
                  </a:txBody>
                  <a:tcPr marL="6350" marR="6350" marT="6350" marB="0" anchor="ctr"/>
                </a:tc>
                <a:tc>
                  <a:txBody>
                    <a:bodyPr/>
                    <a:lstStyle/>
                    <a:p>
                      <a:pPr algn="ctr" fontAlgn="ctr"/>
                      <a:r>
                        <a:rPr lang="en-IN" sz="1200" u="none" strike="noStrike" dirty="0">
                          <a:effectLst/>
                        </a:rPr>
                        <a:t>B</a:t>
                      </a:r>
                      <a:endParaRPr lang="en-IN" sz="1200" b="0" i="0" u="none" strike="noStrike" dirty="0">
                        <a:solidFill>
                          <a:srgbClr val="000000"/>
                        </a:solidFill>
                        <a:effectLst/>
                        <a:latin typeface="Times New Roman" panose="02020603050405020304" pitchFamily="18" charset="0"/>
                      </a:endParaRPr>
                    </a:p>
                  </a:txBody>
                  <a:tcPr marL="6350" marR="6350" marT="6350" marB="0" anchor="ctr"/>
                </a:tc>
                <a:extLst>
                  <a:ext uri="{0D108BD9-81ED-4DB2-BD59-A6C34878D82A}">
                    <a16:rowId xmlns:a16="http://schemas.microsoft.com/office/drawing/2014/main" val="3634267098"/>
                  </a:ext>
                </a:extLst>
              </a:tr>
              <a:tr h="303088">
                <a:tc vMerge="1">
                  <a:txBody>
                    <a:bodyPr/>
                    <a:lstStyle/>
                    <a:p>
                      <a:endParaRPr lang="en-IN"/>
                    </a:p>
                  </a:txBody>
                  <a:tcPr/>
                </a:tc>
                <a:tc>
                  <a:txBody>
                    <a:bodyPr/>
                    <a:lstStyle/>
                    <a:p>
                      <a:pPr algn="l" fontAlgn="b"/>
                      <a:r>
                        <a:rPr lang="en-IN" sz="1200" u="none" strike="noStrike" dirty="0">
                          <a:effectLst/>
                        </a:rPr>
                        <a:t>UNEXPOSED</a:t>
                      </a:r>
                      <a:endParaRPr lang="en-IN" sz="1200" b="0" i="0" u="none" strike="noStrike" dirty="0">
                        <a:solidFill>
                          <a:srgbClr val="000000"/>
                        </a:solidFill>
                        <a:effectLst/>
                        <a:latin typeface="Times New Roman" panose="02020603050405020304" pitchFamily="18" charset="0"/>
                      </a:endParaRPr>
                    </a:p>
                  </a:txBody>
                  <a:tcPr marL="6350" marR="6350" marT="6350" marB="0" anchor="b"/>
                </a:tc>
                <a:tc>
                  <a:txBody>
                    <a:bodyPr/>
                    <a:lstStyle/>
                    <a:p>
                      <a:pPr algn="ctr" fontAlgn="ctr"/>
                      <a:r>
                        <a:rPr lang="en-IN" sz="1200" u="none" strike="noStrike">
                          <a:effectLst/>
                        </a:rPr>
                        <a:t>C</a:t>
                      </a:r>
                      <a:endParaRPr lang="en-IN" sz="1200" b="0" i="0" u="none" strike="noStrike">
                        <a:solidFill>
                          <a:srgbClr val="000000"/>
                        </a:solidFill>
                        <a:effectLst/>
                        <a:latin typeface="Times New Roman" panose="02020603050405020304" pitchFamily="18" charset="0"/>
                      </a:endParaRPr>
                    </a:p>
                  </a:txBody>
                  <a:tcPr marL="6350" marR="6350" marT="6350" marB="0" anchor="ctr"/>
                </a:tc>
                <a:tc>
                  <a:txBody>
                    <a:bodyPr/>
                    <a:lstStyle/>
                    <a:p>
                      <a:pPr algn="ctr" fontAlgn="ctr"/>
                      <a:r>
                        <a:rPr lang="en-IN" sz="1200" u="none" strike="noStrike" dirty="0">
                          <a:effectLst/>
                        </a:rPr>
                        <a:t>D</a:t>
                      </a:r>
                      <a:endParaRPr lang="en-IN" sz="1200" b="0" i="0" u="none" strike="noStrike" dirty="0">
                        <a:solidFill>
                          <a:srgbClr val="000000"/>
                        </a:solidFill>
                        <a:effectLst/>
                        <a:latin typeface="Times New Roman" panose="02020603050405020304" pitchFamily="18" charset="0"/>
                      </a:endParaRPr>
                    </a:p>
                  </a:txBody>
                  <a:tcPr marL="6350" marR="6350" marT="6350" marB="0" anchor="ctr"/>
                </a:tc>
                <a:extLst>
                  <a:ext uri="{0D108BD9-81ED-4DB2-BD59-A6C34878D82A}">
                    <a16:rowId xmlns:a16="http://schemas.microsoft.com/office/drawing/2014/main" val="2922528571"/>
                  </a:ext>
                </a:extLst>
              </a:tr>
            </a:tbl>
          </a:graphicData>
        </a:graphic>
      </p:graphicFrame>
      <p:graphicFrame>
        <p:nvGraphicFramePr>
          <p:cNvPr id="6" name="Table 5">
            <a:extLst>
              <a:ext uri="{FF2B5EF4-FFF2-40B4-BE49-F238E27FC236}">
                <a16:creationId xmlns:a16="http://schemas.microsoft.com/office/drawing/2014/main" id="{E13B6639-1195-15C4-2DBC-0C06BF7F212D}"/>
              </a:ext>
            </a:extLst>
          </p:cNvPr>
          <p:cNvGraphicFramePr>
            <a:graphicFrameLocks noGrp="1"/>
          </p:cNvGraphicFramePr>
          <p:nvPr>
            <p:extLst>
              <p:ext uri="{D42A27DB-BD31-4B8C-83A1-F6EECF244321}">
                <p14:modId xmlns:p14="http://schemas.microsoft.com/office/powerpoint/2010/main" val="4153469426"/>
              </p:ext>
            </p:extLst>
          </p:nvPr>
        </p:nvGraphicFramePr>
        <p:xfrm>
          <a:off x="2470933" y="739952"/>
          <a:ext cx="2296275" cy="590550"/>
        </p:xfrm>
        <a:graphic>
          <a:graphicData uri="http://schemas.openxmlformats.org/drawingml/2006/table">
            <a:tbl>
              <a:tblPr>
                <a:tableStyleId>{5C22544A-7EE6-4342-B048-85BDC9FD1C3A}</a:tableStyleId>
              </a:tblPr>
              <a:tblGrid>
                <a:gridCol w="1058762">
                  <a:extLst>
                    <a:ext uri="{9D8B030D-6E8A-4147-A177-3AD203B41FA5}">
                      <a16:colId xmlns:a16="http://schemas.microsoft.com/office/drawing/2014/main" val="4172773263"/>
                    </a:ext>
                  </a:extLst>
                </a:gridCol>
                <a:gridCol w="1237513">
                  <a:extLst>
                    <a:ext uri="{9D8B030D-6E8A-4147-A177-3AD203B41FA5}">
                      <a16:colId xmlns:a16="http://schemas.microsoft.com/office/drawing/2014/main" val="2065591486"/>
                    </a:ext>
                  </a:extLst>
                </a:gridCol>
              </a:tblGrid>
              <a:tr h="196850">
                <a:tc gridSpan="2">
                  <a:txBody>
                    <a:bodyPr/>
                    <a:lstStyle/>
                    <a:p>
                      <a:pPr algn="ctr" fontAlgn="b"/>
                      <a:r>
                        <a:rPr lang="en-IN" sz="1200" u="none" strike="noStrike" dirty="0">
                          <a:effectLst/>
                        </a:rPr>
                        <a:t>OUTCOMES</a:t>
                      </a:r>
                      <a:endParaRPr lang="en-IN" sz="1200" b="0" i="0" u="none" strike="noStrike" dirty="0">
                        <a:solidFill>
                          <a:srgbClr val="000000"/>
                        </a:solidFill>
                        <a:effectLst/>
                        <a:latin typeface="Times New Roman" panose="02020603050405020304" pitchFamily="18" charset="0"/>
                      </a:endParaRPr>
                    </a:p>
                  </a:txBody>
                  <a:tcPr marL="6350" marR="6350" marT="6350" marB="0" anchor="b"/>
                </a:tc>
                <a:tc hMerge="1">
                  <a:txBody>
                    <a:bodyPr/>
                    <a:lstStyle/>
                    <a:p>
                      <a:endParaRPr lang="en-IN"/>
                    </a:p>
                  </a:txBody>
                  <a:tcPr/>
                </a:tc>
                <a:extLst>
                  <a:ext uri="{0D108BD9-81ED-4DB2-BD59-A6C34878D82A}">
                    <a16:rowId xmlns:a16="http://schemas.microsoft.com/office/drawing/2014/main" val="3426020933"/>
                  </a:ext>
                </a:extLst>
              </a:tr>
              <a:tr h="393700">
                <a:tc>
                  <a:txBody>
                    <a:bodyPr/>
                    <a:lstStyle/>
                    <a:p>
                      <a:pPr algn="l" fontAlgn="b"/>
                      <a:r>
                        <a:rPr lang="en-IN" sz="1200" u="none" strike="noStrike">
                          <a:effectLst/>
                        </a:rPr>
                        <a:t>DISEASE (CASE)</a:t>
                      </a:r>
                      <a:endParaRPr lang="en-IN" sz="1200" b="0" i="0" u="none" strike="noStrike">
                        <a:solidFill>
                          <a:srgbClr val="000000"/>
                        </a:solidFill>
                        <a:effectLst/>
                        <a:latin typeface="Times New Roman" panose="02020603050405020304" pitchFamily="18" charset="0"/>
                      </a:endParaRPr>
                    </a:p>
                  </a:txBody>
                  <a:tcPr marL="6350" marR="6350" marT="6350" marB="0" anchor="b"/>
                </a:tc>
                <a:tc>
                  <a:txBody>
                    <a:bodyPr/>
                    <a:lstStyle/>
                    <a:p>
                      <a:pPr algn="l" fontAlgn="b"/>
                      <a:r>
                        <a:rPr lang="en-IN" sz="1200" u="none" strike="noStrike" dirty="0">
                          <a:effectLst/>
                        </a:rPr>
                        <a:t>NO DISEASE (CONTROL)</a:t>
                      </a:r>
                      <a:endParaRPr lang="en-IN" sz="1200" b="0" i="0" u="none" strike="noStrike" dirty="0">
                        <a:solidFill>
                          <a:srgbClr val="000000"/>
                        </a:solidFill>
                        <a:effectLst/>
                        <a:latin typeface="Times New Roman" panose="02020603050405020304" pitchFamily="18" charset="0"/>
                      </a:endParaRPr>
                    </a:p>
                  </a:txBody>
                  <a:tcPr marL="6350" marR="6350" marT="6350" marB="0" anchor="b"/>
                </a:tc>
                <a:extLst>
                  <a:ext uri="{0D108BD9-81ED-4DB2-BD59-A6C34878D82A}">
                    <a16:rowId xmlns:a16="http://schemas.microsoft.com/office/drawing/2014/main" val="1912980860"/>
                  </a:ext>
                </a:extLst>
              </a:tr>
            </a:tbl>
          </a:graphicData>
        </a:graphic>
      </p:graphicFrame>
    </p:spTree>
    <p:extLst>
      <p:ext uri="{BB962C8B-B14F-4D97-AF65-F5344CB8AC3E}">
        <p14:creationId xmlns:p14="http://schemas.microsoft.com/office/powerpoint/2010/main" val="3870761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DEDD6-6AAF-AFAE-EA5E-C3C5BED153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681A32-D9E2-16E8-7097-C7E1C87FB528}"/>
              </a:ext>
            </a:extLst>
          </p:cNvPr>
          <p:cNvSpPr>
            <a:spLocks noGrp="1"/>
          </p:cNvSpPr>
          <p:nvPr>
            <p:ph type="title"/>
          </p:nvPr>
        </p:nvSpPr>
        <p:spPr>
          <a:xfrm>
            <a:off x="-86627" y="-118153"/>
            <a:ext cx="10515600" cy="236306"/>
          </a:xfrm>
        </p:spPr>
        <p:txBody>
          <a:bodyPr>
            <a:normAutofit fontScale="90000"/>
          </a:bodyPr>
          <a:lstStyle/>
          <a:p>
            <a:br>
              <a:rPr lang="en-IN" sz="3200" dirty="0">
                <a:latin typeface="Times New Roman" panose="02020603050405020304" pitchFamily="18" charset="0"/>
                <a:cs typeface="Times New Roman" panose="02020603050405020304" pitchFamily="18" charset="0"/>
              </a:rPr>
            </a:br>
            <a:br>
              <a:rPr lang="en-IN" sz="3200" dirty="0">
                <a:latin typeface="Times New Roman" panose="02020603050405020304" pitchFamily="18" charset="0"/>
                <a:cs typeface="Times New Roman" panose="02020603050405020304" pitchFamily="18" charset="0"/>
              </a:rPr>
            </a:br>
            <a:r>
              <a:rPr lang="en-IN" sz="3200" dirty="0">
                <a:latin typeface="Times New Roman" panose="02020603050405020304" pitchFamily="18" charset="0"/>
                <a:cs typeface="Times New Roman" panose="02020603050405020304" pitchFamily="18" charset="0"/>
              </a:rPr>
              <a:t>OBSERVATIONS AND CALCULATIONS</a:t>
            </a:r>
            <a:br>
              <a:rPr lang="en-IN" sz="3200" dirty="0">
                <a:latin typeface="Times New Roman" panose="02020603050405020304" pitchFamily="18" charset="0"/>
                <a:cs typeface="Times New Roman" panose="02020603050405020304" pitchFamily="18" charset="0"/>
              </a:rPr>
            </a:br>
            <a:r>
              <a:rPr lang="en-IN" sz="1800" kern="10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Table 1: </a:t>
            </a:r>
            <a:r>
              <a:rPr lang="en-IN"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Adjustable</a:t>
            </a:r>
            <a:r>
              <a:rPr lang="en-IN" sz="1800" kern="100" spc="3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preps</a:t>
            </a:r>
            <a:r>
              <a:rPr lang="en-IN" sz="1800" kern="100" spc="25"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for</a:t>
            </a:r>
            <a:r>
              <a:rPr lang="en-IN" sz="1800" kern="100" spc="35"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Monovariate</a:t>
            </a:r>
            <a:r>
              <a:rPr lang="en-IN" sz="1800" kern="100" spc="25"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and</a:t>
            </a:r>
            <a:r>
              <a:rPr lang="en-IN" sz="1800" kern="100" spc="35"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Multifaceted </a:t>
            </a:r>
            <a:r>
              <a:rPr lang="en-IN" sz="1800" kern="100" spc="-1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analyses.</a:t>
            </a:r>
            <a:endParaRPr lang="en-IN" sz="3200" dirty="0">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E884F73D-659D-EF09-532A-ED9C77EB9BFD}"/>
              </a:ext>
            </a:extLst>
          </p:cNvPr>
          <p:cNvGraphicFramePr>
            <a:graphicFrameLocks noGrp="1"/>
          </p:cNvGraphicFramePr>
          <p:nvPr>
            <p:ph idx="1"/>
            <p:extLst>
              <p:ext uri="{D42A27DB-BD31-4B8C-83A1-F6EECF244321}">
                <p14:modId xmlns:p14="http://schemas.microsoft.com/office/powerpoint/2010/main" val="4043958735"/>
              </p:ext>
            </p:extLst>
          </p:nvPr>
        </p:nvGraphicFramePr>
        <p:xfrm>
          <a:off x="-1" y="817538"/>
          <a:ext cx="12105373" cy="6197942"/>
        </p:xfrm>
        <a:graphic>
          <a:graphicData uri="http://schemas.openxmlformats.org/drawingml/2006/table">
            <a:tbl>
              <a:tblPr firstRow="1" firstCol="1" bandRow="1">
                <a:tableStyleId>{5FD0F851-EC5A-4D38-B0AD-8093EC10F338}</a:tableStyleId>
              </a:tblPr>
              <a:tblGrid>
                <a:gridCol w="1724709">
                  <a:extLst>
                    <a:ext uri="{9D8B030D-6E8A-4147-A177-3AD203B41FA5}">
                      <a16:colId xmlns:a16="http://schemas.microsoft.com/office/drawing/2014/main" val="131365069"/>
                    </a:ext>
                  </a:extLst>
                </a:gridCol>
                <a:gridCol w="3722709">
                  <a:extLst>
                    <a:ext uri="{9D8B030D-6E8A-4147-A177-3AD203B41FA5}">
                      <a16:colId xmlns:a16="http://schemas.microsoft.com/office/drawing/2014/main" val="4139626216"/>
                    </a:ext>
                  </a:extLst>
                </a:gridCol>
                <a:gridCol w="6657955">
                  <a:extLst>
                    <a:ext uri="{9D8B030D-6E8A-4147-A177-3AD203B41FA5}">
                      <a16:colId xmlns:a16="http://schemas.microsoft.com/office/drawing/2014/main" val="572947432"/>
                    </a:ext>
                  </a:extLst>
                </a:gridCol>
              </a:tblGrid>
              <a:tr h="0">
                <a:tc>
                  <a:txBody>
                    <a:bodyPr/>
                    <a:lstStyle/>
                    <a:p>
                      <a:pPr marL="0" marR="0" algn="just">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Factors</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gn="just">
                        <a:lnSpc>
                          <a:spcPct val="100000"/>
                        </a:lnSpc>
                        <a:spcBef>
                          <a:spcPts val="100"/>
                        </a:spcBef>
                        <a:spcAft>
                          <a:spcPts val="100"/>
                        </a:spcAft>
                      </a:pPr>
                      <a:r>
                        <a:rPr lang="en-IN" sz="1200" kern="0" spc="-10" dirty="0">
                          <a:effectLst/>
                          <a:latin typeface="Times New Roman" panose="02020603050405020304" pitchFamily="18" charset="0"/>
                          <a:cs typeface="Times New Roman" panose="02020603050405020304" pitchFamily="18" charset="0"/>
                        </a:rPr>
                        <a:t>Parameters</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228600" marR="0" algn="just">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Allocation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extLst>
                  <a:ext uri="{0D108BD9-81ED-4DB2-BD59-A6C34878D82A}">
                    <a16:rowId xmlns:a16="http://schemas.microsoft.com/office/drawing/2014/main" val="669296897"/>
                  </a:ext>
                </a:extLst>
              </a:tr>
              <a:tr h="3315353">
                <a:tc>
                  <a:txBody>
                    <a:bodyPr/>
                    <a:lstStyle/>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Tendency</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 Aspect</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Matrimonial status</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Place of permanent house</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Characteristics of household</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Sexuality</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Age</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Nationality</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Religious belief</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Cigarette habit</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Have you Gobbled Liquor in the last 12 months?</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BMI (kg/m2)</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The uppermost level of schooling.</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 </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Any Usual chronic diseases (e.g. diabetes, high blood pressure, etc.)</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Self-Efficacy</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Married = 0; Other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Urban = 0; Rural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Non-</a:t>
                      </a:r>
                      <a:r>
                        <a:rPr lang="en-IN" sz="1200" kern="0" dirty="0" err="1">
                          <a:effectLst/>
                          <a:latin typeface="Times New Roman" panose="02020603050405020304" pitchFamily="18" charset="0"/>
                          <a:cs typeface="Times New Roman" panose="02020603050405020304" pitchFamily="18" charset="0"/>
                        </a:rPr>
                        <a:t>agro</a:t>
                      </a:r>
                      <a:r>
                        <a:rPr lang="en-IN" sz="1200" kern="0" dirty="0">
                          <a:effectLst/>
                          <a:latin typeface="Times New Roman" panose="02020603050405020304" pitchFamily="18" charset="0"/>
                          <a:cs typeface="Times New Roman" panose="02020603050405020304" pitchFamily="18" charset="0"/>
                        </a:rPr>
                        <a:t> = 0; </a:t>
                      </a:r>
                      <a:r>
                        <a:rPr lang="en-IN" sz="1200" kern="0" dirty="0" err="1">
                          <a:effectLst/>
                          <a:latin typeface="Times New Roman" panose="02020603050405020304" pitchFamily="18" charset="0"/>
                          <a:cs typeface="Times New Roman" panose="02020603050405020304" pitchFamily="18" charset="0"/>
                        </a:rPr>
                        <a:t>Agro</a:t>
                      </a:r>
                      <a:r>
                        <a:rPr lang="en-IN" sz="1200" kern="0" dirty="0">
                          <a:effectLst/>
                          <a:latin typeface="Times New Roman" panose="02020603050405020304" pitchFamily="18" charset="0"/>
                          <a:cs typeface="Times New Roman" panose="02020603050405020304" pitchFamily="18" charset="0"/>
                        </a:rPr>
                        <a:t>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Male = 0; Female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26–44 = 0; ≥45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Indian = 0; Other racial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No religious affiliation = 1; Religious affiliation = 0</a:t>
                      </a:r>
                      <a:endParaRPr lang="en-IN" sz="1200" kern="100" dirty="0">
                        <a:effectLst/>
                        <a:latin typeface="Times New Roman" panose="02020603050405020304" pitchFamily="18" charset="0"/>
                        <a:cs typeface="Times New Roman" panose="02020603050405020304" pitchFamily="18" charset="0"/>
                      </a:endParaRPr>
                    </a:p>
                    <a:p>
                      <a:pPr marL="0" marR="106680">
                        <a:lnSpc>
                          <a:spcPct val="100000"/>
                        </a:lnSpc>
                        <a:spcBef>
                          <a:spcPts val="100"/>
                        </a:spcBef>
                        <a:spcAft>
                          <a:spcPts val="100"/>
                        </a:spcAft>
                        <a:tabLst>
                          <a:tab pos="1118870" algn="l"/>
                        </a:tabLst>
                      </a:pPr>
                      <a:r>
                        <a:rPr lang="en-IN" sz="1200" kern="0" spc="-10" dirty="0">
                          <a:effectLst/>
                          <a:latin typeface="Times New Roman" panose="02020603050405020304" pitchFamily="18" charset="0"/>
                          <a:cs typeface="Times New Roman" panose="02020603050405020304" pitchFamily="18" charset="0"/>
                        </a:rPr>
                        <a:t>No</a:t>
                      </a:r>
                      <a:r>
                        <a:rPr lang="en-IN" sz="1200" kern="0" spc="-30" dirty="0">
                          <a:effectLst/>
                          <a:latin typeface="Times New Roman" panose="02020603050405020304" pitchFamily="18" charset="0"/>
                          <a:cs typeface="Times New Roman" panose="02020603050405020304" pitchFamily="18" charset="0"/>
                        </a:rPr>
                        <a:t>n- </a:t>
                      </a:r>
                      <a:r>
                        <a:rPr lang="en-IN" sz="1200" kern="0" spc="-10" dirty="0">
                          <a:effectLst/>
                          <a:latin typeface="Times New Roman" panose="02020603050405020304" pitchFamily="18" charset="0"/>
                          <a:cs typeface="Times New Roman" panose="02020603050405020304" pitchFamily="18" charset="0"/>
                        </a:rPr>
                        <a:t>smoker</a:t>
                      </a:r>
                      <a:r>
                        <a:rPr lang="en-IN" sz="1200" kern="0" spc="-4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a:t>
                      </a:r>
                      <a:r>
                        <a:rPr lang="en-IN" sz="1200" kern="0" spc="-4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0; </a:t>
                      </a:r>
                      <a:r>
                        <a:rPr lang="en-IN" sz="1200" kern="0" dirty="0">
                          <a:effectLst/>
                          <a:latin typeface="Times New Roman" panose="02020603050405020304" pitchFamily="18" charset="0"/>
                          <a:cs typeface="Times New Roman" panose="02020603050405020304" pitchFamily="18" charset="0"/>
                        </a:rPr>
                        <a:t>Smoker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Never drink = 0; Drink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tabLst>
                          <a:tab pos="1118870" algn="l"/>
                        </a:tabLst>
                      </a:pPr>
                      <a:r>
                        <a:rPr lang="en-IN" sz="1200" kern="0" spc="-10" dirty="0">
                          <a:effectLst/>
                          <a:latin typeface="Times New Roman" panose="02020603050405020304" pitchFamily="18" charset="0"/>
                          <a:cs typeface="Times New Roman" panose="02020603050405020304" pitchFamily="18" charset="0"/>
                        </a:rPr>
                        <a:t>&lt;18.5</a:t>
                      </a:r>
                      <a:r>
                        <a:rPr lang="en-IN" sz="1200" kern="0" spc="-2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a:t>
                      </a:r>
                      <a:r>
                        <a:rPr lang="en-IN" sz="1200" kern="0" spc="-2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0;</a:t>
                      </a:r>
                      <a:r>
                        <a:rPr lang="en-IN" sz="1200" kern="0" spc="-2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18.5–24.9</a:t>
                      </a:r>
                      <a:r>
                        <a:rPr lang="en-IN" sz="1200" kern="0" spc="-2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a:t>
                      </a:r>
                      <a:r>
                        <a:rPr lang="en-IN" sz="1200" kern="0" spc="-20" dirty="0">
                          <a:effectLst/>
                          <a:latin typeface="Times New Roman" panose="02020603050405020304" pitchFamily="18" charset="0"/>
                          <a:cs typeface="Times New Roman" panose="02020603050405020304" pitchFamily="18" charset="0"/>
                        </a:rPr>
                        <a:t> </a:t>
                      </a:r>
                      <a:r>
                        <a:rPr lang="en-IN" sz="1200" kern="0" spc="-25" dirty="0">
                          <a:effectLst/>
                          <a:latin typeface="Times New Roman" panose="02020603050405020304" pitchFamily="18" charset="0"/>
                          <a:cs typeface="Times New Roman" panose="02020603050405020304" pitchFamily="18" charset="0"/>
                        </a:rPr>
                        <a:t>1; </a:t>
                      </a:r>
                      <a:r>
                        <a:rPr lang="en-IN" sz="1200" kern="0" dirty="0">
                          <a:effectLst/>
                          <a:latin typeface="Times New Roman" panose="02020603050405020304" pitchFamily="18" charset="0"/>
                          <a:cs typeface="Times New Roman" panose="02020603050405020304" pitchFamily="18" charset="0"/>
                        </a:rPr>
                        <a:t>≥25</a:t>
                      </a:r>
                      <a:r>
                        <a:rPr lang="en-IN" sz="1200" kern="0" spc="-1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a:t>
                      </a:r>
                      <a:r>
                        <a:rPr lang="en-IN" sz="1200" kern="0" spc="-5" dirty="0">
                          <a:effectLst/>
                          <a:latin typeface="Times New Roman" panose="02020603050405020304" pitchFamily="18" charset="0"/>
                          <a:cs typeface="Times New Roman" panose="02020603050405020304" pitchFamily="18" charset="0"/>
                        </a:rPr>
                        <a:t> </a:t>
                      </a:r>
                      <a:r>
                        <a:rPr lang="en-IN" sz="1200" kern="0" spc="-50" dirty="0">
                          <a:effectLst/>
                          <a:latin typeface="Times New Roman" panose="02020603050405020304" pitchFamily="18" charset="0"/>
                          <a:cs typeface="Times New Roman" panose="02020603050405020304" pitchFamily="18" charset="0"/>
                        </a:rPr>
                        <a:t>2</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tabLst>
                          <a:tab pos="1118870" algn="l"/>
                        </a:tabLst>
                      </a:pPr>
                      <a:r>
                        <a:rPr lang="en-IN" sz="1200" kern="0" dirty="0">
                          <a:effectLst/>
                          <a:latin typeface="Times New Roman" panose="02020603050405020304" pitchFamily="18" charset="0"/>
                          <a:cs typeface="Times New Roman" panose="02020603050405020304" pitchFamily="18" charset="0"/>
                        </a:rPr>
                        <a:t>Elementary school and</a:t>
                      </a:r>
                      <a:r>
                        <a:rPr lang="en-IN" sz="1200" kern="0" spc="-35"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below</a:t>
                      </a:r>
                      <a:r>
                        <a:rPr lang="en-IN" sz="1200" kern="0" spc="-1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a:t>
                      </a:r>
                      <a:r>
                        <a:rPr lang="en-IN" sz="1200" kern="0" spc="-10" dirty="0">
                          <a:effectLst/>
                          <a:latin typeface="Times New Roman" panose="02020603050405020304" pitchFamily="18" charset="0"/>
                          <a:cs typeface="Times New Roman" panose="02020603050405020304" pitchFamily="18" charset="0"/>
                        </a:rPr>
                        <a:t> </a:t>
                      </a:r>
                      <a:r>
                        <a:rPr lang="en-IN" sz="1200" kern="0" spc="-25" dirty="0">
                          <a:effectLst/>
                          <a:latin typeface="Times New Roman" panose="02020603050405020304" pitchFamily="18" charset="0"/>
                          <a:cs typeface="Times New Roman" panose="02020603050405020304" pitchFamily="18" charset="0"/>
                        </a:rPr>
                        <a:t>0;</a:t>
                      </a:r>
                      <a:r>
                        <a:rPr lang="en-IN" sz="1200" kern="0" dirty="0">
                          <a:effectLst/>
                          <a:latin typeface="Times New Roman" panose="02020603050405020304" pitchFamily="18" charset="0"/>
                          <a:cs typeface="Times New Roman" panose="02020603050405020304" pitchFamily="18" charset="0"/>
                        </a:rPr>
                        <a:t> Junior high school, Senior high school, and </a:t>
                      </a:r>
                      <a:r>
                        <a:rPr lang="en-IN" sz="1200" kern="0" spc="-10" dirty="0">
                          <a:effectLst/>
                          <a:latin typeface="Times New Roman" panose="02020603050405020304" pitchFamily="18" charset="0"/>
                          <a:cs typeface="Times New Roman" panose="02020603050405020304" pitchFamily="18" charset="0"/>
                        </a:rPr>
                        <a:t>secondary</a:t>
                      </a:r>
                      <a:r>
                        <a:rPr lang="en-IN" sz="1200" kern="0" spc="-3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school</a:t>
                      </a:r>
                      <a:r>
                        <a:rPr lang="en-IN" sz="1200" kern="0" spc="-6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a:t>
                      </a:r>
                      <a:r>
                        <a:rPr lang="en-IN" sz="1200" kern="0" spc="-4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1;</a:t>
                      </a:r>
                      <a:r>
                        <a:rPr lang="en-IN" sz="1200" kern="0" spc="-2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College</a:t>
                      </a:r>
                      <a:r>
                        <a:rPr lang="en-IN" sz="1200" kern="0" spc="-3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and</a:t>
                      </a:r>
                      <a:r>
                        <a:rPr lang="en-IN" sz="1200" kern="0" spc="20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above = 2</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No = 0; Yes = 1</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tabLst>
                          <a:tab pos="1118870" algn="l"/>
                        </a:tabLst>
                      </a:pPr>
                      <a:r>
                        <a:rPr lang="en-IN" sz="1200" kern="0" dirty="0">
                          <a:effectLst/>
                          <a:latin typeface="Times New Roman" panose="02020603050405020304" pitchFamily="18" charset="0"/>
                          <a:cs typeface="Times New Roman" panose="02020603050405020304" pitchFamily="18" charset="0"/>
                        </a:rPr>
                        <a:t>&gt;30(high</a:t>
                      </a:r>
                      <a:r>
                        <a:rPr lang="en-IN" sz="1200" kern="0" spc="-3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grouping)</a:t>
                      </a:r>
                      <a:r>
                        <a:rPr lang="en-IN" sz="1200" kern="0" spc="2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a:t>
                      </a:r>
                      <a:r>
                        <a:rPr lang="en-IN" sz="1200" kern="0" spc="2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0;</a:t>
                      </a:r>
                      <a:r>
                        <a:rPr lang="en-IN" sz="1200" kern="0" spc="-3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20–30</a:t>
                      </a:r>
                      <a:r>
                        <a:rPr lang="en-IN" sz="1200" kern="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(medium</a:t>
                      </a:r>
                      <a:r>
                        <a:rPr lang="en-IN" sz="1200" kern="0" spc="-2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grouping)</a:t>
                      </a:r>
                      <a:r>
                        <a:rPr lang="en-IN" sz="1200" kern="0" spc="2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a:t>
                      </a:r>
                      <a:r>
                        <a:rPr lang="en-IN" sz="1200" kern="0" spc="2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1;</a:t>
                      </a:r>
                      <a:r>
                        <a:rPr lang="en-IN" sz="1200" kern="0" spc="-30" dirty="0">
                          <a:effectLst/>
                          <a:latin typeface="Times New Roman" panose="02020603050405020304" pitchFamily="18" charset="0"/>
                          <a:cs typeface="Times New Roman" panose="02020603050405020304" pitchFamily="18" charset="0"/>
                        </a:rPr>
                        <a:t> </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tabLst>
                          <a:tab pos="1118870" algn="l"/>
                        </a:tabLst>
                      </a:pPr>
                      <a:r>
                        <a:rPr lang="en-IN" sz="1200" kern="0" spc="-10" dirty="0">
                          <a:effectLst/>
                          <a:latin typeface="Times New Roman" panose="02020603050405020304" pitchFamily="18" charset="0"/>
                          <a:cs typeface="Times New Roman" panose="02020603050405020304" pitchFamily="18" charset="0"/>
                        </a:rPr>
                        <a:t>&lt;20</a:t>
                      </a:r>
                      <a:r>
                        <a:rPr lang="en-IN" sz="1200" kern="0" spc="-2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(low</a:t>
                      </a:r>
                      <a:r>
                        <a:rPr lang="en-IN" sz="1200" kern="0" spc="20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grouping) = 2 (completely</a:t>
                      </a:r>
                      <a:r>
                        <a:rPr lang="en-IN" sz="1200" kern="0" spc="20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oppose</a:t>
                      </a:r>
                      <a:r>
                        <a:rPr lang="en-IN" sz="1200" kern="0" spc="-15"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a:t>
                      </a:r>
                      <a:r>
                        <a:rPr lang="en-IN" sz="1200" kern="0" spc="-55"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1;</a:t>
                      </a:r>
                      <a:r>
                        <a:rPr lang="en-IN" sz="1200" kern="0" spc="-4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oppose</a:t>
                      </a:r>
                      <a:r>
                        <a:rPr lang="en-IN" sz="1200" kern="0" spc="-15"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a:t>
                      </a:r>
                      <a:r>
                        <a:rPr lang="en-IN" sz="1200" kern="0" spc="-5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2;</a:t>
                      </a:r>
                      <a:r>
                        <a:rPr lang="en-IN" sz="1200" kern="0" spc="-40" dirty="0">
                          <a:effectLst/>
                          <a:latin typeface="Times New Roman" panose="02020603050405020304" pitchFamily="18" charset="0"/>
                          <a:cs typeface="Times New Roman" panose="02020603050405020304" pitchFamily="18" charset="0"/>
                        </a:rPr>
                        <a:t> </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tabLst>
                          <a:tab pos="1118870" algn="l"/>
                        </a:tabLst>
                      </a:pPr>
                      <a:r>
                        <a:rPr lang="en-IN" sz="1200" kern="0" spc="-40" dirty="0">
                          <a:effectLst/>
                          <a:latin typeface="Times New Roman" panose="02020603050405020304" pitchFamily="18" charset="0"/>
                          <a:cs typeface="Times New Roman" panose="02020603050405020304" pitchFamily="18" charset="0"/>
                        </a:rPr>
                        <a:t>neutral</a:t>
                      </a:r>
                      <a:r>
                        <a:rPr lang="en-IN" sz="1200" kern="0" spc="-1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a:t>
                      </a:r>
                      <a:r>
                        <a:rPr lang="en-IN" sz="1200" kern="0" spc="-3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3;</a:t>
                      </a:r>
                      <a:r>
                        <a:rPr lang="en-IN" sz="1200" kern="0" spc="-30"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support</a:t>
                      </a:r>
                      <a:r>
                        <a:rPr lang="en-IN" sz="1200" kern="0" spc="-1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a:t>
                      </a:r>
                      <a:r>
                        <a:rPr lang="en-IN" sz="1200" kern="0" spc="-35" dirty="0">
                          <a:effectLst/>
                          <a:latin typeface="Times New Roman" panose="02020603050405020304" pitchFamily="18" charset="0"/>
                          <a:cs typeface="Times New Roman" panose="02020603050405020304" pitchFamily="18" charset="0"/>
                        </a:rPr>
                        <a:t> </a:t>
                      </a:r>
                      <a:r>
                        <a:rPr lang="en-IN" sz="1200" kern="0" spc="-10" dirty="0">
                          <a:effectLst/>
                          <a:latin typeface="Times New Roman" panose="02020603050405020304" pitchFamily="18" charset="0"/>
                          <a:cs typeface="Times New Roman" panose="02020603050405020304" pitchFamily="18" charset="0"/>
                        </a:rPr>
                        <a:t>4;</a:t>
                      </a:r>
                      <a:r>
                        <a:rPr lang="en-IN" sz="1200" kern="0" spc="20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completely support = 5)</a:t>
                      </a:r>
                      <a:endParaRPr lang="en-IN" sz="1200" kern="100" dirty="0">
                        <a:effectLst/>
                        <a:latin typeface="Times New Roman" panose="02020603050405020304" pitchFamily="18" charset="0"/>
                        <a:cs typeface="Times New Roman" panose="02020603050405020304" pitchFamily="18" charset="0"/>
                      </a:endParaRPr>
                    </a:p>
                  </a:txBody>
                  <a:tcPr marL="59128" marR="59128" marT="0" marB="0"/>
                </a:tc>
                <a:extLst>
                  <a:ext uri="{0D108BD9-81ED-4DB2-BD59-A6C34878D82A}">
                    <a16:rowId xmlns:a16="http://schemas.microsoft.com/office/drawing/2014/main" val="65480498"/>
                  </a:ext>
                </a:extLst>
              </a:tr>
              <a:tr h="622707">
                <a:tc>
                  <a:txBody>
                    <a:bodyPr/>
                    <a:lstStyle/>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Aptitude</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aspect</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Count of people cohabiting during the previous 2 months</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Monthly per capita household income (Rupees)</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How medical costs are Covered?</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0–1 individual = 0; 2–3 individuals = 1; &gt;4 individuals = 2</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≤20000 = 0; 20001–30000 = 1; ≥30001 = 2</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Self-sustained = 0; other = 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extLst>
                  <a:ext uri="{0D108BD9-81ED-4DB2-BD59-A6C34878D82A}">
                    <a16:rowId xmlns:a16="http://schemas.microsoft.com/office/drawing/2014/main" val="4269669723"/>
                  </a:ext>
                </a:extLst>
              </a:tr>
              <a:tr h="1495626">
                <a:tc>
                  <a:txBody>
                    <a:bodyPr/>
                    <a:lstStyle/>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Necessity</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aspect</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EQ-5D-5L </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Movement </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Self-care </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Daily action </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Agony /discomfort </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Concern /depression </a:t>
                      </a:r>
                      <a:endParaRPr lang="en-IN" sz="1200" kern="10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a:effectLst/>
                          <a:latin typeface="Times New Roman" panose="02020603050405020304" pitchFamily="18" charset="0"/>
                          <a:cs typeface="Times New Roman" panose="02020603050405020304" pitchFamily="18" charset="0"/>
                        </a:rPr>
                        <a:t>VAS</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 </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Problematic = 1; No problem = 0</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Problematic = 1; No problem = 0</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Problematic = 1; No problem = 0</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Problematic = 1; No problem = 0</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Problematic = 1; No problem = 0</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80–100 score (high category) = 0; 61–79 score (medium category) =1; 0–60 score</a:t>
                      </a:r>
                      <a:r>
                        <a:rPr lang="en-IN" sz="1200" kern="100" dirty="0">
                          <a:effectLst/>
                          <a:latin typeface="Times New Roman" panose="02020603050405020304" pitchFamily="18" charset="0"/>
                          <a:cs typeface="Times New Roman" panose="02020603050405020304" pitchFamily="18" charset="0"/>
                        </a:rPr>
                        <a:t> </a:t>
                      </a:r>
                      <a:r>
                        <a:rPr lang="en-IN" sz="1200" kern="0" dirty="0">
                          <a:effectLst/>
                          <a:latin typeface="Times New Roman" panose="02020603050405020304" pitchFamily="18" charset="0"/>
                          <a:cs typeface="Times New Roman" panose="02020603050405020304" pitchFamily="18" charset="0"/>
                        </a:rPr>
                        <a:t>(low category) = 2</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extLst>
                  <a:ext uri="{0D108BD9-81ED-4DB2-BD59-A6C34878D82A}">
                    <a16:rowId xmlns:a16="http://schemas.microsoft.com/office/drawing/2014/main" val="2957864533"/>
                  </a:ext>
                </a:extLst>
              </a:tr>
              <a:tr h="581376">
                <a:tc>
                  <a:txBody>
                    <a:bodyPr/>
                    <a:lstStyle/>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Dependent </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parameter</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Lung Performance Assessment Status</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tc>
                  <a:txBody>
                    <a:bodyPr/>
                    <a:lstStyle/>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Has not Executed the deed = 0; </a:t>
                      </a:r>
                      <a:endParaRPr lang="en-IN" sz="1200" kern="100" dirty="0">
                        <a:effectLst/>
                        <a:latin typeface="Times New Roman" panose="02020603050405020304" pitchFamily="18" charset="0"/>
                        <a:cs typeface="Times New Roman" panose="02020603050405020304" pitchFamily="18" charset="0"/>
                      </a:endParaRPr>
                    </a:p>
                    <a:p>
                      <a:pPr marL="0" marR="0">
                        <a:lnSpc>
                          <a:spcPct val="100000"/>
                        </a:lnSpc>
                        <a:spcBef>
                          <a:spcPts val="100"/>
                        </a:spcBef>
                        <a:spcAft>
                          <a:spcPts val="100"/>
                        </a:spcAft>
                      </a:pPr>
                      <a:r>
                        <a:rPr lang="en-IN" sz="1200" kern="0" dirty="0">
                          <a:effectLst/>
                          <a:latin typeface="Times New Roman" panose="02020603050405020304" pitchFamily="18" charset="0"/>
                          <a:cs typeface="Times New Roman" panose="02020603050405020304" pitchFamily="18" charset="0"/>
                        </a:rPr>
                        <a:t>Has Executed the deed at least one time = 1.</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28" marR="59128" marT="0" marB="0"/>
                </a:tc>
                <a:extLst>
                  <a:ext uri="{0D108BD9-81ED-4DB2-BD59-A6C34878D82A}">
                    <a16:rowId xmlns:a16="http://schemas.microsoft.com/office/drawing/2014/main" val="2215893651"/>
                  </a:ext>
                </a:extLst>
              </a:tr>
            </a:tbl>
          </a:graphicData>
        </a:graphic>
      </p:graphicFrame>
    </p:spTree>
    <p:extLst>
      <p:ext uri="{BB962C8B-B14F-4D97-AF65-F5344CB8AC3E}">
        <p14:creationId xmlns:p14="http://schemas.microsoft.com/office/powerpoint/2010/main" val="4169986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195F-131F-059C-D87D-20C21E421697}"/>
              </a:ext>
            </a:extLst>
          </p:cNvPr>
          <p:cNvSpPr>
            <a:spLocks noGrp="1"/>
          </p:cNvSpPr>
          <p:nvPr>
            <p:ph type="title"/>
          </p:nvPr>
        </p:nvSpPr>
        <p:spPr>
          <a:xfrm>
            <a:off x="0" y="0"/>
            <a:ext cx="12192000" cy="1099335"/>
          </a:xfrm>
        </p:spPr>
        <p:txBody>
          <a:bodyPr>
            <a:normAutofit/>
          </a:bodyPr>
          <a:lstStyle/>
          <a:p>
            <a:r>
              <a:rPr lang="en-IN"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Table 2: Statistical features and consequences of </a:t>
            </a:r>
            <a:r>
              <a:rPr lang="en-IN" sz="1800" kern="100"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monovariate</a:t>
            </a:r>
            <a:r>
              <a:rPr lang="en-IN"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analysis of lung purpose assessments in petrochemical industry workers (n=300).</a:t>
            </a:r>
            <a:br>
              <a:rPr lang="en-IN" sz="1800" kern="100" dirty="0">
                <a:effectLst/>
                <a:latin typeface="Calibri" panose="020F0502020204030204" pitchFamily="34" charset="0"/>
                <a:ea typeface="Calibri" panose="020F0502020204030204" pitchFamily="34" charset="0"/>
                <a:cs typeface="Mangal" panose="02040503050203030202" pitchFamily="18" charset="0"/>
              </a:rPr>
            </a:br>
            <a:endParaRPr lang="en-IN" sz="3200" dirty="0"/>
          </a:p>
        </p:txBody>
      </p:sp>
      <p:graphicFrame>
        <p:nvGraphicFramePr>
          <p:cNvPr id="4" name="Content Placeholder 3">
            <a:extLst>
              <a:ext uri="{FF2B5EF4-FFF2-40B4-BE49-F238E27FC236}">
                <a16:creationId xmlns:a16="http://schemas.microsoft.com/office/drawing/2014/main" id="{C8119427-BCF1-E108-43CA-D56375621ACC}"/>
              </a:ext>
            </a:extLst>
          </p:cNvPr>
          <p:cNvGraphicFramePr>
            <a:graphicFrameLocks noGrp="1"/>
          </p:cNvGraphicFramePr>
          <p:nvPr>
            <p:ph idx="1"/>
            <p:extLst>
              <p:ext uri="{D42A27DB-BD31-4B8C-83A1-F6EECF244321}">
                <p14:modId xmlns:p14="http://schemas.microsoft.com/office/powerpoint/2010/main" val="232623376"/>
              </p:ext>
            </p:extLst>
          </p:nvPr>
        </p:nvGraphicFramePr>
        <p:xfrm>
          <a:off x="0" y="689975"/>
          <a:ext cx="12192000" cy="6168025"/>
        </p:xfrm>
        <a:graphic>
          <a:graphicData uri="http://schemas.openxmlformats.org/drawingml/2006/table">
            <a:tbl>
              <a:tblPr firstRow="1" firstCol="1" bandRow="1">
                <a:tableStyleId>{5FD0F851-EC5A-4D38-B0AD-8093EC10F338}</a:tableStyleId>
              </a:tblPr>
              <a:tblGrid>
                <a:gridCol w="2415215">
                  <a:extLst>
                    <a:ext uri="{9D8B030D-6E8A-4147-A177-3AD203B41FA5}">
                      <a16:colId xmlns:a16="http://schemas.microsoft.com/office/drawing/2014/main" val="3440800032"/>
                    </a:ext>
                  </a:extLst>
                </a:gridCol>
                <a:gridCol w="2931485">
                  <a:extLst>
                    <a:ext uri="{9D8B030D-6E8A-4147-A177-3AD203B41FA5}">
                      <a16:colId xmlns:a16="http://schemas.microsoft.com/office/drawing/2014/main" val="2044149032"/>
                    </a:ext>
                  </a:extLst>
                </a:gridCol>
                <a:gridCol w="1243576">
                  <a:extLst>
                    <a:ext uri="{9D8B030D-6E8A-4147-A177-3AD203B41FA5}">
                      <a16:colId xmlns:a16="http://schemas.microsoft.com/office/drawing/2014/main" val="531491411"/>
                    </a:ext>
                  </a:extLst>
                </a:gridCol>
                <a:gridCol w="1098377">
                  <a:extLst>
                    <a:ext uri="{9D8B030D-6E8A-4147-A177-3AD203B41FA5}">
                      <a16:colId xmlns:a16="http://schemas.microsoft.com/office/drawing/2014/main" val="3626814145"/>
                    </a:ext>
                  </a:extLst>
                </a:gridCol>
                <a:gridCol w="1208216">
                  <a:extLst>
                    <a:ext uri="{9D8B030D-6E8A-4147-A177-3AD203B41FA5}">
                      <a16:colId xmlns:a16="http://schemas.microsoft.com/office/drawing/2014/main" val="3444873125"/>
                    </a:ext>
                  </a:extLst>
                </a:gridCol>
                <a:gridCol w="1098377">
                  <a:extLst>
                    <a:ext uri="{9D8B030D-6E8A-4147-A177-3AD203B41FA5}">
                      <a16:colId xmlns:a16="http://schemas.microsoft.com/office/drawing/2014/main" val="1870897947"/>
                    </a:ext>
                  </a:extLst>
                </a:gridCol>
                <a:gridCol w="1098377">
                  <a:extLst>
                    <a:ext uri="{9D8B030D-6E8A-4147-A177-3AD203B41FA5}">
                      <a16:colId xmlns:a16="http://schemas.microsoft.com/office/drawing/2014/main" val="1110405770"/>
                    </a:ext>
                  </a:extLst>
                </a:gridCol>
                <a:gridCol w="1098377">
                  <a:extLst>
                    <a:ext uri="{9D8B030D-6E8A-4147-A177-3AD203B41FA5}">
                      <a16:colId xmlns:a16="http://schemas.microsoft.com/office/drawing/2014/main" val="871681129"/>
                    </a:ext>
                  </a:extLst>
                </a:gridCol>
              </a:tblGrid>
              <a:tr h="199774">
                <a:tc>
                  <a:txBody>
                    <a:bodyPr/>
                    <a:lstStyle/>
                    <a:p>
                      <a:pPr marL="0" marR="0">
                        <a:lnSpc>
                          <a:spcPct val="110000"/>
                        </a:lnSpc>
                        <a:spcAft>
                          <a:spcPts val="800"/>
                        </a:spcAft>
                        <a:tabLst>
                          <a:tab pos="696595" algn="ctr"/>
                        </a:tabLst>
                      </a:pPr>
                      <a:r>
                        <a:rPr lang="en-IN" sz="800" kern="0" dirty="0">
                          <a:effectLst/>
                          <a:latin typeface="Times New Roman" panose="02020603050405020304" pitchFamily="18" charset="0"/>
                          <a:cs typeface="Times New Roman" panose="02020603050405020304" pitchFamily="18" charset="0"/>
                        </a:rPr>
                        <a:t>Benchmarks</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tabLst>
                          <a:tab pos="696595" algn="ctr"/>
                        </a:tabLst>
                      </a:pPr>
                      <a:r>
                        <a:rPr lang="en-IN" sz="800" kern="0" dirty="0">
                          <a:effectLst/>
                          <a:latin typeface="Times New Roman" panose="02020603050405020304" pitchFamily="18" charset="0"/>
                          <a:cs typeface="Times New Roman" panose="02020603050405020304" pitchFamily="18" charset="0"/>
                        </a:rPr>
                        <a:t> </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spc="-10" dirty="0">
                          <a:effectLst/>
                          <a:latin typeface="Times New Roman" panose="02020603050405020304" pitchFamily="18" charset="0"/>
                          <a:cs typeface="Times New Roman" panose="02020603050405020304" pitchFamily="18" charset="0"/>
                        </a:rPr>
                        <a:t>Sharing characteristics</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10000"/>
                        </a:lnSpc>
                        <a:spcAft>
                          <a:spcPts val="0"/>
                        </a:spcAft>
                      </a:pPr>
                      <a:r>
                        <a:rPr lang="en-IN" sz="800" kern="0" dirty="0">
                          <a:effectLst/>
                          <a:latin typeface="Times New Roman" panose="02020603050405020304" pitchFamily="18" charset="0"/>
                          <a:cs typeface="Times New Roman" panose="02020603050405020304" pitchFamily="18" charset="0"/>
                        </a:rPr>
                        <a:t>Proportion </a:t>
                      </a:r>
                      <a:endParaRPr lang="en-IN" sz="800" kern="100" dirty="0">
                        <a:effectLst/>
                        <a:latin typeface="Times New Roman" panose="02020603050405020304" pitchFamily="18" charset="0"/>
                        <a:cs typeface="Times New Roman" panose="02020603050405020304" pitchFamily="18" charset="0"/>
                      </a:endParaRPr>
                    </a:p>
                    <a:p>
                      <a:pPr marL="0" marR="0">
                        <a:lnSpc>
                          <a:spcPct val="110000"/>
                        </a:lnSpc>
                        <a:spcAft>
                          <a:spcPts val="0"/>
                        </a:spcAft>
                      </a:pPr>
                      <a:r>
                        <a:rPr lang="en-IN" sz="800" kern="0" dirty="0">
                          <a:effectLst/>
                          <a:latin typeface="Times New Roman" panose="02020603050405020304" pitchFamily="18" charset="0"/>
                          <a:cs typeface="Times New Roman" panose="02020603050405020304" pitchFamily="18" charset="0"/>
                        </a:rPr>
                        <a:t>of persons</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Composition</a:t>
                      </a:r>
                      <a:r>
                        <a:rPr lang="en-IN" sz="800" kern="100" dirty="0">
                          <a:effectLst/>
                          <a:latin typeface="Times New Roman" panose="02020603050405020304" pitchFamily="18" charset="0"/>
                          <a:cs typeface="Times New Roman" panose="02020603050405020304" pitchFamily="18" charset="0"/>
                        </a:rPr>
                        <a:t> </a:t>
                      </a:r>
                      <a:r>
                        <a:rPr lang="en-IN" sz="800" kern="0" dirty="0">
                          <a:effectLst/>
                          <a:latin typeface="Times New Roman" panose="02020603050405020304" pitchFamily="18" charset="0"/>
                          <a:cs typeface="Times New Roman" panose="02020603050405020304" pitchFamily="18" charset="0"/>
                        </a:rPr>
                        <a:t>ratio (%)</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10000"/>
                        </a:lnSpc>
                        <a:spcAft>
                          <a:spcPts val="0"/>
                        </a:spcAft>
                      </a:pPr>
                      <a:r>
                        <a:rPr lang="en-IN" sz="800" kern="0" dirty="0">
                          <a:effectLst/>
                          <a:latin typeface="Times New Roman" panose="02020603050405020304" pitchFamily="18" charset="0"/>
                          <a:cs typeface="Times New Roman" panose="02020603050405020304" pitchFamily="18" charset="0"/>
                        </a:rPr>
                        <a:t>proportion of persons </a:t>
                      </a:r>
                      <a:endParaRPr lang="en-IN" sz="800" kern="100" dirty="0">
                        <a:effectLst/>
                        <a:latin typeface="Times New Roman" panose="02020603050405020304" pitchFamily="18" charset="0"/>
                        <a:cs typeface="Times New Roman" panose="02020603050405020304" pitchFamily="18" charset="0"/>
                      </a:endParaRPr>
                    </a:p>
                    <a:p>
                      <a:pPr marL="0" marR="0">
                        <a:lnSpc>
                          <a:spcPct val="110000"/>
                        </a:lnSpc>
                        <a:spcAft>
                          <a:spcPts val="0"/>
                        </a:spcAft>
                      </a:pPr>
                      <a:r>
                        <a:rPr lang="en-IN" sz="800" kern="0" dirty="0">
                          <a:effectLst/>
                          <a:latin typeface="Times New Roman" panose="02020603050405020304" pitchFamily="18" charset="0"/>
                          <a:cs typeface="Times New Roman" panose="02020603050405020304" pitchFamily="18" charset="0"/>
                        </a:rPr>
                        <a:t>tested</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Detection </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rate (%)</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χ2</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P</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4104679892"/>
                  </a:ext>
                </a:extLst>
              </a:tr>
              <a:tr h="259500">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Matrimonial status  </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Wedded</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Other</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260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40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86.7</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13.3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190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21</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73.0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52.5</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7.035</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0.008</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3297909537"/>
                  </a:ext>
                </a:extLst>
              </a:tr>
              <a:tr h="450921">
                <a:tc>
                  <a:txBody>
                    <a:bodyPr/>
                    <a:lstStyle/>
                    <a:p>
                      <a:pPr marL="0" marR="0">
                        <a:lnSpc>
                          <a:spcPct val="115000"/>
                        </a:lnSpc>
                        <a:spcAft>
                          <a:spcPts val="800"/>
                        </a:spcAft>
                      </a:pPr>
                      <a:r>
                        <a:rPr lang="en-IN" sz="800" kern="0">
                          <a:effectLst/>
                          <a:latin typeface="Times New Roman" panose="02020603050405020304" pitchFamily="18" charset="0"/>
                          <a:cs typeface="Times New Roman" panose="02020603050405020304" pitchFamily="18" charset="0"/>
                        </a:rPr>
                        <a:t>Count of people cohabiting during the previous 2 months</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0–1person</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2-3person</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≥4 persons</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146</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94</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60</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48.7</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31.3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20.0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110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71</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75.3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75.3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50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14.86</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0.0006</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1413464150"/>
                  </a:ext>
                </a:extLst>
              </a:tr>
              <a:tr h="259500">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Place of permanent house</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City</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Village</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190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110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63.3</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36.7</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164</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57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86.3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51.8</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42.74</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0.00011</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3370738592"/>
                  </a:ext>
                </a:extLst>
              </a:tr>
              <a:tr h="259500">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Nature of household</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Non-agricultural</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Agricultural</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290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96.7</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204</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70.3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0.0006</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0.98</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3820003915"/>
                  </a:ext>
                </a:extLst>
              </a:tr>
              <a:tr h="428273">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Monthly per capita household</a:t>
                      </a:r>
                      <a:r>
                        <a:rPr lang="en-IN" sz="800" kern="100" dirty="0">
                          <a:effectLst/>
                          <a:latin typeface="Times New Roman" panose="02020603050405020304" pitchFamily="18" charset="0"/>
                          <a:cs typeface="Times New Roman" panose="02020603050405020304" pitchFamily="18" charset="0"/>
                        </a:rPr>
                        <a:t> </a:t>
                      </a:r>
                      <a:r>
                        <a:rPr lang="en-IN" sz="800" kern="0" dirty="0">
                          <a:effectLst/>
                          <a:latin typeface="Times New Roman" panose="02020603050405020304" pitchFamily="18" charset="0"/>
                          <a:cs typeface="Times New Roman" panose="02020603050405020304" pitchFamily="18" charset="0"/>
                        </a:rPr>
                        <a:t>income (Rupees)</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0"/>
                        </a:spcAft>
                      </a:pPr>
                      <a:r>
                        <a:rPr lang="en-IN" sz="800" kern="0" dirty="0">
                          <a:effectLst/>
                          <a:latin typeface="Times New Roman" panose="02020603050405020304" pitchFamily="18" charset="0"/>
                          <a:cs typeface="Times New Roman" panose="02020603050405020304" pitchFamily="18" charset="0"/>
                        </a:rPr>
                        <a:t>≤20000 </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spcAft>
                          <a:spcPts val="0"/>
                        </a:spcAft>
                      </a:pPr>
                      <a:r>
                        <a:rPr lang="en-IN" sz="800" kern="0" dirty="0">
                          <a:effectLst/>
                          <a:latin typeface="Times New Roman" panose="02020603050405020304" pitchFamily="18" charset="0"/>
                          <a:cs typeface="Times New Roman" panose="02020603050405020304" pitchFamily="18" charset="0"/>
                        </a:rPr>
                        <a:t>20001–30000</a:t>
                      </a:r>
                    </a:p>
                    <a:p>
                      <a:pPr marL="0" marR="0">
                        <a:lnSpc>
                          <a:spcPct val="107000"/>
                        </a:lnSpc>
                        <a:spcAft>
                          <a:spcPts val="0"/>
                        </a:spcAft>
                      </a:pPr>
                      <a:endParaRPr lang="en-IN" sz="800" kern="100" dirty="0">
                        <a:effectLst/>
                        <a:latin typeface="Times New Roman" panose="02020603050405020304" pitchFamily="18" charset="0"/>
                        <a:cs typeface="Times New Roman" panose="02020603050405020304" pitchFamily="18" charset="0"/>
                      </a:endParaRPr>
                    </a:p>
                    <a:p>
                      <a:pPr marL="0" marR="0">
                        <a:lnSpc>
                          <a:spcPct val="0"/>
                        </a:lnSpc>
                        <a:spcAft>
                          <a:spcPts val="0"/>
                        </a:spcAft>
                      </a:pPr>
                      <a:r>
                        <a:rPr lang="en-IN" sz="800" kern="0" dirty="0">
                          <a:effectLst/>
                          <a:latin typeface="Times New Roman" panose="02020603050405020304" pitchFamily="18" charset="0"/>
                          <a:cs typeface="Times New Roman" panose="02020603050405020304" pitchFamily="18" charset="0"/>
                        </a:rPr>
                        <a:t> ≥30001</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16</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61</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223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5.3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20.3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74.4</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7</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58</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146</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43.7</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95.0</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65.5</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25.85</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&lt;0.00001</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4132360271"/>
                  </a:ext>
                </a:extLst>
              </a:tr>
              <a:tr h="259500">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Gender</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Male </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Female</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150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150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50.0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50.0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123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88</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82.0</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58.7</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19.6</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0.00001</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833473093"/>
                  </a:ext>
                </a:extLst>
              </a:tr>
              <a:tr h="302827">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Age</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0"/>
                        </a:spcAft>
                      </a:pPr>
                      <a:r>
                        <a:rPr lang="en-IN" sz="800" kern="0" dirty="0">
                          <a:effectLst/>
                          <a:latin typeface="Times New Roman" panose="02020603050405020304" pitchFamily="18" charset="0"/>
                          <a:cs typeface="Times New Roman" panose="02020603050405020304" pitchFamily="18" charset="0"/>
                        </a:rPr>
                        <a:t>26–44</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spcAft>
                          <a:spcPts val="0"/>
                        </a:spcAft>
                      </a:pPr>
                      <a:r>
                        <a:rPr lang="en-IN" sz="800" kern="0" dirty="0">
                          <a:effectLst/>
                          <a:latin typeface="Times New Roman" panose="02020603050405020304" pitchFamily="18" charset="0"/>
                          <a:cs typeface="Times New Roman" panose="02020603050405020304" pitchFamily="18" charset="0"/>
                        </a:rPr>
                        <a:t>≥45 </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298</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2</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99.3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0.7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209</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2</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70.1</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100</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0.84</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0.36</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3932545169"/>
                  </a:ext>
                </a:extLst>
              </a:tr>
              <a:tr h="259500">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Ethnicity</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Indian</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Other nationalities</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300</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0</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100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0.0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211</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70.3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0.0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N/A</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N/A</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4083721585"/>
                  </a:ext>
                </a:extLst>
              </a:tr>
              <a:tr h="362286">
                <a:tc>
                  <a:txBody>
                    <a:bodyPr/>
                    <a:lstStyle/>
                    <a:p>
                      <a:pPr marL="0" marR="0">
                        <a:lnSpc>
                          <a:spcPct val="110000"/>
                        </a:lnSpc>
                        <a:spcAft>
                          <a:spcPts val="800"/>
                        </a:spcAft>
                      </a:pPr>
                      <a:r>
                        <a:rPr lang="en-IN" sz="800" kern="0">
                          <a:effectLst/>
                          <a:latin typeface="Times New Roman" panose="02020603050405020304" pitchFamily="18" charset="0"/>
                          <a:cs typeface="Times New Roman" panose="02020603050405020304" pitchFamily="18" charset="0"/>
                        </a:rPr>
                        <a:t>Religious persuasion</a:t>
                      </a:r>
                      <a:endParaRPr lang="en-IN" sz="800" kern="100">
                        <a:effectLst/>
                        <a:latin typeface="Times New Roman" panose="02020603050405020304" pitchFamily="18" charset="0"/>
                        <a:cs typeface="Times New Roman" panose="02020603050405020304" pitchFamily="18" charset="0"/>
                      </a:endParaRPr>
                    </a:p>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 </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10000"/>
                        </a:lnSpc>
                        <a:spcAft>
                          <a:spcPts val="0"/>
                        </a:spcAft>
                      </a:pPr>
                      <a:r>
                        <a:rPr lang="en-IN" sz="800" kern="0" dirty="0">
                          <a:effectLst/>
                          <a:latin typeface="Times New Roman" panose="02020603050405020304" pitchFamily="18" charset="0"/>
                          <a:cs typeface="Times New Roman" panose="02020603050405020304" pitchFamily="18" charset="0"/>
                        </a:rPr>
                        <a:t>Non-Religious persuasion</a:t>
                      </a:r>
                      <a:endParaRPr lang="en-IN" sz="800" kern="100" dirty="0">
                        <a:effectLst/>
                        <a:latin typeface="Times New Roman" panose="02020603050405020304" pitchFamily="18" charset="0"/>
                        <a:cs typeface="Times New Roman" panose="02020603050405020304" pitchFamily="18" charset="0"/>
                      </a:endParaRPr>
                    </a:p>
                    <a:p>
                      <a:pPr marL="0" marR="0">
                        <a:lnSpc>
                          <a:spcPct val="110000"/>
                        </a:lnSpc>
                        <a:spcAft>
                          <a:spcPts val="0"/>
                        </a:spcAft>
                      </a:pPr>
                      <a:r>
                        <a:rPr lang="en-IN" sz="800" kern="0" dirty="0">
                          <a:effectLst/>
                          <a:latin typeface="Times New Roman" panose="02020603050405020304" pitchFamily="18" charset="0"/>
                          <a:cs typeface="Times New Roman" panose="02020603050405020304" pitchFamily="18" charset="0"/>
                        </a:rPr>
                        <a:t>Religious persuasion</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290</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10</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96.7</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208</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98.6</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8.06</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0.0045</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4084463689"/>
                  </a:ext>
                </a:extLst>
              </a:tr>
              <a:tr h="259500">
                <a:tc>
                  <a:txBody>
                    <a:bodyPr/>
                    <a:lstStyle/>
                    <a:p>
                      <a:pPr marL="0" marR="0">
                        <a:lnSpc>
                          <a:spcPct val="115000"/>
                        </a:lnSpc>
                        <a:spcAft>
                          <a:spcPts val="800"/>
                        </a:spcAft>
                      </a:pPr>
                      <a:r>
                        <a:rPr lang="en-IN" sz="800" kern="0">
                          <a:effectLst/>
                          <a:latin typeface="Times New Roman" panose="02020603050405020304" pitchFamily="18" charset="0"/>
                          <a:cs typeface="Times New Roman" panose="02020603050405020304" pitchFamily="18" charset="0"/>
                        </a:rPr>
                        <a:t>Cigarette habit</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No Cigarette habit</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Cigarette habit</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190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110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63.3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36.7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135</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76</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71.0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69.1</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0.13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0.72</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4246450996"/>
                  </a:ext>
                </a:extLst>
              </a:tr>
              <a:tr h="314566">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Over the past 12 months, have you consumed alcohol?</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Never consumed in the past 12 months</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Consuming</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210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90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70.0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30.0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148</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63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70.5</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70.0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0.007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0.93</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2073646054"/>
                  </a:ext>
                </a:extLst>
              </a:tr>
              <a:tr h="393760">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BMI (kg/m2)</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0000"/>
                        </a:lnSpc>
                        <a:spcAft>
                          <a:spcPts val="0"/>
                        </a:spcAft>
                        <a:tabLst>
                          <a:tab pos="1118870" algn="l"/>
                        </a:tabLst>
                      </a:pPr>
                      <a:r>
                        <a:rPr lang="en-IN" sz="800" kern="0" spc="-10" dirty="0">
                          <a:effectLst/>
                          <a:latin typeface="Times New Roman" panose="02020603050405020304" pitchFamily="18" charset="0"/>
                          <a:cs typeface="Times New Roman" panose="02020603050405020304" pitchFamily="18" charset="0"/>
                        </a:rPr>
                        <a:t>&lt;18.5</a:t>
                      </a:r>
                      <a:r>
                        <a:rPr lang="en-IN" sz="800" kern="0" spc="-20" dirty="0">
                          <a:effectLst/>
                          <a:latin typeface="Times New Roman" panose="02020603050405020304" pitchFamily="18" charset="0"/>
                          <a:cs typeface="Times New Roman" panose="02020603050405020304" pitchFamily="18" charset="0"/>
                        </a:rPr>
                        <a:t> </a:t>
                      </a:r>
                      <a:endParaRPr lang="en-IN" sz="800" kern="100" dirty="0">
                        <a:effectLst/>
                        <a:latin typeface="Times New Roman" panose="02020603050405020304" pitchFamily="18" charset="0"/>
                        <a:cs typeface="Times New Roman" panose="02020603050405020304" pitchFamily="18" charset="0"/>
                      </a:endParaRPr>
                    </a:p>
                    <a:p>
                      <a:pPr marL="0" marR="0">
                        <a:lnSpc>
                          <a:spcPct val="100000"/>
                        </a:lnSpc>
                        <a:spcAft>
                          <a:spcPts val="0"/>
                        </a:spcAft>
                        <a:tabLst>
                          <a:tab pos="1118870" algn="l"/>
                        </a:tabLst>
                      </a:pPr>
                      <a:r>
                        <a:rPr lang="en-IN" sz="800" kern="0" spc="-10" dirty="0">
                          <a:effectLst/>
                          <a:latin typeface="Times New Roman" panose="02020603050405020304" pitchFamily="18" charset="0"/>
                          <a:cs typeface="Times New Roman" panose="02020603050405020304" pitchFamily="18" charset="0"/>
                        </a:rPr>
                        <a:t>18.5–24.9</a:t>
                      </a:r>
                      <a:r>
                        <a:rPr lang="en-IN" sz="800" kern="0" spc="-20" dirty="0">
                          <a:effectLst/>
                          <a:latin typeface="Times New Roman" panose="02020603050405020304" pitchFamily="18" charset="0"/>
                          <a:cs typeface="Times New Roman" panose="02020603050405020304" pitchFamily="18" charset="0"/>
                        </a:rPr>
                        <a:t> </a:t>
                      </a:r>
                      <a:endParaRPr lang="en-IN" sz="800" kern="100" dirty="0">
                        <a:effectLst/>
                        <a:latin typeface="Times New Roman" panose="02020603050405020304" pitchFamily="18" charset="0"/>
                        <a:cs typeface="Times New Roman" panose="02020603050405020304" pitchFamily="18" charset="0"/>
                      </a:endParaRPr>
                    </a:p>
                    <a:p>
                      <a:pPr marL="0" marR="0">
                        <a:lnSpc>
                          <a:spcPct val="100000"/>
                        </a:lnSpc>
                        <a:spcAft>
                          <a:spcPts val="0"/>
                        </a:spcAft>
                      </a:pPr>
                      <a:r>
                        <a:rPr lang="en-IN" sz="800" kern="0" dirty="0">
                          <a:effectLst/>
                          <a:latin typeface="Times New Roman" panose="02020603050405020304" pitchFamily="18" charset="0"/>
                          <a:cs typeface="Times New Roman" panose="02020603050405020304" pitchFamily="18" charset="0"/>
                        </a:rPr>
                        <a:t>≥25</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116</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126</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58</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38.7</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42.0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19.3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109</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29</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62.9</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86.5</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59.0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30.34</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0.0024</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4197759630"/>
                  </a:ext>
                </a:extLst>
              </a:tr>
              <a:tr h="414103">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The Uppermost level of </a:t>
                      </a:r>
                      <a:endParaRPr lang="en-IN" sz="800" kern="100">
                        <a:effectLst/>
                        <a:latin typeface="Times New Roman" panose="02020603050405020304" pitchFamily="18" charset="0"/>
                        <a:cs typeface="Times New Roman" panose="02020603050405020304" pitchFamily="18" charset="0"/>
                      </a:endParaRPr>
                    </a:p>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schooling</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111760">
                        <a:lnSpc>
                          <a:spcPct val="107000"/>
                        </a:lnSpc>
                        <a:spcAft>
                          <a:spcPts val="0"/>
                        </a:spcAft>
                      </a:pPr>
                      <a:r>
                        <a:rPr lang="en-IN" sz="800" kern="0" dirty="0">
                          <a:effectLst/>
                          <a:latin typeface="Times New Roman" panose="02020603050405020304" pitchFamily="18" charset="0"/>
                          <a:cs typeface="Times New Roman" panose="02020603050405020304" pitchFamily="18" charset="0"/>
                        </a:rPr>
                        <a:t>Preparatory school </a:t>
                      </a:r>
                      <a:endParaRPr lang="en-IN" sz="800" kern="100" dirty="0">
                        <a:effectLst/>
                        <a:latin typeface="Times New Roman" panose="02020603050405020304" pitchFamily="18" charset="0"/>
                        <a:cs typeface="Times New Roman" panose="02020603050405020304" pitchFamily="18" charset="0"/>
                      </a:endParaRPr>
                    </a:p>
                    <a:p>
                      <a:pPr marL="0" marR="111760">
                        <a:lnSpc>
                          <a:spcPct val="107000"/>
                        </a:lnSpc>
                        <a:spcAft>
                          <a:spcPts val="0"/>
                        </a:spcAft>
                      </a:pPr>
                      <a:r>
                        <a:rPr lang="en-IN" sz="800" kern="0" dirty="0">
                          <a:effectLst/>
                          <a:latin typeface="Times New Roman" panose="02020603050405020304" pitchFamily="18" charset="0"/>
                          <a:cs typeface="Times New Roman" panose="02020603050405020304" pitchFamily="18" charset="0"/>
                        </a:rPr>
                        <a:t>Intermediate school and </a:t>
                      </a:r>
                      <a:r>
                        <a:rPr lang="en-IN" sz="800" kern="0" spc="-10" dirty="0">
                          <a:effectLst/>
                          <a:latin typeface="Times New Roman" panose="02020603050405020304" pitchFamily="18" charset="0"/>
                          <a:cs typeface="Times New Roman" panose="02020603050405020304" pitchFamily="18" charset="0"/>
                        </a:rPr>
                        <a:t>secondary</a:t>
                      </a:r>
                      <a:r>
                        <a:rPr lang="en-IN" sz="800" kern="0" spc="-30" dirty="0">
                          <a:effectLst/>
                          <a:latin typeface="Times New Roman" panose="02020603050405020304" pitchFamily="18" charset="0"/>
                          <a:cs typeface="Times New Roman" panose="02020603050405020304" pitchFamily="18" charset="0"/>
                        </a:rPr>
                        <a:t> </a:t>
                      </a:r>
                      <a:r>
                        <a:rPr lang="en-IN" sz="800" kern="0" spc="-10" dirty="0">
                          <a:effectLst/>
                          <a:latin typeface="Times New Roman" panose="02020603050405020304" pitchFamily="18" charset="0"/>
                          <a:cs typeface="Times New Roman" panose="02020603050405020304" pitchFamily="18" charset="0"/>
                        </a:rPr>
                        <a:t>school</a:t>
                      </a:r>
                      <a:r>
                        <a:rPr lang="en-IN" sz="800" kern="0" spc="-60" dirty="0">
                          <a:effectLst/>
                          <a:latin typeface="Times New Roman" panose="02020603050405020304" pitchFamily="18" charset="0"/>
                          <a:cs typeface="Times New Roman" panose="02020603050405020304" pitchFamily="18" charset="0"/>
                        </a:rPr>
                        <a:t> </a:t>
                      </a:r>
                      <a:endParaRPr lang="en-IN" sz="800" kern="100" dirty="0">
                        <a:effectLst/>
                        <a:latin typeface="Times New Roman" panose="02020603050405020304" pitchFamily="18" charset="0"/>
                        <a:cs typeface="Times New Roman" panose="02020603050405020304" pitchFamily="18" charset="0"/>
                      </a:endParaRPr>
                    </a:p>
                    <a:p>
                      <a:pPr marL="0" marR="111760">
                        <a:lnSpc>
                          <a:spcPct val="107000"/>
                        </a:lnSpc>
                        <a:spcAft>
                          <a:spcPts val="0"/>
                        </a:spcAft>
                      </a:pPr>
                      <a:r>
                        <a:rPr lang="en-IN" sz="800" kern="0" spc="-10" dirty="0">
                          <a:effectLst/>
                          <a:latin typeface="Times New Roman" panose="02020603050405020304" pitchFamily="18" charset="0"/>
                          <a:cs typeface="Times New Roman" panose="02020603050405020304" pitchFamily="18" charset="0"/>
                        </a:rPr>
                        <a:t>College</a:t>
                      </a:r>
                      <a:r>
                        <a:rPr lang="en-IN" sz="800" kern="0" spc="-30" dirty="0">
                          <a:effectLst/>
                          <a:latin typeface="Times New Roman" panose="02020603050405020304" pitchFamily="18" charset="0"/>
                          <a:cs typeface="Times New Roman" panose="02020603050405020304" pitchFamily="18" charset="0"/>
                        </a:rPr>
                        <a:t> </a:t>
                      </a:r>
                      <a:r>
                        <a:rPr lang="en-IN" sz="800" kern="0" spc="-10" dirty="0">
                          <a:effectLst/>
                          <a:latin typeface="Times New Roman" panose="02020603050405020304" pitchFamily="18" charset="0"/>
                          <a:cs typeface="Times New Roman" panose="02020603050405020304" pitchFamily="18" charset="0"/>
                        </a:rPr>
                        <a:t>and</a:t>
                      </a:r>
                      <a:r>
                        <a:rPr lang="en-IN" sz="800" kern="0" spc="200" dirty="0">
                          <a:effectLst/>
                          <a:latin typeface="Times New Roman" panose="02020603050405020304" pitchFamily="18" charset="0"/>
                          <a:cs typeface="Times New Roman" panose="02020603050405020304" pitchFamily="18" charset="0"/>
                        </a:rPr>
                        <a:t> </a:t>
                      </a:r>
                      <a:r>
                        <a:rPr lang="en-IN" sz="800" kern="0" dirty="0">
                          <a:effectLst/>
                          <a:latin typeface="Times New Roman" panose="02020603050405020304" pitchFamily="18" charset="0"/>
                          <a:cs typeface="Times New Roman" panose="02020603050405020304" pitchFamily="18" charset="0"/>
                        </a:rPr>
                        <a:t>above</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167</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93</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 40</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55.7</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31.0</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 13.3</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129</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69</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13</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77.2</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74.2</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 32.5</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31.93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0.0011</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1342162339"/>
                  </a:ext>
                </a:extLst>
              </a:tr>
              <a:tr h="259500">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How medical costs are covered?</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self-sustained </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Non-self-sustained </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112</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188</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37.3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62.7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63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148</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56.3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78.7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16.99</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0.00004</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180647618"/>
                  </a:ext>
                </a:extLst>
              </a:tr>
              <a:tr h="259500">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Retired or not</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No</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Yes</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300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100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0.0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211</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70.3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0.0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N/A</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N/A</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3547512629"/>
                  </a:ext>
                </a:extLst>
              </a:tr>
              <a:tr h="280391">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Any Usual chronic diseases (e.g. diabetes, hypertension, etc.)</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No</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Yes</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163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137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54.3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45.7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118</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93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72.4</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67.9</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0.73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0.4</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3354331653"/>
                  </a:ext>
                </a:extLst>
              </a:tr>
              <a:tr h="393760">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VAS</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High Category</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Medium Category</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Low Category</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171</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116</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57.0</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38.7</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4.3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123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85</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3</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71.9</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73.3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23.1</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14.60</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spcAft>
                          <a:spcPts val="800"/>
                        </a:spcAft>
                      </a:pPr>
                      <a:r>
                        <a:rPr lang="en-IN" sz="800" kern="0">
                          <a:effectLst/>
                          <a:latin typeface="Times New Roman" panose="02020603050405020304" pitchFamily="18" charset="0"/>
                          <a:cs typeface="Times New Roman" panose="02020603050405020304" pitchFamily="18" charset="0"/>
                        </a:rPr>
                        <a:t>0.0007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2381963299"/>
                  </a:ext>
                </a:extLst>
              </a:tr>
              <a:tr h="393760">
                <a:tc>
                  <a:txBody>
                    <a:bodyPr/>
                    <a:lstStyle/>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Self-Efficacy</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High Category</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Medium Category</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pPr>
                      <a:r>
                        <a:rPr lang="en-IN" sz="800" kern="0" dirty="0">
                          <a:effectLst/>
                          <a:latin typeface="Times New Roman" panose="02020603050405020304" pitchFamily="18" charset="0"/>
                          <a:cs typeface="Times New Roman" panose="02020603050405020304" pitchFamily="18" charset="0"/>
                        </a:rPr>
                        <a:t>Low Category</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154</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134</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12</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51.3</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44.7</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4</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118</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88</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5</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76.6</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65.7</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41.7</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a:effectLst/>
                          <a:latin typeface="Times New Roman" panose="02020603050405020304" pitchFamily="18" charset="0"/>
                          <a:cs typeface="Times New Roman" panose="02020603050405020304" pitchFamily="18" charset="0"/>
                        </a:rPr>
                        <a:t> </a:t>
                      </a:r>
                      <a:endParaRPr lang="en-IN" sz="800" kern="100">
                        <a:effectLst/>
                        <a:latin typeface="Times New Roman" panose="02020603050405020304" pitchFamily="18" charset="0"/>
                        <a:cs typeface="Times New Roman" panose="02020603050405020304" pitchFamily="18" charset="0"/>
                      </a:endParaRPr>
                    </a:p>
                    <a:p>
                      <a:pPr marL="0" marR="0">
                        <a:lnSpc>
                          <a:spcPct val="107000"/>
                        </a:lnSpc>
                      </a:pPr>
                      <a:r>
                        <a:rPr lang="en-IN" sz="800" kern="0">
                          <a:effectLst/>
                          <a:latin typeface="Times New Roman" panose="02020603050405020304" pitchFamily="18" charset="0"/>
                          <a:cs typeface="Times New Roman" panose="02020603050405020304" pitchFamily="18" charset="0"/>
                        </a:rPr>
                        <a:t>9.042</a:t>
                      </a:r>
                      <a:endParaRPr lang="en-IN" sz="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tc>
                  <a:txBody>
                    <a:bodyPr/>
                    <a:lstStyle/>
                    <a:p>
                      <a:pPr marL="0" marR="0">
                        <a:lnSpc>
                          <a:spcPct val="107000"/>
                        </a:lnSpc>
                      </a:pPr>
                      <a:r>
                        <a:rPr lang="en-IN" sz="800" kern="0" dirty="0">
                          <a:effectLst/>
                          <a:latin typeface="Times New Roman" panose="02020603050405020304" pitchFamily="18" charset="0"/>
                          <a:cs typeface="Times New Roman" panose="02020603050405020304" pitchFamily="18" charset="0"/>
                        </a:rPr>
                        <a:t> </a:t>
                      </a:r>
                      <a:endParaRPr lang="en-IN" sz="800" kern="100" dirty="0">
                        <a:effectLst/>
                        <a:latin typeface="Times New Roman" panose="02020603050405020304" pitchFamily="18" charset="0"/>
                        <a:cs typeface="Times New Roman" panose="02020603050405020304" pitchFamily="18" charset="0"/>
                      </a:endParaRPr>
                    </a:p>
                    <a:p>
                      <a:pPr marL="0" marR="0">
                        <a:lnSpc>
                          <a:spcPct val="107000"/>
                        </a:lnSpc>
                        <a:spcAft>
                          <a:spcPts val="800"/>
                        </a:spcAft>
                      </a:pPr>
                      <a:r>
                        <a:rPr lang="en-IN" sz="800" kern="0" dirty="0">
                          <a:effectLst/>
                          <a:latin typeface="Times New Roman" panose="02020603050405020304" pitchFamily="18" charset="0"/>
                          <a:cs typeface="Times New Roman" panose="02020603050405020304" pitchFamily="18" charset="0"/>
                        </a:rPr>
                        <a:t>0.011</a:t>
                      </a:r>
                      <a:endParaRPr lang="en-IN" sz="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201" marR="62201" marT="0" marB="0"/>
                </a:tc>
                <a:extLst>
                  <a:ext uri="{0D108BD9-81ED-4DB2-BD59-A6C34878D82A}">
                    <a16:rowId xmlns:a16="http://schemas.microsoft.com/office/drawing/2014/main" val="2471731266"/>
                  </a:ext>
                </a:extLst>
              </a:tr>
            </a:tbl>
          </a:graphicData>
        </a:graphic>
      </p:graphicFrame>
    </p:spTree>
    <p:extLst>
      <p:ext uri="{BB962C8B-B14F-4D97-AF65-F5344CB8AC3E}">
        <p14:creationId xmlns:p14="http://schemas.microsoft.com/office/powerpoint/2010/main" val="3418573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031C8-B3D2-4732-D961-A5AC8A2B03C8}"/>
              </a:ext>
            </a:extLst>
          </p:cNvPr>
          <p:cNvSpPr>
            <a:spLocks noGrp="1"/>
          </p:cNvSpPr>
          <p:nvPr>
            <p:ph type="title"/>
          </p:nvPr>
        </p:nvSpPr>
        <p:spPr>
          <a:xfrm>
            <a:off x="0" y="297950"/>
            <a:ext cx="10515600" cy="287676"/>
          </a:xfrm>
        </p:spPr>
        <p:txBody>
          <a:bodyPr>
            <a:normAutofit fontScale="90000"/>
          </a:bodyPr>
          <a:lstStyle/>
          <a:p>
            <a:r>
              <a:rPr lang="en-IN" sz="1800" dirty="0">
                <a:solidFill>
                  <a:schemeClr val="tx1"/>
                </a:solidFill>
                <a:effectLst/>
                <a:latin typeface="Times New Roman" panose="02020603050405020304" pitchFamily="18" charset="0"/>
                <a:ea typeface="Calibri" panose="020F0502020204030204" pitchFamily="34" charset="0"/>
              </a:rPr>
              <a:t>Table 3: 5D valuation standing of the worker's population tested for lung purposes.</a:t>
            </a:r>
            <a:br>
              <a:rPr lang="en-IN" sz="3200" dirty="0">
                <a:latin typeface="Times New Roman" panose="02020603050405020304" pitchFamily="18" charset="0"/>
                <a:cs typeface="Times New Roman" panose="02020603050405020304" pitchFamily="18" charset="0"/>
              </a:rPr>
            </a:br>
            <a:endParaRPr lang="en-IN" sz="3200" dirty="0"/>
          </a:p>
        </p:txBody>
      </p:sp>
      <p:graphicFrame>
        <p:nvGraphicFramePr>
          <p:cNvPr id="4" name="Content Placeholder 3">
            <a:extLst>
              <a:ext uri="{FF2B5EF4-FFF2-40B4-BE49-F238E27FC236}">
                <a16:creationId xmlns:a16="http://schemas.microsoft.com/office/drawing/2014/main" id="{83CAB7D5-986E-DBFF-B6F9-9E79191E9E11}"/>
              </a:ext>
            </a:extLst>
          </p:cNvPr>
          <p:cNvGraphicFramePr>
            <a:graphicFrameLocks noGrp="1"/>
          </p:cNvGraphicFramePr>
          <p:nvPr>
            <p:ph idx="1"/>
            <p:extLst>
              <p:ext uri="{D42A27DB-BD31-4B8C-83A1-F6EECF244321}">
                <p14:modId xmlns:p14="http://schemas.microsoft.com/office/powerpoint/2010/main" val="2128982544"/>
              </p:ext>
            </p:extLst>
          </p:nvPr>
        </p:nvGraphicFramePr>
        <p:xfrm>
          <a:off x="0" y="1302106"/>
          <a:ext cx="12192001" cy="3082248"/>
        </p:xfrm>
        <a:graphic>
          <a:graphicData uri="http://schemas.openxmlformats.org/drawingml/2006/table">
            <a:tbl>
              <a:tblPr firstRow="1" firstCol="1" bandRow="1">
                <a:tableStyleId>{5FD0F851-EC5A-4D38-B0AD-8093EC10F338}</a:tableStyleId>
              </a:tblPr>
              <a:tblGrid>
                <a:gridCol w="1721900">
                  <a:extLst>
                    <a:ext uri="{9D8B030D-6E8A-4147-A177-3AD203B41FA5}">
                      <a16:colId xmlns:a16="http://schemas.microsoft.com/office/drawing/2014/main" val="998621556"/>
                    </a:ext>
                  </a:extLst>
                </a:gridCol>
                <a:gridCol w="1076187">
                  <a:extLst>
                    <a:ext uri="{9D8B030D-6E8A-4147-A177-3AD203B41FA5}">
                      <a16:colId xmlns:a16="http://schemas.microsoft.com/office/drawing/2014/main" val="3647930330"/>
                    </a:ext>
                  </a:extLst>
                </a:gridCol>
                <a:gridCol w="1183805">
                  <a:extLst>
                    <a:ext uri="{9D8B030D-6E8A-4147-A177-3AD203B41FA5}">
                      <a16:colId xmlns:a16="http://schemas.microsoft.com/office/drawing/2014/main" val="3557520261"/>
                    </a:ext>
                  </a:extLst>
                </a:gridCol>
                <a:gridCol w="1183805">
                  <a:extLst>
                    <a:ext uri="{9D8B030D-6E8A-4147-A177-3AD203B41FA5}">
                      <a16:colId xmlns:a16="http://schemas.microsoft.com/office/drawing/2014/main" val="1351103374"/>
                    </a:ext>
                  </a:extLst>
                </a:gridCol>
                <a:gridCol w="968568">
                  <a:extLst>
                    <a:ext uri="{9D8B030D-6E8A-4147-A177-3AD203B41FA5}">
                      <a16:colId xmlns:a16="http://schemas.microsoft.com/office/drawing/2014/main" val="3212295388"/>
                    </a:ext>
                  </a:extLst>
                </a:gridCol>
                <a:gridCol w="1145541">
                  <a:extLst>
                    <a:ext uri="{9D8B030D-6E8A-4147-A177-3AD203B41FA5}">
                      <a16:colId xmlns:a16="http://schemas.microsoft.com/office/drawing/2014/main" val="2754852897"/>
                    </a:ext>
                  </a:extLst>
                </a:gridCol>
                <a:gridCol w="1145541">
                  <a:extLst>
                    <a:ext uri="{9D8B030D-6E8A-4147-A177-3AD203B41FA5}">
                      <a16:colId xmlns:a16="http://schemas.microsoft.com/office/drawing/2014/main" val="1488791156"/>
                    </a:ext>
                  </a:extLst>
                </a:gridCol>
                <a:gridCol w="1006833">
                  <a:extLst>
                    <a:ext uri="{9D8B030D-6E8A-4147-A177-3AD203B41FA5}">
                      <a16:colId xmlns:a16="http://schemas.microsoft.com/office/drawing/2014/main" val="1271792444"/>
                    </a:ext>
                  </a:extLst>
                </a:gridCol>
                <a:gridCol w="968568">
                  <a:extLst>
                    <a:ext uri="{9D8B030D-6E8A-4147-A177-3AD203B41FA5}">
                      <a16:colId xmlns:a16="http://schemas.microsoft.com/office/drawing/2014/main" val="2654654302"/>
                    </a:ext>
                  </a:extLst>
                </a:gridCol>
                <a:gridCol w="860949">
                  <a:extLst>
                    <a:ext uri="{9D8B030D-6E8A-4147-A177-3AD203B41FA5}">
                      <a16:colId xmlns:a16="http://schemas.microsoft.com/office/drawing/2014/main" val="4076908733"/>
                    </a:ext>
                  </a:extLst>
                </a:gridCol>
                <a:gridCol w="930304">
                  <a:extLst>
                    <a:ext uri="{9D8B030D-6E8A-4147-A177-3AD203B41FA5}">
                      <a16:colId xmlns:a16="http://schemas.microsoft.com/office/drawing/2014/main" val="2033775770"/>
                    </a:ext>
                  </a:extLst>
                </a:gridCol>
              </a:tblGrid>
              <a:tr h="396934">
                <a:tc rowSpan="2">
                  <a:txBody>
                    <a:bodyPr/>
                    <a:lstStyle/>
                    <a:p>
                      <a:pPr marL="0" marR="0">
                        <a:lnSpc>
                          <a:spcPct val="107000"/>
                        </a:lnSpc>
                        <a:spcAft>
                          <a:spcPts val="800"/>
                        </a:spcAft>
                      </a:pPr>
                      <a:r>
                        <a:rPr lang="en-US" sz="1200" kern="100" spc="-10" dirty="0">
                          <a:effectLst/>
                          <a:latin typeface="Times New Roman" panose="02020603050405020304" pitchFamily="18" charset="0"/>
                          <a:cs typeface="Times New Roman" panose="02020603050405020304" pitchFamily="18" charset="0"/>
                        </a:rPr>
                        <a:t>Dimensionality</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gridSpan="4">
                  <a:txBody>
                    <a:bodyPr/>
                    <a:lstStyle/>
                    <a:p>
                      <a:pPr marL="0" marR="0" indent="97790">
                        <a:lnSpc>
                          <a:spcPct val="107000"/>
                        </a:lnSpc>
                        <a:spcAft>
                          <a:spcPts val="800"/>
                        </a:spcAft>
                      </a:pPr>
                      <a:r>
                        <a:rPr lang="en-IN" sz="1200" kern="100">
                          <a:effectLst/>
                          <a:latin typeface="Times New Roman" panose="02020603050405020304" pitchFamily="18" charset="0"/>
                          <a:cs typeface="Times New Roman" panose="02020603050405020304" pitchFamily="18" charset="0"/>
                        </a:rPr>
                        <a:t>No 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N"/>
                    </a:p>
                  </a:txBody>
                  <a:tcPr/>
                </a:tc>
                <a:tc hMerge="1">
                  <a:txBody>
                    <a:bodyPr/>
                    <a:lstStyle/>
                    <a:p>
                      <a:endParaRPr lang="en-IN"/>
                    </a:p>
                  </a:txBody>
                  <a:tcPr/>
                </a:tc>
                <a:tc hMerge="1">
                  <a:txBody>
                    <a:bodyPr/>
                    <a:lstStyle/>
                    <a:p>
                      <a:endParaRPr lang="en-IN"/>
                    </a:p>
                  </a:txBody>
                  <a:tcPr/>
                </a:tc>
                <a:tc gridSpan="4">
                  <a:txBody>
                    <a:bodyPr/>
                    <a:lstStyle/>
                    <a:p>
                      <a:pPr marL="0" marR="0" indent="96520">
                        <a:lnSpc>
                          <a:spcPct val="107000"/>
                        </a:lnSpc>
                        <a:spcAft>
                          <a:spcPts val="800"/>
                        </a:spcAft>
                      </a:pPr>
                      <a:r>
                        <a:rPr lang="en-IN" sz="1200" kern="100" spc="-10" dirty="0">
                          <a:effectLst/>
                          <a:latin typeface="Times New Roman" panose="02020603050405020304" pitchFamily="18" charset="0"/>
                          <a:cs typeface="Times New Roman" panose="02020603050405020304" pitchFamily="18" charset="0"/>
                        </a:rPr>
                        <a:t>Concern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N"/>
                    </a:p>
                  </a:txBody>
                  <a:tcPr/>
                </a:tc>
                <a:tc hMerge="1">
                  <a:txBody>
                    <a:bodyPr/>
                    <a:lstStyle/>
                    <a:p>
                      <a:endParaRPr lang="en-IN"/>
                    </a:p>
                  </a:txBody>
                  <a:tcPr/>
                </a:tc>
                <a:tc hMerge="1">
                  <a:txBody>
                    <a:bodyPr/>
                    <a:lstStyle/>
                    <a:p>
                      <a:endParaRPr lang="en-IN"/>
                    </a:p>
                  </a:txBody>
                  <a:tcPr/>
                </a:tc>
                <a:tc rowSpan="2">
                  <a:txBody>
                    <a:bodyPr/>
                    <a:lstStyle/>
                    <a:p>
                      <a:pPr marL="0" marR="0" algn="ctr">
                        <a:lnSpc>
                          <a:spcPct val="107000"/>
                        </a:lnSpc>
                        <a:spcAft>
                          <a:spcPts val="800"/>
                        </a:spcAft>
                      </a:pPr>
                      <a:r>
                        <a:rPr lang="en-US" sz="1200" kern="100">
                          <a:effectLst/>
                          <a:latin typeface="Times New Roman" panose="02020603050405020304" pitchFamily="18" charset="0"/>
                          <a:cs typeface="Times New Roman" panose="02020603050405020304" pitchFamily="18" charset="0"/>
                        </a:rPr>
                        <a:t>χ</a:t>
                      </a:r>
                      <a:r>
                        <a:rPr lang="en-US" sz="1200" kern="100" baseline="30000">
                          <a:effectLst/>
                          <a:latin typeface="Times New Roman" panose="02020603050405020304" pitchFamily="18" charset="0"/>
                          <a:cs typeface="Times New Roman" panose="02020603050405020304" pitchFamily="18" charset="0"/>
                        </a:rPr>
                        <a:t>2</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rowSpan="2">
                  <a:txBody>
                    <a:bodyPr/>
                    <a:lstStyle/>
                    <a:p>
                      <a:pPr marL="0" marR="0" algn="ctr">
                        <a:lnSpc>
                          <a:spcPct val="107000"/>
                        </a:lnSpc>
                        <a:spcAft>
                          <a:spcPts val="800"/>
                        </a:spcAft>
                      </a:pPr>
                      <a:r>
                        <a:rPr lang="en-IN" sz="1200" kern="100" spc="-50">
                          <a:effectLst/>
                          <a:latin typeface="Times New Roman" panose="02020603050405020304" pitchFamily="18" charset="0"/>
                          <a:cs typeface="Times New Roman" panose="02020603050405020304" pitchFamily="18" charset="0"/>
                        </a:rPr>
                        <a:t>P</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89834094"/>
                  </a:ext>
                </a:extLst>
              </a:tr>
              <a:tr h="909859">
                <a:tc vMerge="1">
                  <a:txBody>
                    <a:bodyPr/>
                    <a:lstStyle/>
                    <a:p>
                      <a:endParaRPr lang="en-IN"/>
                    </a:p>
                  </a:txBody>
                  <a:tcPr/>
                </a:tc>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Persons Proportion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US" sz="1200" kern="100" spc="-10" dirty="0">
                          <a:effectLst/>
                          <a:latin typeface="Times New Roman" panose="02020603050405020304" pitchFamily="18" charset="0"/>
                          <a:cs typeface="Times New Roman" panose="02020603050405020304" pitchFamily="18" charset="0"/>
                        </a:rPr>
                        <a:t>Percentage of person proportion (%)</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pPr>
                      <a:r>
                        <a:rPr lang="en-US" sz="1200" kern="100">
                          <a:effectLst/>
                          <a:latin typeface="Times New Roman" panose="02020603050405020304" pitchFamily="18" charset="0"/>
                          <a:cs typeface="Times New Roman" panose="02020603050405020304" pitchFamily="18" charset="0"/>
                        </a:rPr>
                        <a:t>Tested </a:t>
                      </a:r>
                      <a:r>
                        <a:rPr lang="en-IN" sz="1200" kern="100">
                          <a:effectLst/>
                          <a:latin typeface="Times New Roman" panose="02020603050405020304" pitchFamily="18" charset="0"/>
                          <a:cs typeface="Times New Roman" panose="02020603050405020304" pitchFamily="18" charset="0"/>
                        </a:rPr>
                        <a:t>People Proportion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US" sz="1200" kern="100" spc="-10" dirty="0">
                          <a:effectLst/>
                          <a:latin typeface="Times New Roman" panose="02020603050405020304" pitchFamily="18" charset="0"/>
                          <a:cs typeface="Times New Roman" panose="02020603050405020304" pitchFamily="18" charset="0"/>
                        </a:rPr>
                        <a:t>Detection rate (%)</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Persons Proportion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US" sz="1200" kern="100" spc="-10">
                          <a:effectLst/>
                          <a:latin typeface="Times New Roman" panose="02020603050405020304" pitchFamily="18" charset="0"/>
                          <a:cs typeface="Times New Roman" panose="02020603050405020304" pitchFamily="18" charset="0"/>
                        </a:rPr>
                        <a:t>Percentage of person proportion (%)</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pPr>
                      <a:r>
                        <a:rPr lang="en-US" sz="1200" kern="100" spc="-10">
                          <a:effectLst/>
                          <a:latin typeface="Times New Roman" panose="02020603050405020304" pitchFamily="18" charset="0"/>
                          <a:cs typeface="Times New Roman" panose="02020603050405020304" pitchFamily="18" charset="0"/>
                        </a:rPr>
                        <a:t>Tested </a:t>
                      </a:r>
                      <a:r>
                        <a:rPr lang="en-IN" sz="1200" kern="100">
                          <a:effectLst/>
                          <a:latin typeface="Times New Roman" panose="02020603050405020304" pitchFamily="18" charset="0"/>
                          <a:cs typeface="Times New Roman" panose="02020603050405020304" pitchFamily="18" charset="0"/>
                        </a:rPr>
                        <a:t>People Proportion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US" sz="1200" kern="100" spc="-10">
                          <a:effectLst/>
                          <a:latin typeface="Times New Roman" panose="02020603050405020304" pitchFamily="18" charset="0"/>
                          <a:cs typeface="Times New Roman" panose="02020603050405020304" pitchFamily="18" charset="0"/>
                        </a:rPr>
                        <a:t>Detection rate (%)</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IN"/>
                    </a:p>
                  </a:txBody>
                  <a:tcPr/>
                </a:tc>
                <a:tc vMerge="1">
                  <a:txBody>
                    <a:bodyPr/>
                    <a:lstStyle/>
                    <a:p>
                      <a:endParaRPr lang="en-IN"/>
                    </a:p>
                  </a:txBody>
                  <a:tcPr/>
                </a:tc>
                <a:extLst>
                  <a:ext uri="{0D108BD9-81ED-4DB2-BD59-A6C34878D82A}">
                    <a16:rowId xmlns:a16="http://schemas.microsoft.com/office/drawing/2014/main" val="305850473"/>
                  </a:ext>
                </a:extLst>
              </a:tr>
              <a:tr h="353423">
                <a:tc>
                  <a:txBody>
                    <a:bodyPr/>
                    <a:lstStyle/>
                    <a:p>
                      <a:pPr marL="0" marR="0">
                        <a:lnSpc>
                          <a:spcPct val="107000"/>
                        </a:lnSpc>
                        <a:spcAft>
                          <a:spcPts val="800"/>
                        </a:spcAft>
                      </a:pPr>
                      <a:r>
                        <a:rPr lang="en-US" sz="1200" kern="100" spc="-10" dirty="0">
                          <a:effectLst/>
                          <a:latin typeface="Times New Roman" panose="02020603050405020304" pitchFamily="18" charset="0"/>
                          <a:cs typeface="Times New Roman" panose="02020603050405020304" pitchFamily="18" charset="0"/>
                        </a:rPr>
                        <a:t>Movement</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300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100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211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70.3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141702"/>
                  </a:ext>
                </a:extLst>
              </a:tr>
              <a:tr h="353423">
                <a:tc>
                  <a:txBody>
                    <a:bodyPr/>
                    <a:lstStyle/>
                    <a:p>
                      <a:pPr marL="0" marR="0">
                        <a:lnSpc>
                          <a:spcPct val="107000"/>
                        </a:lnSpc>
                        <a:spcAft>
                          <a:spcPts val="800"/>
                        </a:spcAft>
                      </a:pPr>
                      <a:r>
                        <a:rPr lang="en-US" sz="1200" kern="100">
                          <a:effectLst/>
                          <a:latin typeface="Times New Roman" panose="02020603050405020304" pitchFamily="18" charset="0"/>
                          <a:cs typeface="Times New Roman" panose="02020603050405020304" pitchFamily="18" charset="0"/>
                        </a:rPr>
                        <a:t>Self-care</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221</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73.7</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176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79.6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79</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26.3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35</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44.3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34.8</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0.00045</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46158"/>
                  </a:ext>
                </a:extLst>
              </a:tr>
              <a:tr h="353423">
                <a:tc>
                  <a:txBody>
                    <a:bodyPr/>
                    <a:lstStyle/>
                    <a:p>
                      <a:pPr marL="0" marR="0">
                        <a:lnSpc>
                          <a:spcPct val="107000"/>
                        </a:lnSpc>
                        <a:spcAft>
                          <a:spcPts val="800"/>
                        </a:spcAft>
                      </a:pPr>
                      <a:r>
                        <a:rPr lang="en-US" sz="1200" kern="100">
                          <a:effectLst/>
                          <a:latin typeface="Times New Roman" panose="02020603050405020304" pitchFamily="18" charset="0"/>
                          <a:cs typeface="Times New Roman" panose="02020603050405020304" pitchFamily="18" charset="0"/>
                        </a:rPr>
                        <a:t>Day-to-day action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236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78.7</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189</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80.1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64</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21.3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22</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34.4</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50.4</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&lt;0.00001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9540007"/>
                  </a:ext>
                </a:extLst>
              </a:tr>
              <a:tr h="353423">
                <a:tc>
                  <a:txBody>
                    <a:bodyPr/>
                    <a:lstStyle/>
                    <a:p>
                      <a:pPr marL="0" marR="0">
                        <a:lnSpc>
                          <a:spcPct val="107000"/>
                        </a:lnSpc>
                        <a:spcAft>
                          <a:spcPts val="800"/>
                        </a:spcAft>
                      </a:pPr>
                      <a:r>
                        <a:rPr lang="en-US" sz="1200" kern="100">
                          <a:effectLst/>
                          <a:latin typeface="Times New Roman" panose="02020603050405020304" pitchFamily="18" charset="0"/>
                          <a:cs typeface="Times New Roman" panose="02020603050405020304" pitchFamily="18" charset="0"/>
                        </a:rPr>
                        <a:t>Pain/ discomfort</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193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64.3</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126</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65.3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107</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35.7</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85</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79.4</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6.61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0.01</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0241895"/>
                  </a:ext>
                </a:extLst>
              </a:tr>
              <a:tr h="361763">
                <a:tc>
                  <a:txBody>
                    <a:bodyPr/>
                    <a:lstStyle/>
                    <a:p>
                      <a:pPr marL="0" marR="0">
                        <a:lnSpc>
                          <a:spcPct val="107000"/>
                        </a:lnSpc>
                        <a:spcAft>
                          <a:spcPts val="800"/>
                        </a:spcAft>
                      </a:pPr>
                      <a:r>
                        <a:rPr lang="en-US" sz="1200" kern="100" dirty="0">
                          <a:effectLst/>
                          <a:latin typeface="Times New Roman" panose="02020603050405020304" pitchFamily="18" charset="0"/>
                          <a:cs typeface="Times New Roman" panose="02020603050405020304" pitchFamily="18" charset="0"/>
                        </a:rPr>
                        <a:t>Anxiety/depression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231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77</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193</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83.6</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69</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23</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18</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26.1</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indent="8890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84.08</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&lt;0.00001</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34201510"/>
                  </a:ext>
                </a:extLst>
              </a:tr>
            </a:tbl>
          </a:graphicData>
        </a:graphic>
      </p:graphicFrame>
    </p:spTree>
    <p:extLst>
      <p:ext uri="{BB962C8B-B14F-4D97-AF65-F5344CB8AC3E}">
        <p14:creationId xmlns:p14="http://schemas.microsoft.com/office/powerpoint/2010/main" val="27390015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64F5F-887D-050F-7BED-15CC74351247}"/>
              </a:ext>
            </a:extLst>
          </p:cNvPr>
          <p:cNvSpPr>
            <a:spLocks noGrp="1"/>
          </p:cNvSpPr>
          <p:nvPr>
            <p:ph type="title"/>
          </p:nvPr>
        </p:nvSpPr>
        <p:spPr>
          <a:xfrm>
            <a:off x="102742" y="749177"/>
            <a:ext cx="11784458" cy="45719"/>
          </a:xfrm>
        </p:spPr>
        <p:txBody>
          <a:bodyPr>
            <a:normAutofit fontScale="90000"/>
          </a:bodyPr>
          <a:lstStyle/>
          <a:p>
            <a:pPr marL="0" marR="0">
              <a:lnSpc>
                <a:spcPct val="110000"/>
              </a:lnSpc>
              <a:spcBef>
                <a:spcPts val="35"/>
              </a:spcBef>
            </a:pPr>
            <a:r>
              <a:rPr lang="en-US" sz="1800" dirty="0">
                <a:solidFill>
                  <a:schemeClr val="tx1"/>
                </a:solidFill>
                <a:effectLst/>
                <a:latin typeface="Times New Roman" panose="02020603050405020304" pitchFamily="18" charset="0"/>
                <a:ea typeface="Cambria" panose="02040503050406030204" pitchFamily="18" charset="0"/>
                <a:cs typeface="Cambria" panose="02040503050406030204" pitchFamily="18" charset="0"/>
              </a:rPr>
              <a:t>Table 4: Multifaceted </a:t>
            </a:r>
            <a:r>
              <a:rPr lang="en-IN" sz="1800" dirty="0">
                <a:solidFill>
                  <a:schemeClr val="tx1"/>
                </a:solidFill>
                <a:effectLst/>
                <a:latin typeface="Times New Roman" panose="02020603050405020304" pitchFamily="18" charset="0"/>
                <a:ea typeface="Cambria" panose="02040503050406030204" pitchFamily="18" charset="0"/>
                <a:cs typeface="Cambria" panose="02040503050406030204" pitchFamily="18" charset="0"/>
              </a:rPr>
              <a:t>investigation of lung performance assessment in petrochemical industry workers.</a:t>
            </a:r>
            <a:br>
              <a:rPr lang="en-IN" sz="1800" dirty="0">
                <a:effectLst/>
                <a:latin typeface="Cambria" panose="02040503050406030204" pitchFamily="18" charset="0"/>
                <a:ea typeface="Cambria" panose="02040503050406030204" pitchFamily="18" charset="0"/>
                <a:cs typeface="Cambria" panose="02040503050406030204" pitchFamily="18" charset="0"/>
              </a:rPr>
            </a:br>
            <a:endParaRPr lang="en-IN" sz="3200" dirty="0"/>
          </a:p>
        </p:txBody>
      </p:sp>
      <p:graphicFrame>
        <p:nvGraphicFramePr>
          <p:cNvPr id="5" name="Content Placeholder 4">
            <a:extLst>
              <a:ext uri="{FF2B5EF4-FFF2-40B4-BE49-F238E27FC236}">
                <a16:creationId xmlns:a16="http://schemas.microsoft.com/office/drawing/2014/main" id="{406E4392-ACA6-4E88-F1F1-40E592B15E21}"/>
              </a:ext>
            </a:extLst>
          </p:cNvPr>
          <p:cNvGraphicFramePr>
            <a:graphicFrameLocks noGrp="1"/>
          </p:cNvGraphicFramePr>
          <p:nvPr>
            <p:ph idx="1"/>
            <p:extLst>
              <p:ext uri="{D42A27DB-BD31-4B8C-83A1-F6EECF244321}">
                <p14:modId xmlns:p14="http://schemas.microsoft.com/office/powerpoint/2010/main" val="759803652"/>
              </p:ext>
            </p:extLst>
          </p:nvPr>
        </p:nvGraphicFramePr>
        <p:xfrm>
          <a:off x="1" y="1417076"/>
          <a:ext cx="12191999" cy="4691747"/>
        </p:xfrm>
        <a:graphic>
          <a:graphicData uri="http://schemas.openxmlformats.org/drawingml/2006/table">
            <a:tbl>
              <a:tblPr firstRow="1" firstCol="1" bandRow="1">
                <a:tableStyleId>{5FD0F851-EC5A-4D38-B0AD-8093EC10F338}</a:tableStyleId>
              </a:tblPr>
              <a:tblGrid>
                <a:gridCol w="4531539">
                  <a:extLst>
                    <a:ext uri="{9D8B030D-6E8A-4147-A177-3AD203B41FA5}">
                      <a16:colId xmlns:a16="http://schemas.microsoft.com/office/drawing/2014/main" val="3951241007"/>
                    </a:ext>
                  </a:extLst>
                </a:gridCol>
                <a:gridCol w="971043">
                  <a:extLst>
                    <a:ext uri="{9D8B030D-6E8A-4147-A177-3AD203B41FA5}">
                      <a16:colId xmlns:a16="http://schemas.microsoft.com/office/drawing/2014/main" val="2264918262"/>
                    </a:ext>
                  </a:extLst>
                </a:gridCol>
                <a:gridCol w="971043">
                  <a:extLst>
                    <a:ext uri="{9D8B030D-6E8A-4147-A177-3AD203B41FA5}">
                      <a16:colId xmlns:a16="http://schemas.microsoft.com/office/drawing/2014/main" val="948336107"/>
                    </a:ext>
                  </a:extLst>
                </a:gridCol>
                <a:gridCol w="1078939">
                  <a:extLst>
                    <a:ext uri="{9D8B030D-6E8A-4147-A177-3AD203B41FA5}">
                      <a16:colId xmlns:a16="http://schemas.microsoft.com/office/drawing/2014/main" val="1458227348"/>
                    </a:ext>
                  </a:extLst>
                </a:gridCol>
                <a:gridCol w="1078939">
                  <a:extLst>
                    <a:ext uri="{9D8B030D-6E8A-4147-A177-3AD203B41FA5}">
                      <a16:colId xmlns:a16="http://schemas.microsoft.com/office/drawing/2014/main" val="403094862"/>
                    </a:ext>
                  </a:extLst>
                </a:gridCol>
                <a:gridCol w="1078939">
                  <a:extLst>
                    <a:ext uri="{9D8B030D-6E8A-4147-A177-3AD203B41FA5}">
                      <a16:colId xmlns:a16="http://schemas.microsoft.com/office/drawing/2014/main" val="854307073"/>
                    </a:ext>
                  </a:extLst>
                </a:gridCol>
                <a:gridCol w="1294724">
                  <a:extLst>
                    <a:ext uri="{9D8B030D-6E8A-4147-A177-3AD203B41FA5}">
                      <a16:colId xmlns:a16="http://schemas.microsoft.com/office/drawing/2014/main" val="1460438852"/>
                    </a:ext>
                  </a:extLst>
                </a:gridCol>
                <a:gridCol w="1186833">
                  <a:extLst>
                    <a:ext uri="{9D8B030D-6E8A-4147-A177-3AD203B41FA5}">
                      <a16:colId xmlns:a16="http://schemas.microsoft.com/office/drawing/2014/main" val="3095143598"/>
                    </a:ext>
                  </a:extLst>
                </a:gridCol>
              </a:tblGrid>
              <a:tr h="210695">
                <a:tc rowSpan="2">
                  <a:txBody>
                    <a:bodyPr/>
                    <a:lstStyle/>
                    <a:p>
                      <a:pPr marL="0" marR="0">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Indicator</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rowSpan="2">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B</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rowSpan="2">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Standard error</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rowSpan="2">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Waldχ</a:t>
                      </a:r>
                      <a:r>
                        <a:rPr lang="en-IN" sz="1200" kern="100" baseline="30000">
                          <a:effectLst/>
                          <a:latin typeface="Times New Roman" panose="02020603050405020304" pitchFamily="18" charset="0"/>
                          <a:cs typeface="Times New Roman" panose="02020603050405020304" pitchFamily="18" charset="0"/>
                        </a:rPr>
                        <a:t>2</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rowSpan="2">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P</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rowSpan="2">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OR</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gridSpan="2">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OR95%C.I.</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hMerge="1">
                  <a:txBody>
                    <a:bodyPr/>
                    <a:lstStyle/>
                    <a:p>
                      <a:endParaRPr lang="en-IN"/>
                    </a:p>
                  </a:txBody>
                  <a:tcPr/>
                </a:tc>
                <a:extLst>
                  <a:ext uri="{0D108BD9-81ED-4DB2-BD59-A6C34878D82A}">
                    <a16:rowId xmlns:a16="http://schemas.microsoft.com/office/drawing/2014/main" val="2166065786"/>
                  </a:ext>
                </a:extLst>
              </a:tr>
              <a:tr h="221549">
                <a:tc vMerge="1">
                  <a:txBody>
                    <a:bodyPr/>
                    <a:lstStyle/>
                    <a:p>
                      <a:endParaRPr lang="en-IN"/>
                    </a:p>
                  </a:txBody>
                  <a:tcPr/>
                </a:tc>
                <a:tc vMerge="1">
                  <a:txBody>
                    <a:bodyPr/>
                    <a:lstStyle/>
                    <a:p>
                      <a:endParaRPr lang="en-IN"/>
                    </a:p>
                  </a:txBody>
                  <a:tcPr/>
                </a:tc>
                <a:tc vMerge="1">
                  <a:txBody>
                    <a:bodyPr/>
                    <a:lstStyle/>
                    <a:p>
                      <a:endParaRPr lang="en-IN"/>
                    </a:p>
                  </a:txBody>
                  <a:tcPr/>
                </a:tc>
                <a:tc vMerge="1">
                  <a:txBody>
                    <a:bodyPr/>
                    <a:lstStyle/>
                    <a:p>
                      <a:endParaRPr lang="en-IN"/>
                    </a:p>
                  </a:txBody>
                  <a:tcPr/>
                </a:tc>
                <a:tc vMerge="1">
                  <a:txBody>
                    <a:bodyPr/>
                    <a:lstStyle/>
                    <a:p>
                      <a:endParaRPr lang="en-IN"/>
                    </a:p>
                  </a:txBody>
                  <a:tcPr/>
                </a:tc>
                <a:tc vMerge="1">
                  <a:txBody>
                    <a:bodyPr/>
                    <a:lstStyle/>
                    <a:p>
                      <a:endParaRPr lang="en-IN"/>
                    </a:p>
                  </a:txBody>
                  <a:tcPr/>
                </a:tc>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Upper limit</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Lower limit</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102450737"/>
                  </a:ext>
                </a:extLst>
              </a:tr>
              <a:tr h="432244">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The Uppermost level of schooling (comparison group = primary school and below)</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extLst>
                  <a:ext uri="{0D108BD9-81ED-4DB2-BD59-A6C34878D82A}">
                    <a16:rowId xmlns:a16="http://schemas.microsoft.com/office/drawing/2014/main" val="2069302011"/>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Intermediate schools</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-0.166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0.300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0.306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0.580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0.847</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1.526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0.470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461747712"/>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College and above</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-1.952</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0.384</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25.840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0.0034</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0.142</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0.302</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0.067</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57800886"/>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Way of payment for Treatment costs (comparison group = self-pay) </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extLst>
                  <a:ext uri="{0D108BD9-81ED-4DB2-BD59-A6C34878D82A}">
                    <a16:rowId xmlns:a16="http://schemas.microsoft.com/office/drawing/2014/main" val="1052358993"/>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Non-self-</a:t>
                      </a:r>
                      <a:r>
                        <a:rPr lang="en-IN" sz="1200" kern="0">
                          <a:effectLst/>
                          <a:latin typeface="Times New Roman" panose="02020603050405020304" pitchFamily="18" charset="0"/>
                          <a:cs typeface="Times New Roman" panose="02020603050405020304" pitchFamily="18" charset="0"/>
                        </a:rPr>
                        <a:t>sustained</a:t>
                      </a:r>
                      <a:r>
                        <a:rPr lang="en-IN" sz="1200" kern="100">
                          <a:effectLst/>
                          <a:latin typeface="Times New Roman" panose="02020603050405020304" pitchFamily="18" charset="0"/>
                          <a:cs typeface="Times New Roman" panose="02020603050405020304" pitchFamily="18" charset="0"/>
                        </a:rPr>
                        <a:t> </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-1.057</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0.261</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16.401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0.0340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0.348</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0.579</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0.208</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149462780"/>
                  </a:ext>
                </a:extLst>
              </a:tr>
              <a:tr h="432244">
                <a:tc>
                  <a:txBody>
                    <a:bodyPr/>
                    <a:lstStyle/>
                    <a:p>
                      <a:pPr marL="0" marR="0">
                        <a:lnSpc>
                          <a:spcPct val="107000"/>
                        </a:lnSpc>
                        <a:spcAft>
                          <a:spcPts val="0"/>
                        </a:spcAft>
                      </a:pPr>
                      <a:r>
                        <a:rPr lang="en-IN" sz="1200" kern="100" dirty="0">
                          <a:effectLst/>
                          <a:latin typeface="Times New Roman" panose="02020603050405020304" pitchFamily="18" charset="0"/>
                          <a:cs typeface="Times New Roman" panose="02020603050405020304" pitchFamily="18" charset="0"/>
                        </a:rPr>
                        <a:t>EQ-5D-5L                                             </a:t>
                      </a:r>
                    </a:p>
                    <a:p>
                      <a:pPr marL="0" marR="0">
                        <a:lnSpc>
                          <a:spcPct val="107000"/>
                        </a:lnSpc>
                        <a:spcAft>
                          <a:spcPts val="0"/>
                        </a:spcAft>
                      </a:pPr>
                      <a:r>
                        <a:rPr lang="en-IN" sz="1200" kern="100" dirty="0">
                          <a:effectLst/>
                          <a:latin typeface="Times New Roman" panose="02020603050405020304" pitchFamily="18" charset="0"/>
                          <a:cs typeface="Times New Roman" panose="02020603050405020304" pitchFamily="18" charset="0"/>
                        </a:rPr>
                        <a:t>Movement (Comparison group = no concern) </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extLst>
                  <a:ext uri="{0D108BD9-81ED-4DB2-BD59-A6C34878D82A}">
                    <a16:rowId xmlns:a16="http://schemas.microsoft.com/office/drawing/2014/main" val="4128878311"/>
                  </a:ext>
                </a:extLst>
              </a:tr>
              <a:tr h="210695">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Concern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N/A</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N/A</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N/A</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N/A</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N/A</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N/A</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N/A</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3363878540"/>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Self-care (Comparison group = no 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extLst>
                  <a:ext uri="{0D108BD9-81ED-4DB2-BD59-A6C34878D82A}">
                    <a16:rowId xmlns:a16="http://schemas.microsoft.com/office/drawing/2014/main" val="2753051704"/>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1.593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0.281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32.158</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0.0005</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4.920</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8.536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2.832</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1632853828"/>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Day-to-day action (Comparison group = no 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extLst>
                  <a:ext uri="{0D108BD9-81ED-4DB2-BD59-A6C34878D82A}">
                    <a16:rowId xmlns:a16="http://schemas.microsoft.com/office/drawing/2014/main" val="2314835130"/>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2.040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0.315</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41.941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0.0002</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7.680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14.083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4.100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3429778405"/>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Agony/discomfort (Comparison group = no 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extLst>
                  <a:ext uri="{0D108BD9-81ED-4DB2-BD59-A6C34878D82A}">
                    <a16:rowId xmlns:a16="http://schemas.microsoft.com/office/drawing/2014/main" val="3955717715"/>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-0.720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0.284</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8.927</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0.0030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0.487</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0.085</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0.280</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1765659521"/>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Concern/depression (Comparison group = no 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extLst>
                  <a:ext uri="{0D108BD9-81ED-4DB2-BD59-A6C34878D82A}">
                    <a16:rowId xmlns:a16="http://schemas.microsoft.com/office/drawing/2014/main" val="458355069"/>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Concern</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2.670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0.326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67.080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&lt;0.0001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14.400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27.300</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7,59</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1278672354"/>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Self-efficacy (Comparison group = High Category)</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a:effectLst/>
                        <a:latin typeface="Times New Roman" panose="02020603050405020304" pitchFamily="18" charset="0"/>
                        <a:cs typeface="Times New Roman" panose="02020603050405020304" pitchFamily="18" charset="0"/>
                      </a:endParaRPr>
                    </a:p>
                  </a:txBody>
                  <a:tcPr marL="65008" marR="65008" marT="0" marB="0"/>
                </a:tc>
                <a:tc>
                  <a:txBody>
                    <a:bodyPr/>
                    <a:lstStyle/>
                    <a:p>
                      <a:pPr>
                        <a:lnSpc>
                          <a:spcPct val="107000"/>
                        </a:lnSpc>
                      </a:pPr>
                      <a:endParaRPr lang="en-IN" sz="1200" kern="100" dirty="0">
                        <a:effectLst/>
                        <a:latin typeface="Times New Roman" panose="02020603050405020304" pitchFamily="18" charset="0"/>
                        <a:cs typeface="Times New Roman" panose="02020603050405020304" pitchFamily="18" charset="0"/>
                      </a:endParaRPr>
                    </a:p>
                  </a:txBody>
                  <a:tcPr marL="65008" marR="65008" marT="0" marB="0"/>
                </a:tc>
                <a:extLst>
                  <a:ext uri="{0D108BD9-81ED-4DB2-BD59-A6C34878D82A}">
                    <a16:rowId xmlns:a16="http://schemas.microsoft.com/office/drawing/2014/main" val="2130949762"/>
                  </a:ext>
                </a:extLst>
              </a:tr>
              <a:tr h="212288">
                <a:tc>
                  <a:txBody>
                    <a:bodyPr/>
                    <a:lstStyle/>
                    <a:p>
                      <a:pPr marL="0" marR="0">
                        <a:lnSpc>
                          <a:spcPct val="107000"/>
                        </a:lnSpc>
                        <a:spcAft>
                          <a:spcPts val="800"/>
                        </a:spcAft>
                      </a:pPr>
                      <a:r>
                        <a:rPr lang="en-IN" sz="1200" kern="100">
                          <a:effectLst/>
                          <a:latin typeface="Times New Roman" panose="02020603050405020304" pitchFamily="18" charset="0"/>
                          <a:cs typeface="Times New Roman" panose="02020603050405020304" pitchFamily="18" charset="0"/>
                        </a:rPr>
                        <a:t>Medium Category</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-0.560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0.283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3.916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0.0480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0.571</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0.956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0.315</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3980344055"/>
                  </a:ext>
                </a:extLst>
              </a:tr>
              <a:tr h="212288">
                <a:tc>
                  <a:txBody>
                    <a:bodyPr/>
                    <a:lstStyle/>
                    <a:p>
                      <a:pPr marL="0" marR="0">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Low Category</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-1.523</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0.616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6.113</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0.0130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0.218</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0.729</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tc>
                  <a:txBody>
                    <a:bodyPr/>
                    <a:lstStyle/>
                    <a:p>
                      <a:pPr marL="0" marR="0"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0.065</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5008" marR="65008" marT="0" marB="0"/>
                </a:tc>
                <a:extLst>
                  <a:ext uri="{0D108BD9-81ED-4DB2-BD59-A6C34878D82A}">
                    <a16:rowId xmlns:a16="http://schemas.microsoft.com/office/drawing/2014/main" val="4064688199"/>
                  </a:ext>
                </a:extLst>
              </a:tr>
            </a:tbl>
          </a:graphicData>
        </a:graphic>
      </p:graphicFrame>
    </p:spTree>
    <p:extLst>
      <p:ext uri="{BB962C8B-B14F-4D97-AF65-F5344CB8AC3E}">
        <p14:creationId xmlns:p14="http://schemas.microsoft.com/office/powerpoint/2010/main" val="24873048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F7284D-CC89-9E31-9E02-D3412E778C01}"/>
              </a:ext>
            </a:extLst>
          </p:cNvPr>
          <p:cNvSpPr>
            <a:spLocks noGrp="1"/>
          </p:cNvSpPr>
          <p:nvPr>
            <p:ph idx="1"/>
          </p:nvPr>
        </p:nvSpPr>
        <p:spPr>
          <a:xfrm>
            <a:off x="0" y="565079"/>
            <a:ext cx="12192000" cy="6292920"/>
          </a:xfrm>
        </p:spPr>
        <p:txBody>
          <a:bodyPr/>
          <a:lstStyle/>
          <a:p>
            <a:pPr marL="0" indent="0">
              <a:buNone/>
            </a:pPr>
            <a:r>
              <a:rPr lang="en-IN" sz="1800" dirty="0">
                <a:effectLst/>
                <a:latin typeface="Times New Roman" panose="02020603050405020304" pitchFamily="18" charset="0"/>
                <a:ea typeface="Calibri" panose="020F0502020204030204" pitchFamily="34" charset="0"/>
              </a:rPr>
              <a:t>Table 5: Multi-functional investigation of Peak expiratory flow rate in Petrochemical Industries</a:t>
            </a:r>
          </a:p>
          <a:p>
            <a:pPr marL="0" indent="0">
              <a:buNone/>
            </a:pPr>
            <a:endParaRPr lang="en-IN" dirty="0"/>
          </a:p>
        </p:txBody>
      </p:sp>
      <p:graphicFrame>
        <p:nvGraphicFramePr>
          <p:cNvPr id="4" name="Table 3">
            <a:extLst>
              <a:ext uri="{FF2B5EF4-FFF2-40B4-BE49-F238E27FC236}">
                <a16:creationId xmlns:a16="http://schemas.microsoft.com/office/drawing/2014/main" id="{CDD62B89-8B67-91A1-33B1-631BA2F07BA0}"/>
              </a:ext>
            </a:extLst>
          </p:cNvPr>
          <p:cNvGraphicFramePr>
            <a:graphicFrameLocks noGrp="1"/>
          </p:cNvGraphicFramePr>
          <p:nvPr>
            <p:extLst>
              <p:ext uri="{D42A27DB-BD31-4B8C-83A1-F6EECF244321}">
                <p14:modId xmlns:p14="http://schemas.microsoft.com/office/powerpoint/2010/main" val="3830637722"/>
              </p:ext>
            </p:extLst>
          </p:nvPr>
        </p:nvGraphicFramePr>
        <p:xfrm>
          <a:off x="0" y="1273996"/>
          <a:ext cx="12191999" cy="2960750"/>
        </p:xfrm>
        <a:graphic>
          <a:graphicData uri="http://schemas.openxmlformats.org/drawingml/2006/table">
            <a:tbl>
              <a:tblPr firstRow="1" firstCol="1" bandRow="1">
                <a:tableStyleId>{5FD0F851-EC5A-4D38-B0AD-8093EC10F338}</a:tableStyleId>
              </a:tblPr>
              <a:tblGrid>
                <a:gridCol w="2190750">
                  <a:extLst>
                    <a:ext uri="{9D8B030D-6E8A-4147-A177-3AD203B41FA5}">
                      <a16:colId xmlns:a16="http://schemas.microsoft.com/office/drawing/2014/main" val="1411907573"/>
                    </a:ext>
                  </a:extLst>
                </a:gridCol>
                <a:gridCol w="2190750">
                  <a:extLst>
                    <a:ext uri="{9D8B030D-6E8A-4147-A177-3AD203B41FA5}">
                      <a16:colId xmlns:a16="http://schemas.microsoft.com/office/drawing/2014/main" val="482284402"/>
                    </a:ext>
                  </a:extLst>
                </a:gridCol>
                <a:gridCol w="952501">
                  <a:extLst>
                    <a:ext uri="{9D8B030D-6E8A-4147-A177-3AD203B41FA5}">
                      <a16:colId xmlns:a16="http://schemas.microsoft.com/office/drawing/2014/main" val="44708046"/>
                    </a:ext>
                  </a:extLst>
                </a:gridCol>
                <a:gridCol w="1190625">
                  <a:extLst>
                    <a:ext uri="{9D8B030D-6E8A-4147-A177-3AD203B41FA5}">
                      <a16:colId xmlns:a16="http://schemas.microsoft.com/office/drawing/2014/main" val="2317163578"/>
                    </a:ext>
                  </a:extLst>
                </a:gridCol>
                <a:gridCol w="1571624">
                  <a:extLst>
                    <a:ext uri="{9D8B030D-6E8A-4147-A177-3AD203B41FA5}">
                      <a16:colId xmlns:a16="http://schemas.microsoft.com/office/drawing/2014/main" val="3775234768"/>
                    </a:ext>
                  </a:extLst>
                </a:gridCol>
                <a:gridCol w="2190750">
                  <a:extLst>
                    <a:ext uri="{9D8B030D-6E8A-4147-A177-3AD203B41FA5}">
                      <a16:colId xmlns:a16="http://schemas.microsoft.com/office/drawing/2014/main" val="3909248086"/>
                    </a:ext>
                  </a:extLst>
                </a:gridCol>
                <a:gridCol w="1904999">
                  <a:extLst>
                    <a:ext uri="{9D8B030D-6E8A-4147-A177-3AD203B41FA5}">
                      <a16:colId xmlns:a16="http://schemas.microsoft.com/office/drawing/2014/main" val="2970430425"/>
                    </a:ext>
                  </a:extLst>
                </a:gridCol>
              </a:tblGrid>
              <a:tr h="616824">
                <a:tc rowSpan="2">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Factors</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rowSpan="2">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Number of people </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rowSpan="2">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Red zone %</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rowSpan="2">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Yellow Zone %</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rowSpan="2">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Green Zone %</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PEFR Actual</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PEFR Predicted (%)</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446274468"/>
                  </a:ext>
                </a:extLst>
              </a:tr>
              <a:tr h="365629">
                <a:tc vMerge="1">
                  <a:txBody>
                    <a:bodyPr/>
                    <a:lstStyle/>
                    <a:p>
                      <a:endParaRPr lang="en-IN"/>
                    </a:p>
                  </a:txBody>
                  <a:tcPr/>
                </a:tc>
                <a:tc vMerge="1">
                  <a:txBody>
                    <a:bodyPr/>
                    <a:lstStyle/>
                    <a:p>
                      <a:endParaRPr lang="en-IN"/>
                    </a:p>
                  </a:txBody>
                  <a:tcPr/>
                </a:tc>
                <a:tc vMerge="1">
                  <a:txBody>
                    <a:bodyPr/>
                    <a:lstStyle/>
                    <a:p>
                      <a:endParaRPr lang="en-IN"/>
                    </a:p>
                  </a:txBody>
                  <a:tcPr/>
                </a:tc>
                <a:tc vMerge="1">
                  <a:txBody>
                    <a:bodyPr/>
                    <a:lstStyle/>
                    <a:p>
                      <a:endParaRPr lang="en-IN"/>
                    </a:p>
                  </a:txBody>
                  <a:tcPr/>
                </a:tc>
                <a:tc vMerge="1">
                  <a:txBody>
                    <a:bodyPr/>
                    <a:lstStyle/>
                    <a:p>
                      <a:endParaRPr lang="en-IN"/>
                    </a:p>
                  </a:txBody>
                  <a:tcPr/>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Mean ± SD</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Mean ± SD</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20667967"/>
                  </a:ext>
                </a:extLst>
              </a:tr>
              <a:tr h="459427">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Male</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150</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0</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23.3</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76.7</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422.7 ± 78.05</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93.04 ± 13.30</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160157813"/>
                  </a:ext>
                </a:extLst>
              </a:tr>
              <a:tr h="459427">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Female</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150</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0</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2</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98</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515.6 ± 77.60</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121.6 ± 10.43</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604056881"/>
                  </a:ext>
                </a:extLst>
              </a:tr>
              <a:tr h="328185">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Mean difference</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gridSpan="4">
                  <a:txBody>
                    <a:bodyPr/>
                    <a:lstStyle/>
                    <a:p>
                      <a:pPr marL="0" marR="0">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 </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hMerge="1">
                  <a:txBody>
                    <a:bodyPr/>
                    <a:lstStyle/>
                    <a:p>
                      <a:endParaRPr lang="en-IN"/>
                    </a:p>
                  </a:txBody>
                  <a:tcPr/>
                </a:tc>
                <a:tc hMerge="1">
                  <a:txBody>
                    <a:bodyPr/>
                    <a:lstStyle/>
                    <a:p>
                      <a:endParaRPr lang="en-IN"/>
                    </a:p>
                  </a:txBody>
                  <a:tcPr/>
                </a:tc>
                <a:tc hMerge="1">
                  <a:txBody>
                    <a:bodyPr/>
                    <a:lstStyle/>
                    <a:p>
                      <a:endParaRPr lang="en-IN"/>
                    </a:p>
                  </a:txBody>
                  <a:tcPr/>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92.9</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28.56%</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12869769"/>
                  </a:ext>
                </a:extLst>
              </a:tr>
              <a:tr h="365629">
                <a:tc rowSpan="2">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Significance</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en-IN" sz="1500" kern="100">
                          <a:effectLst/>
                          <a:latin typeface="Times New Roman" panose="02020603050405020304" pitchFamily="18" charset="0"/>
                          <a:cs typeface="Times New Roman" panose="02020603050405020304" pitchFamily="18" charset="0"/>
                        </a:rPr>
                        <a:t>T value</a:t>
                      </a:r>
                      <a:endParaRPr lang="en-IN" sz="15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rowSpan="2" gridSpan="3">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 </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rowSpan="2" hMerge="1">
                  <a:txBody>
                    <a:bodyPr/>
                    <a:lstStyle/>
                    <a:p>
                      <a:endParaRPr lang="en-IN"/>
                    </a:p>
                  </a:txBody>
                  <a:tcPr/>
                </a:tc>
                <a:tc rowSpan="2" hMerge="1">
                  <a:txBody>
                    <a:bodyPr/>
                    <a:lstStyle/>
                    <a:p>
                      <a:endParaRPr lang="en-IN"/>
                    </a:p>
                  </a:txBody>
                  <a:tcPr/>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10.33</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18.08</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967498539"/>
                  </a:ext>
                </a:extLst>
              </a:tr>
              <a:tr h="365629">
                <a:tc vMerge="1">
                  <a:txBody>
                    <a:bodyPr/>
                    <a:lstStyle/>
                    <a:p>
                      <a:endParaRPr lang="en-IN"/>
                    </a:p>
                  </a:txBody>
                  <a:tcPr/>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P value</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gridSpan="3" vMerge="1">
                  <a:txBody>
                    <a:bodyPr/>
                    <a:lstStyle/>
                    <a:p>
                      <a:endParaRPr lang="en-IN"/>
                    </a:p>
                  </a:txBody>
                  <a:tcPr/>
                </a:tc>
                <a:tc hMerge="1" vMerge="1">
                  <a:txBody>
                    <a:bodyPr/>
                    <a:lstStyle/>
                    <a:p>
                      <a:endParaRPr lang="en-IN"/>
                    </a:p>
                  </a:txBody>
                  <a:tcPr/>
                </a:tc>
                <a:tc hMerge="1" vMerge="1">
                  <a:txBody>
                    <a:bodyPr/>
                    <a:lstStyle/>
                    <a:p>
                      <a:endParaRPr lang="en-IN"/>
                    </a:p>
                  </a:txBody>
                  <a:tcPr/>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&lt;0.00001, High</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en-IN" sz="1500" kern="100" dirty="0">
                          <a:effectLst/>
                          <a:latin typeface="Times New Roman" panose="02020603050405020304" pitchFamily="18" charset="0"/>
                          <a:cs typeface="Times New Roman" panose="02020603050405020304" pitchFamily="18" charset="0"/>
                        </a:rPr>
                        <a:t>&lt;0.00001, High</a:t>
                      </a:r>
                      <a:endParaRPr lang="en-IN" sz="15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76148248"/>
                  </a:ext>
                </a:extLst>
              </a:tr>
            </a:tbl>
          </a:graphicData>
        </a:graphic>
      </p:graphicFrame>
    </p:spTree>
    <p:extLst>
      <p:ext uri="{BB962C8B-B14F-4D97-AF65-F5344CB8AC3E}">
        <p14:creationId xmlns:p14="http://schemas.microsoft.com/office/powerpoint/2010/main" val="2355928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7F5CC-01C9-42EA-C269-396007A8FD52}"/>
              </a:ext>
            </a:extLst>
          </p:cNvPr>
          <p:cNvSpPr>
            <a:spLocks noGrp="1"/>
          </p:cNvSpPr>
          <p:nvPr>
            <p:ph type="title"/>
          </p:nvPr>
        </p:nvSpPr>
        <p:spPr>
          <a:xfrm>
            <a:off x="39384" y="1"/>
            <a:ext cx="12113231" cy="491246"/>
          </a:xfrm>
        </p:spPr>
        <p:txBody>
          <a:bodyPr>
            <a:normAutofit fontScale="90000"/>
          </a:bodyPr>
          <a:lstStyle/>
          <a:p>
            <a:r>
              <a:rPr lang="en-US" sz="3200" dirty="0">
                <a:latin typeface="Times New Roman" panose="02020603050405020304" pitchFamily="18" charset="0"/>
                <a:cs typeface="Times New Roman" panose="02020603050405020304" pitchFamily="18" charset="0"/>
              </a:rPr>
              <a:t>INTERPRETATIONS</a:t>
            </a:r>
            <a:endParaRPr lang="en-IN"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F549D68-5324-6C5A-7538-7EA0BB99C3EC}"/>
              </a:ext>
            </a:extLst>
          </p:cNvPr>
          <p:cNvSpPr>
            <a:spLocks noGrp="1"/>
          </p:cNvSpPr>
          <p:nvPr>
            <p:ph idx="1"/>
          </p:nvPr>
        </p:nvSpPr>
        <p:spPr>
          <a:xfrm>
            <a:off x="39384" y="491246"/>
            <a:ext cx="12113231" cy="6366754"/>
          </a:xfrm>
        </p:spPr>
        <p:txBody>
          <a:bodyPr numCol="2">
            <a:normAutofit fontScale="92500"/>
          </a:bodyPr>
          <a:lstStyle/>
          <a:p>
            <a:r>
              <a:rPr lang="en-US" sz="1600" b="1" dirty="0">
                <a:latin typeface="Times New Roman" panose="02020603050405020304" pitchFamily="18" charset="0"/>
                <a:cs typeface="Times New Roman" panose="02020603050405020304" pitchFamily="18" charset="0"/>
              </a:rPr>
              <a:t>1. Chi-square (χ²) Test</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Increase in χ² value</a:t>
            </a:r>
            <a:r>
              <a:rPr lang="en-US" sz="1600" dirty="0">
                <a:latin typeface="Times New Roman" panose="02020603050405020304" pitchFamily="18" charset="0"/>
                <a:cs typeface="Times New Roman" panose="02020603050405020304" pitchFamily="18" charset="0"/>
              </a:rPr>
              <a:t>: Indicates a stronger association between the variables (e.g., education level and lung function testing).</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Decrease in χ² value</a:t>
            </a:r>
            <a:r>
              <a:rPr lang="en-US" sz="1600" dirty="0">
                <a:latin typeface="Times New Roman" panose="02020603050405020304" pitchFamily="18" charset="0"/>
                <a:cs typeface="Times New Roman" panose="02020603050405020304" pitchFamily="18" charset="0"/>
              </a:rPr>
              <a:t>: Suggests a weaker association, meaning the variables may not be significantly related.</a:t>
            </a:r>
          </a:p>
          <a:p>
            <a:r>
              <a:rPr lang="en-US" sz="1600" b="1" dirty="0">
                <a:latin typeface="Times New Roman" panose="02020603050405020304" pitchFamily="18" charset="0"/>
                <a:cs typeface="Times New Roman" panose="02020603050405020304" pitchFamily="18" charset="0"/>
              </a:rPr>
              <a:t>2. P-value</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Decrease in p-value</a:t>
            </a:r>
            <a:r>
              <a:rPr lang="en-US" sz="1600" dirty="0">
                <a:latin typeface="Times New Roman" panose="02020603050405020304" pitchFamily="18" charset="0"/>
                <a:cs typeface="Times New Roman" panose="02020603050405020304" pitchFamily="18" charset="0"/>
              </a:rPr>
              <a:t>: This means the result is more statistically significant (i.e., the observed effect is less likely due to random chance).</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Increase in p-value</a:t>
            </a:r>
            <a:r>
              <a:rPr lang="en-US" sz="1600" dirty="0">
                <a:latin typeface="Times New Roman" panose="02020603050405020304" pitchFamily="18" charset="0"/>
                <a:cs typeface="Times New Roman" panose="02020603050405020304" pitchFamily="18" charset="0"/>
              </a:rPr>
              <a:t>: Indicates weaker statistical significance, meaning the observed association might have occurred by chance.</a:t>
            </a:r>
          </a:p>
          <a:p>
            <a:r>
              <a:rPr lang="en-US" sz="1600" b="1" dirty="0">
                <a:latin typeface="Times New Roman" panose="02020603050405020304" pitchFamily="18" charset="0"/>
                <a:cs typeface="Times New Roman" panose="02020603050405020304" pitchFamily="18" charset="0"/>
              </a:rPr>
              <a:t>3. Standard Error (SE)</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Increase in SE</a:t>
            </a:r>
            <a:r>
              <a:rPr lang="en-US" sz="1600" dirty="0">
                <a:latin typeface="Times New Roman" panose="02020603050405020304" pitchFamily="18" charset="0"/>
                <a:cs typeface="Times New Roman" panose="02020603050405020304" pitchFamily="18" charset="0"/>
              </a:rPr>
              <a:t>: Suggests that the estimated effect (e.g., regression coefficient) is less precise and more variable.</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Decrease in SE</a:t>
            </a:r>
            <a:r>
              <a:rPr lang="en-US" sz="1600" dirty="0">
                <a:latin typeface="Times New Roman" panose="02020603050405020304" pitchFamily="18" charset="0"/>
                <a:cs typeface="Times New Roman" panose="02020603050405020304" pitchFamily="18" charset="0"/>
              </a:rPr>
              <a:t>: Implies greater confidence in the accuracy of the estimated effect.</a:t>
            </a:r>
          </a:p>
          <a:p>
            <a:r>
              <a:rPr lang="en-US" sz="1600" b="1" dirty="0">
                <a:latin typeface="Times New Roman" panose="02020603050405020304" pitchFamily="18" charset="0"/>
                <a:cs typeface="Times New Roman" panose="02020603050405020304" pitchFamily="18" charset="0"/>
              </a:rPr>
              <a:t>4. Regression Coefficient (B)</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Increase in B</a:t>
            </a:r>
            <a:r>
              <a:rPr lang="en-US" sz="1600" dirty="0">
                <a:latin typeface="Times New Roman" panose="02020603050405020304" pitchFamily="18" charset="0"/>
                <a:cs typeface="Times New Roman" panose="02020603050405020304" pitchFamily="18" charset="0"/>
              </a:rPr>
              <a:t>: Shows that the independent variable has a stronger positive effect on lung function testing behaviour (e.g., higher education level increases the likelihood of testing).</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Decrease in B (negative B)</a:t>
            </a:r>
            <a:r>
              <a:rPr lang="en-US" sz="1600" dirty="0">
                <a:latin typeface="Times New Roman" panose="02020603050405020304" pitchFamily="18" charset="0"/>
                <a:cs typeface="Times New Roman" panose="02020603050405020304" pitchFamily="18" charset="0"/>
              </a:rPr>
              <a:t>: Suggests that the independent variable has a stronger negative effect (e.g., lower self-efficacy reduces the likelihood of testing).</a:t>
            </a:r>
          </a:p>
          <a:p>
            <a:r>
              <a:rPr lang="en-US" sz="1600" b="1" dirty="0">
                <a:latin typeface="Times New Roman" panose="02020603050405020304" pitchFamily="18" charset="0"/>
                <a:cs typeface="Times New Roman" panose="02020603050405020304" pitchFamily="18" charset="0"/>
              </a:rPr>
              <a:t>5. Odds Ratio (OR)</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OR &gt; 1 (Increase in OR)</a:t>
            </a:r>
            <a:r>
              <a:rPr lang="en-US" sz="1600" dirty="0">
                <a:latin typeface="Times New Roman" panose="02020603050405020304" pitchFamily="18" charset="0"/>
                <a:cs typeface="Times New Roman" panose="02020603050405020304" pitchFamily="18" charset="0"/>
              </a:rPr>
              <a:t>: The likelihood of lung function testing increases when the independent variable changes.</a:t>
            </a:r>
          </a:p>
          <a:p>
            <a:pPr marL="742950" lvl="1"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Example: If OR = 2.205 for "non-self-funded medical expenses," it means people whose medical expenses are covered by insurance are </a:t>
            </a:r>
            <a:r>
              <a:rPr lang="en-US" sz="1400" b="1" dirty="0">
                <a:latin typeface="Times New Roman" panose="02020603050405020304" pitchFamily="18" charset="0"/>
                <a:cs typeface="Times New Roman" panose="02020603050405020304" pitchFamily="18" charset="0"/>
              </a:rPr>
              <a:t>2.205 times more likely</a:t>
            </a:r>
            <a:r>
              <a:rPr lang="en-US" sz="1400" dirty="0">
                <a:latin typeface="Times New Roman" panose="02020603050405020304" pitchFamily="18" charset="0"/>
                <a:cs typeface="Times New Roman" panose="02020603050405020304" pitchFamily="18" charset="0"/>
              </a:rPr>
              <a:t> to undergo lung function testing compared to self-payers.</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OR &lt; 1 (Decrease in OR)</a:t>
            </a:r>
            <a:r>
              <a:rPr lang="en-US" sz="1600" dirty="0">
                <a:latin typeface="Times New Roman" panose="02020603050405020304" pitchFamily="18" charset="0"/>
                <a:cs typeface="Times New Roman" panose="02020603050405020304" pitchFamily="18" charset="0"/>
              </a:rPr>
              <a:t>: The likelihood of lung function testing decreases when the independent variable changes.</a:t>
            </a:r>
          </a:p>
          <a:p>
            <a:pPr marL="742950" lvl="1"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Example: If OR = 0.397 for "pain or discomfort," it means people experiencing pain are </a:t>
            </a:r>
            <a:r>
              <a:rPr lang="en-US" sz="1400" b="1" dirty="0">
                <a:latin typeface="Times New Roman" panose="02020603050405020304" pitchFamily="18" charset="0"/>
                <a:cs typeface="Times New Roman" panose="02020603050405020304" pitchFamily="18" charset="0"/>
              </a:rPr>
              <a:t>less likely</a:t>
            </a:r>
            <a:r>
              <a:rPr lang="en-US" sz="1400" dirty="0">
                <a:latin typeface="Times New Roman" panose="02020603050405020304" pitchFamily="18" charset="0"/>
                <a:cs typeface="Times New Roman" panose="02020603050405020304" pitchFamily="18" charset="0"/>
              </a:rPr>
              <a:t> to undergo testing.</a:t>
            </a:r>
          </a:p>
          <a:p>
            <a:r>
              <a:rPr lang="en-US" sz="1600" b="1" dirty="0">
                <a:latin typeface="Times New Roman" panose="02020603050405020304" pitchFamily="18" charset="0"/>
                <a:cs typeface="Times New Roman" panose="02020603050405020304" pitchFamily="18" charset="0"/>
              </a:rPr>
              <a:t>6. Wald Chi-square Test</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Increase in Wald χ²</a:t>
            </a:r>
            <a:r>
              <a:rPr lang="en-US" sz="1600" dirty="0">
                <a:latin typeface="Times New Roman" panose="02020603050405020304" pitchFamily="18" charset="0"/>
                <a:cs typeface="Times New Roman" panose="02020603050405020304" pitchFamily="18" charset="0"/>
              </a:rPr>
              <a:t>: Indicates that the independent variable has a more significant impact on lung function testing.</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Decrease in Wald χ²</a:t>
            </a:r>
            <a:r>
              <a:rPr lang="en-US" sz="1600" dirty="0">
                <a:latin typeface="Times New Roman" panose="02020603050405020304" pitchFamily="18" charset="0"/>
                <a:cs typeface="Times New Roman" panose="02020603050405020304" pitchFamily="18" charset="0"/>
              </a:rPr>
              <a:t>: Suggests that the variable’s impact is weaker or not statistically significant.</a:t>
            </a:r>
          </a:p>
          <a:p>
            <a:r>
              <a:rPr lang="en-US" sz="1600" b="1" dirty="0">
                <a:latin typeface="Times New Roman" panose="02020603050405020304" pitchFamily="18" charset="0"/>
                <a:cs typeface="Times New Roman" panose="02020603050405020304" pitchFamily="18" charset="0"/>
              </a:rPr>
              <a:t>7. Confidence Interval (CI) for OR</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Narrow CI (Decrease in range)</a:t>
            </a:r>
            <a:r>
              <a:rPr lang="en-US" sz="1600" dirty="0">
                <a:latin typeface="Times New Roman" panose="02020603050405020304" pitchFamily="18" charset="0"/>
                <a:cs typeface="Times New Roman" panose="02020603050405020304" pitchFamily="18" charset="0"/>
              </a:rPr>
              <a:t>: Indicates a more precise estimate of the effect size.</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Wide CI (Increase in range)</a:t>
            </a:r>
            <a:r>
              <a:rPr lang="en-US" sz="1600" dirty="0">
                <a:latin typeface="Times New Roman" panose="02020603050405020304" pitchFamily="18" charset="0"/>
                <a:cs typeface="Times New Roman" panose="02020603050405020304" pitchFamily="18" charset="0"/>
              </a:rPr>
              <a:t>: Suggests more uncertainty in the estimate.</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If CI includes 1 (e.g., 0.95–1.10)</a:t>
            </a:r>
            <a:r>
              <a:rPr lang="en-US" sz="1600" dirty="0">
                <a:latin typeface="Times New Roman" panose="02020603050405020304" pitchFamily="18" charset="0"/>
                <a:cs typeface="Times New Roman" panose="02020603050405020304" pitchFamily="18" charset="0"/>
              </a:rPr>
              <a:t>: The effect may not be statistically significant.</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If CI does not include 1 (e.g., 1.2–2.5)</a:t>
            </a:r>
            <a:r>
              <a:rPr lang="en-US" sz="1600" dirty="0">
                <a:latin typeface="Times New Roman" panose="02020603050405020304" pitchFamily="18" charset="0"/>
                <a:cs typeface="Times New Roman" panose="02020603050405020304" pitchFamily="18" charset="0"/>
              </a:rPr>
              <a:t>: The effect is statistically significant.</a:t>
            </a:r>
          </a:p>
        </p:txBody>
      </p:sp>
    </p:spTree>
    <p:extLst>
      <p:ext uri="{BB962C8B-B14F-4D97-AF65-F5344CB8AC3E}">
        <p14:creationId xmlns:p14="http://schemas.microsoft.com/office/powerpoint/2010/main" val="3749430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83E43-0884-2E8B-9F52-5E130AF1039F}"/>
              </a:ext>
            </a:extLst>
          </p:cNvPr>
          <p:cNvSpPr>
            <a:spLocks noGrp="1"/>
          </p:cNvSpPr>
          <p:nvPr>
            <p:ph type="title"/>
          </p:nvPr>
        </p:nvSpPr>
        <p:spPr>
          <a:xfrm>
            <a:off x="0" y="0"/>
            <a:ext cx="12191999" cy="609601"/>
          </a:xfrm>
        </p:spPr>
        <p:txBody>
          <a:bodyPr/>
          <a:lstStyle/>
          <a:p>
            <a:r>
              <a:rPr lang="en-US" sz="3200" dirty="0">
                <a:latin typeface="Times New Roman" panose="02020603050405020304" pitchFamily="18" charset="0"/>
                <a:cs typeface="Times New Roman" panose="02020603050405020304" pitchFamily="18" charset="0"/>
              </a:rPr>
              <a:t>RESULTS &amp; CONCLUSIONS</a:t>
            </a:r>
            <a:endParaRPr lang="en-IN"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4BF5286-CCE8-9E48-B4DA-E9F09E95E792}"/>
              </a:ext>
            </a:extLst>
          </p:cNvPr>
          <p:cNvSpPr>
            <a:spLocks noGrp="1"/>
          </p:cNvSpPr>
          <p:nvPr>
            <p:ph idx="1"/>
          </p:nvPr>
        </p:nvSpPr>
        <p:spPr>
          <a:xfrm>
            <a:off x="0" y="609601"/>
            <a:ext cx="12192000" cy="6248399"/>
          </a:xfrm>
        </p:spPr>
        <p:txBody>
          <a:bodyPr/>
          <a:lstStyle/>
          <a:p>
            <a:pPr marL="0" indent="0">
              <a:buNone/>
            </a:pPr>
            <a:r>
              <a:rPr lang="en-US" sz="1600" b="1" dirty="0">
                <a:latin typeface="Times New Roman" panose="02020603050405020304" pitchFamily="18" charset="0"/>
                <a:cs typeface="Times New Roman" panose="02020603050405020304" pitchFamily="18" charset="0"/>
              </a:rPr>
              <a:t>1. Factors Affecting Participation in Lung Function Tests:</a:t>
            </a:r>
            <a:endParaRPr lang="en-US" sz="16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Education &amp; Awareness:</a:t>
            </a:r>
            <a:r>
              <a:rPr lang="en-US" sz="1600" dirty="0">
                <a:latin typeface="Times New Roman" panose="02020603050405020304" pitchFamily="18" charset="0"/>
                <a:cs typeface="Times New Roman" panose="02020603050405020304" pitchFamily="18" charset="0"/>
              </a:rPr>
              <a:t> Higher education levels increase participation.</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Financial Incentives:</a:t>
            </a:r>
            <a:r>
              <a:rPr lang="en-US" sz="1600" dirty="0">
                <a:latin typeface="Times New Roman" panose="02020603050405020304" pitchFamily="18" charset="0"/>
                <a:cs typeface="Times New Roman" panose="02020603050405020304" pitchFamily="18" charset="0"/>
              </a:rPr>
              <a:t> Employer-funded tests encourage more participation.</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Health Beliefs:</a:t>
            </a:r>
            <a:r>
              <a:rPr lang="en-US" sz="1600" dirty="0">
                <a:latin typeface="Times New Roman" panose="02020603050405020304" pitchFamily="18" charset="0"/>
                <a:cs typeface="Times New Roman" panose="02020603050405020304" pitchFamily="18" charset="0"/>
              </a:rPr>
              <a:t> Individual perceptions impact willingness to participate.</a:t>
            </a:r>
          </a:p>
          <a:p>
            <a:pPr marL="0" indent="0">
              <a:buNone/>
            </a:pPr>
            <a:r>
              <a:rPr lang="en-US" sz="1600" b="1" dirty="0">
                <a:latin typeface="Times New Roman" panose="02020603050405020304" pitchFamily="18" charset="0"/>
                <a:cs typeface="Times New Roman" panose="02020603050405020304" pitchFamily="18" charset="0"/>
              </a:rPr>
              <a:t>2. Barriers to Participation:</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Health &amp; Psychological Factors:</a:t>
            </a:r>
            <a:r>
              <a:rPr lang="en-US" sz="1600" dirty="0">
                <a:latin typeface="Times New Roman" panose="02020603050405020304" pitchFamily="18" charset="0"/>
                <a:cs typeface="Times New Roman" panose="02020603050405020304" pitchFamily="18" charset="0"/>
              </a:rPr>
              <a:t> Anxiety, depression, and chronic diseases (e.g., hypertension, diabetes) reduce participation.</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Mobility &amp; Relocation:</a:t>
            </a:r>
            <a:r>
              <a:rPr lang="en-US" sz="1600" dirty="0">
                <a:latin typeface="Times New Roman" panose="02020603050405020304" pitchFamily="18" charset="0"/>
                <a:cs typeface="Times New Roman" panose="02020603050405020304" pitchFamily="18" charset="0"/>
              </a:rPr>
              <a:t> Younger workers may resist relocation due to health concerns.</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Self-Efficacy:</a:t>
            </a:r>
            <a:r>
              <a:rPr lang="en-US" sz="1600" dirty="0">
                <a:latin typeface="Times New Roman" panose="02020603050405020304" pitchFamily="18" charset="0"/>
                <a:cs typeface="Times New Roman" panose="02020603050405020304" pitchFamily="18" charset="0"/>
              </a:rPr>
              <a:t> Lower self-efficacy leads to lower participation.</a:t>
            </a:r>
          </a:p>
          <a:p>
            <a:pPr marL="0" indent="0">
              <a:buNone/>
            </a:pPr>
            <a:r>
              <a:rPr lang="en-IN" sz="1600" b="1" dirty="0">
                <a:latin typeface="Times New Roman" panose="02020603050405020304" pitchFamily="18" charset="0"/>
                <a:cs typeface="Times New Roman" panose="02020603050405020304" pitchFamily="18" charset="0"/>
              </a:rPr>
              <a:t>3. Demographic &amp; Occupational Influences:</a:t>
            </a:r>
            <a:endParaRPr lang="en-IN" sz="16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IN" sz="1600" b="1" dirty="0">
                <a:latin typeface="Times New Roman" panose="02020603050405020304" pitchFamily="18" charset="0"/>
                <a:cs typeface="Times New Roman" panose="02020603050405020304" pitchFamily="18" charset="0"/>
              </a:rPr>
              <a:t>Residence &amp; Marital Status:</a:t>
            </a:r>
            <a:r>
              <a:rPr lang="en-IN" sz="1600" dirty="0">
                <a:latin typeface="Times New Roman" panose="02020603050405020304" pitchFamily="18" charset="0"/>
                <a:cs typeface="Times New Roman" panose="02020603050405020304" pitchFamily="18" charset="0"/>
              </a:rPr>
              <a:t> Urban workers participate more.</a:t>
            </a:r>
          </a:p>
          <a:p>
            <a:pPr>
              <a:buFont typeface="Arial" panose="020B0604020202020204" pitchFamily="34" charset="0"/>
              <a:buChar char="•"/>
            </a:pPr>
            <a:r>
              <a:rPr lang="en-IN" sz="1600" b="1" dirty="0">
                <a:latin typeface="Times New Roman" panose="02020603050405020304" pitchFamily="18" charset="0"/>
                <a:cs typeface="Times New Roman" panose="02020603050405020304" pitchFamily="18" charset="0"/>
              </a:rPr>
              <a:t>Exposure &amp; Cultural Beliefs:</a:t>
            </a:r>
            <a:r>
              <a:rPr lang="en-IN" sz="1600" dirty="0">
                <a:latin typeface="Times New Roman" panose="02020603050405020304" pitchFamily="18" charset="0"/>
                <a:cs typeface="Times New Roman" panose="02020603050405020304" pitchFamily="18" charset="0"/>
              </a:rPr>
              <a:t> Occupational exposure and cultural attitudes affect participation.</a:t>
            </a:r>
          </a:p>
          <a:p>
            <a:pPr marL="0" indent="0">
              <a:buNone/>
            </a:pPr>
            <a:r>
              <a:rPr lang="en-IN" sz="1600" dirty="0">
                <a:latin typeface="Times New Roman" panose="02020603050405020304" pitchFamily="18" charset="0"/>
                <a:cs typeface="Times New Roman" panose="02020603050405020304" pitchFamily="18" charset="0"/>
              </a:rPr>
              <a:t>4. </a:t>
            </a:r>
            <a:r>
              <a:rPr lang="en-US" sz="1600" b="1" dirty="0">
                <a:latin typeface="Times New Roman" panose="02020603050405020304" pitchFamily="18" charset="0"/>
                <a:cs typeface="Times New Roman" panose="02020603050405020304" pitchFamily="18" charset="0"/>
              </a:rPr>
              <a:t>Peak Expiratory Flow Rate (PEFR) Analysis:</a:t>
            </a:r>
            <a:endParaRPr lang="en-US" sz="16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Gender Differences:</a:t>
            </a:r>
            <a:r>
              <a:rPr lang="en-US" sz="1600" dirty="0">
                <a:latin typeface="Times New Roman" panose="02020603050405020304" pitchFamily="18" charset="0"/>
                <a:cs typeface="Times New Roman" panose="02020603050405020304" pitchFamily="18" charset="0"/>
              </a:rPr>
              <a:t> Women had better lung function (98%  vs. 76.7% in men).</a:t>
            </a:r>
          </a:p>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Mean PEFR Values:</a:t>
            </a:r>
            <a:r>
              <a:rPr lang="en-US" sz="1600" dirty="0">
                <a:latin typeface="Times New Roman" panose="02020603050405020304" pitchFamily="18" charset="0"/>
                <a:cs typeface="Times New Roman" panose="02020603050405020304" pitchFamily="18" charset="0"/>
              </a:rPr>
              <a:t> Women (515.6 L/min) had significantly higher PEFR than men (422.7 L/min).</a:t>
            </a:r>
          </a:p>
          <a:p>
            <a:pPr marL="0" indent="0">
              <a:buNone/>
            </a:pPr>
            <a:r>
              <a:rPr lang="en-US" sz="1600" b="1" dirty="0">
                <a:latin typeface="Times New Roman" panose="02020603050405020304" pitchFamily="18" charset="0"/>
                <a:cs typeface="Times New Roman" panose="02020603050405020304" pitchFamily="18" charset="0"/>
              </a:rPr>
              <a:t>5. Recommendations for Increasing Participation:</a:t>
            </a:r>
            <a:endParaRPr lang="en-US" sz="16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Address barriers related to </a:t>
            </a:r>
            <a:r>
              <a:rPr lang="en-US" sz="1600" b="1" dirty="0">
                <a:latin typeface="Times New Roman" panose="02020603050405020304" pitchFamily="18" charset="0"/>
                <a:cs typeface="Times New Roman" panose="02020603050405020304" pitchFamily="18" charset="0"/>
              </a:rPr>
              <a:t>education, financial support, and psychological factors</a:t>
            </a:r>
            <a:r>
              <a:rPr lang="en-US" sz="1600" dirty="0">
                <a:latin typeface="Times New Roman" panose="02020603050405020304" pitchFamily="18" charset="0"/>
                <a:cs typeface="Times New Roman" panose="02020603050405020304" pitchFamily="18" charset="0"/>
              </a:rPr>
              <a:t> to improve lung function test (LFT) participation.</a:t>
            </a:r>
          </a:p>
          <a:p>
            <a:pPr marL="0" indent="0">
              <a:buNone/>
            </a:pPr>
            <a:endParaRPr lang="en-IN" sz="1600" dirty="0">
              <a:latin typeface="Times New Roman" panose="02020603050405020304" pitchFamily="18"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1030536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D0205-BFC1-2674-3606-E01BE8572C4C}"/>
              </a:ext>
            </a:extLst>
          </p:cNvPr>
          <p:cNvSpPr>
            <a:spLocks noGrp="1"/>
          </p:cNvSpPr>
          <p:nvPr>
            <p:ph type="title"/>
          </p:nvPr>
        </p:nvSpPr>
        <p:spPr>
          <a:xfrm>
            <a:off x="0" y="2"/>
            <a:ext cx="11353800" cy="339046"/>
          </a:xfrm>
        </p:spPr>
        <p:txBody>
          <a:bodyPr>
            <a:normAutofit fontScale="90000"/>
          </a:bodyPr>
          <a:lstStyle/>
          <a:p>
            <a:r>
              <a:rPr lang="en-IN" sz="32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08DF4FE3-9CCC-E5D7-8022-981994791177}"/>
              </a:ext>
            </a:extLst>
          </p:cNvPr>
          <p:cNvSpPr>
            <a:spLocks noGrp="1"/>
          </p:cNvSpPr>
          <p:nvPr>
            <p:ph idx="1"/>
          </p:nvPr>
        </p:nvSpPr>
        <p:spPr>
          <a:xfrm>
            <a:off x="-82193" y="493159"/>
            <a:ext cx="12274194" cy="6154219"/>
          </a:xfrm>
        </p:spPr>
        <p:txBody>
          <a:bodyPr numCol="2">
            <a:normAutofit fontScale="25000" lnSpcReduction="20000"/>
          </a:bodyPr>
          <a:lstStyle/>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Hirzel, H. N., &amp; Hirzel, A. H. (2024, February 27). A GIS-based approach to assess the influence of the urban built environment on cardiac and respiratory outcomes in older adults. Building and Environment, 253, 111-362.</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 Z. H., &amp; Wang, X. M. (2024, March 12). Long-term air pollutants exposure and respiratory mortality: A large. Ecotoxicology and Environmental Safety, 274, 116-176.</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Lenssen</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 S., &amp;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Jannsen</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N. A. (2024, May 17). Beyond the Runway: Respiratory health effects of ultrafine particles from aviation in children. Environment International, 188, 108-759.</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Das, S., &amp; Wiseman, C. L. (2024, April 24). Examining the effectiveness of municipal street sweeping in removing road-deposited particles and metal(loid)s of respiratory health concern. Environment International, 187, 108-697.</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Pan, H., &amp; Jarvis, D. (2024, January 6). Gas cooking indoors and respiratory symptoms in the ECRHS cohort. International Journal of Hygiene and Environmental Health, 256, 114-310.</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Lin, S., Xue, Y., &amp;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Thandra</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 (2024, July 20). PM2.5 and its components and respiratory disease healthcare encounters –Unanticipated increased exposure-response relationships in recent years. Environmental Pollution, 360, 124-585.</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 J. G., &amp; Vuong, V. (2024, June 9). Health effects of air pollution on respiratory symptoms: A longitudinal study using digital health sensors. Environment International, 189, 108-810.</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Jawaa</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Z. T., Biswas, K. F., &amp; Khan, M. F. (2024, February 6). Source and respiratory deposition of trace elements in PM2.5 at an urban location in Dhaka city.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Heliyon</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10, 325-420.</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Parvizi</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K.,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Menya</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D., &amp; Nix, E. (2024, May 18). Burden of headaches, eye irritation and respiratory symptoms among females stacking LPG with polluting cooking fuels: Modelling from peri-urban Cameroon, Ghana &amp; Kenya. Energy Nexus, 14, 100-304.</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Wu, P., Guo, Q., &amp; Zhao, Y. (2024, March 4). Emerging concern on air pollution and health: Trade-off between air pollution exposure and physical activity. Eco-Environment &amp; Health, 3, 202-207.</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Abellan</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 &amp;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Warembourg</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 (2024, January 12). Urban environment during pregnancy, lung function, wheezing, and asthma in school-age children. The Generation R study. Environmental Pollution, 344, 123-345.</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 , J., Yao, Y., &amp; Shang, B. (2024, September 7). Ambient air pollution, low-grade inflammation, and lung function: Evidences from the UK Biobank. Ecotoxicology and Environmental Safety, 284, 116-998.</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Jin, W., Zhang, W., &amp; Tang, H. (2024, February 8). Microplastic exposure causes the senescence of human lung epithelial cells and mouse lungs by inducing ROS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signalling</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Environment International, 185, 108-489.</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Huang, H. Y., &amp; Chen, C. H. (2024, July 3). Incense-burning Smoke ingredient Auramine enhances lincRNA-p21 expression for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chemosensitisation</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in p53-mutated non-small cell lung cancer. Journal of Hazardous Materials, 477, 105-135.</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Jiang, H., Feng, B., &amp; Wang, Y. (2023, February 8). Application of Anderson model to analyze the influencing factors of lung function test behaviour in middle-aged and elderly people in China. Dialogues in Health, 2, 100-138.</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Yoon, S. H., Song, M. K., &amp; Kim, D. I. (2023, January 1). Comparative study of lung toxicity of E-cigarette ingredients to investigate E-cigarette or vaping product associated lung injury. Journal of Hazardous Materials, 445, 130-454.</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Fan, N. C., &amp; Huang, H. Y. (2023, September 4). Association of exposure to environmental vanadium and manganese with lung function among young children: A population-based study. Ecotoxicology and Environmental Safety, 264, 115-430.</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Wang, J., Yan, Y., &amp; Si, H. (2023, March 2). The effect of real-ambient PM2.5 exposure on the lung and gut microbiomes and the regulation of Nrf2. Ecotoxicology and Environmental Safety, 254, 114-2023.</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Wang, J., Janson, C., &amp;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Gislason</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 (2023, January 21). Volatile organic compounds (VOC) in homes associated with asthma and lung function among adults in Northern Europe. Environmental Pollution, 321, 103-121.</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Ranzani</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 T., &amp;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Bhogadi</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 (2022, May 11). Association of ambient and household air pollution with lung function in young adults in a peri-urban area of South India: A cross-sectional study. Environment International, 165, 107-290.</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 H., &amp; Zhao, Z. (2022, March 4). Insight into urban PM2.5 chemical composition and environmentally persistent free radicals attributed to human lung epithelial cytotoxicity. Ecotoxicology and Environmental Safety, 234, 113-356.</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Yue, H., Yang, X., &amp; Wu, X. (2022, October 6). Maternal NO2 exposure disturbs the long noncoding RNA expression profile in the lungs of offspring in time-series patterns. Ecotoxicology and Environmental Safety, 246, 114-140.</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Cordova, J., &amp; Pfeiffer, R. M. (2022, October 12). Tobacco use profiles by respiratory disorder status for adults in the wave 1-wave 4 population assessment of tobacco and health (PATH) study. Preventive Medicine Reports, 30, 16-102.</a:t>
            </a:r>
          </a:p>
          <a:p>
            <a:pPr marL="144000" marR="0" lvl="0" indent="-144000" algn="just" defTabSz="914400" rtl="0" eaLnBrk="0" fontAlgn="base" latinLnBrk="0" hangingPunct="0">
              <a:lnSpc>
                <a:spcPct val="12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Hachem, M., &amp;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Loizeau</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 (2021, January 1). Short-term association of in-vehicle ultrafine particles and black carbon concentrations with respiratory health in Parisian taxi drivers. Environment International, 147, 106-346.</a:t>
            </a:r>
          </a:p>
          <a:p>
            <a:pPr marL="228600" marR="0" lvl="0" indent="-228600" algn="just"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Nowalk, M. P., &amp; </a:t>
            </a:r>
            <a:r>
              <a:rPr kumimoji="0" lang="en-US" altLang="en-US" sz="44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Balasubramani</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G. K. (2020, 1 January). Physical health and mental health functional status during and following hospitalization for an acute respiratory illness. Brain, Behavior, &amp; Immunity - Health, 1, 04-100.</a:t>
            </a:r>
          </a:p>
          <a:p>
            <a:pPr marL="0" indent="0">
              <a:buNone/>
            </a:pPr>
            <a:endParaRPr lang="en-IN" dirty="0"/>
          </a:p>
        </p:txBody>
      </p:sp>
    </p:spTree>
    <p:extLst>
      <p:ext uri="{BB962C8B-B14F-4D97-AF65-F5344CB8AC3E}">
        <p14:creationId xmlns:p14="http://schemas.microsoft.com/office/powerpoint/2010/main" val="31689082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12E2E-85B4-E282-656D-EA74CD2F2086}"/>
              </a:ext>
            </a:extLst>
          </p:cNvPr>
          <p:cNvSpPr>
            <a:spLocks noGrp="1"/>
          </p:cNvSpPr>
          <p:nvPr>
            <p:ph type="title"/>
          </p:nvPr>
        </p:nvSpPr>
        <p:spPr>
          <a:xfrm>
            <a:off x="838200" y="365125"/>
            <a:ext cx="10638034" cy="6076772"/>
          </a:xfrm>
        </p:spPr>
        <p:txBody>
          <a:bodyPr/>
          <a:lstStyle/>
          <a:p>
            <a:pPr algn="ctr"/>
            <a:r>
              <a:rPr lang="en-US" dirty="0">
                <a:latin typeface="Times New Roman" panose="02020603050405020304" pitchFamily="18" charset="0"/>
                <a:cs typeface="Times New Roman" panose="02020603050405020304" pitchFamily="18" charset="0"/>
              </a:rPr>
              <a:t>THANKYOU!!</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27115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1652</TotalTime>
  <Words>5453</Words>
  <Application>Microsoft Office PowerPoint</Application>
  <PresentationFormat>Widescreen</PresentationFormat>
  <Paragraphs>810</Paragraphs>
  <Slides>22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Calibri</vt:lpstr>
      <vt:lpstr>Cambria</vt:lpstr>
      <vt:lpstr>Cambria Math</vt:lpstr>
      <vt:lpstr>Rockwell</vt:lpstr>
      <vt:lpstr>Rockwell Condensed</vt:lpstr>
      <vt:lpstr>Times New Roman</vt:lpstr>
      <vt:lpstr>Wingdings</vt:lpstr>
      <vt:lpstr>Wood Type</vt:lpstr>
      <vt:lpstr>PowerPoint Presentation</vt:lpstr>
      <vt:lpstr>CONTENT</vt:lpstr>
      <vt:lpstr>ABSTRACT</vt:lpstr>
      <vt:lpstr>INTRODUCTION</vt:lpstr>
      <vt:lpstr>OBJECTIVES OF THE PROJECT</vt:lpstr>
      <vt:lpstr>LITERATURE REVIEW</vt:lpstr>
      <vt:lpstr>LITERATURE REVIEW</vt:lpstr>
      <vt:lpstr>LITERATURE REVIEW:</vt:lpstr>
      <vt:lpstr>AREA OF STUDY</vt:lpstr>
      <vt:lpstr>PROBLEM FORMULATION</vt:lpstr>
      <vt:lpstr>METHODOLOGY</vt:lpstr>
      <vt:lpstr>METHODOLOGY</vt:lpstr>
      <vt:lpstr>Formula Used in calculation</vt:lpstr>
      <vt:lpstr>  OBSERVATIONS AND CALCULATIONS Table 1: Adjustable preps for Monovariate and Multifaceted analyses.</vt:lpstr>
      <vt:lpstr>Table 2: Statistical features and consequences of monovariate analysis of lung purpose assessments in petrochemical industry workers (n=300). </vt:lpstr>
      <vt:lpstr>Table 3: 5D valuation standing of the worker's population tested for lung purposes. </vt:lpstr>
      <vt:lpstr>Table 4: Multifaceted investigation of lung performance assessment in petrochemical industry workers. </vt:lpstr>
      <vt:lpstr>PowerPoint Presentation</vt:lpstr>
      <vt:lpstr>INTERPRETATIONS</vt:lpstr>
      <vt:lpstr>RESULTS &amp; CONCLUSIONS</vt:lpstr>
      <vt:lpstr>REFERENCES</vt:lpstr>
      <vt:lpstr>THANKYOU!!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kunwar himanshu</dc:creator>
  <cp:lastModifiedBy>kunwar himanshu</cp:lastModifiedBy>
  <cp:revision>34</cp:revision>
  <dcterms:created xsi:type="dcterms:W3CDTF">2025-02-07T13:01:28Z</dcterms:created>
  <dcterms:modified xsi:type="dcterms:W3CDTF">2025-03-08T06:00:23Z</dcterms:modified>
</cp:coreProperties>
</file>