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16"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2447790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2991955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3186415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9" name="Footer Placeholder 8"/>
          <p:cNvSpPr>
            <a:spLocks noGrp="1"/>
          </p:cNvSpPr>
          <p:nvPr>
            <p:ph type="ftr" sz="quarter" idx="11"/>
          </p:nvPr>
        </p:nvSpPr>
        <p:spPr/>
        <p:txBody>
          <a:bodyPr/>
          <a:lstStyle/>
          <a:p>
            <a:endParaRPr lang="en-IN"/>
          </a:p>
        </p:txBody>
      </p:sp>
      <p:sp>
        <p:nvSpPr>
          <p:cNvPr id="10" name="Slide Number Placeholder 9"/>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1932162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24D182-7A0E-41F2-ACFB-E23B8E4E4FE1}" type="slidenum">
              <a:rPr lang="en-IN" smtClean="0"/>
              <a:pPr/>
              <a:t>‹#›</a:t>
            </a:fld>
            <a:endParaRPr lang="en-IN"/>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xmlns="" val="3718575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3431331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3877065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1" name="Slide Number Placeholder 10"/>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3944616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1E89F05-3194-4BDB-A277-7C5C83C08D45}" type="datetimeFigureOut">
              <a:rPr lang="en-IN" smtClean="0"/>
              <a:pPr/>
              <a:t>11-03-2024</a:t>
            </a:fld>
            <a:endParaRPr lang="en-IN"/>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0" name="Slide Number Placeholder 9"/>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1355027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112374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E89F05-3194-4BDB-A277-7C5C83C08D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474602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1E89F05-3194-4BDB-A277-7C5C83C08D45}" type="datetimeFigureOut">
              <a:rPr lang="en-IN" smtClean="0"/>
              <a:pPr/>
              <a:t>11-03-2024</a:t>
            </a:fld>
            <a:endParaRPr lang="en-IN"/>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IN"/>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224D182-7A0E-41F2-ACFB-E23B8E4E4FE1}" type="slidenum">
              <a:rPr lang="en-IN" smtClean="0"/>
              <a:pPr/>
              <a:t>‹#›</a:t>
            </a:fld>
            <a:endParaRPr lang="en-IN"/>
          </a:p>
        </p:txBody>
      </p:sp>
    </p:spTree>
    <p:extLst>
      <p:ext uri="{BB962C8B-B14F-4D97-AF65-F5344CB8AC3E}">
        <p14:creationId xmlns:p14="http://schemas.microsoft.com/office/powerpoint/2010/main" xmlns="" val="42820372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C1403610-5709-B9A8-9B75-5CF912FBF022}"/>
              </a:ext>
            </a:extLst>
          </p:cNvPr>
          <p:cNvSpPr>
            <a:spLocks noGrp="1"/>
          </p:cNvSpPr>
          <p:nvPr>
            <p:ph type="subTitle" idx="1"/>
          </p:nvPr>
        </p:nvSpPr>
        <p:spPr>
          <a:xfrm>
            <a:off x="2794346" y="1360124"/>
            <a:ext cx="9242806" cy="1896738"/>
          </a:xfrm>
        </p:spPr>
        <p:txBody>
          <a:bodyPr>
            <a:normAutofit/>
          </a:bodyPr>
          <a:lstStyle/>
          <a:p>
            <a:pPr algn="ctr">
              <a:lnSpc>
                <a:spcPct val="150000"/>
              </a:lnSpc>
              <a:spcAft>
                <a:spcPts val="800"/>
              </a:spcAft>
            </a:pPr>
            <a:r>
              <a:rPr lang="en-IN" sz="2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COMPREHENSIVE INVESTIGATION INTO EMPLOYEE COMMITMENT IN DELHI'S TRAVEL SECTOR</a:t>
            </a:r>
            <a:endParaRPr lang="en-IN" sz="2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Rectangle 3"/>
          <p:cNvSpPr/>
          <p:nvPr/>
        </p:nvSpPr>
        <p:spPr>
          <a:xfrm>
            <a:off x="0" y="5557876"/>
            <a:ext cx="2152577" cy="369332"/>
          </a:xfrm>
          <a:prstGeom prst="rect">
            <a:avLst/>
          </a:prstGeom>
        </p:spPr>
        <p:txBody>
          <a:bodyPr wrap="none">
            <a:spAutoFit/>
          </a:bodyPr>
          <a:lstStyle/>
          <a:p>
            <a:r>
              <a:rPr lang="en-US" dirty="0" smtClean="0"/>
              <a:t>UMAKANTA  </a:t>
            </a:r>
            <a:r>
              <a:rPr lang="en-US" dirty="0" smtClean="0"/>
              <a:t>DASH</a:t>
            </a:r>
            <a:endParaRPr lang="en-US" dirty="0"/>
          </a:p>
        </p:txBody>
      </p:sp>
      <p:sp>
        <p:nvSpPr>
          <p:cNvPr id="5" name="Rectangle 4"/>
          <p:cNvSpPr/>
          <p:nvPr/>
        </p:nvSpPr>
        <p:spPr>
          <a:xfrm>
            <a:off x="0" y="5921433"/>
            <a:ext cx="4393895" cy="369332"/>
          </a:xfrm>
          <a:prstGeom prst="rect">
            <a:avLst/>
          </a:prstGeom>
        </p:spPr>
        <p:txBody>
          <a:bodyPr wrap="none">
            <a:spAutoFit/>
          </a:bodyPr>
          <a:lstStyle/>
          <a:p>
            <a:r>
              <a:rPr lang="en-US" dirty="0" smtClean="0"/>
              <a:t>Subject : COMMERCE </a:t>
            </a:r>
            <a:r>
              <a:rPr lang="en-US" dirty="0" smtClean="0"/>
              <a:t>AND MANAGEMENT</a:t>
            </a:r>
            <a:endParaRPr lang="en-US" dirty="0"/>
          </a:p>
        </p:txBody>
      </p:sp>
    </p:spTree>
    <p:extLst>
      <p:ext uri="{BB962C8B-B14F-4D97-AF65-F5344CB8AC3E}">
        <p14:creationId xmlns:p14="http://schemas.microsoft.com/office/powerpoint/2010/main" xmlns="" val="169588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67E82-0B16-055C-B386-6431935A27B1}"/>
              </a:ext>
            </a:extLst>
          </p:cNvPr>
          <p:cNvSpPr txBox="1"/>
          <p:nvPr/>
        </p:nvSpPr>
        <p:spPr>
          <a:xfrm>
            <a:off x="139700" y="274558"/>
            <a:ext cx="11684000" cy="743473"/>
          </a:xfrm>
          <a:prstGeom prst="rect">
            <a:avLst/>
          </a:prstGeom>
          <a:noFill/>
        </p:spPr>
        <p:txBody>
          <a:bodyPr wrap="square">
            <a:spAutoFit/>
          </a:bodyPr>
          <a:lstStyle/>
          <a:p>
            <a:pPr lvl="0" algn="ctr">
              <a:lnSpc>
                <a:spcPct val="115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INTRODUCTION</a:t>
            </a:r>
            <a:r>
              <a:rPr lang="en-IN" sz="1800" b="1"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E528A8E-8976-24A8-F90D-CE1DF01B2A73}"/>
              </a:ext>
            </a:extLst>
          </p:cNvPr>
          <p:cNvSpPr txBox="1"/>
          <p:nvPr/>
        </p:nvSpPr>
        <p:spPr>
          <a:xfrm>
            <a:off x="196850" y="1112441"/>
            <a:ext cx="11798300"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Families and companions travel, making tourism friendly. UNWTO defines tourism as "the exercises of people traveling to and satisfying in places outside their standard climate for not more than one successive year for recreation, business and different purposes not connected with the activity of a movement compensated from within the spot visited". The travel and tourism industry offers types of assistance. Travel and tourism includes transportation, food administrations, lodging, social administrations, amusement and the executives, visit administrators and travel organizations, show administrations, and a lot more vacationer administrations (tourism hardware, visa processing and issuance). Just ideal interaction between these sectors gives sightseers a "travel insight". </a:t>
            </a:r>
          </a:p>
          <a:p>
            <a:pPr marL="285750" indent="-285750" algn="just">
              <a:lnSpc>
                <a:spcPct val="150000"/>
              </a:lnSpc>
              <a:buFont typeface="Arial" panose="020B0604020202020204" pitchFamily="34" charset="0"/>
              <a:buChar char="•"/>
            </a:pPr>
            <a:r>
              <a:rPr lang="en-US" dirty="0"/>
              <a:t>1.1.</a:t>
            </a:r>
            <a:r>
              <a:rPr lang="en-US" dirty="0">
                <a:latin typeface="Times New Roman" panose="02020603050405020304" pitchFamily="18" charset="0"/>
              </a:rPr>
              <a:t>	</a:t>
            </a:r>
            <a:r>
              <a:rPr lang="en-US" b="1" dirty="0">
                <a:latin typeface="Times New Roman" panose="02020603050405020304" pitchFamily="18" charset="0"/>
              </a:rPr>
              <a:t>Travel Trade</a:t>
            </a:r>
          </a:p>
          <a:p>
            <a:pPr marL="285750" indent="-285750" algn="just">
              <a:lnSpc>
                <a:spcPct val="150000"/>
              </a:lnSpc>
              <a:buFont typeface="Arial" panose="020B0604020202020204" pitchFamily="34" charset="0"/>
              <a:buChar char="•"/>
            </a:pPr>
            <a:r>
              <a:rPr lang="en-US" dirty="0">
                <a:latin typeface="Times New Roman" panose="02020603050405020304" pitchFamily="18" charset="0"/>
              </a:rPr>
              <a:t>The Ministry of Tourism, Legislature of India, groups travel exchange as travel organizations, inbound and homegrown visit administrators, experience visit administrators, and vacationer travel administrators. Visit administrators, who are wholesalers, offer their bundles to travel organizations, who are retailers. Travel organizations are private retailers or administration offices that sell tourism-related administrations in the interest of airlines, vehicle rental organizations, lodgings, trains, journey lines, and bundle visits.</a:t>
            </a:r>
          </a:p>
        </p:txBody>
      </p:sp>
    </p:spTree>
    <p:extLst>
      <p:ext uri="{BB962C8B-B14F-4D97-AF65-F5344CB8AC3E}">
        <p14:creationId xmlns:p14="http://schemas.microsoft.com/office/powerpoint/2010/main" xmlns="" val="10479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203A24A-54B4-C567-169F-4CA7B5C6D888}"/>
              </a:ext>
            </a:extLst>
          </p:cNvPr>
          <p:cNvSpPr txBox="1"/>
          <p:nvPr/>
        </p:nvSpPr>
        <p:spPr>
          <a:xfrm>
            <a:off x="241300" y="504542"/>
            <a:ext cx="11709400" cy="4300344"/>
          </a:xfrm>
          <a:prstGeom prst="rect">
            <a:avLst/>
          </a:prstGeom>
          <a:noFill/>
        </p:spPr>
        <p:txBody>
          <a:bodyPr wrap="square">
            <a:spAutoFit/>
          </a:bodyPr>
          <a:lstStyle/>
          <a:p>
            <a:pPr lvl="1" algn="just">
              <a:lnSpc>
                <a:spcPct val="150000"/>
              </a:lnSpc>
              <a:spcAft>
                <a:spcPts val="800"/>
              </a:spcAft>
            </a:pPr>
            <a:r>
              <a:rPr lang="en-IN" sz="1200" b="1" dirty="0">
                <a:effectLst/>
                <a:latin typeface="Times New Roman" panose="02020603050405020304" pitchFamily="18" charset="0"/>
                <a:ea typeface="Calibri" panose="020F0502020204030204" pitchFamily="34" charset="0"/>
                <a:cs typeface="Mangal" panose="02040503050203030202" pitchFamily="18" charset="0"/>
              </a:rPr>
              <a:t>1.2. </a:t>
            </a:r>
            <a:r>
              <a:rPr lang="en-IN" b="1" dirty="0">
                <a:effectLst/>
                <a:latin typeface="Times New Roman" panose="02020603050405020304" pitchFamily="18" charset="0"/>
                <a:ea typeface="Calibri" panose="020F0502020204030204" pitchFamily="34" charset="0"/>
                <a:cs typeface="Times New Roman" panose="02020603050405020304" pitchFamily="18" charset="0"/>
              </a:rPr>
              <a:t>Human Resources in Travel Trade</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Travel firm faculty are significant since they serve clients. Past expert abilities and experience, laborers' excitement and commitment to work and association are imperative to tourism. Just blissful, persuaded employees can give great work and client care. Tourism laborers might influence administration quality and corporate culture. In this way, travel firms should select devoted, excited staff at all levels. The HR chief should enlist and spur employees.</a:t>
            </a:r>
          </a:p>
          <a:p>
            <a:pPr lvl="1" algn="just">
              <a:lnSpc>
                <a:spcPct val="150000"/>
              </a:lnSpc>
              <a:spcAft>
                <a:spcPts val="800"/>
              </a:spcAft>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1.3. Research objectives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 Understand the notion of employee engagement.</a:t>
            </a:r>
          </a:p>
          <a:p>
            <a:pPr algn="just">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 Assess employee engagement in travel organizations. </a:t>
            </a:r>
          </a:p>
          <a:p>
            <a:pPr algn="just">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 Assess the impact of demographic parameters (e.g., gender, age, tenure) on employee engagement</a:t>
            </a:r>
          </a:p>
        </p:txBody>
      </p:sp>
    </p:spTree>
    <p:extLst>
      <p:ext uri="{BB962C8B-B14F-4D97-AF65-F5344CB8AC3E}">
        <p14:creationId xmlns:p14="http://schemas.microsoft.com/office/powerpoint/2010/main" xmlns="" val="2713237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AF06F97-6F0F-FCB1-E334-6442B873710E}"/>
              </a:ext>
            </a:extLst>
          </p:cNvPr>
          <p:cNvSpPr txBox="1"/>
          <p:nvPr/>
        </p:nvSpPr>
        <p:spPr>
          <a:xfrm>
            <a:off x="355600" y="515858"/>
            <a:ext cx="11582400" cy="755400"/>
          </a:xfrm>
          <a:prstGeom prst="rect">
            <a:avLst/>
          </a:prstGeom>
          <a:noFill/>
        </p:spPr>
        <p:txBody>
          <a:bodyPr wrap="square">
            <a:spAutoFit/>
          </a:bodyPr>
          <a:lstStyle/>
          <a:p>
            <a:pPr lvl="0" algn="ctr">
              <a:lnSpc>
                <a:spcPct val="115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LITERATURE REVIEW </a:t>
            </a:r>
            <a:endParaRPr lang="en-IN"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9AF0BC71-F7D0-D9F5-A6F4-C61F9889E130}"/>
              </a:ext>
            </a:extLst>
          </p:cNvPr>
          <p:cNvSpPr txBox="1"/>
          <p:nvPr/>
        </p:nvSpPr>
        <p:spPr>
          <a:xfrm>
            <a:off x="0" y="1525258"/>
            <a:ext cx="11696700" cy="4618380"/>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Calibri" panose="020F0502020204030204" pitchFamily="34" charset="0"/>
              </a:rPr>
              <a:t>Dhar, R. L. (2015)</a:t>
            </a:r>
            <a:r>
              <a:rPr lang="en-IN" sz="1800" dirty="0">
                <a:effectLst/>
                <a:latin typeface="Times New Roman" panose="02020603050405020304" pitchFamily="18" charset="0"/>
                <a:ea typeface="Calibri" panose="020F0502020204030204" pitchFamily="34" charset="0"/>
              </a:rPr>
              <a:t> The review examined employee perspectives in Indian </a:t>
            </a:r>
            <a:r>
              <a:rPr lang="en-IN" sz="1800" dirty="0" err="1">
                <a:effectLst/>
                <a:latin typeface="Times New Roman" panose="02020603050405020304" pitchFamily="18" charset="0"/>
                <a:ea typeface="Calibri" panose="020F0502020204030204" pitchFamily="34" charset="0"/>
              </a:rPr>
              <a:t>traveler</a:t>
            </a:r>
            <a:r>
              <a:rPr lang="en-IN" sz="1800" dirty="0">
                <a:effectLst/>
                <a:latin typeface="Times New Roman" panose="02020603050405020304" pitchFamily="18" charset="0"/>
                <a:ea typeface="Calibri" panose="020F0502020204030204" pitchFamily="34" charset="0"/>
              </a:rPr>
              <a:t> lodgings, focusing on training potential open doors and their effect on visitor administration. An integrated model was created, revealing areas of strength for a between training openness, backing, benefits, and organizational commitment. </a:t>
            </a:r>
          </a:p>
          <a:p>
            <a:pPr marL="285750" indent="-285750" algn="just">
              <a:lnSpc>
                <a:spcPct val="150000"/>
              </a:lnSpc>
              <a:buFont typeface="Courier New" panose="02070309020205020404" pitchFamily="49" charset="0"/>
              <a:buChar char="o"/>
            </a:pPr>
            <a:r>
              <a:rPr lang="en-IN" sz="1800" b="1" dirty="0" err="1">
                <a:effectLst/>
                <a:latin typeface="Times New Roman" panose="02020603050405020304" pitchFamily="18" charset="0"/>
                <a:ea typeface="Calibri" panose="020F0502020204030204" pitchFamily="34" charset="0"/>
              </a:rPr>
              <a:t>Dajani</a:t>
            </a:r>
            <a:r>
              <a:rPr lang="en-IN" sz="1800" b="1" dirty="0">
                <a:effectLst/>
                <a:latin typeface="Times New Roman" panose="02020603050405020304" pitchFamily="18" charset="0"/>
                <a:ea typeface="Calibri" panose="020F0502020204030204" pitchFamily="34" charset="0"/>
              </a:rPr>
              <a:t>, D. M. A. Z. (2015)</a:t>
            </a:r>
            <a:r>
              <a:rPr lang="en-IN" sz="1800" dirty="0">
                <a:effectLst/>
                <a:latin typeface="Times New Roman" panose="02020603050405020304" pitchFamily="18" charset="0"/>
                <a:ea typeface="Calibri" panose="020F0502020204030204" pitchFamily="34" charset="0"/>
              </a:rPr>
              <a:t> Employee engagement has turned into a famous administrative develop as of late, however there is an absence of scholarly examinations on it, particularly in emerging economies like Egypt. This exploratory review plans to distinguish key drivers of employee engagement and its effect on job performance and organizational commitment using social trade hypothesis. </a:t>
            </a:r>
          </a:p>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Calibri" panose="020F0502020204030204" pitchFamily="34" charset="0"/>
                <a:cs typeface="Mangal" panose="02040503050203030202" pitchFamily="18" charset="0"/>
              </a:rPr>
              <a:t>Garg, and Dhar (2014)</a:t>
            </a:r>
            <a:r>
              <a:rPr lang="en-IN" sz="1800" dirty="0">
                <a:effectLst/>
                <a:latin typeface="Times New Roman" panose="02020603050405020304" pitchFamily="18" charset="0"/>
                <a:ea typeface="Calibri" panose="020F0502020204030204" pitchFamily="34" charset="0"/>
                <a:cs typeface="Mangal" panose="02040503050203030202" pitchFamily="18" charset="0"/>
              </a:rPr>
              <a:t> The review examined factors affecting lodging employee commitment and its effect on help quality. Information from 36 little and medium lodgings in Delhi-NCR was broke down using SPSS large scale. Results showed organizational commitment intercedes job pressure, pioneer part trade, and saw organizational help, decidedly influencing administration quality.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617446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6AF2E3A-5667-7E7B-AB96-8FE35A513380}"/>
              </a:ext>
            </a:extLst>
          </p:cNvPr>
          <p:cNvSpPr txBox="1"/>
          <p:nvPr/>
        </p:nvSpPr>
        <p:spPr>
          <a:xfrm>
            <a:off x="457200" y="666234"/>
            <a:ext cx="11226800" cy="707886"/>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RESEARCH METHODOLOGY </a:t>
            </a:r>
            <a:endParaRPr lang="en-IN" sz="4000" dirty="0"/>
          </a:p>
        </p:txBody>
      </p:sp>
      <p:sp>
        <p:nvSpPr>
          <p:cNvPr id="5" name="TextBox 4">
            <a:extLst>
              <a:ext uri="{FF2B5EF4-FFF2-40B4-BE49-F238E27FC236}">
                <a16:creationId xmlns:a16="http://schemas.microsoft.com/office/drawing/2014/main" xmlns="" id="{C3EDE9B9-D135-3F47-4A6A-75E243799AFC}"/>
              </a:ext>
            </a:extLst>
          </p:cNvPr>
          <p:cNvSpPr txBox="1"/>
          <p:nvPr/>
        </p:nvSpPr>
        <p:spPr>
          <a:xfrm>
            <a:off x="133350" y="1630312"/>
            <a:ext cx="11925300" cy="1735603"/>
          </a:xfrm>
          <a:prstGeom prst="rect">
            <a:avLst/>
          </a:prstGeom>
          <a:noFill/>
        </p:spPr>
        <p:txBody>
          <a:bodyPr wrap="square">
            <a:spAutoFit/>
          </a:bodyPr>
          <a:lstStyle/>
          <a:p>
            <a:pPr marL="514350" indent="-285750" algn="just">
              <a:lnSpc>
                <a:spcPct val="115000"/>
              </a:lnSpc>
              <a:spcAft>
                <a:spcPts val="800"/>
              </a:spcAft>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This study surveyed 100 employees in Delhi-based travel organizations, using both primary and secondary sources. Data was collected through a survey method and secondary sources. The questionnaire included demographic factors and employee engagement, measured on a five-point Likert scale. The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cronbach</a:t>
            </a:r>
            <a:r>
              <a:rPr lang="en-IN" sz="1800" dirty="0">
                <a:effectLst/>
                <a:latin typeface="Times New Roman" panose="02020603050405020304" pitchFamily="18" charset="0"/>
                <a:ea typeface="Calibri" panose="020F0502020204030204" pitchFamily="34" charset="0"/>
                <a:cs typeface="Mangal" panose="02040503050203030202" pitchFamily="18" charset="0"/>
              </a:rPr>
              <a:t> alpha was found to be good, indicating good reliability in the study.</a:t>
            </a:r>
          </a:p>
          <a:p>
            <a:pPr marL="514350" indent="-285750" algn="just">
              <a:lnSpc>
                <a:spcPct val="115000"/>
              </a:lnSpc>
              <a:spcAft>
                <a:spcPts val="800"/>
              </a:spcAft>
              <a:buFont typeface="Wingdings" panose="05000000000000000000" pitchFamily="2" charset="2"/>
              <a:buChar char="§"/>
            </a:pP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xmlns="" id="{B86601F2-2B20-0895-FEE4-6055FEC6FF01}"/>
              </a:ext>
            </a:extLst>
          </p:cNvPr>
          <p:cNvGraphicFramePr>
            <a:graphicFrameLocks noGrp="1"/>
          </p:cNvGraphicFramePr>
          <p:nvPr>
            <p:extLst>
              <p:ext uri="{D42A27DB-BD31-4B8C-83A1-F6EECF244321}">
                <p14:modId xmlns:p14="http://schemas.microsoft.com/office/powerpoint/2010/main" xmlns="" val="3250794654"/>
              </p:ext>
            </p:extLst>
          </p:nvPr>
        </p:nvGraphicFramePr>
        <p:xfrm>
          <a:off x="457200" y="3622106"/>
          <a:ext cx="4798060" cy="1236249"/>
        </p:xfrm>
        <a:graphic>
          <a:graphicData uri="http://schemas.openxmlformats.org/drawingml/2006/table">
            <a:tbl>
              <a:tblPr firstRow="1" firstCol="1" bandRow="1">
                <a:tableStyleId>{5C22544A-7EE6-4342-B048-85BDC9FD1C3A}</a:tableStyleId>
              </a:tblPr>
              <a:tblGrid>
                <a:gridCol w="1599176">
                  <a:extLst>
                    <a:ext uri="{9D8B030D-6E8A-4147-A177-3AD203B41FA5}">
                      <a16:colId xmlns:a16="http://schemas.microsoft.com/office/drawing/2014/main" xmlns="" val="1733535555"/>
                    </a:ext>
                  </a:extLst>
                </a:gridCol>
                <a:gridCol w="1599176">
                  <a:extLst>
                    <a:ext uri="{9D8B030D-6E8A-4147-A177-3AD203B41FA5}">
                      <a16:colId xmlns:a16="http://schemas.microsoft.com/office/drawing/2014/main" xmlns="" val="3442189161"/>
                    </a:ext>
                  </a:extLst>
                </a:gridCol>
                <a:gridCol w="1599708">
                  <a:extLst>
                    <a:ext uri="{9D8B030D-6E8A-4147-A177-3AD203B41FA5}">
                      <a16:colId xmlns:a16="http://schemas.microsoft.com/office/drawing/2014/main" xmlns="" val="3106271741"/>
                    </a:ext>
                  </a:extLst>
                </a:gridCol>
              </a:tblGrid>
              <a:tr h="1236249">
                <a:tc>
                  <a:txBody>
                    <a:bodyPr/>
                    <a:lstStyle/>
                    <a:p>
                      <a:pPr algn="ctr">
                        <a:lnSpc>
                          <a:spcPct val="115000"/>
                        </a:lnSpc>
                        <a:spcAft>
                          <a:spcPts val="800"/>
                        </a:spcAft>
                      </a:pPr>
                      <a:r>
                        <a:rPr lang="en-IN" sz="1200" dirty="0">
                          <a:effectLst/>
                        </a:rPr>
                        <a:t>Cronbach’s Alpha </a:t>
                      </a:r>
                      <a:endParaRPr lang="en-IN" sz="1100" dirty="0">
                        <a:effectLst/>
                      </a:endParaRPr>
                    </a:p>
                    <a:p>
                      <a:pPr algn="ctr">
                        <a:lnSpc>
                          <a:spcPct val="115000"/>
                        </a:lnSpc>
                        <a:spcAft>
                          <a:spcPts val="800"/>
                        </a:spcAft>
                      </a:pPr>
                      <a:r>
                        <a:rPr lang="en-IN" sz="1200" dirty="0">
                          <a:effectLst/>
                        </a:rPr>
                        <a:t>0.984</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Cronbach’s Alpha Based on Standardized Items </a:t>
                      </a:r>
                      <a:endParaRPr lang="en-IN" sz="1100">
                        <a:effectLst/>
                      </a:endParaRPr>
                    </a:p>
                    <a:p>
                      <a:pPr algn="ctr">
                        <a:lnSpc>
                          <a:spcPct val="115000"/>
                        </a:lnSpc>
                        <a:spcAft>
                          <a:spcPts val="800"/>
                        </a:spcAft>
                      </a:pPr>
                      <a:r>
                        <a:rPr lang="en-IN" sz="1200">
                          <a:effectLst/>
                        </a:rPr>
                        <a:t>0.984</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dirty="0">
                          <a:effectLst/>
                        </a:rPr>
                        <a:t>No. of Items </a:t>
                      </a:r>
                      <a:endParaRPr lang="en-IN" sz="1100" dirty="0">
                        <a:effectLst/>
                      </a:endParaRPr>
                    </a:p>
                    <a:p>
                      <a:pPr algn="ctr">
                        <a:lnSpc>
                          <a:spcPct val="115000"/>
                        </a:lnSpc>
                        <a:spcAft>
                          <a:spcPts val="800"/>
                        </a:spcAft>
                      </a:pPr>
                      <a:r>
                        <a:rPr lang="en-IN" sz="1200" dirty="0">
                          <a:effectLst/>
                        </a:rPr>
                        <a:t>10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623196359"/>
                  </a:ext>
                </a:extLst>
              </a:tr>
            </a:tbl>
          </a:graphicData>
        </a:graphic>
      </p:graphicFrame>
      <p:sp>
        <p:nvSpPr>
          <p:cNvPr id="7" name="Rectangle 1">
            <a:extLst>
              <a:ext uri="{FF2B5EF4-FFF2-40B4-BE49-F238E27FC236}">
                <a16:creationId xmlns:a16="http://schemas.microsoft.com/office/drawing/2014/main" xmlns="" id="{16A581F7-03CE-D5BC-4CDE-A442590A2194}"/>
              </a:ext>
            </a:extLst>
          </p:cNvPr>
          <p:cNvSpPr>
            <a:spLocks noChangeArrowheads="1"/>
          </p:cNvSpPr>
          <p:nvPr/>
        </p:nvSpPr>
        <p:spPr bwMode="auto">
          <a:xfrm>
            <a:off x="254000" y="3059668"/>
            <a:ext cx="58420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1:</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Employee Engagement Reliability Statistics.</a:t>
            </a:r>
            <a:endParaRPr kumimoji="0" lang="en-US" altLang="en-US" b="0" i="0" u="none" strike="noStrike" cap="none" normalizeH="0" baseline="0" dirty="0">
              <a:ln>
                <a:noFill/>
              </a:ln>
              <a:solidFill>
                <a:schemeClr val="tx1"/>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xmlns="" id="{BD7EA27E-A1A1-996C-ED53-79F8814B3BDA}"/>
              </a:ext>
            </a:extLst>
          </p:cNvPr>
          <p:cNvGraphicFramePr>
            <a:graphicFrameLocks noGrp="1"/>
          </p:cNvGraphicFramePr>
          <p:nvPr>
            <p:extLst>
              <p:ext uri="{D42A27DB-BD31-4B8C-83A1-F6EECF244321}">
                <p14:modId xmlns:p14="http://schemas.microsoft.com/office/powerpoint/2010/main" xmlns="" val="4095971840"/>
              </p:ext>
            </p:extLst>
          </p:nvPr>
        </p:nvGraphicFramePr>
        <p:xfrm>
          <a:off x="5842000" y="3729892"/>
          <a:ext cx="5841999" cy="1731108"/>
        </p:xfrm>
        <a:graphic>
          <a:graphicData uri="http://schemas.openxmlformats.org/drawingml/2006/table">
            <a:tbl>
              <a:tblPr firstRow="1" firstCol="1" bandRow="1">
                <a:tableStyleId>{5C22544A-7EE6-4342-B048-85BDC9FD1C3A}</a:tableStyleId>
              </a:tblPr>
              <a:tblGrid>
                <a:gridCol w="1947117">
                  <a:extLst>
                    <a:ext uri="{9D8B030D-6E8A-4147-A177-3AD203B41FA5}">
                      <a16:colId xmlns:a16="http://schemas.microsoft.com/office/drawing/2014/main" xmlns="" val="840029302"/>
                    </a:ext>
                  </a:extLst>
                </a:gridCol>
                <a:gridCol w="1947117">
                  <a:extLst>
                    <a:ext uri="{9D8B030D-6E8A-4147-A177-3AD203B41FA5}">
                      <a16:colId xmlns:a16="http://schemas.microsoft.com/office/drawing/2014/main" xmlns="" val="376231824"/>
                    </a:ext>
                  </a:extLst>
                </a:gridCol>
                <a:gridCol w="1947765">
                  <a:extLst>
                    <a:ext uri="{9D8B030D-6E8A-4147-A177-3AD203B41FA5}">
                      <a16:colId xmlns:a16="http://schemas.microsoft.com/office/drawing/2014/main" xmlns="" val="1304606085"/>
                    </a:ext>
                  </a:extLst>
                </a:gridCol>
              </a:tblGrid>
              <a:tr h="432777">
                <a:tc>
                  <a:txBody>
                    <a:bodyPr/>
                    <a:lstStyle/>
                    <a:p>
                      <a:pPr algn="ctr">
                        <a:lnSpc>
                          <a:spcPct val="115000"/>
                        </a:lnSpc>
                        <a:spcAft>
                          <a:spcPts val="800"/>
                        </a:spcAft>
                      </a:pPr>
                      <a:r>
                        <a:rPr lang="en-IN" sz="1200">
                          <a:effectLst/>
                        </a:rPr>
                        <a:t>Employee Engagement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No. of items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Cronbach’s Alpha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122059725"/>
                  </a:ext>
                </a:extLst>
              </a:tr>
              <a:tr h="432777">
                <a:tc>
                  <a:txBody>
                    <a:bodyPr/>
                    <a:lstStyle/>
                    <a:p>
                      <a:pPr algn="ctr">
                        <a:lnSpc>
                          <a:spcPct val="115000"/>
                        </a:lnSpc>
                        <a:spcAft>
                          <a:spcPts val="800"/>
                        </a:spcAft>
                      </a:pPr>
                      <a:r>
                        <a:rPr lang="en-IN" sz="1200">
                          <a:effectLst/>
                        </a:rPr>
                        <a:t>Intellectual Engagement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0.920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183236998"/>
                  </a:ext>
                </a:extLst>
              </a:tr>
              <a:tr h="432777">
                <a:tc>
                  <a:txBody>
                    <a:bodyPr/>
                    <a:lstStyle/>
                    <a:p>
                      <a:pPr algn="ctr">
                        <a:lnSpc>
                          <a:spcPct val="115000"/>
                        </a:lnSpc>
                        <a:spcAft>
                          <a:spcPts val="800"/>
                        </a:spcAft>
                      </a:pPr>
                      <a:r>
                        <a:rPr lang="en-IN" sz="1200">
                          <a:effectLst/>
                        </a:rPr>
                        <a:t>Social Engagement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3</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0.850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546161285"/>
                  </a:ext>
                </a:extLst>
              </a:tr>
              <a:tr h="432777">
                <a:tc>
                  <a:txBody>
                    <a:bodyPr/>
                    <a:lstStyle/>
                    <a:p>
                      <a:pPr algn="ctr">
                        <a:lnSpc>
                          <a:spcPct val="115000"/>
                        </a:lnSpc>
                        <a:spcAft>
                          <a:spcPts val="800"/>
                        </a:spcAft>
                      </a:pPr>
                      <a:r>
                        <a:rPr lang="en-IN" sz="1200">
                          <a:effectLst/>
                        </a:rPr>
                        <a:t>Affective Engagement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2</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dirty="0">
                          <a:effectLst/>
                        </a:rPr>
                        <a:t>0.920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2481104039"/>
                  </a:ext>
                </a:extLst>
              </a:tr>
            </a:tbl>
          </a:graphicData>
        </a:graphic>
      </p:graphicFrame>
      <p:sp>
        <p:nvSpPr>
          <p:cNvPr id="9" name="Rectangle 2">
            <a:extLst>
              <a:ext uri="{FF2B5EF4-FFF2-40B4-BE49-F238E27FC236}">
                <a16:creationId xmlns:a16="http://schemas.microsoft.com/office/drawing/2014/main" xmlns="" id="{FBA86E94-E8C0-58C2-0566-0B31CEC4CF60}"/>
              </a:ext>
            </a:extLst>
          </p:cNvPr>
          <p:cNvSpPr>
            <a:spLocks noChangeArrowheads="1"/>
          </p:cNvSpPr>
          <p:nvPr/>
        </p:nvSpPr>
        <p:spPr bwMode="auto">
          <a:xfrm>
            <a:off x="6070600" y="2933115"/>
            <a:ext cx="5842000"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2:</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Employee Engagement subdimension reliability statistics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2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xmlns="" val="5786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106AFD-C808-64EB-8AF7-F74EA3D2BD48}"/>
              </a:ext>
            </a:extLst>
          </p:cNvPr>
          <p:cNvSpPr txBox="1"/>
          <p:nvPr/>
        </p:nvSpPr>
        <p:spPr>
          <a:xfrm>
            <a:off x="234950" y="518041"/>
            <a:ext cx="11722100" cy="2515047"/>
          </a:xfrm>
          <a:prstGeom prst="rect">
            <a:avLst/>
          </a:prstGeom>
          <a:noFill/>
        </p:spPr>
        <p:txBody>
          <a:bodyPr wrap="square">
            <a:spAutoFit/>
          </a:bodyPr>
          <a:lstStyle/>
          <a:p>
            <a:pPr lvl="0" algn="ctr">
              <a:lnSpc>
                <a:spcPct val="115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DATA ANALYSIS </a:t>
            </a:r>
            <a:endParaRPr lang="en-IN" sz="40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The demographics of 100 samples The mean scores for three employee engagement factors (IE, SE, AE) from a 100-person sample are shown in Table 3. No values are missing in the data. The typical scores for IE, SE, and AE are 3.70024, 3.4571, and 3.84571. Providing the standard error of the mean for these aspects shows the precision of the sample mean estimations. Each facet's standard deviation (S.D.) values show variability.</a:t>
            </a:r>
          </a:p>
        </p:txBody>
      </p:sp>
      <p:graphicFrame>
        <p:nvGraphicFramePr>
          <p:cNvPr id="4" name="Table 3">
            <a:extLst>
              <a:ext uri="{FF2B5EF4-FFF2-40B4-BE49-F238E27FC236}">
                <a16:creationId xmlns:a16="http://schemas.microsoft.com/office/drawing/2014/main" xmlns="" id="{88466F7B-D857-994E-2A5F-15C3BF4CB040}"/>
              </a:ext>
            </a:extLst>
          </p:cNvPr>
          <p:cNvGraphicFramePr>
            <a:graphicFrameLocks noGrp="1"/>
          </p:cNvGraphicFramePr>
          <p:nvPr>
            <p:extLst>
              <p:ext uri="{D42A27DB-BD31-4B8C-83A1-F6EECF244321}">
                <p14:modId xmlns:p14="http://schemas.microsoft.com/office/powerpoint/2010/main" xmlns="" val="2539108482"/>
              </p:ext>
            </p:extLst>
          </p:nvPr>
        </p:nvGraphicFramePr>
        <p:xfrm>
          <a:off x="520700" y="3948702"/>
          <a:ext cx="5725160" cy="1573784"/>
        </p:xfrm>
        <a:graphic>
          <a:graphicData uri="http://schemas.openxmlformats.org/drawingml/2006/table">
            <a:tbl>
              <a:tblPr firstRow="1" firstCol="1" bandRow="1">
                <a:tableStyleId>{7DF18680-E054-41AD-8BC1-D1AEF772440D}</a:tableStyleId>
              </a:tblPr>
              <a:tblGrid>
                <a:gridCol w="1144905">
                  <a:extLst>
                    <a:ext uri="{9D8B030D-6E8A-4147-A177-3AD203B41FA5}">
                      <a16:colId xmlns:a16="http://schemas.microsoft.com/office/drawing/2014/main" xmlns="" val="2978570393"/>
                    </a:ext>
                  </a:extLst>
                </a:gridCol>
                <a:gridCol w="1144905">
                  <a:extLst>
                    <a:ext uri="{9D8B030D-6E8A-4147-A177-3AD203B41FA5}">
                      <a16:colId xmlns:a16="http://schemas.microsoft.com/office/drawing/2014/main" xmlns="" val="1240457763"/>
                    </a:ext>
                  </a:extLst>
                </a:gridCol>
                <a:gridCol w="1144905">
                  <a:extLst>
                    <a:ext uri="{9D8B030D-6E8A-4147-A177-3AD203B41FA5}">
                      <a16:colId xmlns:a16="http://schemas.microsoft.com/office/drawing/2014/main" xmlns="" val="3281757961"/>
                    </a:ext>
                  </a:extLst>
                </a:gridCol>
                <a:gridCol w="1144905">
                  <a:extLst>
                    <a:ext uri="{9D8B030D-6E8A-4147-A177-3AD203B41FA5}">
                      <a16:colId xmlns:a16="http://schemas.microsoft.com/office/drawing/2014/main" xmlns="" val="1656320671"/>
                    </a:ext>
                  </a:extLst>
                </a:gridCol>
                <a:gridCol w="1145540">
                  <a:extLst>
                    <a:ext uri="{9D8B030D-6E8A-4147-A177-3AD203B41FA5}">
                      <a16:colId xmlns:a16="http://schemas.microsoft.com/office/drawing/2014/main" xmlns="" val="1644594903"/>
                    </a:ext>
                  </a:extLst>
                </a:gridCol>
              </a:tblGrid>
              <a:tr h="0">
                <a:tc>
                  <a:txBody>
                    <a:bodyPr/>
                    <a:lstStyle/>
                    <a:p>
                      <a:pPr algn="ctr">
                        <a:lnSpc>
                          <a:spcPct val="115000"/>
                        </a:lnSpc>
                        <a:spcAft>
                          <a:spcPts val="800"/>
                        </a:spcAft>
                      </a:pPr>
                      <a:r>
                        <a:rPr lang="en-IN" sz="1200" dirty="0">
                          <a:effectLst/>
                        </a:rPr>
                        <a:t> </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IE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SE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AE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4200706950"/>
                  </a:ext>
                </a:extLst>
              </a:tr>
              <a:tr h="0">
                <a:tc>
                  <a:txBody>
                    <a:bodyPr/>
                    <a:lstStyle/>
                    <a:p>
                      <a:pPr algn="ctr">
                        <a:lnSpc>
                          <a:spcPct val="115000"/>
                        </a:lnSpc>
                        <a:spcAft>
                          <a:spcPts val="800"/>
                        </a:spcAft>
                      </a:pPr>
                      <a:r>
                        <a:rPr lang="en-IN" sz="1200" dirty="0">
                          <a:effectLst/>
                        </a:rPr>
                        <a:t>N</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rowSpan="4">
                  <a:txBody>
                    <a:bodyPr/>
                    <a:lstStyle/>
                    <a:p>
                      <a:pPr algn="ctr">
                        <a:lnSpc>
                          <a:spcPct val="115000"/>
                        </a:lnSpc>
                        <a:spcAft>
                          <a:spcPts val="800"/>
                        </a:spcAft>
                      </a:pPr>
                      <a:r>
                        <a:rPr lang="en-IN" sz="1200">
                          <a:effectLst/>
                        </a:rPr>
                        <a:t> </a:t>
                      </a:r>
                      <a:endParaRPr lang="en-IN" sz="1100">
                        <a:effectLst/>
                      </a:endParaRPr>
                    </a:p>
                    <a:p>
                      <a:pPr algn="ctr">
                        <a:lnSpc>
                          <a:spcPct val="115000"/>
                        </a:lnSpc>
                        <a:spcAft>
                          <a:spcPts val="800"/>
                        </a:spcAft>
                      </a:pPr>
                      <a:r>
                        <a:rPr lang="en-IN" sz="1200">
                          <a:effectLst/>
                        </a:rPr>
                        <a:t>Valid </a:t>
                      </a:r>
                      <a:endParaRPr lang="en-IN" sz="1100">
                        <a:effectLst/>
                      </a:endParaRPr>
                    </a:p>
                    <a:p>
                      <a:pPr algn="ctr">
                        <a:lnSpc>
                          <a:spcPct val="115000"/>
                        </a:lnSpc>
                        <a:spcAft>
                          <a:spcPts val="800"/>
                        </a:spcAft>
                      </a:pPr>
                      <a:r>
                        <a:rPr lang="en-IN" sz="1200">
                          <a:effectLst/>
                        </a:rPr>
                        <a:t>Missing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100</a:t>
                      </a:r>
                      <a:endParaRPr lang="en-IN" sz="1100">
                        <a:effectLst/>
                      </a:endParaRPr>
                    </a:p>
                    <a:p>
                      <a:pPr algn="ctr">
                        <a:lnSpc>
                          <a:spcPct val="115000"/>
                        </a:lnSpc>
                        <a:spcAft>
                          <a:spcPts val="800"/>
                        </a:spcAft>
                      </a:pPr>
                      <a:r>
                        <a:rPr lang="en-IN" sz="1200">
                          <a:effectLst/>
                        </a:rPr>
                        <a:t>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100</a:t>
                      </a:r>
                      <a:endParaRPr lang="en-IN" sz="1100">
                        <a:effectLst/>
                      </a:endParaRPr>
                    </a:p>
                    <a:p>
                      <a:pPr algn="ctr">
                        <a:lnSpc>
                          <a:spcPct val="115000"/>
                        </a:lnSpc>
                        <a:spcAft>
                          <a:spcPts val="800"/>
                        </a:spcAft>
                      </a:pPr>
                      <a:r>
                        <a:rPr lang="en-IN" sz="1200">
                          <a:effectLst/>
                        </a:rPr>
                        <a:t>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100</a:t>
                      </a:r>
                      <a:endParaRPr lang="en-IN" sz="1100">
                        <a:effectLst/>
                      </a:endParaRPr>
                    </a:p>
                    <a:p>
                      <a:pPr algn="ctr">
                        <a:lnSpc>
                          <a:spcPct val="115000"/>
                        </a:lnSpc>
                        <a:spcAft>
                          <a:spcPts val="800"/>
                        </a:spcAft>
                      </a:pPr>
                      <a:r>
                        <a:rPr lang="en-IN" sz="1200">
                          <a:effectLst/>
                        </a:rPr>
                        <a:t>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982242782"/>
                  </a:ext>
                </a:extLst>
              </a:tr>
              <a:tr h="0">
                <a:tc>
                  <a:txBody>
                    <a:bodyPr/>
                    <a:lstStyle/>
                    <a:p>
                      <a:pPr algn="ctr">
                        <a:lnSpc>
                          <a:spcPct val="115000"/>
                        </a:lnSpc>
                        <a:spcAft>
                          <a:spcPts val="800"/>
                        </a:spcAft>
                      </a:pPr>
                      <a:r>
                        <a:rPr lang="en-IN" sz="1200">
                          <a:effectLst/>
                        </a:rPr>
                        <a:t>Mean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vMerge="1">
                  <a:txBody>
                    <a:bodyPr/>
                    <a:lstStyle/>
                    <a:p>
                      <a:endParaRPr lang="en-IN"/>
                    </a:p>
                  </a:txBody>
                  <a:tcPr/>
                </a:tc>
                <a:tc>
                  <a:txBody>
                    <a:bodyPr/>
                    <a:lstStyle/>
                    <a:p>
                      <a:pPr algn="ctr">
                        <a:lnSpc>
                          <a:spcPct val="115000"/>
                        </a:lnSpc>
                        <a:spcAft>
                          <a:spcPts val="800"/>
                        </a:spcAft>
                      </a:pPr>
                      <a:r>
                        <a:rPr lang="en-IN" sz="1200">
                          <a:effectLst/>
                        </a:rPr>
                        <a:t>3.70024</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3.4571</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3.84571</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286125822"/>
                  </a:ext>
                </a:extLst>
              </a:tr>
              <a:tr h="0">
                <a:tc>
                  <a:txBody>
                    <a:bodyPr/>
                    <a:lstStyle/>
                    <a:p>
                      <a:pPr algn="ctr">
                        <a:lnSpc>
                          <a:spcPct val="115000"/>
                        </a:lnSpc>
                        <a:spcAft>
                          <a:spcPts val="800"/>
                        </a:spcAft>
                      </a:pPr>
                      <a:r>
                        <a:rPr lang="en-IN" sz="1200">
                          <a:effectLst/>
                        </a:rPr>
                        <a:t>Std. Error of mean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vMerge="1">
                  <a:txBody>
                    <a:bodyPr/>
                    <a:lstStyle/>
                    <a:p>
                      <a:endParaRPr lang="en-IN"/>
                    </a:p>
                  </a:txBody>
                  <a:tcPr/>
                </a:tc>
                <a:tc>
                  <a:txBody>
                    <a:bodyPr/>
                    <a:lstStyle/>
                    <a:p>
                      <a:pPr algn="ctr">
                        <a:lnSpc>
                          <a:spcPct val="115000"/>
                        </a:lnSpc>
                        <a:spcAft>
                          <a:spcPts val="800"/>
                        </a:spcAft>
                      </a:pPr>
                      <a:r>
                        <a:rPr lang="en-IN" sz="1200">
                          <a:effectLst/>
                        </a:rPr>
                        <a:t>0.9745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0.07459</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dirty="0">
                          <a:effectLst/>
                        </a:rPr>
                        <a:t>0.88457</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897570589"/>
                  </a:ext>
                </a:extLst>
              </a:tr>
              <a:tr h="0">
                <a:tc>
                  <a:txBody>
                    <a:bodyPr/>
                    <a:lstStyle/>
                    <a:p>
                      <a:pPr algn="ctr">
                        <a:lnSpc>
                          <a:spcPct val="115000"/>
                        </a:lnSpc>
                        <a:spcAft>
                          <a:spcPts val="800"/>
                        </a:spcAft>
                      </a:pPr>
                      <a:r>
                        <a:rPr lang="en-IN" sz="1200">
                          <a:effectLst/>
                        </a:rPr>
                        <a:t>S.D.</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vMerge="1">
                  <a:txBody>
                    <a:bodyPr/>
                    <a:lstStyle/>
                    <a:p>
                      <a:endParaRPr lang="en-IN"/>
                    </a:p>
                  </a:txBody>
                  <a:tcPr/>
                </a:tc>
                <a:tc>
                  <a:txBody>
                    <a:bodyPr/>
                    <a:lstStyle/>
                    <a:p>
                      <a:pPr algn="ctr">
                        <a:lnSpc>
                          <a:spcPct val="115000"/>
                        </a:lnSpc>
                        <a:spcAft>
                          <a:spcPts val="800"/>
                        </a:spcAft>
                      </a:pPr>
                      <a:r>
                        <a:rPr lang="en-IN" sz="1200">
                          <a:effectLst/>
                        </a:rPr>
                        <a:t>1.197458</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0.91425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dirty="0">
                          <a:effectLst/>
                        </a:rPr>
                        <a:t>1.08459</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054053298"/>
                  </a:ext>
                </a:extLst>
              </a:tr>
            </a:tbl>
          </a:graphicData>
        </a:graphic>
      </p:graphicFrame>
      <p:sp>
        <p:nvSpPr>
          <p:cNvPr id="5" name="Rectangle 1">
            <a:extLst>
              <a:ext uri="{FF2B5EF4-FFF2-40B4-BE49-F238E27FC236}">
                <a16:creationId xmlns:a16="http://schemas.microsoft.com/office/drawing/2014/main" xmlns="" id="{F8AE6F63-0901-C9E6-CB66-BAE26A8561F6}"/>
              </a:ext>
            </a:extLst>
          </p:cNvPr>
          <p:cNvSpPr>
            <a:spLocks noChangeArrowheads="1"/>
          </p:cNvSpPr>
          <p:nvPr/>
        </p:nvSpPr>
        <p:spPr bwMode="auto">
          <a:xfrm>
            <a:off x="520700" y="3244334"/>
            <a:ext cx="55753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3:</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Average score of 3 employee engagement factors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xmlns="" id="{1805BD0E-9160-2C62-7122-3991E4AE3612}"/>
              </a:ext>
            </a:extLst>
          </p:cNvPr>
          <p:cNvGraphicFramePr>
            <a:graphicFrameLocks noGrp="1"/>
          </p:cNvGraphicFramePr>
          <p:nvPr>
            <p:extLst>
              <p:ext uri="{D42A27DB-BD31-4B8C-83A1-F6EECF244321}">
                <p14:modId xmlns:p14="http://schemas.microsoft.com/office/powerpoint/2010/main" xmlns="" val="658520208"/>
              </p:ext>
            </p:extLst>
          </p:nvPr>
        </p:nvGraphicFramePr>
        <p:xfrm>
          <a:off x="6848474" y="3962400"/>
          <a:ext cx="5229224" cy="1494367"/>
        </p:xfrm>
        <a:graphic>
          <a:graphicData uri="http://schemas.openxmlformats.org/drawingml/2006/table">
            <a:tbl>
              <a:tblPr firstRow="1" firstCol="1" bandRow="1">
                <a:tableStyleId>{5C22544A-7EE6-4342-B048-85BDC9FD1C3A}</a:tableStyleId>
              </a:tblPr>
              <a:tblGrid>
                <a:gridCol w="1900819">
                  <a:extLst>
                    <a:ext uri="{9D8B030D-6E8A-4147-A177-3AD203B41FA5}">
                      <a16:colId xmlns:a16="http://schemas.microsoft.com/office/drawing/2014/main" xmlns="" val="2886417771"/>
                    </a:ext>
                  </a:extLst>
                </a:gridCol>
                <a:gridCol w="1427586">
                  <a:extLst>
                    <a:ext uri="{9D8B030D-6E8A-4147-A177-3AD203B41FA5}">
                      <a16:colId xmlns:a16="http://schemas.microsoft.com/office/drawing/2014/main" xmlns="" val="1369895346"/>
                    </a:ext>
                  </a:extLst>
                </a:gridCol>
                <a:gridCol w="1900819">
                  <a:extLst>
                    <a:ext uri="{9D8B030D-6E8A-4147-A177-3AD203B41FA5}">
                      <a16:colId xmlns:a16="http://schemas.microsoft.com/office/drawing/2014/main" xmlns="" val="1779185472"/>
                    </a:ext>
                  </a:extLst>
                </a:gridCol>
              </a:tblGrid>
              <a:tr h="363495">
                <a:tc rowSpan="2">
                  <a:txBody>
                    <a:bodyPr/>
                    <a:lstStyle/>
                    <a:p>
                      <a:pPr algn="ctr">
                        <a:lnSpc>
                          <a:spcPct val="115000"/>
                        </a:lnSpc>
                        <a:spcAft>
                          <a:spcPts val="800"/>
                        </a:spcAft>
                      </a:pPr>
                      <a:r>
                        <a:rPr lang="en-IN" sz="1200" dirty="0">
                          <a:effectLst/>
                        </a:rPr>
                        <a:t>N</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rowSpan="2">
                  <a:txBody>
                    <a:bodyPr/>
                    <a:lstStyle/>
                    <a:p>
                      <a:pPr algn="ctr">
                        <a:lnSpc>
                          <a:spcPct val="115000"/>
                        </a:lnSpc>
                        <a:spcAft>
                          <a:spcPts val="800"/>
                        </a:spcAft>
                      </a:pPr>
                      <a:r>
                        <a:rPr lang="en-IN" sz="1200" dirty="0">
                          <a:effectLst/>
                        </a:rPr>
                        <a:t>Valid missing </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IN" sz="1200">
                          <a:effectLst/>
                        </a:rPr>
                        <a:t>100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763723480"/>
                  </a:ext>
                </a:extLst>
              </a:tr>
              <a:tr h="403882">
                <a:tc vMerge="1">
                  <a:txBody>
                    <a:bodyPr/>
                    <a:lstStyle/>
                    <a:p>
                      <a:endParaRPr lang="en-IN"/>
                    </a:p>
                  </a:txBody>
                  <a:tcPr/>
                </a:tc>
                <a:tc vMerge="1">
                  <a:txBody>
                    <a:bodyPr/>
                    <a:lstStyle/>
                    <a:p>
                      <a:endParaRPr lang="en-IN"/>
                    </a:p>
                  </a:txBody>
                  <a:tcPr/>
                </a:tc>
                <a:tc>
                  <a:txBody>
                    <a:bodyPr/>
                    <a:lstStyle/>
                    <a:p>
                      <a:pPr algn="ctr">
                        <a:lnSpc>
                          <a:spcPct val="115000"/>
                        </a:lnSpc>
                        <a:spcAft>
                          <a:spcPts val="800"/>
                        </a:spcAft>
                      </a:pPr>
                      <a:r>
                        <a:rPr lang="en-IN" sz="1200">
                          <a:effectLst/>
                        </a:rPr>
                        <a:t>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852751093"/>
                  </a:ext>
                </a:extLst>
              </a:tr>
              <a:tr h="363495">
                <a:tc gridSpan="2">
                  <a:txBody>
                    <a:bodyPr/>
                    <a:lstStyle/>
                    <a:p>
                      <a:pPr>
                        <a:lnSpc>
                          <a:spcPct val="115000"/>
                        </a:lnSpc>
                        <a:spcAft>
                          <a:spcPts val="800"/>
                        </a:spcAft>
                      </a:pPr>
                      <a:r>
                        <a:rPr lang="en-IN" sz="1200" dirty="0">
                          <a:effectLst/>
                        </a:rPr>
                        <a:t>           Mean </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IN"/>
                    </a:p>
                  </a:txBody>
                  <a:tcPr/>
                </a:tc>
                <a:tc>
                  <a:txBody>
                    <a:bodyPr/>
                    <a:lstStyle/>
                    <a:p>
                      <a:pPr marL="457200">
                        <a:lnSpc>
                          <a:spcPct val="115000"/>
                        </a:lnSpc>
                        <a:spcAft>
                          <a:spcPts val="800"/>
                        </a:spcAft>
                      </a:pPr>
                      <a:r>
                        <a:rPr lang="en-IN" sz="1200" dirty="0">
                          <a:effectLst/>
                        </a:rPr>
                        <a:t>      3.6487</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144093365"/>
                  </a:ext>
                </a:extLst>
              </a:tr>
              <a:tr h="363495">
                <a:tc gridSpan="2">
                  <a:txBody>
                    <a:bodyPr/>
                    <a:lstStyle/>
                    <a:p>
                      <a:pPr>
                        <a:lnSpc>
                          <a:spcPct val="115000"/>
                        </a:lnSpc>
                        <a:spcAft>
                          <a:spcPts val="800"/>
                        </a:spcAft>
                      </a:pPr>
                      <a:r>
                        <a:rPr lang="en-IN" sz="1200" dirty="0">
                          <a:effectLst/>
                        </a:rPr>
                        <a:t>Standard error of mean </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IN"/>
                    </a:p>
                  </a:txBody>
                  <a:tcPr/>
                </a:tc>
                <a:tc>
                  <a:txBody>
                    <a:bodyPr/>
                    <a:lstStyle/>
                    <a:p>
                      <a:pPr algn="ctr">
                        <a:lnSpc>
                          <a:spcPct val="115000"/>
                        </a:lnSpc>
                        <a:spcAft>
                          <a:spcPts val="800"/>
                        </a:spcAft>
                      </a:pPr>
                      <a:r>
                        <a:rPr lang="en-IN" sz="1200" dirty="0">
                          <a:effectLst/>
                        </a:rPr>
                        <a:t>0.84511</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477436873"/>
                  </a:ext>
                </a:extLst>
              </a:tr>
            </a:tbl>
          </a:graphicData>
        </a:graphic>
      </p:graphicFrame>
      <p:sp>
        <p:nvSpPr>
          <p:cNvPr id="7" name="Rectangle 2">
            <a:extLst>
              <a:ext uri="{FF2B5EF4-FFF2-40B4-BE49-F238E27FC236}">
                <a16:creationId xmlns:a16="http://schemas.microsoft.com/office/drawing/2014/main" xmlns="" id="{2CE3DEEE-1B14-1F17-112E-69A136099BD2}"/>
              </a:ext>
            </a:extLst>
          </p:cNvPr>
          <p:cNvSpPr>
            <a:spLocks noChangeArrowheads="1"/>
          </p:cNvSpPr>
          <p:nvPr/>
        </p:nvSpPr>
        <p:spPr bwMode="auto">
          <a:xfrm>
            <a:off x="6245860" y="3256895"/>
            <a:ext cx="53340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4:</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Average employee engagement score</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xmlns="" val="1563837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091B2D3B-FA2C-23AB-605A-689FBBCE8B29}"/>
              </a:ext>
            </a:extLst>
          </p:cNvPr>
          <p:cNvSpPr txBox="1"/>
          <p:nvPr/>
        </p:nvSpPr>
        <p:spPr>
          <a:xfrm>
            <a:off x="234950" y="856746"/>
            <a:ext cx="11722100" cy="4375878"/>
          </a:xfrm>
          <a:prstGeom prst="rect">
            <a:avLst/>
          </a:prstGeom>
          <a:noFill/>
        </p:spPr>
        <p:txBody>
          <a:bodyPr wrap="square">
            <a:spAutoFit/>
          </a:bodyPr>
          <a:lstStyle/>
          <a:p>
            <a:pPr lvl="0" algn="ctr">
              <a:lnSpc>
                <a:spcPct val="115000"/>
              </a:lnSpc>
              <a:spcAft>
                <a:spcPts val="800"/>
              </a:spcAft>
            </a:pPr>
            <a:r>
              <a:rPr lang="en-IN" sz="4000" b="1" dirty="0">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IN" sz="40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15000"/>
              </a:lnSpc>
              <a:spcAft>
                <a:spcPts val="800"/>
              </a:spcAft>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Mangal" panose="02040503050203030202" pitchFamily="18" charset="0"/>
              </a:rPr>
              <a:t> This research helps explain the evolution of "employee engagement" and the many writers' perspectives on it. Reviewers also stressed the importance of managers engaging staff. </a:t>
            </a:r>
          </a:p>
          <a:p>
            <a:pPr marL="285750" indent="-285750" algn="just">
              <a:lnSpc>
                <a:spcPct val="115000"/>
              </a:lnSpc>
              <a:spcAft>
                <a:spcPts val="800"/>
              </a:spcAft>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Mangal" panose="02040503050203030202" pitchFamily="18" charset="0"/>
              </a:rPr>
              <a:t>Tourism is the only industry rising quickly and contributing significantly to the economy. Companies' success or failure rely heavily on its workers. </a:t>
            </a:r>
          </a:p>
          <a:p>
            <a:pPr marL="285750" indent="-285750" algn="just">
              <a:lnSpc>
                <a:spcPct val="115000"/>
              </a:lnSpc>
              <a:spcAft>
                <a:spcPts val="800"/>
              </a:spcAft>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Mangal" panose="02040503050203030202" pitchFamily="18" charset="0"/>
              </a:rPr>
              <a:t>All organizations depend on their employees, therefore they must be devoted, pleased, and engaged. According to the statistics, travel company employees are more engaged, but organizations must take steps to sustain this engagement level for effective growth. </a:t>
            </a:r>
          </a:p>
          <a:p>
            <a:pPr marL="285750" indent="-285750" algn="just">
              <a:lnSpc>
                <a:spcPct val="115000"/>
              </a:lnSpc>
              <a:spcAft>
                <a:spcPts val="800"/>
              </a:spcAft>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Mangal" panose="02040503050203030202" pitchFamily="18" charset="0"/>
              </a:rPr>
              <a:t>Organizations must consider demographic aspects like gender, age, and tenure since engagement levels are similar. Travel companies must take steps to attract and retain engaged employees as employee engagement becomes the buzzword across all sectors.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236162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ED600BE6-DBCA-6F01-B1A5-7715E3B8ECC8}"/>
              </a:ext>
            </a:extLst>
          </p:cNvPr>
          <p:cNvSpPr txBox="1"/>
          <p:nvPr/>
        </p:nvSpPr>
        <p:spPr>
          <a:xfrm>
            <a:off x="190500" y="1637768"/>
            <a:ext cx="11811000" cy="4202882"/>
          </a:xfrm>
          <a:prstGeom prst="rect">
            <a:avLst/>
          </a:prstGeom>
          <a:noFill/>
        </p:spPr>
        <p:txBody>
          <a:bodyPr wrap="square">
            <a:spAutoFit/>
          </a:bodyPr>
          <a:lstStyle/>
          <a:p>
            <a:pPr marL="342900" lvl="0" indent="-342900" algn="just">
              <a:lnSpc>
                <a:spcPct val="150000"/>
              </a:lnSpc>
              <a:buFont typeface="+mj-lt"/>
              <a:buAutoNum type="arabicPeriod"/>
            </a:pPr>
            <a:r>
              <a:rPr lang="en-IN" i="1" dirty="0">
                <a:effectLst/>
                <a:latin typeface="Times New Roman" panose="02020603050405020304" pitchFamily="18" charset="0"/>
                <a:ea typeface="Calibri" panose="020F0502020204030204" pitchFamily="34" charset="0"/>
                <a:cs typeface="Mangal" panose="02040503050203030202" pitchFamily="18" charset="0"/>
              </a:rPr>
              <a:t>Dhar, R. L. (2015). Service quality and the training of employees: The mediating role of organizational commitment. Tourism management, 46, 419-430.</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i="1" dirty="0" err="1">
                <a:effectLst/>
                <a:latin typeface="Times New Roman" panose="02020603050405020304" pitchFamily="18" charset="0"/>
                <a:ea typeface="Calibri" panose="020F0502020204030204" pitchFamily="34" charset="0"/>
                <a:cs typeface="Mangal" panose="02040503050203030202" pitchFamily="18" charset="0"/>
              </a:rPr>
              <a:t>Dajani</a:t>
            </a:r>
            <a:r>
              <a:rPr lang="en-IN" i="1" dirty="0">
                <a:effectLst/>
                <a:latin typeface="Times New Roman" panose="02020603050405020304" pitchFamily="18" charset="0"/>
                <a:ea typeface="Calibri" panose="020F0502020204030204" pitchFamily="34" charset="0"/>
                <a:cs typeface="Mangal" panose="02040503050203030202" pitchFamily="18" charset="0"/>
              </a:rPr>
              <a:t>, D. M. A. Z. (2015). The impact of employee engagement on job performance and organisational commitment in the Egyptian banking sector.</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i="1" dirty="0">
                <a:effectLst/>
                <a:latin typeface="Times New Roman" panose="02020603050405020304" pitchFamily="18" charset="0"/>
                <a:ea typeface="Calibri" panose="020F0502020204030204" pitchFamily="34" charset="0"/>
                <a:cs typeface="Mangal" panose="02040503050203030202" pitchFamily="18" charset="0"/>
              </a:rPr>
              <a:t>Garg, S., &amp; Dhar, R. L. (2014). Effects of stress, LMX and perceived organizational support on service quality: Mediating effects of organizational commitment. Journal of Hospitality and Tourism Management, 21, 64-75.</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i="1" dirty="0">
                <a:effectLst/>
                <a:latin typeface="Times New Roman" panose="02020603050405020304" pitchFamily="18" charset="0"/>
                <a:ea typeface="Calibri" panose="020F0502020204030204" pitchFamily="34" charset="0"/>
                <a:cs typeface="Mangal" panose="02040503050203030202" pitchFamily="18" charset="0"/>
              </a:rPr>
              <a:t>Sharon, S. S., &amp; Vijayalakshmi, B.(2021) IMPACT OF WORK-LIFE BALANCE ON WOMEN EMPLOYEE COMMITMENT IN EDUCATION SECTOR.</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i="1" dirty="0">
                <a:effectLst/>
                <a:latin typeface="Times New Roman" panose="02020603050405020304" pitchFamily="18" charset="0"/>
                <a:ea typeface="Calibri" panose="020F0502020204030204" pitchFamily="34" charset="0"/>
                <a:cs typeface="Mangal" panose="02040503050203030202" pitchFamily="18" charset="0"/>
              </a:rPr>
              <a:t>Kumar, S., &amp; Kumar, M. (2016). Job satisfaction and organisational commitment in hospitality industry-an empirical study. Amity Research Journal of Tourism, Aviation and Hospitality, 1(2), 25-32.</a:t>
            </a:r>
            <a:endParaRPr lang="en-IN"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496E6F-E8AF-F26E-D4F6-C09DA14B5F85}"/>
              </a:ext>
            </a:extLst>
          </p:cNvPr>
          <p:cNvSpPr txBox="1"/>
          <p:nvPr/>
        </p:nvSpPr>
        <p:spPr>
          <a:xfrm>
            <a:off x="330200" y="604084"/>
            <a:ext cx="11531600"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REFERENCES</a:t>
            </a:r>
            <a:endParaRPr lang="en-IN" sz="4000" dirty="0"/>
          </a:p>
        </p:txBody>
      </p:sp>
    </p:spTree>
    <p:extLst>
      <p:ext uri="{BB962C8B-B14F-4D97-AF65-F5344CB8AC3E}">
        <p14:creationId xmlns:p14="http://schemas.microsoft.com/office/powerpoint/2010/main" xmlns="" val="3873447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CEEE5F-4DDD-FC7C-320D-E543697525F3}"/>
              </a:ext>
            </a:extLst>
          </p:cNvPr>
          <p:cNvSpPr txBox="1"/>
          <p:nvPr/>
        </p:nvSpPr>
        <p:spPr>
          <a:xfrm>
            <a:off x="247650" y="2921168"/>
            <a:ext cx="11696700" cy="1015663"/>
          </a:xfrm>
          <a:prstGeom prst="rect">
            <a:avLst/>
          </a:prstGeom>
          <a:noFill/>
          <a:effectLst>
            <a:reflection blurRad="6350" stA="50000" endA="300" endPos="55500" dist="50800" dir="5400000" sy="-100000" algn="bl" rotWithShape="0"/>
          </a:effectLst>
        </p:spPr>
        <p:txBody>
          <a:bodyPr wrap="square" rtlCol="0">
            <a:spAutoFit/>
          </a:bodyPr>
          <a:lstStyle/>
          <a:p>
            <a:pPr algn="ctr"/>
            <a:r>
              <a:rPr lang="en-IN" sz="6000"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xmlns="" val="378486087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xmlns=""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15</TotalTime>
  <Words>882</Words>
  <Application>Microsoft Office PowerPoint</Application>
  <PresentationFormat>Custom</PresentationFormat>
  <Paragraphs>90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Parcel</vt:lpstr>
      <vt:lpstr>Slide 1</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pc</cp:lastModifiedBy>
  <cp:revision>9</cp:revision>
  <dcterms:created xsi:type="dcterms:W3CDTF">2024-03-07T09:17:16Z</dcterms:created>
  <dcterms:modified xsi:type="dcterms:W3CDTF">2024-03-11T13:14:56Z</dcterms:modified>
</cp:coreProperties>
</file>