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1709621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58864" y="102021"/>
            <a:ext cx="9779183" cy="174441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58865" y="2017467"/>
            <a:ext cx="9779182" cy="3366815"/>
          </a:xfrm>
        </p:spPr>
        <p:txBody>
          <a:bodyPr>
            <a:norm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4013665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Righ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flipH="1">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71600"/>
            <a:ext cx="5486400" cy="4114800"/>
          </a:xfrm>
        </p:spPr>
        <p:txBody>
          <a:bodyPr anchor="ctr" anchorCtr="0">
            <a:noAutofit/>
          </a:bodyPr>
          <a:lstStyle>
            <a:lvl1pPr>
              <a:defRPr sz="6000" b="1">
                <a:latin typeface="+mj-lt"/>
              </a:defRPr>
            </a:lvl1pPr>
          </a:lstStyle>
          <a:p>
            <a:r>
              <a:rPr lang="en-US" dirty="0"/>
              <a:t>Click to add title</a:t>
            </a:r>
          </a:p>
        </p:txBody>
      </p:sp>
      <p:sp>
        <p:nvSpPr>
          <p:cNvPr id="15" name="Picture Placeholder 14">
            <a:extLst>
              <a:ext uri="{FF2B5EF4-FFF2-40B4-BE49-F238E27FC236}">
                <a16:creationId xmlns:a16="http://schemas.microsoft.com/office/drawing/2014/main" id="{3124234B-E1C4-2616-9993-A23142AA69B2}"/>
              </a:ext>
            </a:extLst>
          </p:cNvPr>
          <p:cNvSpPr>
            <a:spLocks noGrp="1"/>
          </p:cNvSpPr>
          <p:nvPr>
            <p:ph type="pic" sz="quarter" idx="10"/>
          </p:nvPr>
        </p:nvSpPr>
        <p:spPr>
          <a:xfrm>
            <a:off x="7183438" y="1168400"/>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3375535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Lef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943600" y="457200"/>
            <a:ext cx="5120640" cy="3200400"/>
          </a:xfrm>
        </p:spPr>
        <p:txBody>
          <a:bodyPr anchor="b" anchorCtr="0">
            <a:noAutofit/>
          </a:bodyPr>
          <a:lstStyle>
            <a:lvl1pPr>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8763DBBF-E63D-81E5-E7CE-32F6F2C2F935}"/>
              </a:ext>
            </a:extLst>
          </p:cNvPr>
          <p:cNvSpPr>
            <a:spLocks noGrp="1"/>
          </p:cNvSpPr>
          <p:nvPr>
            <p:ph type="subTitle" idx="1" hasCustomPrompt="1"/>
          </p:nvPr>
        </p:nvSpPr>
        <p:spPr>
          <a:xfrm>
            <a:off x="5943598" y="3657600"/>
            <a:ext cx="5120640" cy="1828800"/>
          </a:xfrm>
        </p:spPr>
        <p:txBody>
          <a:bodyPr anchor="t" anchorCtr="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5" name="Picture Placeholder 14">
            <a:extLst>
              <a:ext uri="{FF2B5EF4-FFF2-40B4-BE49-F238E27FC236}">
                <a16:creationId xmlns:a16="http://schemas.microsoft.com/office/drawing/2014/main" id="{64033732-ADA1-C540-7276-3FF5CDEF2C5E}"/>
              </a:ext>
            </a:extLst>
          </p:cNvPr>
          <p:cNvSpPr>
            <a:spLocks noGrp="1"/>
          </p:cNvSpPr>
          <p:nvPr>
            <p:ph type="pic" sz="quarter" idx="10"/>
          </p:nvPr>
        </p:nvSpPr>
        <p:spPr>
          <a:xfrm>
            <a:off x="904238" y="1157224"/>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3665971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3365451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5FBCE6F-2AA9-31FE-8148-33B480735599}"/>
              </a:ext>
              <a:ext uri="{C183D7F6-B498-43B3-948B-1728B52AA6E4}">
                <adec:decorative xmlns:adec="http://schemas.microsoft.com/office/drawing/2017/decorative" val="1"/>
              </a:ext>
            </a:extLst>
          </p:cNvPr>
          <p:cNvGrpSpPr/>
          <p:nvPr/>
        </p:nvGrpSpPr>
        <p:grpSpPr>
          <a:xfrm>
            <a:off x="0" y="0"/>
            <a:ext cx="12192000" cy="6858000"/>
            <a:chOff x="0" y="0"/>
            <a:chExt cx="12192000" cy="6858000"/>
          </a:xfrm>
        </p:grpSpPr>
        <p:sp>
          <p:nvSpPr>
            <p:cNvPr id="23" name="Freeform 22">
              <a:extLst>
                <a:ext uri="{FF2B5EF4-FFF2-40B4-BE49-F238E27FC236}">
                  <a16:creationId xmlns:a16="http://schemas.microsoft.com/office/drawing/2014/main" id="{067EACEC-C2DD-EA42-8504-176673AD1F20}"/>
                </a:ext>
              </a:extLst>
            </p:cNvPr>
            <p:cNvSpPr/>
            <p:nvPr/>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89843C7E-5704-7A46-8974-F3BFA42E7310}"/>
                </a:ext>
              </a:extLst>
            </p:cNvPr>
            <p:cNvGrpSpPr/>
            <p:nvPr/>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177553"/>
            <a:ext cx="6245912" cy="3269447"/>
          </a:xfrm>
        </p:spPr>
        <p:txBody>
          <a:bodyPr bIns="0" anchor="b">
            <a:noAutofit/>
          </a:bodyPr>
          <a:lstStyle>
            <a:lvl1pPr algn="l">
              <a:defRPr sz="6000" b="1">
                <a:solidFill>
                  <a:schemeClr val="bg1"/>
                </a:solidFill>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4" y="3492896"/>
            <a:ext cx="6245912" cy="912850"/>
          </a:xfrm>
        </p:spPr>
        <p:txBody>
          <a:bodyPr anchor="ctr" anchorCtr="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526234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2 Column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4DB56B5-5DD7-95E3-52B2-EDC4B3F13058}"/>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601200" cy="1653371"/>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1789712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2 content">
    <p:bg>
      <p:bgPr>
        <a:solidFill>
          <a:schemeClr val="accent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A0E8D4A-B13C-C7EE-5E27-278124A1276E}"/>
              </a:ext>
              <a:ext uri="{C183D7F6-B498-43B3-948B-1728B52AA6E4}">
                <adec:decorative xmlns:adec="http://schemas.microsoft.com/office/drawing/2017/decorative" val="1"/>
              </a:ext>
            </a:extLst>
          </p:cNvPr>
          <p:cNvGrpSpPr/>
          <p:nvPr/>
        </p:nvGrpSpPr>
        <p:grpSpPr>
          <a:xfrm>
            <a:off x="1" y="1"/>
            <a:ext cx="12191999" cy="6857999"/>
            <a:chOff x="1" y="1"/>
            <a:chExt cx="12191999" cy="6857999"/>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69008"/>
            <a:ext cx="9779183" cy="1706563"/>
          </a:xfrm>
        </p:spPr>
        <p:txBody>
          <a:bodyPr anchor="b">
            <a:noAutofit/>
          </a:bodyPr>
          <a:lstStyle>
            <a:lvl1pPr>
              <a:defRPr sz="4200" b="1">
                <a:solidFill>
                  <a:schemeClr val="bg1"/>
                </a:solidFill>
                <a:latin typeface="+mj-lt"/>
              </a:defRPr>
            </a:lvl1pPr>
          </a:lstStyle>
          <a:p>
            <a:r>
              <a:rPr lang="en-US" dirty="0"/>
              <a:t>Click to add title</a:t>
            </a:r>
          </a:p>
        </p:txBody>
      </p:sp>
      <p:sp>
        <p:nvSpPr>
          <p:cNvPr id="14" name="Content Placeholder 2">
            <a:extLst>
              <a:ext uri="{FF2B5EF4-FFF2-40B4-BE49-F238E27FC236}">
                <a16:creationId xmlns:a16="http://schemas.microsoft.com/office/drawing/2014/main" id="{926B296A-EB6A-9BE9-E813-B15C46524F4D}"/>
              </a:ext>
            </a:extLst>
          </p:cNvPr>
          <p:cNvSpPr>
            <a:spLocks noGrp="1"/>
          </p:cNvSpPr>
          <p:nvPr>
            <p:ph idx="12" hasCustomPrompt="1"/>
          </p:nvPr>
        </p:nvSpPr>
        <p:spPr>
          <a:xfrm>
            <a:off x="1167493" y="2023984"/>
            <a:ext cx="4663440" cy="3332832"/>
          </a:xfrm>
        </p:spPr>
        <p:txBody>
          <a:bodyPr>
            <a:normAutofit/>
          </a:bodyPr>
          <a:lstStyle>
            <a:lvl1pPr marL="530352" indent="-530352">
              <a:spcBef>
                <a:spcPts val="1000"/>
              </a:spcBef>
              <a:buFont typeface="+mj-lt"/>
              <a:buAutoNum type="arabicPeriod"/>
              <a:defRPr sz="2000">
                <a:solidFill>
                  <a:schemeClr val="bg1"/>
                </a:solidFill>
                <a:latin typeface="+mn-lt"/>
              </a:defRPr>
            </a:lvl1pPr>
            <a:lvl2pPr marL="1097280" indent="-530352">
              <a:spcBef>
                <a:spcPts val="1000"/>
              </a:spcBef>
              <a:buFont typeface="+mj-lt"/>
              <a:buAutoNum type="alphaLcPeriod"/>
              <a:defRPr sz="2000">
                <a:solidFill>
                  <a:schemeClr val="bg1"/>
                </a:solidFill>
                <a:latin typeface="+mn-lt"/>
              </a:defRPr>
            </a:lvl2pPr>
            <a:lvl3pPr marL="1645920" indent="-530352">
              <a:spcBef>
                <a:spcPts val="1000"/>
              </a:spcBef>
              <a:buFont typeface="+mj-lt"/>
              <a:buAutoNum type="arabicParenR"/>
              <a:defRPr sz="2000">
                <a:solidFill>
                  <a:schemeClr val="bg1"/>
                </a:solidFill>
                <a:latin typeface="+mn-lt"/>
              </a:defRPr>
            </a:lvl3pPr>
            <a:lvl4pPr marL="1920240" indent="-530352">
              <a:spcBef>
                <a:spcPts val="1000"/>
              </a:spcBef>
              <a:buFont typeface="+mj-lt"/>
              <a:buAutoNum type="alphaLcParenR"/>
              <a:defRPr sz="2000">
                <a:solidFill>
                  <a:schemeClr val="bg1"/>
                </a:solidFill>
                <a:latin typeface="+mn-lt"/>
              </a:defRPr>
            </a:lvl4pPr>
            <a:lvl5pPr marL="2560320" indent="-514350">
              <a:spcBef>
                <a:spcPts val="1000"/>
              </a:spcBef>
              <a:buFont typeface="+mj-lt"/>
              <a:buAutoNum type="romanLcPeriod"/>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9435B7D5-E7F8-1267-8942-3C97BE836B98}"/>
              </a:ext>
            </a:extLst>
          </p:cNvPr>
          <p:cNvSpPr>
            <a:spLocks noGrp="1"/>
          </p:cNvSpPr>
          <p:nvPr>
            <p:ph idx="11"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3633482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ontent and Image 1">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0"/>
            <a:ext cx="12208822" cy="6858002"/>
            <a:chOff x="0" y="0"/>
            <a:chExt cx="12208822" cy="6858002"/>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7200"/>
            <a:ext cx="10643508" cy="1371600"/>
          </a:xfrm>
        </p:spPr>
        <p:txBody>
          <a:bodyPr anchor="b">
            <a:noAutofit/>
          </a:bodyPr>
          <a:lstStyle>
            <a:lvl1pPr>
              <a:defRPr sz="4200" b="1">
                <a:latin typeface="+mj-lt"/>
              </a:defRPr>
            </a:lvl1pPr>
          </a:lstStyle>
          <a:p>
            <a:r>
              <a:rPr lang="en-US" dirty="0"/>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2904670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mart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457200"/>
            <a:ext cx="9692640" cy="1371600"/>
          </a:xfrm>
        </p:spPr>
        <p:txBody>
          <a:bodyPr anchor="b">
            <a:noAutofit/>
          </a:bodyPr>
          <a:lstStyle>
            <a:lvl1pPr>
              <a:defRPr sz="4200" b="1">
                <a:latin typeface="+mj-lt"/>
              </a:defRPr>
            </a:lvl1pPr>
          </a:lstStyle>
          <a:p>
            <a:r>
              <a:rPr lang="en-US" dirty="0"/>
              <a:t>Click to add title</a:t>
            </a:r>
          </a:p>
        </p:txBody>
      </p:sp>
      <p:sp>
        <p:nvSpPr>
          <p:cNvPr id="4" name="Content Placeholder 2">
            <a:extLst>
              <a:ext uri="{FF2B5EF4-FFF2-40B4-BE49-F238E27FC236}">
                <a16:creationId xmlns:a16="http://schemas.microsoft.com/office/drawing/2014/main" id="{C45E425B-455F-127B-1647-045FD094F15D}"/>
              </a:ext>
            </a:extLst>
          </p:cNvPr>
          <p:cNvSpPr>
            <a:spLocks noGrp="1"/>
          </p:cNvSpPr>
          <p:nvPr>
            <p:ph idx="10" hasCustomPrompt="1"/>
          </p:nvPr>
        </p:nvSpPr>
        <p:spPr>
          <a:xfrm>
            <a:off x="1167493" y="2087561"/>
            <a:ext cx="2693306" cy="3890543"/>
          </a:xfrm>
        </p:spPr>
        <p:txBody>
          <a:bodyPr>
            <a:noAutofit/>
          </a:bodyPr>
          <a:lstStyle>
            <a:lvl1pPr marL="0" indent="0">
              <a:buNone/>
              <a:defRPr sz="2000">
                <a:latin typeface="+mn-lt"/>
              </a:defRPr>
            </a:lvl1pPr>
            <a:lvl2pPr marL="457200" indent="0">
              <a:buNone/>
              <a:defRPr sz="2000">
                <a:latin typeface="+mn-lt"/>
              </a:defRPr>
            </a:lvl2pPr>
            <a:lvl3pPr marL="914400" indent="0">
              <a:buNone/>
              <a:defRPr sz="2000">
                <a:latin typeface="+mn-lt"/>
              </a:defRPr>
            </a:lvl3pPr>
            <a:lvl4pPr marL="1371600" indent="0">
              <a:buNone/>
              <a:defRPr sz="2000">
                <a:latin typeface="+mn-lt"/>
              </a:defRPr>
            </a:lvl4pPr>
            <a:lvl5pPr marL="1828800" inden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4216400" y="2087563"/>
            <a:ext cx="6730274" cy="389054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955731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and Image 2">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9F46B00-4AE8-52A2-6926-FC2F5DD1FAD4}"/>
              </a:ext>
              <a:ext uri="{C183D7F6-B498-43B3-948B-1728B52AA6E4}">
                <adec:decorative xmlns:adec="http://schemas.microsoft.com/office/drawing/2017/decorative" val="1"/>
              </a:ext>
            </a:extLst>
          </p:cNvPr>
          <p:cNvGrpSpPr/>
          <p:nvPr/>
        </p:nvGrpSpPr>
        <p:grpSpPr>
          <a:xfrm>
            <a:off x="-2364" y="0"/>
            <a:ext cx="12194364" cy="6858000"/>
            <a:chOff x="-2364" y="0"/>
            <a:chExt cx="12194364" cy="6858000"/>
          </a:xfrm>
        </p:grpSpPr>
        <p:sp>
          <p:nvSpPr>
            <p:cNvPr id="4" name="Freeform 3">
              <a:extLst>
                <a:ext uri="{FF2B5EF4-FFF2-40B4-BE49-F238E27FC236}">
                  <a16:creationId xmlns:a16="http://schemas.microsoft.com/office/drawing/2014/main" id="{6A7F6A3F-E1DD-A246-9A6D-5F9B18BA2588}"/>
                </a:ext>
              </a:extLst>
            </p:cNvPr>
            <p:cNvSpPr/>
            <p:nvPr/>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549489" y="457199"/>
            <a:ext cx="5943599" cy="1920240"/>
          </a:xfrm>
        </p:spPr>
        <p:txBody>
          <a:bodyPr anchor="b">
            <a:noAutofit/>
          </a:bodyPr>
          <a:lstStyle>
            <a:lvl1pPr>
              <a:defRPr sz="4200" b="1">
                <a:latin typeface="+mj-lt"/>
              </a:defRPr>
            </a:lvl1pPr>
          </a:lstStyle>
          <a:p>
            <a:r>
              <a:rPr lang="en-US" dirty="0"/>
              <a:t>Click to add title</a:t>
            </a:r>
          </a:p>
        </p:txBody>
      </p:sp>
      <p:sp>
        <p:nvSpPr>
          <p:cNvPr id="15" name="Content Placeholder 2">
            <a:extLst>
              <a:ext uri="{FF2B5EF4-FFF2-40B4-BE49-F238E27FC236}">
                <a16:creationId xmlns:a16="http://schemas.microsoft.com/office/drawing/2014/main" id="{6BBDFA0C-B372-969D-6C8A-F664A4BF8D41}"/>
              </a:ext>
            </a:extLst>
          </p:cNvPr>
          <p:cNvSpPr>
            <a:spLocks noGrp="1" noChangeAspect="1"/>
          </p:cNvSpPr>
          <p:nvPr>
            <p:ph idx="17" hasCustomPrompt="1"/>
          </p:nvPr>
        </p:nvSpPr>
        <p:spPr>
          <a:xfrm>
            <a:off x="823108" y="640080"/>
            <a:ext cx="4297680" cy="4297680"/>
          </a:xfrm>
          <a:prstGeom prst="ellipse">
            <a:avLst/>
          </a:prstGeom>
          <a:solidFill>
            <a:schemeClr val="accent2"/>
          </a:solidFill>
        </p:spPr>
        <p:txBody>
          <a:bodyPr anchor="ctr" anchorCtr="0">
            <a:noAutofit/>
          </a:bodyPr>
          <a:lstStyle>
            <a:lvl1pPr marL="0" indent="0" algn="ctr">
              <a:buFont typeface="Arial" panose="020B0604020202020204" pitchFamily="34" charset="0"/>
              <a:buNone/>
              <a:defRPr sz="2000">
                <a:latin typeface="+mn-lt"/>
              </a:defRPr>
            </a:lvl1pPr>
            <a:lvl2pPr marL="347663" indent="0" algn="ctr">
              <a:buFont typeface="Arial" panose="020B0604020202020204" pitchFamily="34" charset="0"/>
              <a:buNone/>
              <a:defRPr sz="2000">
                <a:latin typeface="+mn-lt"/>
              </a:defRPr>
            </a:lvl2pPr>
            <a:lvl3pPr marL="685800" indent="0" algn="ctr">
              <a:buFont typeface="Arial" panose="020B0604020202020204" pitchFamily="34" charset="0"/>
              <a:buNone/>
              <a:defRPr sz="2000">
                <a:latin typeface="+mn-lt"/>
              </a:defRPr>
            </a:lvl3pPr>
            <a:lvl4pPr marL="914400" indent="0" algn="ctr">
              <a:buFont typeface="Arial" panose="020B0604020202020204" pitchFamily="34" charset="0"/>
              <a:buNone/>
              <a:defRPr sz="2000">
                <a:latin typeface="+mn-lt"/>
              </a:defRPr>
            </a:lvl4pPr>
            <a:lvl5pPr marL="1143000" indent="0" algn="ctr">
              <a:buFont typeface="Arial" panose="020B0604020202020204" pitchFamily="34" charse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741739BD-3F16-4CA0-B559-9369C37FBB23}" type="slidenum">
              <a:rPr lang="en-US" smtClean="0"/>
              <a:t>‹#›</a:t>
            </a:fld>
            <a:endParaRPr lang="en-US"/>
          </a:p>
        </p:txBody>
      </p:sp>
      <p:sp>
        <p:nvSpPr>
          <p:cNvPr id="3" name="Content Placeholder 2">
            <a:extLst>
              <a:ext uri="{FF2B5EF4-FFF2-40B4-BE49-F238E27FC236}">
                <a16:creationId xmlns:a16="http://schemas.microsoft.com/office/drawing/2014/main" id="{99A8D2CC-EE75-85FA-1577-88C0BEC7B10C}"/>
              </a:ext>
            </a:extLst>
          </p:cNvPr>
          <p:cNvSpPr>
            <a:spLocks noGrp="1"/>
          </p:cNvSpPr>
          <p:nvPr>
            <p:ph idx="15" hasCustomPrompt="1"/>
          </p:nvPr>
        </p:nvSpPr>
        <p:spPr>
          <a:xfrm>
            <a:off x="5549490" y="2706369"/>
            <a:ext cx="5943600" cy="3383279"/>
          </a:xfrm>
        </p:spPr>
        <p:txBody>
          <a:bodyPr>
            <a:normAutofit/>
          </a:bodyPr>
          <a:lstStyle>
            <a:lvl1pPr marL="283464" indent="-283464">
              <a:spcBef>
                <a:spcPts val="1000"/>
              </a:spcBef>
              <a:buFont typeface="Arial" panose="020B0604020202020204" pitchFamily="34" charset="0"/>
              <a:buChar char="•"/>
              <a:defRPr sz="2000">
                <a:solidFill>
                  <a:schemeClr val="tx1"/>
                </a:solidFill>
                <a:latin typeface="+mn-lt"/>
              </a:defRPr>
            </a:lvl1pPr>
            <a:lvl2pPr marL="566928" indent="-283464">
              <a:spcBef>
                <a:spcPts val="1000"/>
              </a:spcBef>
              <a:buFont typeface="Arial" panose="020B0604020202020204" pitchFamily="34" charset="0"/>
              <a:buChar char="•"/>
              <a:defRPr sz="2000">
                <a:solidFill>
                  <a:schemeClr val="tx1"/>
                </a:solidFill>
                <a:latin typeface="+mn-lt"/>
              </a:defRPr>
            </a:lvl2pPr>
            <a:lvl3pPr marL="850392" indent="-283464">
              <a:spcBef>
                <a:spcPts val="1000"/>
              </a:spcBef>
              <a:buFont typeface="Arial" panose="020B0604020202020204" pitchFamily="34" charset="0"/>
              <a:buChar char="•"/>
              <a:defRPr sz="2000">
                <a:solidFill>
                  <a:schemeClr val="tx1"/>
                </a:solidFill>
                <a:latin typeface="+mn-lt"/>
              </a:defRPr>
            </a:lvl3pPr>
            <a:lvl4pPr marL="1133856" indent="-283464">
              <a:spcBef>
                <a:spcPts val="1000"/>
              </a:spcBef>
              <a:buFont typeface="Arial" panose="020B0604020202020204" pitchFamily="34" charset="0"/>
              <a:buChar char="•"/>
              <a:defRPr sz="2000">
                <a:solidFill>
                  <a:schemeClr val="tx1"/>
                </a:solidFill>
                <a:latin typeface="+mn-lt"/>
              </a:defRPr>
            </a:lvl4pPr>
            <a:lvl5pPr marL="1463040" indent="-283464">
              <a:spcBef>
                <a:spcPts val="1000"/>
              </a:spcBef>
              <a:buFont typeface="Arial" panose="020B0604020202020204" pitchFamily="34" charset="0"/>
              <a:buChar char="•"/>
              <a:defRPr sz="2000">
                <a:solidFill>
                  <a:schemeClr val="tx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27197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hart ">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779183" cy="1570038"/>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84832"/>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2853822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AD52EA-B01E-8D38-D87A-BF7EB5B58A82}"/>
              </a:ext>
              <a:ext uri="{C183D7F6-B498-43B3-948B-1728B52AA6E4}">
                <adec:decorative xmlns:adec="http://schemas.microsoft.com/office/drawing/2017/decorative" val="1"/>
              </a:ext>
            </a:extLst>
          </p:cNvPr>
          <p:cNvGrpSpPr/>
          <p:nvPr/>
        </p:nvGrpSpPr>
        <p:grpSpPr>
          <a:xfrm>
            <a:off x="0" y="-1"/>
            <a:ext cx="12192001" cy="6864796"/>
            <a:chOff x="0" y="-1"/>
            <a:chExt cx="12192001" cy="6864796"/>
          </a:xfrm>
        </p:grpSpPr>
        <p:sp>
          <p:nvSpPr>
            <p:cNvPr id="4" name="Rectangle 3">
              <a:extLst>
                <a:ext uri="{FF2B5EF4-FFF2-40B4-BE49-F238E27FC236}">
                  <a16:creationId xmlns:a16="http://schemas.microsoft.com/office/drawing/2014/main" id="{9AC79249-FDC0-364D-A734-AE1DE1605D28}"/>
                </a:ext>
              </a:extLst>
            </p:cNvPr>
            <p:cNvSpPr/>
            <p:nvPr/>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252549"/>
            <a:ext cx="6220278" cy="3262811"/>
          </a:xfrm>
        </p:spPr>
        <p:txBody>
          <a:bodyPr anchor="b">
            <a:noAutofit/>
          </a:bodyPr>
          <a:lstStyle>
            <a:lvl1pPr algn="l">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3" y="3685939"/>
            <a:ext cx="6220277" cy="2919512"/>
          </a:xfrm>
        </p:spPr>
        <p:txBody>
          <a:bodyPr anchor="t" anchorCtr="0">
            <a:norm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spTree>
    <p:extLst>
      <p:ext uri="{BB962C8B-B14F-4D97-AF65-F5344CB8AC3E}">
        <p14:creationId xmlns:p14="http://schemas.microsoft.com/office/powerpoint/2010/main" val="1520744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741739BD-3F16-4CA0-B559-9369C37FBB23}" type="slidenum">
              <a:rPr lang="en-US" smtClean="0"/>
              <a:t>‹#›</a:t>
            </a:fld>
            <a:endParaRPr lang="en-US"/>
          </a:p>
        </p:txBody>
      </p:sp>
    </p:spTree>
    <p:extLst>
      <p:ext uri="{BB962C8B-B14F-4D97-AF65-F5344CB8AC3E}">
        <p14:creationId xmlns:p14="http://schemas.microsoft.com/office/powerpoint/2010/main" val="922571376"/>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Lst>
  <p:txStyles>
    <p:titleStyle>
      <a:lvl1pPr algn="l" defTabSz="914400" rtl="0" eaLnBrk="1" latinLnBrk="0" hangingPunct="1">
        <a:lnSpc>
          <a:spcPct val="8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CEF2405-7CE5-4FF2-96E6-5A5AC6CBB3F6}"/>
              </a:ext>
            </a:extLst>
          </p:cNvPr>
          <p:cNvSpPr/>
          <p:nvPr/>
        </p:nvSpPr>
        <p:spPr>
          <a:xfrm>
            <a:off x="738352" y="2771063"/>
            <a:ext cx="10715296" cy="1315873"/>
          </a:xfrm>
          <a:prstGeom prst="rect">
            <a:avLst/>
          </a:prstGeom>
        </p:spPr>
        <p:txBody>
          <a:bodyPr wrap="square">
            <a:spAutoFit/>
          </a:bodyPr>
          <a:lstStyle/>
          <a:p>
            <a:pPr algn="ctr">
              <a:lnSpc>
                <a:spcPct val="150000"/>
              </a:lnSpc>
            </a:pPr>
            <a:r>
              <a:rPr lang="en-US" sz="2800" b="1" dirty="0">
                <a:solidFill>
                  <a:schemeClr val="tx1">
                    <a:lumMod val="95000"/>
                    <a:lumOff val="5000"/>
                  </a:schemeClr>
                </a:solidFill>
                <a:latin typeface="Times New Roman" panose="02020603050405020304" pitchFamily="18" charset="0"/>
                <a:ea typeface="Calibri" panose="020F0502020204030204" pitchFamily="34" charset="0"/>
                <a:cs typeface="Mangal" panose="02040503050203030202" pitchFamily="18" charset="0"/>
              </a:rPr>
              <a:t>SMART APPROACH FOR TRANSDERMAL DRUG DELIVERY SYSTEM LOADED WITH HYALURONIC ACID</a:t>
            </a:r>
            <a:endParaRPr lang="en-US" sz="2800" b="1" dirty="0"/>
          </a:p>
        </p:txBody>
      </p:sp>
      <p:sp>
        <p:nvSpPr>
          <p:cNvPr id="4" name="Rectangle 3">
            <a:extLst>
              <a:ext uri="{FF2B5EF4-FFF2-40B4-BE49-F238E27FC236}">
                <a16:creationId xmlns:a16="http://schemas.microsoft.com/office/drawing/2014/main" id="{8EC00252-1BC1-4B30-A4AC-B440A44389A7}"/>
              </a:ext>
            </a:extLst>
          </p:cNvPr>
          <p:cNvSpPr/>
          <p:nvPr/>
        </p:nvSpPr>
        <p:spPr>
          <a:xfrm>
            <a:off x="6526923" y="4641872"/>
            <a:ext cx="4453759" cy="1077218"/>
          </a:xfrm>
          <a:prstGeom prst="rect">
            <a:avLst/>
          </a:prstGeom>
        </p:spPr>
        <p:txBody>
          <a:bodyPr wrap="square">
            <a:spAutoFit/>
          </a:bodyPr>
          <a:lstStyle/>
          <a:p>
            <a:pPr algn="r">
              <a:spcAft>
                <a:spcPts val="0"/>
              </a:spcAft>
            </a:pPr>
            <a:r>
              <a:rPr lang="en-US" sz="1600" dirty="0" err="1">
                <a:latin typeface="Times New Roman" panose="02020603050405020304" pitchFamily="18" charset="0"/>
              </a:rPr>
              <a:t>Kaushalesh</a:t>
            </a:r>
            <a:r>
              <a:rPr lang="en-US" sz="1600" dirty="0">
                <a:latin typeface="Times New Roman" panose="02020603050405020304" pitchFamily="18" charset="0"/>
              </a:rPr>
              <a:t> Kumar Sahu1*, Mr. Pankaj Kumar1 and Dr Deepesh Lall2</a:t>
            </a:r>
            <a:endParaRPr lang="en-US" sz="1600" dirty="0"/>
          </a:p>
          <a:p>
            <a:pPr algn="r">
              <a:spcAft>
                <a:spcPts val="0"/>
              </a:spcAft>
            </a:pPr>
            <a:r>
              <a:rPr lang="en-US" sz="1600" dirty="0">
                <a:latin typeface="Times New Roman" panose="02020603050405020304" pitchFamily="18" charset="0"/>
              </a:rPr>
              <a:t>School of Pharmacy, </a:t>
            </a:r>
            <a:r>
              <a:rPr lang="en-US" sz="1600" dirty="0" err="1">
                <a:latin typeface="Times New Roman" panose="02020603050405020304" pitchFamily="18" charset="0"/>
              </a:rPr>
              <a:t>Chouksey</a:t>
            </a:r>
            <a:r>
              <a:rPr lang="en-US" sz="1600" dirty="0">
                <a:latin typeface="Times New Roman" panose="02020603050405020304" pitchFamily="18" charset="0"/>
              </a:rPr>
              <a:t> Engineering Collage Bilaspur (C.G.)</a:t>
            </a:r>
            <a:endParaRPr lang="en-US" sz="1600" dirty="0">
              <a:effectLst/>
            </a:endParaRPr>
          </a:p>
        </p:txBody>
      </p:sp>
    </p:spTree>
    <p:extLst>
      <p:ext uri="{BB962C8B-B14F-4D97-AF65-F5344CB8AC3E}">
        <p14:creationId xmlns:p14="http://schemas.microsoft.com/office/powerpoint/2010/main" val="2411186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DF8C99E-6FD6-495D-9DDD-B880B7FA6D51}"/>
              </a:ext>
            </a:extLst>
          </p:cNvPr>
          <p:cNvSpPr/>
          <p:nvPr/>
        </p:nvSpPr>
        <p:spPr>
          <a:xfrm>
            <a:off x="420413" y="170322"/>
            <a:ext cx="11351173" cy="916982"/>
          </a:xfrm>
          <a:prstGeom prst="rect">
            <a:avLst/>
          </a:prstGeom>
        </p:spPr>
        <p:txBody>
          <a:bodyPr wrap="square">
            <a:spAutoFit/>
          </a:bodyPr>
          <a:lstStyle/>
          <a:p>
            <a:pPr algn="ctr">
              <a:lnSpc>
                <a:spcPct val="150000"/>
              </a:lnSpc>
              <a:spcAft>
                <a:spcPts val="0"/>
              </a:spcAft>
            </a:pPr>
            <a:r>
              <a:rPr lang="en-US" sz="4000" b="1" dirty="0">
                <a:latin typeface="Times New Roman" panose="02020603050405020304" pitchFamily="18" charset="0"/>
              </a:rPr>
              <a:t>INTRODUCTION</a:t>
            </a:r>
            <a:endParaRPr lang="en-US" sz="4000" dirty="0">
              <a:effectLst/>
            </a:endParaRPr>
          </a:p>
        </p:txBody>
      </p:sp>
      <p:sp>
        <p:nvSpPr>
          <p:cNvPr id="6" name="Rectangle 5">
            <a:extLst>
              <a:ext uri="{FF2B5EF4-FFF2-40B4-BE49-F238E27FC236}">
                <a16:creationId xmlns:a16="http://schemas.microsoft.com/office/drawing/2014/main" id="{125E9CA3-3759-4B16-B561-DB9E2339FB5B}"/>
              </a:ext>
            </a:extLst>
          </p:cNvPr>
          <p:cNvSpPr/>
          <p:nvPr/>
        </p:nvSpPr>
        <p:spPr>
          <a:xfrm>
            <a:off x="530773" y="1087304"/>
            <a:ext cx="10788868" cy="5028556"/>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cs typeface="Times New Roman" panose="02020603050405020304" pitchFamily="18" charset="0"/>
              </a:rPr>
              <a:t>A transdermal patch, also known as a skin patch, is an adhesive patch applied to the skin that contains medication that is intended to be absorbed into the bloodstream through the skin. This frequently encourages the healing of a body part that has been hurt. The regulated release of the medication into the patient is a benefit of transdermal drug administration over other forms, such as oral, topical, etc. However, the fact that the skin is a very effective barrier poses a challenge to development. Transdermal patches can administer a wide range of medications.</a:t>
            </a:r>
          </a:p>
          <a:p>
            <a:pPr marL="285750" indent="-285750" algn="just">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Transdermal Drug Delivery Systems' Basic Components</a:t>
            </a: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Polymer: - </a:t>
            </a:r>
            <a:r>
              <a:rPr lang="en-US" dirty="0">
                <a:latin typeface="Times New Roman" panose="02020603050405020304" pitchFamily="18" charset="0"/>
                <a:cs typeface="Times New Roman" panose="02020603050405020304" pitchFamily="18" charset="0"/>
              </a:rPr>
              <a:t>The drug's release from the device is managed by the polymer. The following polymers could be advantageous for transdermal devices:</a:t>
            </a: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Natural Polymer: - </a:t>
            </a:r>
            <a:r>
              <a:rPr lang="en-US" dirty="0">
                <a:latin typeface="Times New Roman" panose="02020603050405020304" pitchFamily="18" charset="0"/>
                <a:cs typeface="Times New Roman" panose="02020603050405020304" pitchFamily="18" charset="0"/>
              </a:rPr>
              <a:t>For instance, gelatin, shellac, zein, proteins, gums and their derivatives, natural rubber, starch, and waxes are all examples of cellulose derivatives.</a:t>
            </a:r>
          </a:p>
          <a:p>
            <a:pPr marL="285750" lvl="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synthetic Elastomers: - </a:t>
            </a:r>
            <a:r>
              <a:rPr lang="en-US" dirty="0">
                <a:latin typeface="Times New Roman" panose="02020603050405020304" pitchFamily="18" charset="0"/>
                <a:cs typeface="Times New Roman" panose="02020603050405020304" pitchFamily="18" charset="0"/>
              </a:rPr>
              <a:t>Polybutadieine, Hydrin rubber, Polysiloxane, Silicone rubber, Nitrile, Acrylonitrile, Butyl rubber,  Styrenebutadieine rubber, Neoprene etc.</a:t>
            </a:r>
          </a:p>
        </p:txBody>
      </p:sp>
    </p:spTree>
    <p:extLst>
      <p:ext uri="{BB962C8B-B14F-4D97-AF65-F5344CB8AC3E}">
        <p14:creationId xmlns:p14="http://schemas.microsoft.com/office/powerpoint/2010/main" val="995117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EC2926-4937-46D8-85CB-37B59ACA9027}"/>
              </a:ext>
            </a:extLst>
          </p:cNvPr>
          <p:cNvSpPr/>
          <p:nvPr/>
        </p:nvSpPr>
        <p:spPr>
          <a:xfrm>
            <a:off x="236481" y="141890"/>
            <a:ext cx="11414234"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TYPES OF TRANSDERMAL PATCHES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CD88CB4C-D505-4ABE-ACEB-AE41B4C7A051}"/>
              </a:ext>
            </a:extLst>
          </p:cNvPr>
          <p:cNvSpPr/>
          <p:nvPr/>
        </p:nvSpPr>
        <p:spPr>
          <a:xfrm>
            <a:off x="538654" y="1058872"/>
            <a:ext cx="10809889" cy="5341655"/>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One layer medication in adhesive: - </a:t>
            </a:r>
            <a:r>
              <a:rPr lang="en-US" dirty="0">
                <a:latin typeface="Times New Roman" panose="02020603050405020304" pitchFamily="18" charset="0"/>
                <a:ea typeface="Calibri" panose="020F0502020204030204" pitchFamily="34" charset="0"/>
                <a:cs typeface="Mangal" panose="02040503050203030202" pitchFamily="18" charset="0"/>
              </a:rPr>
              <a:t>In this form, the medicine is included in the sticky layer. The adhesive layer is in charge of delivering the medicine onto the skin in addition to holding the other layers together. There is a backer and a temporary liner around the adhesive layer.</a:t>
            </a:r>
            <a:endParaRPr lang="en-US"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Multilayer drug in adhesives: - </a:t>
            </a:r>
            <a:r>
              <a:rPr lang="en-US" dirty="0">
                <a:latin typeface="Times New Roman" panose="02020603050405020304" pitchFamily="18" charset="0"/>
                <a:ea typeface="Calibri" panose="020F0502020204030204" pitchFamily="34" charset="0"/>
                <a:cs typeface="Mangal" panose="02040503050203030202" pitchFamily="18" charset="0"/>
              </a:rPr>
              <a:t>This type is also similar to the single layer but it contains a immediate drug release layer and other layer will be a controlled release along with the adhesive layer. The adhesive layer is responsible for the releasing of the drug. This patch also has a temporary liner-layer and a permanent backing.</a:t>
            </a:r>
            <a:endParaRPr lang="en-US"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Drug in adhesive reservoir: - </a:t>
            </a:r>
            <a:r>
              <a:rPr lang="en-US" dirty="0">
                <a:latin typeface="Times New Roman" panose="02020603050405020304" pitchFamily="18" charset="0"/>
                <a:ea typeface="Calibri" panose="020F0502020204030204" pitchFamily="34" charset="0"/>
                <a:cs typeface="Mangal" panose="02040503050203030202" pitchFamily="18" charset="0"/>
              </a:rPr>
              <a:t>This technique involves sandwiching a membrane that regulates flow rate between an impervious backing layer and a drug reservoir. The medicine is only released through the rate-regulating membrane, which may or may not be microporous.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Drug in adhesives matrix: - </a:t>
            </a:r>
            <a:r>
              <a:rPr lang="en-US" dirty="0">
                <a:latin typeface="Times New Roman" panose="02020603050405020304" pitchFamily="18" charset="0"/>
                <a:ea typeface="Calibri" panose="020F0502020204030204" pitchFamily="34" charset="0"/>
                <a:cs typeface="Mangal" panose="02040503050203030202" pitchFamily="18" charset="0"/>
              </a:rPr>
              <a:t>The addition of a semisolid matrix containing a medication solution or suspension that is in direct contact with the release liner characterizes the Matrix system design. The element causing skin adherence is built into an overlay and arranges itself in a concentric pattern all around the semisolid matrix.</a:t>
            </a:r>
            <a:endParaRPr lang="en-US" sz="16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79961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39B15E-D2BF-434C-B721-0B23A14378E9}"/>
              </a:ext>
            </a:extLst>
          </p:cNvPr>
          <p:cNvSpPr/>
          <p:nvPr/>
        </p:nvSpPr>
        <p:spPr>
          <a:xfrm>
            <a:off x="1216573" y="141890"/>
            <a:ext cx="9758854" cy="1490729"/>
          </a:xfrm>
          <a:prstGeom prst="rect">
            <a:avLst/>
          </a:prstGeom>
        </p:spPr>
        <p:txBody>
          <a:bodyPr wrap="square">
            <a:spAutoFit/>
          </a:bodyPr>
          <a:lstStyle/>
          <a:p>
            <a:pPr algn="ctr">
              <a:lnSpc>
                <a:spcPct val="150000"/>
              </a:lnSpc>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METHODOLOGY OR MATERIALS AND METHODS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A3076AA1-CA27-4625-AE47-5EDE9D3F7F31}"/>
              </a:ext>
            </a:extLst>
          </p:cNvPr>
          <p:cNvSpPr/>
          <p:nvPr/>
        </p:nvSpPr>
        <p:spPr>
          <a:xfrm>
            <a:off x="333703" y="1356013"/>
            <a:ext cx="11524594" cy="5438925"/>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Materials</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Ethyl cellulose, Polyvinyl pyrrolidone (PVP K-30), Polyvinyl alcohol (PVP), Dibutyl phthalate (DBP) and dibutyl </a:t>
            </a:r>
            <a:r>
              <a:rPr lang="en-US" dirty="0" err="1">
                <a:latin typeface="Times New Roman" panose="02020603050405020304" pitchFamily="18" charset="0"/>
                <a:ea typeface="Calibri" panose="020F0502020204030204" pitchFamily="34" charset="0"/>
                <a:cs typeface="Mangal" panose="02040503050203030202" pitchFamily="18" charset="0"/>
              </a:rPr>
              <a:t>sebacate</a:t>
            </a:r>
            <a:r>
              <a:rPr lang="en-US" dirty="0">
                <a:latin typeface="Times New Roman" panose="02020603050405020304" pitchFamily="18" charset="0"/>
                <a:ea typeface="Calibri" panose="020F0502020204030204" pitchFamily="34" charset="0"/>
                <a:cs typeface="Mangal" panose="02040503050203030202" pitchFamily="18" charset="0"/>
              </a:rPr>
              <a:t> (DBS), Linseed oil, L-menthol, Resin, hydrates, Polylactic acid, HPMC, PEGDMA and all the other chemical of analytical reagent grade.</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Method of Preparation</a:t>
            </a:r>
            <a:endParaRPr lang="en-US" sz="1600" dirty="0">
              <a:latin typeface="Calibri" panose="020F0502020204030204" pitchFamily="34" charset="0"/>
              <a:ea typeface="Calibri" panose="020F0502020204030204" pitchFamily="34" charset="0"/>
              <a:cs typeface="Mangal" panose="02040503050203030202" pitchFamily="18" charset="0"/>
            </a:endParaRPr>
          </a:p>
          <a:p>
            <a:pPr marR="0" lvl="0" algn="just">
              <a:lnSpc>
                <a:spcPct val="150000"/>
              </a:lnSpc>
              <a:spcBef>
                <a:spcPts val="0"/>
              </a:spcBef>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a) Preparation of master mold</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MN’s mold was fabricated containing 340um x 340um x 300um (</a:t>
            </a:r>
            <a:r>
              <a:rPr lang="en-US" dirty="0" err="1">
                <a:latin typeface="Times New Roman" panose="02020603050405020304" pitchFamily="18" charset="0"/>
                <a:ea typeface="Calibri" panose="020F0502020204030204" pitchFamily="34" charset="0"/>
                <a:cs typeface="Mangal" panose="02040503050203030202" pitchFamily="18" charset="0"/>
              </a:rPr>
              <a:t>LxWxH</a:t>
            </a:r>
            <a:r>
              <a:rPr lang="en-US" dirty="0">
                <a:latin typeface="Times New Roman" panose="02020603050405020304" pitchFamily="18" charset="0"/>
                <a:ea typeface="Calibri" panose="020F0502020204030204" pitchFamily="34" charset="0"/>
                <a:cs typeface="Mangal" panose="02040503050203030202" pitchFamily="18" charset="0"/>
              </a:rPr>
              <a:t>) wider, length and height and had 640 um center-to-center spacing the mold cavities (MNs holes) were prepared by mechanical method using needle top were pork into the mould surface. </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b) Preparation of polymeric microneedle arrays (MN’s)</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The natural and </a:t>
            </a:r>
            <a:r>
              <a:rPr lang="en-US" dirty="0" err="1">
                <a:latin typeface="Times New Roman" panose="02020603050405020304" pitchFamily="18" charset="0"/>
                <a:ea typeface="Calibri" panose="020F0502020204030204" pitchFamily="34" charset="0"/>
                <a:cs typeface="Mangal" panose="02040503050203030202" pitchFamily="18" charset="0"/>
              </a:rPr>
              <a:t>biodegrable</a:t>
            </a:r>
            <a:r>
              <a:rPr lang="en-US" dirty="0">
                <a:latin typeface="Times New Roman" panose="02020603050405020304" pitchFamily="18" charset="0"/>
                <a:ea typeface="Calibri" panose="020F0502020204030204" pitchFamily="34" charset="0"/>
                <a:cs typeface="Mangal" panose="02040503050203030202" pitchFamily="18" charset="0"/>
              </a:rPr>
              <a:t> polymeric solution used to fabricate the microneedles transdermal patch. The polymer solution of polyvinyl alcohol (PVA) about 20% w/v was dissolved in purified water at 90°C at a ratio of 0.80gm PVA per 1ml of purified water, stirred using magnetic stirrer for 20 minutes. </a:t>
            </a:r>
          </a:p>
        </p:txBody>
      </p:sp>
    </p:spTree>
    <p:extLst>
      <p:ext uri="{BB962C8B-B14F-4D97-AF65-F5344CB8AC3E}">
        <p14:creationId xmlns:p14="http://schemas.microsoft.com/office/powerpoint/2010/main" val="2978376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CDE4463-7342-4275-B922-4854ACAEE90A}"/>
              </a:ext>
            </a:extLst>
          </p:cNvPr>
          <p:cNvSpPr/>
          <p:nvPr/>
        </p:nvSpPr>
        <p:spPr>
          <a:xfrm>
            <a:off x="220715" y="901359"/>
            <a:ext cx="11461531" cy="1294393"/>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c) Fabrication of Transdermal Patches</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Transdermal patches were fabricated using established fabrication technique with some modifications. Prepared 10% polymer solution, 0.75gm PVP and PVA dissolved per 1ml of purified water. 1gm of dextran per 1ml of PVP/PVA solution was mixed. </a:t>
            </a:r>
            <a:endParaRPr lang="en-US" sz="1600" dirty="0">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45F6B626-473B-4E86-9D45-47E84A28FE42}"/>
              </a:ext>
            </a:extLst>
          </p:cNvPr>
          <p:cNvSpPr/>
          <p:nvPr/>
        </p:nvSpPr>
        <p:spPr>
          <a:xfrm>
            <a:off x="157653" y="2282302"/>
            <a:ext cx="11587656" cy="3674339"/>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Mangal" panose="02040503050203030202" pitchFamily="18" charset="0"/>
              </a:rPr>
              <a:t>Characterization of Microneedle Transdermal Patch</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lphaLcParenR"/>
            </a:pPr>
            <a:r>
              <a:rPr lang="en-US" b="1" dirty="0">
                <a:latin typeface="Times New Roman" panose="02020603050405020304" pitchFamily="18" charset="0"/>
                <a:ea typeface="Calibri" panose="020F0502020204030204" pitchFamily="34" charset="0"/>
                <a:cs typeface="Mangal" panose="02040503050203030202" pitchFamily="18" charset="0"/>
              </a:rPr>
              <a:t>Scanning electron microscopic (SEM) analysis: </a:t>
            </a:r>
            <a:r>
              <a:rPr lang="en-US" dirty="0">
                <a:latin typeface="Times New Roman" panose="02020603050405020304" pitchFamily="18" charset="0"/>
                <a:ea typeface="Calibri" panose="020F0502020204030204" pitchFamily="34" charset="0"/>
                <a:cs typeface="Mangal" panose="02040503050203030202" pitchFamily="18" charset="0"/>
              </a:rPr>
              <a:t>Prepared microneedle array was investigated for magnification, tilt degree, width, spots and other imaging characteristics on SEM images. </a:t>
            </a:r>
          </a:p>
          <a:p>
            <a:pPr marL="342900" marR="0" lvl="0" indent="-342900" algn="just">
              <a:lnSpc>
                <a:spcPct val="150000"/>
              </a:lnSpc>
              <a:spcBef>
                <a:spcPts val="0"/>
              </a:spcBef>
              <a:spcAft>
                <a:spcPts val="800"/>
              </a:spcAft>
              <a:buFont typeface="+mj-lt"/>
              <a:buAutoNum type="alphaLcParenR"/>
            </a:pPr>
            <a:r>
              <a:rPr lang="en-US" b="1" dirty="0">
                <a:latin typeface="Times New Roman" panose="02020603050405020304" pitchFamily="18" charset="0"/>
                <a:ea typeface="Calibri" panose="020F0502020204030204" pitchFamily="34" charset="0"/>
                <a:cs typeface="Mangal" panose="02040503050203030202" pitchFamily="18" charset="0"/>
              </a:rPr>
              <a:t>Differential scanning calorimetry (DSC) analysis</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The sample of microneedles were </a:t>
            </a:r>
            <a:r>
              <a:rPr lang="en-US" dirty="0" err="1">
                <a:latin typeface="Times New Roman" panose="02020603050405020304" pitchFamily="18" charset="0"/>
                <a:ea typeface="Calibri" panose="020F0502020204030204" pitchFamily="34" charset="0"/>
                <a:cs typeface="Mangal" panose="02040503050203030202" pitchFamily="18" charset="0"/>
              </a:rPr>
              <a:t>investigater</a:t>
            </a:r>
            <a:r>
              <a:rPr lang="en-US" dirty="0">
                <a:latin typeface="Times New Roman" panose="02020603050405020304" pitchFamily="18" charset="0"/>
                <a:ea typeface="Calibri" panose="020F0502020204030204" pitchFamily="34" charset="0"/>
                <a:cs typeface="Mangal" panose="02040503050203030202" pitchFamily="18" charset="0"/>
              </a:rPr>
              <a:t> under differential scanning calorimetry (DSC) system model (</a:t>
            </a:r>
            <a:r>
              <a:rPr lang="en-US" dirty="0" err="1">
                <a:latin typeface="Times New Roman" panose="02020603050405020304" pitchFamily="18" charset="0"/>
                <a:ea typeface="Calibri" panose="020F0502020204030204" pitchFamily="34" charset="0"/>
                <a:cs typeface="Mangal" panose="02040503050203030202" pitchFamily="18" charset="0"/>
              </a:rPr>
              <a:t>Netzsch</a:t>
            </a:r>
            <a:r>
              <a:rPr lang="en-US" dirty="0">
                <a:latin typeface="Times New Roman" panose="02020603050405020304" pitchFamily="18" charset="0"/>
                <a:ea typeface="Calibri" panose="020F0502020204030204" pitchFamily="34" charset="0"/>
                <a:cs typeface="Mangal" panose="02040503050203030202" pitchFamily="18" charset="0"/>
              </a:rPr>
              <a:t> 204 F1 Phoenix®; </a:t>
            </a:r>
            <a:r>
              <a:rPr lang="en-US" dirty="0" err="1">
                <a:latin typeface="Times New Roman" panose="02020603050405020304" pitchFamily="18" charset="0"/>
                <a:ea typeface="Calibri" panose="020F0502020204030204" pitchFamily="34" charset="0"/>
                <a:cs typeface="Mangal" panose="02040503050203030202" pitchFamily="18" charset="0"/>
              </a:rPr>
              <a:t>Geratebau</a:t>
            </a:r>
            <a:r>
              <a:rPr lang="en-US" dirty="0">
                <a:latin typeface="Times New Roman" panose="02020603050405020304" pitchFamily="18" charset="0"/>
                <a:ea typeface="Calibri" panose="020F0502020204030204" pitchFamily="34" charset="0"/>
                <a:cs typeface="Mangal" panose="02040503050203030202" pitchFamily="18" charset="0"/>
              </a:rPr>
              <a:t> GmbH, Bavaria). </a:t>
            </a:r>
          </a:p>
          <a:p>
            <a:pPr marL="342900" indent="-342900" algn="just">
              <a:lnSpc>
                <a:spcPct val="150000"/>
              </a:lnSpc>
              <a:spcAft>
                <a:spcPts val="800"/>
              </a:spcAft>
              <a:buFont typeface="+mj-lt"/>
              <a:buAutoNum type="alphaLcParenR"/>
            </a:pPr>
            <a:r>
              <a:rPr lang="en-US" b="1" dirty="0">
                <a:latin typeface="Times New Roman" panose="02020603050405020304" pitchFamily="18" charset="0"/>
                <a:cs typeface="Mangal" panose="02040503050203030202" pitchFamily="18" charset="0"/>
              </a:rPr>
              <a:t>Measurement of mechanical strength and swelling index: </a:t>
            </a:r>
            <a:r>
              <a:rPr lang="en-US" dirty="0">
                <a:latin typeface="Times New Roman" panose="02020603050405020304" pitchFamily="18" charset="0"/>
                <a:cs typeface="Mangal" panose="02040503050203030202" pitchFamily="18" charset="0"/>
              </a:rPr>
              <a:t>Quantitative and qualitative assessment of microneedle was observed included the experimental variability artificial skin were designed related to anatomical variation as the human skin structure, using polymer (CMC/dextran) thin film fabricated using 40:2 ratio. </a:t>
            </a:r>
          </a:p>
        </p:txBody>
      </p:sp>
    </p:spTree>
    <p:extLst>
      <p:ext uri="{BB962C8B-B14F-4D97-AF65-F5344CB8AC3E}">
        <p14:creationId xmlns:p14="http://schemas.microsoft.com/office/powerpoint/2010/main" val="1666328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7A63B74-3DF0-40CB-82AC-66CC0CC3D0F2}"/>
              </a:ext>
            </a:extLst>
          </p:cNvPr>
          <p:cNvSpPr/>
          <p:nvPr/>
        </p:nvSpPr>
        <p:spPr>
          <a:xfrm>
            <a:off x="3095948" y="217618"/>
            <a:ext cx="6000104" cy="916982"/>
          </a:xfrm>
          <a:prstGeom prst="rect">
            <a:avLst/>
          </a:prstGeom>
        </p:spPr>
        <p:txBody>
          <a:bodyPr wrap="none">
            <a:spAutoFit/>
          </a:bodyPr>
          <a:lstStyle/>
          <a:p>
            <a:pPr algn="just">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RESULT &amp; DISCUSSION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Rectangle 6">
            <a:extLst>
              <a:ext uri="{FF2B5EF4-FFF2-40B4-BE49-F238E27FC236}">
                <a16:creationId xmlns:a16="http://schemas.microsoft.com/office/drawing/2014/main" id="{9835189E-13B4-4908-9073-9A43AF6EDDE4}"/>
              </a:ext>
            </a:extLst>
          </p:cNvPr>
          <p:cNvSpPr/>
          <p:nvPr/>
        </p:nvSpPr>
        <p:spPr>
          <a:xfrm>
            <a:off x="551793" y="1332135"/>
            <a:ext cx="10720552" cy="4715843"/>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TDDS patch is a new modern drug delivery technique through skin.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These drug administration techniques cause no discomfort. Microneedle are strong and long enough to break through the barrier, but they are also short enough to not stimulate the nerves.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These are painless and irritation free delivery. It is provided direct entry of drug through the skin layers. Accurate dosing, complex release pattern, local delivery, and improved biological drug stability.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TDDS patch no fear of needle and ease of administration.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Dissolving microneedle made of biodegradable materials including various polymers and sugars that have medicinal properties.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transdermal patch, also known as a skin patch, is an adhesive applied to the skin that contains medication that is intended to be absorbed into the bloodstream through the skin.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09726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821315-7D17-4009-B12F-D8D04B9FEDE9}"/>
              </a:ext>
            </a:extLst>
          </p:cNvPr>
          <p:cNvSpPr/>
          <p:nvPr/>
        </p:nvSpPr>
        <p:spPr>
          <a:xfrm>
            <a:off x="215462" y="134925"/>
            <a:ext cx="11761076" cy="6588150"/>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Requirement: -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Chemical: -</a:t>
            </a:r>
            <a:r>
              <a:rPr lang="en-US" dirty="0">
                <a:latin typeface="Times New Roman" panose="02020603050405020304" pitchFamily="18" charset="0"/>
                <a:ea typeface="Calibri" panose="020F0502020204030204" pitchFamily="34" charset="0"/>
                <a:cs typeface="Mangal" panose="02040503050203030202" pitchFamily="18" charset="0"/>
              </a:rPr>
              <a:t> Hydroxypropyl methylcellulose, Carboxymethyl cellulose, Distilled water (PEG – 400) Elastomers.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Drug</a:t>
            </a:r>
            <a:r>
              <a:rPr lang="en-US" dirty="0">
                <a:latin typeface="Times New Roman" panose="02020603050405020304" pitchFamily="18" charset="0"/>
                <a:ea typeface="Calibri" panose="020F0502020204030204" pitchFamily="34" charset="0"/>
                <a:cs typeface="Mangal" panose="02040503050203030202" pitchFamily="18" charset="0"/>
              </a:rPr>
              <a:t> – Hyaluronic Acid</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Apparatus</a:t>
            </a:r>
            <a:r>
              <a:rPr lang="en-US" dirty="0">
                <a:latin typeface="Times New Roman" panose="02020603050405020304" pitchFamily="18" charset="0"/>
                <a:ea typeface="Calibri" panose="020F0502020204030204" pitchFamily="34" charset="0"/>
                <a:cs typeface="Mangal" panose="02040503050203030202" pitchFamily="18" charset="0"/>
              </a:rPr>
              <a:t> – Beaker 250ml, Spatula, Glass rod, Glass Petridis, Electric weighing balance.</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Procedure: - </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Preparation of Polymer Solution</a:t>
            </a:r>
            <a:endParaRPr lang="en-US" sz="1600" b="1"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Weigh all polymer as per requirement, that is HPMC: CMC (4:3) and dissolved in 5ml of distilled water.</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Add slowly powdered polymer in ascending order, apply continuous stirring.</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Preparation of Microneedle Mold</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Mix hydrate mixture (pistil) in appropriate quantity and make soluble as per requirement.</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Keep it on place (dry place) for 24 to 48 hours.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Mangal" panose="02040503050203030202" pitchFamily="18" charset="0"/>
              </a:rPr>
              <a:t>Preparation of Microneedle and Loaded Hyaluronic Acid</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Clean the mold, with the help of H2O2 and cotton body.</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Add slowly the polymer solution on surface of mold.</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1257300" lvl="2" indent="-342900" algn="just">
              <a:lnSpc>
                <a:spcPct val="150000"/>
              </a:lnSpc>
              <a:buFont typeface="+mj-lt"/>
              <a:buAutoNum type="romanLcPeriod"/>
            </a:pPr>
            <a:r>
              <a:rPr lang="en-US" dirty="0">
                <a:latin typeface="Times New Roman" panose="02020603050405020304" pitchFamily="18" charset="0"/>
                <a:ea typeface="Calibri" panose="020F0502020204030204" pitchFamily="34" charset="0"/>
                <a:cs typeface="Mangal" panose="02040503050203030202" pitchFamily="18" charset="0"/>
              </a:rPr>
              <a:t>After dropping on the surface, hammer continuously to help easily penetration in the holes of molds.</a:t>
            </a:r>
            <a:endParaRPr lang="en-US" sz="16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51268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152F20D-74E4-4B61-998A-7AF9C63EDAE9}"/>
              </a:ext>
            </a:extLst>
          </p:cNvPr>
          <p:cNvSpPr/>
          <p:nvPr/>
        </p:nvSpPr>
        <p:spPr>
          <a:xfrm>
            <a:off x="294289" y="172852"/>
            <a:ext cx="11603421" cy="6512296"/>
          </a:xfrm>
          <a:prstGeom prst="rect">
            <a:avLst/>
          </a:prstGeom>
        </p:spPr>
        <p:txBody>
          <a:bodyPr wrap="square">
            <a:spAutoFit/>
          </a:bodyPr>
          <a:lstStyle/>
          <a:p>
            <a:pPr marL="285750" indent="-285750" algn="just">
              <a:lnSpc>
                <a:spcPct val="200000"/>
              </a:lnSpc>
              <a:spcAft>
                <a:spcPts val="8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Times New Roman" panose="02020603050405020304" pitchFamily="18" charset="0"/>
              </a:rPr>
              <a:t>Physiochemical Evolution</a:t>
            </a:r>
          </a:p>
          <a:p>
            <a:pPr marL="285750" indent="-285750" algn="just">
              <a:lnSpc>
                <a:spcPct val="20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Thickness: - </a:t>
            </a:r>
            <a:r>
              <a:rPr lang="en-US" dirty="0">
                <a:latin typeface="Times New Roman" panose="02020603050405020304" pitchFamily="18" charset="0"/>
                <a:ea typeface="Calibri" panose="020F0502020204030204" pitchFamily="34" charset="0"/>
                <a:cs typeface="Times New Roman" panose="02020603050405020304" pitchFamily="18" charset="0"/>
              </a:rPr>
              <a:t>At various spots along the transdermal film, the thickness is measured using a travelling microscope, dial gauge, screw gauge, or micrometer.</a:t>
            </a:r>
          </a:p>
          <a:p>
            <a:pPr marL="285750" indent="-285750" algn="just">
              <a:lnSpc>
                <a:spcPct val="20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Uniformity of Weight: </a:t>
            </a:r>
            <a:r>
              <a:rPr lang="en-US" dirty="0">
                <a:latin typeface="Times New Roman" panose="02020603050405020304" pitchFamily="18" charset="0"/>
                <a:ea typeface="Calibri" panose="020F0502020204030204" pitchFamily="34" charset="0"/>
                <a:cs typeface="Times New Roman" panose="02020603050405020304" pitchFamily="18" charset="0"/>
              </a:rPr>
              <a:t>-By individually weighing 10 randomly chosen patches and figuring out the average weight, weight variation is explored. The weight of a person shouldn't differ noticeably from the average weight.</a:t>
            </a:r>
          </a:p>
          <a:p>
            <a:pPr marL="285750" indent="-285750" algn="just">
              <a:lnSpc>
                <a:spcPct val="20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Drug Content Determination: - </a:t>
            </a:r>
            <a:r>
              <a:rPr lang="en-US" dirty="0">
                <a:latin typeface="Times New Roman" panose="02020603050405020304" pitchFamily="18" charset="0"/>
                <a:ea typeface="Calibri" panose="020F0502020204030204" pitchFamily="34" charset="0"/>
                <a:cs typeface="Times New Roman" panose="02020603050405020304" pitchFamily="18" charset="0"/>
              </a:rPr>
              <a:t>In a shaker incubator, a precisely measured quantity of film (about 100 mg) is dissolved in 100 mL of a suitable solvent in which the medication is soluble. The solution is then agitated continuously for 24 hours. The entire solution is then sonicated after that. </a:t>
            </a:r>
          </a:p>
          <a:p>
            <a:pPr marL="285750" indent="-285750" algn="just">
              <a:lnSpc>
                <a:spcPct val="20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Moisture Content: - </a:t>
            </a:r>
            <a:r>
              <a:rPr lang="en-US" dirty="0">
                <a:latin typeface="Times New Roman" panose="02020603050405020304" pitchFamily="18" charset="0"/>
                <a:ea typeface="Calibri" panose="020F0502020204030204" pitchFamily="34" charset="0"/>
                <a:cs typeface="Times New Roman" panose="02020603050405020304" pitchFamily="18" charset="0"/>
              </a:rPr>
              <a:t>The produced films are weighed separately and maintained at room temperature in desiccators with calcium chloride for 24 hours. The films are weighed once more after a certain period of time until they display a steady weight.</a:t>
            </a:r>
          </a:p>
        </p:txBody>
      </p:sp>
    </p:spTree>
    <p:extLst>
      <p:ext uri="{BB962C8B-B14F-4D97-AF65-F5344CB8AC3E}">
        <p14:creationId xmlns:p14="http://schemas.microsoft.com/office/powerpoint/2010/main" val="3358481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D35E089-282A-4D05-8521-DE3E11C6D21D}"/>
              </a:ext>
            </a:extLst>
          </p:cNvPr>
          <p:cNvSpPr/>
          <p:nvPr/>
        </p:nvSpPr>
        <p:spPr>
          <a:xfrm>
            <a:off x="380999" y="606945"/>
            <a:ext cx="11430002" cy="5644109"/>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Times New Roman" panose="02020603050405020304" pitchFamily="18" charset="0"/>
              </a:rPr>
              <a:t>In Vitro Test</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You can evaluate the drug release from the produced patches using the paddle over disc method (USP equipment V).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device was then brought to an equilibrium temperature of 32 0.5 °C before the glass plate was submerged in 500 mL of the dissolving liquid or phosphate buffer (pH 7.4).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paddle was then turned on at a speed of 50 rpm while being placed 2.5 cm away from the glass plate.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At suitable intervals up to 24 hours, samples (5-mL aliquots) can be taken out and examined using a UV spectrophotometer or HPLC.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test must be carried out in duplicate and to describe the drug dissolution profile from a controlled release dosage form and therefore there in vivo performance, it is vital to understand the drug release mechanisms and kinetics of the dosage form.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 are different techniques available for determining the drug release rate of TDDS, and numerous mathematical models have been created to characterize the drug dissolution kinetics from controlled release drug delivery systems.</a:t>
            </a:r>
          </a:p>
        </p:txBody>
      </p:sp>
    </p:spTree>
    <p:extLst>
      <p:ext uri="{BB962C8B-B14F-4D97-AF65-F5344CB8AC3E}">
        <p14:creationId xmlns:p14="http://schemas.microsoft.com/office/powerpoint/2010/main" val="1272817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7754E83-17C8-496D-AF67-D161CBBD9133}"/>
              </a:ext>
            </a:extLst>
          </p:cNvPr>
          <p:cNvSpPr/>
          <p:nvPr/>
        </p:nvSpPr>
        <p:spPr>
          <a:xfrm>
            <a:off x="436179" y="233384"/>
            <a:ext cx="11319641"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1208932A-DA4D-4A39-BBB5-A05069CEAE51}"/>
              </a:ext>
            </a:extLst>
          </p:cNvPr>
          <p:cNvSpPr/>
          <p:nvPr/>
        </p:nvSpPr>
        <p:spPr>
          <a:xfrm>
            <a:off x="283780" y="1150366"/>
            <a:ext cx="11319641" cy="5438925"/>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One of the most innovative drug delivery methods with good safety and efficacy is transdermal route. Were demonstrated to speed up passive diffusion and allow significant volumes of both chemical and biological medications to penetrate the skin at higher depths.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It has more patient acceptance due to low price, excellent pharmacological action in low doses with significant reduction in GI adverse events.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Transdermal patches have the potential to become the preferred method of drug delivery in the near future with some improvements to their production and drug delivery systems.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They can be used safely and comfortably in elderly, intellectually challenged, and pediatric age groups without running the risk of overdosing or negative side effects.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When compared to the skin damage brought on by hypodermic needle skin puncture, it has been observed that microorganisms' ability to pass through microneedle-induced skin pores within the skin is minimal and has a lower incidence for occurrence. </a:t>
            </a:r>
          </a:p>
        </p:txBody>
      </p:sp>
    </p:spTree>
    <p:extLst>
      <p:ext uri="{BB962C8B-B14F-4D97-AF65-F5344CB8AC3E}">
        <p14:creationId xmlns:p14="http://schemas.microsoft.com/office/powerpoint/2010/main" val="2106223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92FFDB-44A9-4857-BC88-2E70BFF22879}"/>
              </a:ext>
            </a:extLst>
          </p:cNvPr>
          <p:cNvSpPr/>
          <p:nvPr/>
        </p:nvSpPr>
        <p:spPr>
          <a:xfrm>
            <a:off x="420414" y="343743"/>
            <a:ext cx="11351172"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REFERENCE</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6" name="Rectangle 5">
            <a:extLst>
              <a:ext uri="{FF2B5EF4-FFF2-40B4-BE49-F238E27FC236}">
                <a16:creationId xmlns:a16="http://schemas.microsoft.com/office/drawing/2014/main" id="{0B3A0FAB-592B-4E35-803A-2C0B9CEE9C7A}"/>
              </a:ext>
            </a:extLst>
          </p:cNvPr>
          <p:cNvSpPr/>
          <p:nvPr/>
        </p:nvSpPr>
        <p:spPr>
          <a:xfrm>
            <a:off x="496614" y="1488772"/>
            <a:ext cx="11198772" cy="4618380"/>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Coulman</a:t>
            </a:r>
            <a:r>
              <a:rPr lang="en-US" dirty="0">
                <a:latin typeface="Times New Roman" panose="02020603050405020304" pitchFamily="18" charset="0"/>
                <a:ea typeface="Calibri" panose="020F0502020204030204" pitchFamily="34" charset="0"/>
                <a:cs typeface="Mangal" panose="02040503050203030202" pitchFamily="18" charset="0"/>
              </a:rPr>
              <a:t>, S., J. Birchall, and A. Alex (2010) In vivo, in situ imaging of microneedle insertion into the skin of human volunteers using optical coherence tomography Pharmaceutical Research. DOI: 10.1007/s11095-010-0167.</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Leboulanger</a:t>
            </a:r>
            <a:r>
              <a:rPr lang="en-US" dirty="0">
                <a:latin typeface="Times New Roman" panose="02020603050405020304" pitchFamily="18" charset="0"/>
                <a:ea typeface="Calibri" panose="020F0502020204030204" pitchFamily="34" charset="0"/>
                <a:cs typeface="Mangal" panose="02040503050203030202" pitchFamily="18" charset="0"/>
              </a:rPr>
              <a:t> B., Guy R.H. and Delgado-Charro M.B. (2004). Reverse iontophoresis for non-invasive transdermal monitoring. Physiol. Meas. 25: 35–50.</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Brunner M. and </a:t>
            </a:r>
            <a:r>
              <a:rPr lang="en-US" dirty="0" err="1">
                <a:latin typeface="Times New Roman" panose="02020603050405020304" pitchFamily="18" charset="0"/>
                <a:ea typeface="Calibri" panose="020F0502020204030204" pitchFamily="34" charset="0"/>
                <a:cs typeface="Mangal" panose="02040503050203030202" pitchFamily="18" charset="0"/>
              </a:rPr>
              <a:t>Derendorf</a:t>
            </a:r>
            <a:r>
              <a:rPr lang="en-US" dirty="0">
                <a:latin typeface="Times New Roman" panose="02020603050405020304" pitchFamily="18" charset="0"/>
                <a:ea typeface="Calibri" panose="020F0502020204030204" pitchFamily="34" charset="0"/>
                <a:cs typeface="Mangal" panose="02040503050203030202" pitchFamily="18" charset="0"/>
              </a:rPr>
              <a:t> H. (2006). Clinical </a:t>
            </a:r>
            <a:r>
              <a:rPr lang="en-US" dirty="0" err="1">
                <a:latin typeface="Times New Roman" panose="02020603050405020304" pitchFamily="18" charset="0"/>
                <a:ea typeface="Calibri" panose="020F0502020204030204" pitchFamily="34" charset="0"/>
                <a:cs typeface="Mangal" panose="02040503050203030202" pitchFamily="18" charset="0"/>
              </a:rPr>
              <a:t>microdialysis</a:t>
            </a:r>
            <a:r>
              <a:rPr lang="en-US" dirty="0">
                <a:latin typeface="Times New Roman" panose="02020603050405020304" pitchFamily="18" charset="0"/>
                <a:ea typeface="Calibri" panose="020F0502020204030204" pitchFamily="34" charset="0"/>
                <a:cs typeface="Mangal" panose="02040503050203030202" pitchFamily="18" charset="0"/>
              </a:rPr>
              <a:t>: current applications and potential use in drug development. Trends Anal. Chem. 25: 674–680.</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Watkinson A.C., Kearney M.-C., Quinn H.L., et al. (2016). Future of the transdermal drug delivery market – have we barely touched the surface? Expert </a:t>
            </a:r>
            <a:r>
              <a:rPr lang="en-US" dirty="0" err="1">
                <a:latin typeface="Times New Roman" panose="02020603050405020304" pitchFamily="18" charset="0"/>
                <a:ea typeface="Calibri" panose="020F0502020204030204" pitchFamily="34" charset="0"/>
                <a:cs typeface="Mangal" panose="02040503050203030202" pitchFamily="18" charset="0"/>
              </a:rPr>
              <a:t>Opin</a:t>
            </a:r>
            <a:r>
              <a:rPr lang="en-US" dirty="0">
                <a:latin typeface="Times New Roman" panose="02020603050405020304" pitchFamily="18" charset="0"/>
                <a:ea typeface="Calibri" panose="020F0502020204030204" pitchFamily="34" charset="0"/>
                <a:cs typeface="Mangal" panose="02040503050203030202" pitchFamily="18" charset="0"/>
              </a:rPr>
              <a:t>. Drug Delivery 13 (4): 523–532.</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Marshall S., </a:t>
            </a:r>
            <a:r>
              <a:rPr lang="en-US" dirty="0" err="1">
                <a:latin typeface="Times New Roman" panose="02020603050405020304" pitchFamily="18" charset="0"/>
                <a:ea typeface="Calibri" panose="020F0502020204030204" pitchFamily="34" charset="0"/>
                <a:cs typeface="Mangal" panose="02040503050203030202" pitchFamily="18" charset="0"/>
              </a:rPr>
              <a:t>Sahm</a:t>
            </a:r>
            <a:r>
              <a:rPr lang="en-US" dirty="0">
                <a:latin typeface="Times New Roman" panose="02020603050405020304" pitchFamily="18" charset="0"/>
                <a:ea typeface="Calibri" panose="020F0502020204030204" pitchFamily="34" charset="0"/>
                <a:cs typeface="Mangal" panose="02040503050203030202" pitchFamily="18" charset="0"/>
              </a:rPr>
              <a:t> L.J. and Moore A.C. (2016). Microneedle technology for </a:t>
            </a:r>
            <a:r>
              <a:rPr lang="en-US" dirty="0" err="1">
                <a:latin typeface="Times New Roman" panose="02020603050405020304" pitchFamily="18" charset="0"/>
                <a:ea typeface="Calibri" panose="020F0502020204030204" pitchFamily="34" charset="0"/>
                <a:cs typeface="Mangal" panose="02040503050203030202" pitchFamily="18" charset="0"/>
              </a:rPr>
              <a:t>immunisation</a:t>
            </a:r>
            <a:r>
              <a:rPr lang="en-US" dirty="0">
                <a:latin typeface="Times New Roman" panose="02020603050405020304" pitchFamily="18" charset="0"/>
                <a:ea typeface="Calibri" panose="020F0502020204030204" pitchFamily="34" charset="0"/>
                <a:cs typeface="Mangal" panose="02040503050203030202" pitchFamily="18" charset="0"/>
              </a:rPr>
              <a:t>: Perception, acceptability and suitability for </a:t>
            </a:r>
            <a:r>
              <a:rPr lang="en-US" dirty="0" err="1">
                <a:latin typeface="Times New Roman" panose="02020603050405020304" pitchFamily="18" charset="0"/>
                <a:ea typeface="Calibri" panose="020F0502020204030204" pitchFamily="34" charset="0"/>
                <a:cs typeface="Mangal" panose="02040503050203030202" pitchFamily="18" charset="0"/>
              </a:rPr>
              <a:t>paediatric</a:t>
            </a:r>
            <a:r>
              <a:rPr lang="en-US" dirty="0">
                <a:latin typeface="Times New Roman" panose="02020603050405020304" pitchFamily="18" charset="0"/>
                <a:ea typeface="Calibri" panose="020F0502020204030204" pitchFamily="34" charset="0"/>
                <a:cs typeface="Mangal" panose="02040503050203030202" pitchFamily="18" charset="0"/>
              </a:rPr>
              <a:t> use. Vaccine 34 (6): 723–734. Available from: https://doi.org/10.1016/j.vaccine.2015.12.002 (accessed 24 July 2017).</a:t>
            </a:r>
            <a:endParaRPr lang="en-US"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48990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C1590A9-CE99-4658-82E8-D95053758A2C}"/>
              </a:ext>
            </a:extLst>
          </p:cNvPr>
          <p:cNvSpPr/>
          <p:nvPr/>
        </p:nvSpPr>
        <p:spPr>
          <a:xfrm>
            <a:off x="4847325" y="2764267"/>
            <a:ext cx="2497350" cy="916982"/>
          </a:xfrm>
          <a:prstGeom prst="rect">
            <a:avLst/>
          </a:prstGeom>
        </p:spPr>
        <p:txBody>
          <a:bodyPr wrap="none">
            <a:spAutoFit/>
          </a:bodyPr>
          <a:lstStyle/>
          <a:p>
            <a:pPr algn="just">
              <a:lnSpc>
                <a:spcPct val="150000"/>
              </a:lnSpc>
              <a:spcAft>
                <a:spcPts val="800"/>
              </a:spcAft>
            </a:pPr>
            <a:r>
              <a:rPr lang="en-US" sz="4000" b="1" i="1" dirty="0">
                <a:latin typeface="Times New Roman" panose="02020603050405020304" pitchFamily="18" charset="0"/>
                <a:ea typeface="Calibri" panose="020F0502020204030204" pitchFamily="34" charset="0"/>
                <a:cs typeface="Mangal" panose="02040503050203030202" pitchFamily="18" charset="0"/>
              </a:rPr>
              <a:t>Thank You</a:t>
            </a:r>
            <a:endParaRPr lang="en-US" sz="3600" i="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15881721"/>
      </p:ext>
    </p:extLst>
  </p:cSld>
  <p:clrMapOvr>
    <a:masterClrMapping/>
  </p:clrMapOvr>
</p:sld>
</file>

<file path=ppt/theme/theme1.xml><?xml version="1.0" encoding="utf-8"?>
<a:theme xmlns:a="http://schemas.openxmlformats.org/drawingml/2006/main" name="Theme2">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12DD670C-2368-430F-AA0C-24B67A783864}" vid="{1A6B73A4-0166-4E28-A796-FBFBE3038277}"/>
    </a:ext>
  </a:extLst>
</a:theme>
</file>

<file path=docProps/app.xml><?xml version="1.0" encoding="utf-8"?>
<Properties xmlns="http://schemas.openxmlformats.org/officeDocument/2006/extended-properties" xmlns:vt="http://schemas.openxmlformats.org/officeDocument/2006/docPropsVTypes">
  <Template>Theme2</Template>
  <TotalTime>34</TotalTime>
  <Words>1843</Words>
  <Application>Microsoft Office PowerPoint</Application>
  <PresentationFormat>Widescreen</PresentationFormat>
  <Paragraphs>72</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Mangal</vt:lpstr>
      <vt:lpstr>Symbol</vt:lpstr>
      <vt:lpstr>Tenorite</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8</cp:revision>
  <dcterms:created xsi:type="dcterms:W3CDTF">2024-11-27T05:16:16Z</dcterms:created>
  <dcterms:modified xsi:type="dcterms:W3CDTF">2024-11-27T11:43:46Z</dcterms:modified>
</cp:coreProperties>
</file>