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57" r:id="rId3"/>
    <p:sldId id="258" r:id="rId4"/>
    <p:sldId id="259" r:id="rId5"/>
    <p:sldId id="260" r:id="rId6"/>
    <p:sldId id="264" r:id="rId7"/>
    <p:sldId id="262" r:id="rId8"/>
    <p:sldId id="263"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173F4C-A71D-4DF7-AF47-87C95B364E84}"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858141853"/>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173F4C-A71D-4DF7-AF47-87C95B364E84}"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592936591"/>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173F4C-A71D-4DF7-AF47-87C95B364E84}"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858973874"/>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3522237708"/>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173F4C-A71D-4DF7-AF47-87C95B364E84}"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239509632"/>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173F4C-A71D-4DF7-AF47-87C95B364E84}"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2812446292"/>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E173F4C-A71D-4DF7-AF47-87C95B364E84}" type="datetimeFigureOut">
              <a:rPr lang="en-IN" smtClean="0"/>
              <a:t>15-10-2024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233487479"/>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658370502"/>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2190135086"/>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300429367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577026998"/>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59370331"/>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73F4C-A71D-4DF7-AF47-87C95B364E84}"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334539251"/>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E173F4C-A71D-4DF7-AF47-87C95B364E84}"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3666884424"/>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E173F4C-A71D-4DF7-AF47-87C95B364E84}"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662205888"/>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173F4C-A71D-4DF7-AF47-87C95B364E84}"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223359757"/>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173F4C-A71D-4DF7-AF47-87C95B364E84}"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C6BE18-B090-4F4C-9723-01FBBCD59407}" type="slidenum">
              <a:rPr lang="en-IN" smtClean="0"/>
              <a:t>‹#›</a:t>
            </a:fld>
            <a:endParaRPr lang="en-IN"/>
          </a:p>
        </p:txBody>
      </p:sp>
    </p:spTree>
    <p:extLst>
      <p:ext uri="{BB962C8B-B14F-4D97-AF65-F5344CB8AC3E}">
        <p14:creationId xmlns:p14="http://schemas.microsoft.com/office/powerpoint/2010/main" val="121812546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E173F4C-A71D-4DF7-AF47-87C95B364E84}" type="datetimeFigureOut">
              <a:rPr lang="en-IN" smtClean="0"/>
              <a:t>15-10-2024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FAC6BE18-B090-4F4C-9723-01FBBCD59407}" type="slidenum">
              <a:rPr lang="en-IN" smtClean="0"/>
              <a:t>‹#›</a:t>
            </a:fld>
            <a:endParaRPr lang="en-IN"/>
          </a:p>
        </p:txBody>
      </p:sp>
    </p:spTree>
    <p:extLst>
      <p:ext uri="{BB962C8B-B14F-4D97-AF65-F5344CB8AC3E}">
        <p14:creationId xmlns:p14="http://schemas.microsoft.com/office/powerpoint/2010/main" val="3176604373"/>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ransition spd="slow">
    <p:wipe/>
  </p:transition>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981A5-519A-C251-8FEB-013CACBFDBE2}"/>
              </a:ext>
            </a:extLst>
          </p:cNvPr>
          <p:cNvSpPr>
            <a:spLocks noGrp="1"/>
          </p:cNvSpPr>
          <p:nvPr>
            <p:ph type="ctrTitle"/>
          </p:nvPr>
        </p:nvSpPr>
        <p:spPr>
          <a:xfrm>
            <a:off x="1523999" y="2014781"/>
            <a:ext cx="9991241" cy="1414220"/>
          </a:xfrm>
        </p:spPr>
        <p:txBody>
          <a:bodyPr>
            <a:normAutofit/>
          </a:bodyPr>
          <a:lstStyle/>
          <a:p>
            <a:br>
              <a:rPr lang="en-US" sz="25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WHEN DO LIFE BEGINS FROM THE SCIENTIFIC, RELIGIOUS AND JUDICIARY PERSPECTIVE</a:t>
            </a:r>
            <a:endParaRPr lang="en-IN"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2E757EA-4C65-8148-2816-C29C210F68E5}"/>
              </a:ext>
            </a:extLst>
          </p:cNvPr>
          <p:cNvSpPr txBox="1"/>
          <p:nvPr/>
        </p:nvSpPr>
        <p:spPr>
          <a:xfrm>
            <a:off x="3352799" y="3574299"/>
            <a:ext cx="8487906" cy="3139321"/>
          </a:xfrm>
          <a:prstGeom prst="rect">
            <a:avLst/>
          </a:prstGeom>
          <a:noFill/>
        </p:spPr>
        <p:txBody>
          <a:bodyPr wrap="square">
            <a:spAutoFit/>
          </a:bodyPr>
          <a:lstStyle/>
          <a:p>
            <a:pPr algn="r"/>
            <a:r>
              <a:rPr lang="en-IN" b="1" dirty="0" err="1">
                <a:latin typeface="Times New Roman" panose="02020603050405020304" pitchFamily="18" charset="0"/>
                <a:cs typeface="Times New Roman" panose="02020603050405020304" pitchFamily="18" charset="0"/>
              </a:rPr>
              <a:t>Kento</a:t>
            </a:r>
            <a:r>
              <a:rPr lang="en-IN" b="1" dirty="0">
                <a:latin typeface="Times New Roman" panose="02020603050405020304" pitchFamily="18" charset="0"/>
                <a:cs typeface="Times New Roman" panose="02020603050405020304" pitchFamily="18" charset="0"/>
              </a:rPr>
              <a:t> </a:t>
            </a:r>
            <a:r>
              <a:rPr lang="en-IN" b="1" dirty="0" err="1">
                <a:latin typeface="Times New Roman" panose="02020603050405020304" pitchFamily="18" charset="0"/>
                <a:cs typeface="Times New Roman" panose="02020603050405020304" pitchFamily="18" charset="0"/>
              </a:rPr>
              <a:t>Tashi</a:t>
            </a:r>
            <a:endParaRPr lang="en-IN" b="1" dirty="0">
              <a:latin typeface="Times New Roman" panose="02020603050405020304" pitchFamily="18" charset="0"/>
              <a:cs typeface="Times New Roman" panose="02020603050405020304" pitchFamily="18" charset="0"/>
            </a:endParaRPr>
          </a:p>
          <a:p>
            <a:pPr algn="r"/>
            <a:r>
              <a:rPr lang="en-IN" b="1" dirty="0" err="1">
                <a:latin typeface="Times New Roman" panose="02020603050405020304" pitchFamily="18" charset="0"/>
                <a:cs typeface="Times New Roman" panose="02020603050405020304" pitchFamily="18" charset="0"/>
              </a:rPr>
              <a:t>Ph.D</a:t>
            </a:r>
            <a:r>
              <a:rPr lang="en-IN" b="1" dirty="0">
                <a:latin typeface="Times New Roman" panose="02020603050405020304" pitchFamily="18" charset="0"/>
                <a:cs typeface="Times New Roman" panose="02020603050405020304" pitchFamily="18" charset="0"/>
              </a:rPr>
              <a:t> scholar</a:t>
            </a:r>
          </a:p>
          <a:p>
            <a:pPr algn="r"/>
            <a:r>
              <a:rPr lang="en-IN" b="1" dirty="0">
                <a:latin typeface="Times New Roman" panose="02020603050405020304" pitchFamily="18" charset="0"/>
                <a:cs typeface="Times New Roman" panose="02020603050405020304" pitchFamily="18" charset="0"/>
              </a:rPr>
              <a:t>Department of Law</a:t>
            </a:r>
          </a:p>
          <a:p>
            <a:pPr algn="r"/>
            <a:endParaRPr lang="en-IN" b="1" dirty="0">
              <a:latin typeface="Times New Roman" panose="02020603050405020304" pitchFamily="18" charset="0"/>
              <a:cs typeface="Times New Roman" panose="02020603050405020304" pitchFamily="18" charset="0"/>
            </a:endParaRPr>
          </a:p>
          <a:p>
            <a:pPr algn="r"/>
            <a:r>
              <a:rPr lang="en-IN" b="1" dirty="0">
                <a:latin typeface="Times New Roman" panose="02020603050405020304" pitchFamily="18" charset="0"/>
                <a:cs typeface="Times New Roman" panose="02020603050405020304" pitchFamily="18" charset="0"/>
              </a:rPr>
              <a:t>Himalayan University, JULLANG, Itanagar (A.P)</a:t>
            </a:r>
          </a:p>
          <a:p>
            <a:pPr algn="r"/>
            <a:endParaRPr lang="en-IN" b="1" dirty="0">
              <a:latin typeface="Times New Roman" panose="02020603050405020304" pitchFamily="18" charset="0"/>
              <a:cs typeface="Times New Roman" panose="02020603050405020304" pitchFamily="18" charset="0"/>
            </a:endParaRPr>
          </a:p>
          <a:p>
            <a:pPr algn="r"/>
            <a:r>
              <a:rPr lang="en-IN" b="1" dirty="0" err="1">
                <a:latin typeface="Times New Roman" panose="02020603050405020304" pitchFamily="18" charset="0"/>
                <a:cs typeface="Times New Roman" panose="02020603050405020304" pitchFamily="18" charset="0"/>
              </a:rPr>
              <a:t>Dr.</a:t>
            </a:r>
            <a:r>
              <a:rPr lang="en-IN" b="1" dirty="0">
                <a:latin typeface="Times New Roman" panose="02020603050405020304" pitchFamily="18" charset="0"/>
                <a:cs typeface="Times New Roman" panose="02020603050405020304" pitchFamily="18" charset="0"/>
              </a:rPr>
              <a:t> Pankaj Chaudhury</a:t>
            </a:r>
          </a:p>
          <a:p>
            <a:pPr algn="r"/>
            <a:r>
              <a:rPr lang="en-IN" b="1" dirty="0">
                <a:latin typeface="Times New Roman" panose="02020603050405020304" pitchFamily="18" charset="0"/>
                <a:cs typeface="Times New Roman" panose="02020603050405020304" pitchFamily="18" charset="0"/>
              </a:rPr>
              <a:t>Associate Professor (Supervisor)</a:t>
            </a:r>
          </a:p>
          <a:p>
            <a:pPr algn="r"/>
            <a:r>
              <a:rPr lang="en-IN" b="1" dirty="0">
                <a:latin typeface="Times New Roman" panose="02020603050405020304" pitchFamily="18" charset="0"/>
                <a:cs typeface="Times New Roman" panose="02020603050405020304" pitchFamily="18" charset="0"/>
              </a:rPr>
              <a:t>Department of Law</a:t>
            </a:r>
          </a:p>
          <a:p>
            <a:pPr algn="r"/>
            <a:endParaRPr lang="en-IN" b="1" dirty="0">
              <a:latin typeface="Times New Roman" panose="02020603050405020304" pitchFamily="18" charset="0"/>
              <a:cs typeface="Times New Roman" panose="02020603050405020304" pitchFamily="18" charset="0"/>
            </a:endParaRPr>
          </a:p>
          <a:p>
            <a:pPr algn="r"/>
            <a:r>
              <a:rPr lang="en-IN" b="1" dirty="0">
                <a:latin typeface="Times New Roman" panose="02020603050405020304" pitchFamily="18" charset="0"/>
                <a:cs typeface="Times New Roman" panose="02020603050405020304" pitchFamily="18" charset="0"/>
              </a:rPr>
              <a:t>Himalayan University, JULLANG, Itanagar.(A.P)</a:t>
            </a:r>
          </a:p>
        </p:txBody>
      </p:sp>
    </p:spTree>
    <p:extLst>
      <p:ext uri="{BB962C8B-B14F-4D97-AF65-F5344CB8AC3E}">
        <p14:creationId xmlns:p14="http://schemas.microsoft.com/office/powerpoint/2010/main" val="341853387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B108F-7213-BF7D-A784-81C4AF4A6367}"/>
              </a:ext>
            </a:extLst>
          </p:cNvPr>
          <p:cNvSpPr>
            <a:spLocks noGrp="1"/>
          </p:cNvSpPr>
          <p:nvPr>
            <p:ph type="title"/>
          </p:nvPr>
        </p:nvSpPr>
        <p:spPr>
          <a:xfrm>
            <a:off x="264695" y="365126"/>
            <a:ext cx="11622505" cy="910222"/>
          </a:xfrm>
        </p:spPr>
        <p:txBody>
          <a:bodyPr>
            <a:normAutofit/>
          </a:bodyPr>
          <a:lstStyle/>
          <a:p>
            <a:r>
              <a:rPr lang="en-IN" sz="4000" b="1" dirty="0">
                <a:latin typeface="Times New Roman" panose="02020603050405020304" pitchFamily="18" charset="0"/>
                <a:cs typeface="Times New Roman" panose="02020603050405020304" pitchFamily="18" charset="0"/>
              </a:rPr>
              <a:t>INTRODUCTION</a:t>
            </a:r>
          </a:p>
        </p:txBody>
      </p:sp>
      <p:sp>
        <p:nvSpPr>
          <p:cNvPr id="6" name="TextBox 5">
            <a:extLst>
              <a:ext uri="{FF2B5EF4-FFF2-40B4-BE49-F238E27FC236}">
                <a16:creationId xmlns:a16="http://schemas.microsoft.com/office/drawing/2014/main" id="{678989C7-1F41-ACA9-8EBF-EAD72A0DA982}"/>
              </a:ext>
            </a:extLst>
          </p:cNvPr>
          <p:cNvSpPr txBox="1"/>
          <p:nvPr/>
        </p:nvSpPr>
        <p:spPr>
          <a:xfrm>
            <a:off x="304800" y="1275348"/>
            <a:ext cx="11582400"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Life is a gift of God, given once to all the living creatures of this world. It is complicated to define a human life.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Now a days dilemmas consider the respect of human life from the birth to death involving not just biology but other sciences also. Philosophy, theology, psychology, sociology, law and politics evaluate this topic from different point of views. Integration of all would result proper definition.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Despite remarkable scientific development on the subject matter, curiosity and speculation dating back to Hippocrates, life before birth still remains a big secret.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Different kinds of intellectuals involved themselves trying to contribute to the solution of human life puzzle.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led to an idea that each newborn child will only reach its full potential if its development in uterus is free from any adverse influence, providing the best possible environment for the Embryo and Fetus.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084873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4D953-42C5-8F7C-1B5B-0EF9640DEE4D}"/>
              </a:ext>
            </a:extLst>
          </p:cNvPr>
          <p:cNvSpPr>
            <a:spLocks noGrp="1"/>
          </p:cNvSpPr>
          <p:nvPr>
            <p:ph type="title"/>
          </p:nvPr>
        </p:nvSpPr>
        <p:spPr>
          <a:xfrm>
            <a:off x="336884" y="365125"/>
            <a:ext cx="11550316" cy="958349"/>
          </a:xfrm>
        </p:spPr>
        <p:txBody>
          <a:bodyPr>
            <a:normAutofit/>
          </a:bodyPr>
          <a:lstStyle/>
          <a:p>
            <a:r>
              <a:rPr lang="en-IN" sz="4000" b="1" dirty="0">
                <a:latin typeface="Times New Roman" panose="02020603050405020304" pitchFamily="18" charset="0"/>
                <a:cs typeface="Times New Roman" panose="02020603050405020304" pitchFamily="18" charset="0"/>
              </a:rPr>
              <a:t>OBJECTIVES</a:t>
            </a:r>
          </a:p>
        </p:txBody>
      </p:sp>
      <p:sp>
        <p:nvSpPr>
          <p:cNvPr id="4" name="TextBox 3">
            <a:extLst>
              <a:ext uri="{FF2B5EF4-FFF2-40B4-BE49-F238E27FC236}">
                <a16:creationId xmlns:a16="http://schemas.microsoft.com/office/drawing/2014/main" id="{16790936-6FB5-B839-BF44-D319DD9AC193}"/>
              </a:ext>
            </a:extLst>
          </p:cNvPr>
          <p:cNvSpPr txBox="1"/>
          <p:nvPr/>
        </p:nvSpPr>
        <p:spPr>
          <a:xfrm>
            <a:off x="336884" y="1323474"/>
            <a:ext cx="10775401" cy="3626955"/>
          </a:xfrm>
          <a:prstGeom prst="rect">
            <a:avLst/>
          </a:prstGeom>
          <a:noFill/>
        </p:spPr>
        <p:txBody>
          <a:bodyPr wrap="square">
            <a:spAutoFit/>
          </a:bodyPr>
          <a:lstStyle/>
          <a:p>
            <a:pPr marL="342900" indent="-342900" algn="just">
              <a:lnSpc>
                <a:spcPct val="250000"/>
              </a:lnSpc>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To know the Judiciary Perspective on the subject matter.</a:t>
            </a:r>
          </a:p>
          <a:p>
            <a:pPr marL="342900" indent="-342900" algn="just">
              <a:lnSpc>
                <a:spcPct val="250000"/>
              </a:lnSpc>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To enhance the knowledge for being a layman and students of law.</a:t>
            </a:r>
          </a:p>
          <a:p>
            <a:pPr marL="342900" indent="-342900" algn="just">
              <a:lnSpc>
                <a:spcPct val="250000"/>
              </a:lnSpc>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To put forward suggestion and recommendation for the like-minded people and the law makers if any, incase.</a:t>
            </a:r>
          </a:p>
        </p:txBody>
      </p:sp>
    </p:spTree>
    <p:extLst>
      <p:ext uri="{BB962C8B-B14F-4D97-AF65-F5344CB8AC3E}">
        <p14:creationId xmlns:p14="http://schemas.microsoft.com/office/powerpoint/2010/main" val="158313593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1DA1F-C163-B96F-C245-D3F49D2CC57C}"/>
              </a:ext>
            </a:extLst>
          </p:cNvPr>
          <p:cNvSpPr>
            <a:spLocks noGrp="1"/>
          </p:cNvSpPr>
          <p:nvPr>
            <p:ph type="title"/>
          </p:nvPr>
        </p:nvSpPr>
        <p:spPr>
          <a:xfrm>
            <a:off x="409074" y="365126"/>
            <a:ext cx="11400634" cy="910222"/>
          </a:xfrm>
        </p:spPr>
        <p:txBody>
          <a:bodyPr>
            <a:normAutofit/>
          </a:bodyPr>
          <a:lstStyle/>
          <a:p>
            <a:r>
              <a:rPr lang="en-IN" sz="4000" b="1" dirty="0">
                <a:latin typeface="Times New Roman" panose="02020603050405020304" pitchFamily="18" charset="0"/>
                <a:cs typeface="Times New Roman" panose="02020603050405020304" pitchFamily="18" charset="0"/>
              </a:rPr>
              <a:t>METHODOLOGY</a:t>
            </a:r>
          </a:p>
        </p:txBody>
      </p:sp>
      <p:sp>
        <p:nvSpPr>
          <p:cNvPr id="4" name="TextBox 3">
            <a:extLst>
              <a:ext uri="{FF2B5EF4-FFF2-40B4-BE49-F238E27FC236}">
                <a16:creationId xmlns:a16="http://schemas.microsoft.com/office/drawing/2014/main" id="{49E614EC-3016-4144-7DC4-133F304937BA}"/>
              </a:ext>
            </a:extLst>
          </p:cNvPr>
          <p:cNvSpPr txBox="1"/>
          <p:nvPr/>
        </p:nvSpPr>
        <p:spPr>
          <a:xfrm>
            <a:off x="409075" y="1275348"/>
            <a:ext cx="11400633" cy="5346144"/>
          </a:xfrm>
          <a:prstGeom prst="rect">
            <a:avLst/>
          </a:prstGeom>
          <a:noFill/>
        </p:spPr>
        <p:txBody>
          <a:bodyPr wrap="square">
            <a:spAutoFit/>
          </a:bodyPr>
          <a:lstStyle/>
          <a:p>
            <a:pPr marL="285750" indent="-28575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study is being carried out purely based on “Doctrinal methods”. In this research work religious testament and other relevant statutory materials besides relevant case laws touching on the topic have been analyzed.</a:t>
            </a:r>
          </a:p>
          <a:p>
            <a:pPr marL="285750" indent="-28575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Primary data have been collects from various books, journal, newspaper, articles, Court rulings and various enacted laws have been relied upon.</a:t>
            </a:r>
          </a:p>
          <a:p>
            <a:pPr marL="285750" indent="-28575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secondary sources of data will consist of various interpretations made in commentaries on the Jurisprudence, Indian Constitution, the books, articles and research paper published in different journals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435871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F2944-A396-E2D3-CB72-2805E48FA9DF}"/>
              </a:ext>
            </a:extLst>
          </p:cNvPr>
          <p:cNvSpPr>
            <a:spLocks noGrp="1"/>
          </p:cNvSpPr>
          <p:nvPr>
            <p:ph type="title"/>
          </p:nvPr>
        </p:nvSpPr>
        <p:spPr>
          <a:xfrm>
            <a:off x="385012" y="365125"/>
            <a:ext cx="10866758" cy="838033"/>
          </a:xfrm>
        </p:spPr>
        <p:txBody>
          <a:bodyPr>
            <a:normAutofit/>
          </a:bodyPr>
          <a:lstStyle/>
          <a:p>
            <a:r>
              <a:rPr lang="en-IN" sz="4000" b="1" dirty="0">
                <a:latin typeface="Times New Roman" panose="02020603050405020304" pitchFamily="18" charset="0"/>
                <a:cs typeface="Times New Roman" panose="02020603050405020304" pitchFamily="18" charset="0"/>
              </a:rPr>
              <a:t>FINDINGS</a:t>
            </a:r>
          </a:p>
        </p:txBody>
      </p:sp>
      <p:sp>
        <p:nvSpPr>
          <p:cNvPr id="4" name="TextBox 3">
            <a:extLst>
              <a:ext uri="{FF2B5EF4-FFF2-40B4-BE49-F238E27FC236}">
                <a16:creationId xmlns:a16="http://schemas.microsoft.com/office/drawing/2014/main" id="{72A6F0EB-9DB7-E592-371E-1C97F183FEF7}"/>
              </a:ext>
            </a:extLst>
          </p:cNvPr>
          <p:cNvSpPr txBox="1"/>
          <p:nvPr/>
        </p:nvSpPr>
        <p:spPr>
          <a:xfrm>
            <a:off x="385011" y="1379349"/>
            <a:ext cx="11471191" cy="476906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STAGES OF LIFE</a:t>
            </a:r>
          </a:p>
          <a:p>
            <a:pPr marL="342900" indent="-342900" algn="just">
              <a:lnSpc>
                <a:spcPct val="20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EMBRYO: </a:t>
            </a:r>
            <a:r>
              <a:rPr lang="en-US" sz="2000" dirty="0">
                <a:latin typeface="Times New Roman" panose="02020603050405020304" pitchFamily="18" charset="0"/>
                <a:cs typeface="Times New Roman" panose="02020603050405020304" pitchFamily="18" charset="0"/>
              </a:rPr>
              <a:t>Etymologically, the term originates from the Greek word ‘</a:t>
            </a:r>
            <a:r>
              <a:rPr lang="en-US" sz="2000" dirty="0" err="1">
                <a:latin typeface="Times New Roman" panose="02020603050405020304" pitchFamily="18" charset="0"/>
                <a:cs typeface="Times New Roman" panose="02020603050405020304" pitchFamily="18" charset="0"/>
              </a:rPr>
              <a:t>emvryo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a:t>
            </a:r>
            <a:r>
              <a:rPr lang="en-US" sz="2000" dirty="0">
                <a:latin typeface="Times New Roman" panose="02020603050405020304" pitchFamily="18" charset="0"/>
                <a:cs typeface="Times New Roman" panose="02020603050405020304" pitchFamily="18" charset="0"/>
              </a:rPr>
              <a:t>-in the inside’ ‘</a:t>
            </a:r>
            <a:r>
              <a:rPr lang="en-US" sz="2000" dirty="0" err="1">
                <a:latin typeface="Times New Roman" panose="02020603050405020304" pitchFamily="18" charset="0"/>
                <a:cs typeface="Times New Roman" panose="02020603050405020304" pitchFamily="18" charset="0"/>
              </a:rPr>
              <a:t>vryein</a:t>
            </a:r>
            <a:r>
              <a:rPr lang="en-US" sz="2000" dirty="0">
                <a:latin typeface="Times New Roman" panose="02020603050405020304" pitchFamily="18" charset="0"/>
                <a:cs typeface="Times New Roman" panose="02020603050405020304" pitchFamily="18" charset="0"/>
              </a:rPr>
              <a:t>-to grow, to develop’ According to Oxford Medical Dictionary, in the case of human species, the term ‘embryo’ defines it as ‘an unborn offspring situated in the womb in particular of human being not more than eight weeks of development after conception, a period during which the main inner organs are formed.</a:t>
            </a:r>
          </a:p>
          <a:p>
            <a:pPr marL="342900" indent="-342900" algn="just">
              <a:lnSpc>
                <a:spcPct val="20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A </a:t>
            </a:r>
            <a:r>
              <a:rPr lang="en-US" sz="2000" dirty="0" err="1">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 is defined as a later stage when the unborn child develops after eight weeks of Conception. The </a:t>
            </a:r>
            <a:r>
              <a:rPr lang="en-US" sz="2000" dirty="0" err="1">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 develops from an Embryo. After embryonic development, the development of the </a:t>
            </a:r>
            <a:r>
              <a:rPr lang="en-US" sz="2000" dirty="0" err="1">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 takes place. This phase lasts until the infant is born, starting in the ninth weeks.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0395827"/>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144C88-92CD-7BF2-C314-450D96F17348}"/>
              </a:ext>
            </a:extLst>
          </p:cNvPr>
          <p:cNvSpPr txBox="1"/>
          <p:nvPr/>
        </p:nvSpPr>
        <p:spPr>
          <a:xfrm>
            <a:off x="325463" y="464949"/>
            <a:ext cx="11530739" cy="5940088"/>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MEDICAL SCIENCE PERSPECTIVE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For many years, many debates have taken place as to when the “life” of a human being begins. Some people believe that life begins when an egg is initially fertilized by a sperm. Others believe that life begins when the zygote, or fertilized egg, implants into the wall of the uterus.</a:t>
            </a:r>
          </a:p>
          <a:p>
            <a:pPr marL="342900" indent="-342900" algn="just">
              <a:lnSpc>
                <a:spcPct val="15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RELIGIOUS PERSPECTIVE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India, being a Secular nation- perception has been drawn from three different religion i.e., Christian, Hindu and Muslim.</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JUDICIARY PERSPECTIVE</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India, there is no such specific statutes and precedents exist which deals with the subject matter, but in 1973, the honorable United States Supreme Court’s while deciding the matter in Roe vs Wade, response to the question: when does life begins? the opinion of the court was written by Supreme Court Justice Blackmun.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475477"/>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84EDE-3763-24B5-5F4D-1EF902B9B60C}"/>
              </a:ext>
            </a:extLst>
          </p:cNvPr>
          <p:cNvSpPr>
            <a:spLocks noGrp="1"/>
          </p:cNvSpPr>
          <p:nvPr>
            <p:ph type="title"/>
          </p:nvPr>
        </p:nvSpPr>
        <p:spPr>
          <a:xfrm>
            <a:off x="356461" y="365125"/>
            <a:ext cx="10997339" cy="859241"/>
          </a:xfrm>
        </p:spPr>
        <p:txBody>
          <a:bodyPr>
            <a:normAutofit/>
          </a:bodyPr>
          <a:lstStyle/>
          <a:p>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D8BA163D-48CC-E40A-0C63-5DD773CA27B2}"/>
              </a:ext>
            </a:extLst>
          </p:cNvPr>
          <p:cNvSpPr txBox="1"/>
          <p:nvPr/>
        </p:nvSpPr>
        <p:spPr>
          <a:xfrm>
            <a:off x="356461" y="1425845"/>
            <a:ext cx="11468746"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According to science, life of the new individual human being begins at fertilization’ as affirm by the human Embryologist around the globe.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Conception is a process which occurs when a sperm fertilizes an egg. It is also known as Fertilization. This scientific consensus is quite similar with religious testament of different religion.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According to Christian theologist, life begins at conception. According to Hindu theologist, life enters at Conception and Life enters when </a:t>
            </a:r>
            <a:r>
              <a:rPr lang="en-US" sz="2000" dirty="0" err="1">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 is 7 months old, at per Garbha Upanishad.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According to Islam, life enters when </a:t>
            </a:r>
            <a:r>
              <a:rPr lang="en-US" sz="2000" dirty="0" err="1">
                <a:latin typeface="Times New Roman" panose="02020603050405020304" pitchFamily="18" charset="0"/>
                <a:cs typeface="Times New Roman" panose="02020603050405020304" pitchFamily="18" charset="0"/>
              </a:rPr>
              <a:t>foetus</a:t>
            </a:r>
            <a:r>
              <a:rPr lang="en-US" sz="2000" dirty="0">
                <a:latin typeface="Times New Roman" panose="02020603050405020304" pitchFamily="18" charset="0"/>
                <a:cs typeface="Times New Roman" panose="02020603050405020304" pitchFamily="18" charset="0"/>
              </a:rPr>
              <a:t> attained 4 months which is equivalent to 120 days of pregnancy. However, the judiciary has different opinions, in 1973 when hearing the matters of Roe vs wade addresses the question-when do human life begins? It was opined that “We need not resolve the difficult question of when life begins.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660862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A1DEB-F526-D81E-6028-D19D122DF985}"/>
              </a:ext>
            </a:extLst>
          </p:cNvPr>
          <p:cNvSpPr>
            <a:spLocks noGrp="1"/>
          </p:cNvSpPr>
          <p:nvPr>
            <p:ph type="title"/>
          </p:nvPr>
        </p:nvSpPr>
        <p:spPr>
          <a:xfrm>
            <a:off x="312821" y="365125"/>
            <a:ext cx="11550316" cy="958349"/>
          </a:xfrm>
        </p:spPr>
        <p:txBody>
          <a:bodyPr>
            <a:normAutofit/>
          </a:bodyPr>
          <a:lstStyle/>
          <a:p>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CFA52C13-0698-55EC-91D2-ACC0FEF31E47}"/>
              </a:ext>
            </a:extLst>
          </p:cNvPr>
          <p:cNvSpPr txBox="1"/>
          <p:nvPr/>
        </p:nvSpPr>
        <p:spPr>
          <a:xfrm>
            <a:off x="312821" y="1102177"/>
            <a:ext cx="11550316" cy="553850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Kurjak A. When does human life begins? </a:t>
            </a:r>
            <a:r>
              <a:rPr lang="en-IN" sz="2000" dirty="0" err="1">
                <a:latin typeface="Times New Roman" panose="02020603050405020304" pitchFamily="18" charset="0"/>
                <a:cs typeface="Times New Roman" panose="02020603050405020304" pitchFamily="18" charset="0"/>
              </a:rPr>
              <a:t>Encyclopedia</a:t>
            </a:r>
            <a:r>
              <a:rPr lang="en-IN" sz="2000" dirty="0">
                <a:latin typeface="Times New Roman" panose="02020603050405020304" pitchFamily="18" charset="0"/>
                <a:cs typeface="Times New Roman" panose="02020603050405020304" pitchFamily="18" charset="0"/>
              </a:rPr>
              <a:t> Modem, 1992; 383, https://www.Google Scholar.com</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Bhartiya Nyaya Sanhita, 2023, Bare Act, Professional Book Publishers, Delhi.</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MC Lucan,2017, The Unborn Child: History, Philosophy and Religion, vol. 20 Journal of legal studies, [ISSN Online 2392-7054], P-13, https://publicatii.uvvg.ro/index.php/jls.</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Assisted Reproductive Technology (Regulation) Act, 2021, Section 2 (f).</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Surrogacy (Regulation) Act, 2021, Section 2(j). </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 The Pre-Conception &amp; Pre-Natal Diagnostic Technique Acts, 1994, Section 2(bb).</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Surrogacy (Regulation) Act, 2021, Section 2 (m)</a:t>
            </a:r>
          </a:p>
        </p:txBody>
      </p:sp>
    </p:spTree>
    <p:extLst>
      <p:ext uri="{BB962C8B-B14F-4D97-AF65-F5344CB8AC3E}">
        <p14:creationId xmlns:p14="http://schemas.microsoft.com/office/powerpoint/2010/main" val="230588675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B6933-CFBC-25ED-58BF-74E33965F607}"/>
              </a:ext>
            </a:extLst>
          </p:cNvPr>
          <p:cNvSpPr>
            <a:spLocks noGrp="1"/>
          </p:cNvSpPr>
          <p:nvPr>
            <p:ph type="title"/>
          </p:nvPr>
        </p:nvSpPr>
        <p:spPr>
          <a:xfrm>
            <a:off x="838200" y="365125"/>
            <a:ext cx="10515600" cy="5896190"/>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3419246"/>
      </p:ext>
    </p:extLst>
  </p:cSld>
  <p:clrMapOvr>
    <a:masterClrMapping/>
  </p:clrMapOvr>
  <p:transition spd="slow">
    <p:wipe/>
  </p:transition>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26</TotalTime>
  <Words>958</Words>
  <Application>Microsoft Office PowerPoint</Application>
  <PresentationFormat>Widescreen</PresentationFormat>
  <Paragraphs>50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Times New Roman</vt:lpstr>
      <vt:lpstr>Tw Cen MT</vt:lpstr>
      <vt:lpstr>Wingdings</vt:lpstr>
      <vt:lpstr>Droplet</vt:lpstr>
      <vt:lpstr> WHEN DO LIFE BEGINS FROM THE SCIENTIFIC, RELIGIOUS AND JUDICIARY PERSPECTIVE</vt:lpstr>
      <vt:lpstr>INTRODUCTION</vt:lpstr>
      <vt:lpstr>OBJECTIVES</vt:lpstr>
      <vt:lpstr>METHODOLOGY</vt:lpstr>
      <vt:lpstr>FINDINGS</vt:lpstr>
      <vt:lpstr>PowerPoint Presentation</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cp:revision>
  <dcterms:created xsi:type="dcterms:W3CDTF">2024-10-15T06:03:23Z</dcterms:created>
  <dcterms:modified xsi:type="dcterms:W3CDTF">2024-10-15T09:54:01Z</dcterms:modified>
</cp:coreProperties>
</file>